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18"/>
  </p:notesMasterIdLst>
  <p:handoutMasterIdLst>
    <p:handoutMasterId r:id="rId19"/>
  </p:handoutMasterIdLst>
  <p:sldIdLst>
    <p:sldId id="2152" r:id="rId5"/>
    <p:sldId id="2349" r:id="rId6"/>
    <p:sldId id="2350" r:id="rId7"/>
    <p:sldId id="2354" r:id="rId8"/>
    <p:sldId id="2351" r:id="rId9"/>
    <p:sldId id="2352" r:id="rId10"/>
    <p:sldId id="2355" r:id="rId11"/>
    <p:sldId id="2353" r:id="rId12"/>
    <p:sldId id="2356" r:id="rId13"/>
    <p:sldId id="2357" r:id="rId14"/>
    <p:sldId id="2358" r:id="rId15"/>
    <p:sldId id="2330" r:id="rId16"/>
    <p:sldId id="2359" r:id="rId17"/>
  </p:sldIdLst>
  <p:sldSz cx="9144000" cy="6858000" type="letter"/>
  <p:notesSz cx="7315200" cy="96012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792">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5CCF"/>
    <a:srgbClr val="FFFF00"/>
    <a:srgbClr val="003399"/>
    <a:srgbClr val="D27D00"/>
    <a:srgbClr val="FF9900"/>
    <a:srgbClr val="FF9933"/>
    <a:srgbClr val="000099"/>
    <a:srgbClr val="FFFF99"/>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7" autoAdjust="0"/>
    <p:restoredTop sz="94435" autoAdjust="0"/>
  </p:normalViewPr>
  <p:slideViewPr>
    <p:cSldViewPr>
      <p:cViewPr varScale="1">
        <p:scale>
          <a:sx n="188" d="100"/>
          <a:sy n="188" d="100"/>
        </p:scale>
        <p:origin x="-1512" y="-104"/>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50"/>
    </p:cViewPr>
  </p:sorterViewPr>
  <p:notesViewPr>
    <p:cSldViewPr>
      <p:cViewPr varScale="1">
        <p:scale>
          <a:sx n="35" d="100"/>
          <a:sy n="35" d="100"/>
        </p:scale>
        <p:origin x="-1494" y="-72"/>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2961" name="Rectangle 5"/>
          <p:cNvSpPr txBox="1">
            <a:spLocks noGrp="1" noChangeArrowheads="1"/>
          </p:cNvSpPr>
          <p:nvPr/>
        </p:nvSpPr>
        <p:spPr bwMode="auto">
          <a:xfrm>
            <a:off x="4146550" y="9121775"/>
            <a:ext cx="3168650" cy="479425"/>
          </a:xfrm>
          <a:prstGeom prst="rect">
            <a:avLst/>
          </a:prstGeom>
          <a:noFill/>
          <a:ln w="9525">
            <a:noFill/>
            <a:miter lim="800000"/>
            <a:headEnd/>
            <a:tailEnd/>
          </a:ln>
        </p:spPr>
        <p:txBody>
          <a:bodyPr lIns="19179" tIns="0" rIns="19179" bIns="0" anchor="b"/>
          <a:lstStyle/>
          <a:p>
            <a:pPr algn="r" defTabSz="920750" eaLnBrk="0" hangingPunct="0"/>
            <a:fld id="{200D2210-9FAB-4CDA-AC6A-BBA2E022E906}" type="slidenum">
              <a:rPr lang="en-US" sz="1000" b="0" i="1">
                <a:latin typeface="Times New Roman" pitchFamily="18" charset="0"/>
              </a:rPr>
              <a:pPr algn="r" defTabSz="920750" eaLnBrk="0" hangingPunct="0"/>
              <a:t>1</a:t>
            </a:fld>
            <a:endParaRPr lang="en-US" sz="1000" b="0" i="1">
              <a:latin typeface="Times New Roman" pitchFamily="18" charset="0"/>
            </a:endParaRPr>
          </a:p>
        </p:txBody>
      </p:sp>
      <p:sp>
        <p:nvSpPr>
          <p:cNvPr id="3752962" name="Rectangle 5"/>
          <p:cNvSpPr txBox="1">
            <a:spLocks noGrp="1" noChangeArrowheads="1"/>
          </p:cNvSpPr>
          <p:nvPr/>
        </p:nvSpPr>
        <p:spPr bwMode="auto">
          <a:xfrm>
            <a:off x="4146550" y="9121775"/>
            <a:ext cx="3168650" cy="479425"/>
          </a:xfrm>
          <a:prstGeom prst="rect">
            <a:avLst/>
          </a:prstGeom>
          <a:noFill/>
          <a:ln w="9525">
            <a:noFill/>
            <a:miter lim="800000"/>
            <a:headEnd/>
            <a:tailEnd/>
          </a:ln>
        </p:spPr>
        <p:txBody>
          <a:bodyPr lIns="19179" tIns="0" rIns="19179" bIns="0" anchor="b"/>
          <a:lstStyle/>
          <a:p>
            <a:pPr algn="r" defTabSz="920750" eaLnBrk="0" hangingPunct="0">
              <a:lnSpc>
                <a:spcPct val="90000"/>
              </a:lnSpc>
              <a:spcAft>
                <a:spcPct val="10000"/>
              </a:spcAft>
              <a:buSzPct val="125000"/>
            </a:pPr>
            <a:fld id="{EEBBB5C7-C695-4A18-A1A4-508C54A2C3AD}" type="slidenum">
              <a:rPr lang="en-US" sz="1000" i="1">
                <a:latin typeface="Times New Roman" pitchFamily="18" charset="0"/>
              </a:rPr>
              <a:pPr algn="r" defTabSz="920750" eaLnBrk="0" hangingPunct="0">
                <a:lnSpc>
                  <a:spcPct val="90000"/>
                </a:lnSpc>
                <a:spcAft>
                  <a:spcPct val="10000"/>
                </a:spcAft>
                <a:buSzPct val="125000"/>
              </a:pPr>
              <a:t>1</a:t>
            </a:fld>
            <a:endParaRPr lang="en-US" sz="1000" i="1">
              <a:latin typeface="Times New Roman" pitchFamily="18" charset="0"/>
            </a:endParaRPr>
          </a:p>
        </p:txBody>
      </p:sp>
      <p:sp>
        <p:nvSpPr>
          <p:cNvPr id="3752963" name="Rectangle 5"/>
          <p:cNvSpPr txBox="1">
            <a:spLocks noGrp="1" noChangeArrowheads="1"/>
          </p:cNvSpPr>
          <p:nvPr/>
        </p:nvSpPr>
        <p:spPr bwMode="auto">
          <a:xfrm>
            <a:off x="4146550" y="9121775"/>
            <a:ext cx="3168650" cy="479425"/>
          </a:xfrm>
          <a:prstGeom prst="rect">
            <a:avLst/>
          </a:prstGeom>
          <a:noFill/>
          <a:ln w="9525">
            <a:noFill/>
            <a:miter lim="800000"/>
            <a:headEnd/>
            <a:tailEnd/>
          </a:ln>
        </p:spPr>
        <p:txBody>
          <a:bodyPr lIns="19179" tIns="0" rIns="19179" bIns="0" anchor="b"/>
          <a:lstStyle/>
          <a:p>
            <a:pPr algn="r" defTabSz="920750" eaLnBrk="0" hangingPunct="0">
              <a:lnSpc>
                <a:spcPct val="90000"/>
              </a:lnSpc>
              <a:spcAft>
                <a:spcPct val="10000"/>
              </a:spcAft>
              <a:buSzPct val="125000"/>
            </a:pPr>
            <a:fld id="{E2041755-0AFF-43C8-8459-76B9750D7592}" type="slidenum">
              <a:rPr lang="en-US" sz="1000" i="1">
                <a:latin typeface="Times New Roman" pitchFamily="18" charset="0"/>
              </a:rPr>
              <a:pPr algn="r" defTabSz="920750" eaLnBrk="0" hangingPunct="0">
                <a:lnSpc>
                  <a:spcPct val="90000"/>
                </a:lnSpc>
                <a:spcAft>
                  <a:spcPct val="10000"/>
                </a:spcAft>
                <a:buSzPct val="125000"/>
              </a:pPr>
              <a:t>1</a:t>
            </a:fld>
            <a:endParaRPr lang="en-US" sz="1000" i="1">
              <a:latin typeface="Times New Roman" pitchFamily="18" charset="0"/>
            </a:endParaRPr>
          </a:p>
        </p:txBody>
      </p:sp>
      <p:sp>
        <p:nvSpPr>
          <p:cNvPr id="3752964" name="Slide Image Placeholder 1"/>
          <p:cNvSpPr>
            <a:spLocks noGrp="1" noRot="1" noChangeAspect="1" noTextEdit="1"/>
          </p:cNvSpPr>
          <p:nvPr>
            <p:ph type="sldImg"/>
          </p:nvPr>
        </p:nvSpPr>
        <p:spPr>
          <a:xfrm>
            <a:off x="1273175" y="727075"/>
            <a:ext cx="4783138" cy="3587750"/>
          </a:xfrm>
          <a:ln/>
        </p:spPr>
      </p:sp>
      <p:sp>
        <p:nvSpPr>
          <p:cNvPr id="3752965" name="Notes Placeholder 2"/>
          <p:cNvSpPr>
            <a:spLocks noGrp="1"/>
          </p:cNvSpPr>
          <p:nvPr>
            <p:ph type="body" idx="1"/>
          </p:nvPr>
        </p:nvSpPr>
        <p:spPr>
          <a:xfrm>
            <a:off x="979488" y="4560888"/>
            <a:ext cx="5359400" cy="4322762"/>
          </a:xfrm>
          <a:noFill/>
          <a:ln/>
        </p:spPr>
        <p:txBody>
          <a:bodyPr lIns="91104" tIns="44755" rIns="91104" bIns="44755"/>
          <a:lstStyle/>
          <a:p>
            <a:endParaRPr lang="en-GB" dirty="0" smtClean="0"/>
          </a:p>
        </p:txBody>
      </p:sp>
      <p:sp>
        <p:nvSpPr>
          <p:cNvPr id="3752966" name="Slide Number Placeholder 3"/>
          <p:cNvSpPr txBox="1">
            <a:spLocks noGrp="1"/>
          </p:cNvSpPr>
          <p:nvPr/>
        </p:nvSpPr>
        <p:spPr bwMode="auto">
          <a:xfrm>
            <a:off x="4146550" y="9121775"/>
            <a:ext cx="3168650" cy="479425"/>
          </a:xfrm>
          <a:prstGeom prst="rect">
            <a:avLst/>
          </a:prstGeom>
          <a:noFill/>
          <a:ln w="9525">
            <a:noFill/>
            <a:miter lim="800000"/>
            <a:headEnd/>
            <a:tailEnd/>
          </a:ln>
        </p:spPr>
        <p:txBody>
          <a:bodyPr lIns="19179" tIns="0" rIns="19179" bIns="0" anchor="b"/>
          <a:lstStyle/>
          <a:p>
            <a:pPr algn="r" defTabSz="920750" eaLnBrk="0" hangingPunct="0">
              <a:lnSpc>
                <a:spcPct val="90000"/>
              </a:lnSpc>
              <a:spcAft>
                <a:spcPct val="10000"/>
              </a:spcAft>
              <a:buSzPct val="125000"/>
            </a:pPr>
            <a:fld id="{0A5BAFBB-9A7F-42AB-90B0-0A8F1BACA79C}" type="slidenum">
              <a:rPr lang="en-US" sz="1000" i="1">
                <a:latin typeface="Times New Roman" pitchFamily="18" charset="0"/>
              </a:rPr>
              <a:pPr algn="r" defTabSz="920750" eaLnBrk="0" hangingPunct="0">
                <a:lnSpc>
                  <a:spcPct val="90000"/>
                </a:lnSpc>
                <a:spcAft>
                  <a:spcPct val="10000"/>
                </a:spcAft>
                <a:buSzPct val="125000"/>
              </a:pPr>
              <a:t>1</a:t>
            </a:fld>
            <a:endParaRPr lang="en-US" sz="1000" i="1">
              <a:latin typeface="Times New Roman" pitchFamily="18" charset="0"/>
            </a:endParaRPr>
          </a:p>
        </p:txBody>
      </p:sp>
    </p:spTree>
    <p:extLst>
      <p:ext uri="{BB962C8B-B14F-4D97-AF65-F5344CB8AC3E}">
        <p14:creationId xmlns:p14="http://schemas.microsoft.com/office/powerpoint/2010/main" val="101233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0" y="0"/>
            <a:ext cx="1295400" cy="569913"/>
          </a:xfrm>
          <a:prstGeom prst="rect">
            <a:avLst/>
          </a:prstGeom>
          <a:noFill/>
          <a:ln w="9525">
            <a:noFill/>
            <a:miter lim="800000"/>
            <a:headEnd/>
            <a:tailEnd/>
          </a:ln>
        </p:spPr>
      </p:pic>
      <p:sp>
        <p:nvSpPr>
          <p:cNvPr id="540649" name="Line 1001"/>
          <p:cNvSpPr>
            <a:spLocks noChangeShapeType="1"/>
          </p:cNvSpPr>
          <p:nvPr userDrawn="1"/>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pic>
        <p:nvPicPr>
          <p:cNvPr id="1029" name="Picture 1" descr="part1"/>
          <p:cNvPicPr>
            <a:picLocks noChangeAspect="1" noChangeArrowheads="1"/>
          </p:cNvPicPr>
          <p:nvPr userDrawn="1"/>
        </p:nvPicPr>
        <p:blipFill>
          <a:blip r:embed="rId5" cstate="print"/>
          <a:srcRect/>
          <a:stretch>
            <a:fillRect/>
          </a:stretch>
        </p:blipFill>
        <p:spPr bwMode="auto">
          <a:xfrm>
            <a:off x="3276600" y="6477000"/>
            <a:ext cx="2590800" cy="341313"/>
          </a:xfrm>
          <a:prstGeom prst="rect">
            <a:avLst/>
          </a:prstGeom>
          <a:noFill/>
          <a:ln w="9525">
            <a:noFill/>
            <a:miter lim="800000"/>
            <a:headEnd/>
            <a:tailEnd/>
          </a:ln>
        </p:spPr>
      </p:pic>
      <p:sp>
        <p:nvSpPr>
          <p:cNvPr id="6" name="Rectangle 1003"/>
          <p:cNvSpPr>
            <a:spLocks noChangeArrowheads="1"/>
          </p:cNvSpPr>
          <p:nvPr userDrawn="1"/>
        </p:nvSpPr>
        <p:spPr bwMode="auto">
          <a:xfrm>
            <a:off x="7605995" y="6581565"/>
            <a:ext cx="1434471"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smtClean="0">
                <a:solidFill>
                  <a:srgbClr val="333399"/>
                </a:solidFill>
              </a:rPr>
              <a:t>11-Mar-2016-cesg-</a:t>
            </a:r>
            <a:fld id="{A695BC2C-BEAC-4E31-AADE-93F4F0C57784}" type="slidenum">
              <a:rPr lang="en-US" sz="1000">
                <a:solidFill>
                  <a:srgbClr val="333399"/>
                </a:solidFill>
              </a:rPr>
              <a:pPr defTabSz="820738" eaLnBrk="0" hangingPunct="0">
                <a:defRPr/>
              </a:pPr>
              <a:t>‹#›</a:t>
            </a:fld>
            <a:endParaRPr lang="en-US" sz="1000"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Lst>
  <p:timing>
    <p:tnLst>
      <p:par>
        <p:cTn xmlns:p14="http://schemas.microsoft.com/office/powerpoint/2010/main" id="1" dur="indefinite" restart="never" nodeType="tmRoot"/>
      </p:par>
    </p:tnLst>
  </p:timing>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1937" name="Text Box 33"/>
          <p:cNvSpPr txBox="1">
            <a:spLocks noChangeArrowheads="1"/>
          </p:cNvSpPr>
          <p:nvPr/>
        </p:nvSpPr>
        <p:spPr bwMode="auto">
          <a:xfrm>
            <a:off x="1447800" y="4876800"/>
            <a:ext cx="6248400" cy="430887"/>
          </a:xfrm>
          <a:prstGeom prst="rect">
            <a:avLst/>
          </a:prstGeom>
          <a:noFill/>
          <a:ln w="12700">
            <a:noFill/>
            <a:miter lim="800000"/>
            <a:headEnd type="none" w="sm" len="sm"/>
            <a:tailEnd type="none" w="sm" len="sm"/>
          </a:ln>
        </p:spPr>
        <p:txBody>
          <a:bodyPr>
            <a:spAutoFit/>
          </a:bodyPr>
          <a:lstStyle/>
          <a:p>
            <a:pPr algn="ctr" eaLnBrk="0" hangingPunct="0">
              <a:lnSpc>
                <a:spcPct val="90000"/>
              </a:lnSpc>
              <a:spcAft>
                <a:spcPct val="10000"/>
              </a:spcAft>
              <a:buSzPct val="125000"/>
            </a:pPr>
            <a:r>
              <a:rPr lang="en-US" sz="2400" dirty="0" smtClean="0">
                <a:solidFill>
                  <a:srgbClr val="000099"/>
                </a:solidFill>
              </a:rPr>
              <a:t>Richard Barton (DAD)</a:t>
            </a:r>
            <a:endParaRPr lang="en-US" sz="2400" dirty="0">
              <a:solidFill>
                <a:srgbClr val="000099"/>
              </a:solidFill>
            </a:endParaRPr>
          </a:p>
        </p:txBody>
      </p:sp>
      <p:sp>
        <p:nvSpPr>
          <p:cNvPr id="1740803" name="Text Box 3"/>
          <p:cNvSpPr txBox="1">
            <a:spLocks noChangeArrowheads="1"/>
          </p:cNvSpPr>
          <p:nvPr/>
        </p:nvSpPr>
        <p:spPr bwMode="auto">
          <a:xfrm>
            <a:off x="838200" y="1143000"/>
            <a:ext cx="7597775" cy="2696123"/>
          </a:xfrm>
          <a:prstGeom prst="rect">
            <a:avLst/>
          </a:prstGeom>
          <a:noFill/>
          <a:ln w="76200">
            <a:solidFill>
              <a:srgbClr val="000099"/>
            </a:solidFill>
            <a:miter lim="800000"/>
            <a:headEnd type="none" w="sm" len="sm"/>
            <a:tailEnd type="none" w="sm" len="sm"/>
          </a:ln>
          <a:effectLst/>
        </p:spPr>
        <p:txBody>
          <a:bodyPr>
            <a:spAutoFit/>
          </a:bodyPr>
          <a:lstStyle/>
          <a:p>
            <a:pPr algn="ctr" eaLnBrk="0" hangingPunct="0">
              <a:lnSpc>
                <a:spcPct val="90000"/>
              </a:lnSpc>
              <a:spcAft>
                <a:spcPct val="10000"/>
              </a:spcAft>
              <a:buSzPct val="125000"/>
              <a:defRPr/>
            </a:pPr>
            <a:endParaRPr lang="en-US" sz="2800" dirty="0">
              <a:solidFill>
                <a:srgbClr val="000099"/>
              </a:solidFill>
              <a:effectLst>
                <a:outerShdw blurRad="38100" dist="38100" dir="2700000" algn="tl">
                  <a:srgbClr val="C0C0C0"/>
                </a:outerShdw>
              </a:effectLst>
            </a:endParaRPr>
          </a:p>
          <a:p>
            <a:pPr algn="ctr" eaLnBrk="0" hangingPunct="0">
              <a:lnSpc>
                <a:spcPct val="90000"/>
              </a:lnSpc>
              <a:spcAft>
                <a:spcPct val="10000"/>
              </a:spcAft>
              <a:buSzPct val="125000"/>
              <a:defRPr/>
            </a:pPr>
            <a:r>
              <a:rPr lang="en-US" sz="4000" dirty="0">
                <a:solidFill>
                  <a:srgbClr val="000099"/>
                </a:solidFill>
                <a:effectLst>
                  <a:outerShdw blurRad="38100" dist="38100" dir="2700000" algn="tl">
                    <a:srgbClr val="C0C0C0"/>
                  </a:outerShdw>
                </a:effectLst>
              </a:rPr>
              <a:t>SPACECRAFT </a:t>
            </a:r>
            <a:r>
              <a:rPr lang="en-US" sz="4000">
                <a:solidFill>
                  <a:srgbClr val="000099"/>
                </a:solidFill>
                <a:effectLst>
                  <a:outerShdw blurRad="38100" dist="38100" dir="2700000" algn="tl">
                    <a:srgbClr val="C0C0C0"/>
                  </a:outerShdw>
                </a:effectLst>
              </a:rPr>
              <a:t>ONBOARD </a:t>
            </a:r>
            <a:r>
              <a:rPr lang="en-US" sz="4000" smtClean="0">
                <a:solidFill>
                  <a:srgbClr val="000099"/>
                </a:solidFill>
                <a:effectLst>
                  <a:outerShdw blurRad="38100" dist="38100" dir="2700000" algn="tl">
                    <a:srgbClr val="C0C0C0"/>
                  </a:outerShdw>
                </a:effectLst>
              </a:rPr>
              <a:t>INTERFACE </a:t>
            </a:r>
            <a:r>
              <a:rPr lang="en-US" sz="4000" dirty="0">
                <a:solidFill>
                  <a:srgbClr val="000099"/>
                </a:solidFill>
                <a:effectLst>
                  <a:outerShdw blurRad="38100" dist="38100" dir="2700000" algn="tl">
                    <a:srgbClr val="C0C0C0"/>
                  </a:outerShdw>
                </a:effectLst>
              </a:rPr>
              <a:t>SERVICES</a:t>
            </a:r>
          </a:p>
          <a:p>
            <a:pPr algn="ctr" eaLnBrk="0" hangingPunct="0">
              <a:lnSpc>
                <a:spcPct val="90000"/>
              </a:lnSpc>
              <a:spcAft>
                <a:spcPct val="10000"/>
              </a:spcAft>
              <a:buSzPct val="125000"/>
              <a:defRPr/>
            </a:pPr>
            <a:r>
              <a:rPr lang="en-US" sz="4000" dirty="0">
                <a:solidFill>
                  <a:srgbClr val="000099"/>
                </a:solidFill>
                <a:effectLst>
                  <a:outerShdw blurRad="38100" dist="38100" dir="2700000" algn="tl">
                    <a:srgbClr val="C0C0C0"/>
                  </a:outerShdw>
                </a:effectLst>
              </a:rPr>
              <a:t>(SOIS) </a:t>
            </a:r>
            <a:r>
              <a:rPr lang="en-US" sz="4000" dirty="0" smtClean="0">
                <a:solidFill>
                  <a:srgbClr val="000099"/>
                </a:solidFill>
                <a:effectLst>
                  <a:outerShdw blurRad="38100" dist="38100" dir="2700000" algn="tl">
                    <a:srgbClr val="C0C0C0"/>
                  </a:outerShdw>
                </a:effectLst>
              </a:rPr>
              <a:t>AREA</a:t>
            </a:r>
          </a:p>
          <a:p>
            <a:pPr algn="ctr" eaLnBrk="0" hangingPunct="0">
              <a:lnSpc>
                <a:spcPct val="90000"/>
              </a:lnSpc>
              <a:spcAft>
                <a:spcPct val="10000"/>
              </a:spcAft>
              <a:buSzPct val="125000"/>
              <a:defRPr/>
            </a:pPr>
            <a:r>
              <a:rPr lang="en-US" sz="2800" dirty="0" smtClean="0">
                <a:solidFill>
                  <a:srgbClr val="000099"/>
                </a:solidFill>
                <a:effectLst>
                  <a:outerShdw blurRad="38100" dist="38100" dir="2700000" algn="tl">
                    <a:srgbClr val="C0C0C0"/>
                  </a:outerShdw>
                </a:effectLst>
              </a:rPr>
              <a:t>Spring 2016</a:t>
            </a:r>
            <a:endParaRPr lang="en-US" sz="2800" dirty="0">
              <a:solidFill>
                <a:srgbClr val="000099"/>
              </a:solidFill>
              <a:effectLst>
                <a:outerShdw blurRad="38100" dist="38100" dir="2700000" algn="tl">
                  <a:srgbClr val="C0C0C0"/>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SUBNET WG (continued)</a:t>
            </a:r>
            <a:endParaRPr lang="en-US" dirty="0"/>
          </a:p>
        </p:txBody>
      </p:sp>
      <p:sp>
        <p:nvSpPr>
          <p:cNvPr id="8" name="Content Placeholder 2"/>
          <p:cNvSpPr>
            <a:spLocks noGrp="1"/>
          </p:cNvSpPr>
          <p:nvPr>
            <p:ph idx="1"/>
          </p:nvPr>
        </p:nvSpPr>
        <p:spPr>
          <a:xfrm>
            <a:off x="259710" y="1124700"/>
            <a:ext cx="8229600" cy="384050"/>
          </a:xfrm>
        </p:spPr>
        <p:txBody>
          <a:bodyPr>
            <a:noAutofit/>
          </a:bodyPr>
          <a:lstStyle/>
          <a:p>
            <a:pPr marL="0" lvl="1" indent="0">
              <a:buNone/>
            </a:pPr>
            <a:r>
              <a:rPr lang="en-US" sz="2000" dirty="0" smtClean="0"/>
              <a:t>Current Project Plan</a:t>
            </a:r>
          </a:p>
        </p:txBody>
      </p:sp>
      <p:graphicFrame>
        <p:nvGraphicFramePr>
          <p:cNvPr id="7" name="Group 37"/>
          <p:cNvGraphicFramePr>
            <a:graphicFrameLocks noGrp="1"/>
          </p:cNvGraphicFramePr>
          <p:nvPr>
            <p:extLst>
              <p:ext uri="{D42A27DB-BD31-4B8C-83A1-F6EECF244321}">
                <p14:modId xmlns:p14="http://schemas.microsoft.com/office/powerpoint/2010/main" val="4052875472"/>
              </p:ext>
            </p:extLst>
          </p:nvPr>
        </p:nvGraphicFramePr>
        <p:xfrm>
          <a:off x="344643" y="1547155"/>
          <a:ext cx="8647605" cy="2639964"/>
        </p:xfrm>
        <a:graphic>
          <a:graphicData uri="http://schemas.openxmlformats.org/drawingml/2006/table">
            <a:tbl>
              <a:tblPr/>
              <a:tblGrid>
                <a:gridCol w="4035332"/>
                <a:gridCol w="2265895"/>
                <a:gridCol w="116840"/>
                <a:gridCol w="2229538"/>
              </a:tblGrid>
              <a:tr h="389629">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GB" sz="2000" b="0" i="0" u="none" strike="noStrike" cap="none" normalizeH="0" baseline="0" dirty="0" smtClean="0">
                          <a:ln>
                            <a:noFill/>
                          </a:ln>
                          <a:solidFill>
                            <a:schemeClr val="tx1"/>
                          </a:solidFill>
                          <a:effectLst/>
                          <a:latin typeface="+mn-lt"/>
                          <a:cs typeface="Arial" charset="0"/>
                        </a:rPr>
                        <a:t>Activity</a:t>
                      </a:r>
                      <a:endParaRPr kumimoji="0" lang="en-US" sz="2000" b="0"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3921"/>
                      </a:schemeClr>
                    </a:solid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2000" b="0" i="0" u="none" strike="noStrike" cap="none" normalizeH="0" baseline="0" dirty="0" smtClean="0">
                          <a:ln>
                            <a:noFill/>
                          </a:ln>
                          <a:solidFill>
                            <a:schemeClr val="tx1"/>
                          </a:solidFill>
                          <a:effectLst/>
                          <a:latin typeface="+mn-lt"/>
                          <a:cs typeface="Arial" charset="0"/>
                        </a:rPr>
                        <a:t>Milestone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c gridSpan="2">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2000" b="0" i="0" u="none" strike="noStrike" cap="none" normalizeH="0" baseline="0" dirty="0" smtClean="0">
                          <a:ln>
                            <a:noFill/>
                          </a:ln>
                          <a:solidFill>
                            <a:schemeClr val="tx1"/>
                          </a:solidFill>
                          <a:effectLst/>
                          <a:latin typeface="+mn-lt"/>
                          <a:cs typeface="Arial" charset="0"/>
                        </a:rPr>
                        <a:t>Planned End Date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c hMerge="1">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endParaRPr kumimoji="0" lang="en-US" sz="20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r>
              <a:tr h="389629">
                <a:tc gridSpan="4">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800" b="0" i="0" u="none" strike="noStrike" cap="none" normalizeH="0" baseline="0" dirty="0" smtClean="0">
                          <a:ln>
                            <a:noFill/>
                          </a:ln>
                          <a:solidFill>
                            <a:schemeClr val="tx1"/>
                          </a:solidFill>
                          <a:effectLst/>
                          <a:latin typeface="+mn-lt"/>
                          <a:cs typeface="Arial" charset="0"/>
                        </a:rPr>
                        <a:t>Approved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23921"/>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5-Year review of existing SOIS SUBNET Magenta 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Finalize plan on how to update books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Fall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cap="none" normalizeH="0" baseline="0" dirty="0" smtClean="0">
                          <a:ln>
                            <a:noFill/>
                          </a:ln>
                          <a:solidFill>
                            <a:schemeClr val="tx1"/>
                          </a:solidFill>
                          <a:effectLst/>
                          <a:latin typeface="+mn-lt"/>
                          <a:cs typeface="Calibri" pitchFamily="34" charset="0"/>
                        </a:rPr>
                        <a:t>Deterministic Services Magenta Book</a:t>
                      </a:r>
                      <a:endParaRPr kumimoji="0" lang="en-US" sz="1400" b="1"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Probably delete book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Fall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gridSpan="4">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defRPr/>
                      </a:pPr>
                      <a:r>
                        <a:rPr kumimoji="0" lang="en-GB" sz="1800" b="0" i="0" u="none" strike="noStrike" kern="1200" cap="none" normalizeH="0" baseline="0" dirty="0" smtClean="0">
                          <a:ln>
                            <a:noFill/>
                          </a:ln>
                          <a:solidFill>
                            <a:schemeClr val="tx1"/>
                          </a:solidFill>
                          <a:effectLst/>
                          <a:latin typeface="+mn-lt"/>
                          <a:ea typeface="+mn-ea"/>
                          <a:cs typeface="Arial" charset="0"/>
                        </a:rPr>
                        <a:t>Draft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SOIS SUBNET Utilization Profiles Blue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Probably deleted in </a:t>
                      </a:r>
                      <a:r>
                        <a:rPr kumimoji="0" lang="en-GB" sz="1400" b="0" i="0" u="none" strike="noStrike" kern="1200" cap="none" normalizeH="0" baseline="0" dirty="0" err="1" smtClean="0">
                          <a:ln>
                            <a:noFill/>
                          </a:ln>
                          <a:solidFill>
                            <a:schemeClr val="tx1"/>
                          </a:solidFill>
                          <a:effectLst/>
                          <a:latin typeface="+mn-lt"/>
                          <a:ea typeface="+mn-ea"/>
                          <a:cs typeface="Arial" charset="0"/>
                        </a:rPr>
                        <a:t>favor</a:t>
                      </a:r>
                      <a:r>
                        <a:rPr kumimoji="0" lang="en-GB" sz="1400" b="0" i="0" u="none" strike="noStrike" kern="1200" cap="none" normalizeH="0" baseline="0" dirty="0" smtClean="0">
                          <a:ln>
                            <a:noFill/>
                          </a:ln>
                          <a:solidFill>
                            <a:schemeClr val="tx1"/>
                          </a:solidFill>
                          <a:effectLst/>
                          <a:latin typeface="+mn-lt"/>
                          <a:ea typeface="+mn-ea"/>
                          <a:cs typeface="Arial" charset="0"/>
                        </a:rPr>
                        <a:t> of multiple orange books</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0701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2800" kern="1200" dirty="0">
                <a:effectLst>
                  <a:outerShdw blurRad="38100" dist="38100" dir="2700000" algn="tl">
                    <a:srgbClr val="C0C0C0"/>
                  </a:outerShdw>
                </a:effectLst>
                <a:latin typeface="Calibri" pitchFamily="34" charset="0"/>
                <a:cs typeface="Calibri" pitchFamily="34" charset="0"/>
              </a:rPr>
              <a:t>SOIS Area </a:t>
            </a:r>
            <a:r>
              <a:rPr lang="en-GB" sz="2800" kern="1200" dirty="0" smtClean="0">
                <a:effectLst>
                  <a:outerShdw blurRad="38100" dist="38100" dir="2700000" algn="tl">
                    <a:srgbClr val="C0C0C0"/>
                  </a:outerShdw>
                </a:effectLst>
                <a:latin typeface="Calibri" pitchFamily="34" charset="0"/>
                <a:cs typeface="Calibri" pitchFamily="34" charset="0"/>
              </a:rPr>
              <a:t>Report</a:t>
            </a:r>
            <a:endParaRPr lang="en-GB" sz="2800" kern="1200" dirty="0">
              <a:effectLst>
                <a:outerShdw blurRad="38100" dist="38100" dir="2700000" algn="tl">
                  <a:srgbClr val="C0C0C0"/>
                </a:outerShdw>
              </a:effectLst>
              <a:latin typeface="Calibri" pitchFamily="34" charset="0"/>
              <a:cs typeface="Calibri" pitchFamily="34" charset="0"/>
            </a:endParaRPr>
          </a:p>
        </p:txBody>
      </p:sp>
      <p:sp>
        <p:nvSpPr>
          <p:cNvPr id="3" name="Content Placeholder 2"/>
          <p:cNvSpPr>
            <a:spLocks noGrp="1"/>
          </p:cNvSpPr>
          <p:nvPr>
            <p:ph idx="1"/>
          </p:nvPr>
        </p:nvSpPr>
        <p:spPr>
          <a:xfrm>
            <a:off x="424260" y="1124700"/>
            <a:ext cx="8229600" cy="5155084"/>
          </a:xfrm>
        </p:spPr>
        <p:txBody>
          <a:bodyPr/>
          <a:lstStyle/>
          <a:p>
            <a:pPr>
              <a:lnSpc>
                <a:spcPct val="110000"/>
              </a:lnSpc>
              <a:spcBef>
                <a:spcPts val="600"/>
              </a:spcBef>
              <a:spcAft>
                <a:spcPts val="0"/>
              </a:spcAft>
            </a:pPr>
            <a:r>
              <a:rPr lang="en-US" sz="2000" b="0" dirty="0">
                <a:cs typeface="Calibri"/>
              </a:rPr>
              <a:t>The SOIS area is still undergoing personnel changes. New AD and DAD need to be identified by Fall 2016 meetings in Rome</a:t>
            </a:r>
          </a:p>
          <a:p>
            <a:pPr>
              <a:lnSpc>
                <a:spcPct val="110000"/>
              </a:lnSpc>
              <a:spcBef>
                <a:spcPts val="600"/>
              </a:spcBef>
              <a:spcAft>
                <a:spcPts val="0"/>
              </a:spcAft>
            </a:pPr>
            <a:r>
              <a:rPr lang="en-US" sz="2000" b="0" dirty="0">
                <a:cs typeface="Calibri"/>
              </a:rPr>
              <a:t>New SOIS </a:t>
            </a:r>
            <a:r>
              <a:rPr lang="en-US" sz="2000" b="0" dirty="0" err="1">
                <a:cs typeface="Calibri"/>
              </a:rPr>
              <a:t>Subnetwork</a:t>
            </a:r>
            <a:r>
              <a:rPr lang="en-US" sz="2000" b="0" dirty="0">
                <a:cs typeface="Calibri"/>
              </a:rPr>
              <a:t> WG (SUBNET) has been approved by CMC and work has begun</a:t>
            </a:r>
          </a:p>
          <a:p>
            <a:pPr>
              <a:lnSpc>
                <a:spcPct val="110000"/>
              </a:lnSpc>
              <a:spcBef>
                <a:spcPts val="600"/>
              </a:spcBef>
              <a:spcAft>
                <a:spcPts val="0"/>
              </a:spcAft>
            </a:pPr>
            <a:r>
              <a:rPr lang="en-US" sz="2000" b="0" dirty="0">
                <a:cs typeface="Calibri"/>
              </a:rPr>
              <a:t>SOIS APP and SUBNET are cooperating closely with SEA SAWG on inclusion of SOIS On-Board Architecture in CCSDS Reference Architecture</a:t>
            </a:r>
          </a:p>
          <a:p>
            <a:pPr>
              <a:lnSpc>
                <a:spcPct val="110000"/>
              </a:lnSpc>
              <a:spcBef>
                <a:spcPts val="600"/>
              </a:spcBef>
              <a:spcAft>
                <a:spcPts val="0"/>
              </a:spcAft>
            </a:pPr>
            <a:r>
              <a:rPr lang="en-US" sz="2000" b="0" dirty="0">
                <a:cs typeface="Calibri"/>
              </a:rPr>
              <a:t>Multiple agencies (CNSA, NASA, ESA) are implementing SOIS services using different software development environments (CAST, </a:t>
            </a:r>
            <a:r>
              <a:rPr lang="en-US" sz="2000" b="0" dirty="0" err="1">
                <a:cs typeface="Calibri"/>
              </a:rPr>
              <a:t>cFS</a:t>
            </a:r>
            <a:r>
              <a:rPr lang="en-US" sz="2000" b="0" dirty="0">
                <a:cs typeface="Calibri"/>
              </a:rPr>
              <a:t>, SAVOIR)</a:t>
            </a:r>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SOIS Area Summary</a:t>
            </a:r>
            <a:endParaRPr lang="en-US" dirty="0"/>
          </a:p>
        </p:txBody>
      </p:sp>
    </p:spTree>
    <p:extLst>
      <p:ext uri="{BB962C8B-B14F-4D97-AF65-F5344CB8AC3E}">
        <p14:creationId xmlns:p14="http://schemas.microsoft.com/office/powerpoint/2010/main" val="21478746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2800" kern="1200" dirty="0">
                <a:effectLst>
                  <a:outerShdw blurRad="38100" dist="38100" dir="2700000" algn="tl">
                    <a:srgbClr val="C0C0C0"/>
                  </a:outerShdw>
                </a:effectLst>
                <a:latin typeface="Calibri" pitchFamily="34" charset="0"/>
                <a:cs typeface="Calibri" pitchFamily="34" charset="0"/>
              </a:rPr>
              <a:t>SOIS Area </a:t>
            </a:r>
            <a:r>
              <a:rPr lang="en-GB" sz="2800" kern="1200" dirty="0" smtClean="0">
                <a:effectLst>
                  <a:outerShdw blurRad="38100" dist="38100" dir="2700000" algn="tl">
                    <a:srgbClr val="C0C0C0"/>
                  </a:outerShdw>
                </a:effectLst>
                <a:latin typeface="Calibri" pitchFamily="34" charset="0"/>
                <a:cs typeface="Calibri" pitchFamily="34" charset="0"/>
              </a:rPr>
              <a:t>Report</a:t>
            </a:r>
            <a:endParaRPr lang="en-GB" sz="2800" kern="1200" dirty="0">
              <a:effectLst>
                <a:outerShdw blurRad="38100" dist="38100" dir="2700000" algn="tl">
                  <a:srgbClr val="C0C0C0"/>
                </a:outerShdw>
              </a:effectLst>
              <a:latin typeface="Calibri" pitchFamily="34" charset="0"/>
              <a:cs typeface="Calibri" pitchFamily="34" charset="0"/>
            </a:endParaRPr>
          </a:p>
        </p:txBody>
      </p:sp>
      <p:sp>
        <p:nvSpPr>
          <p:cNvPr id="3" name="Content Placeholder 2"/>
          <p:cNvSpPr>
            <a:spLocks noGrp="1"/>
          </p:cNvSpPr>
          <p:nvPr>
            <p:ph idx="1"/>
          </p:nvPr>
        </p:nvSpPr>
        <p:spPr>
          <a:xfrm>
            <a:off x="424260" y="1047890"/>
            <a:ext cx="8229600" cy="5155084"/>
          </a:xfrm>
        </p:spPr>
        <p:txBody>
          <a:bodyPr>
            <a:normAutofit fontScale="92500" lnSpcReduction="10000"/>
          </a:bodyPr>
          <a:lstStyle/>
          <a:p>
            <a:pPr marL="0" indent="0">
              <a:lnSpc>
                <a:spcPct val="110000"/>
              </a:lnSpc>
              <a:spcBef>
                <a:spcPts val="600"/>
              </a:spcBef>
              <a:spcAft>
                <a:spcPts val="0"/>
              </a:spcAft>
              <a:buNone/>
            </a:pPr>
            <a:r>
              <a:rPr lang="en-US" sz="2000" dirty="0" smtClean="0">
                <a:cs typeface="Calibri"/>
              </a:rPr>
              <a:t>Book Development:</a:t>
            </a:r>
          </a:p>
          <a:p>
            <a:pPr lvl="1">
              <a:lnSpc>
                <a:spcPct val="110000"/>
              </a:lnSpc>
              <a:spcBef>
                <a:spcPts val="600"/>
              </a:spcBef>
              <a:spcAft>
                <a:spcPts val="0"/>
              </a:spcAft>
            </a:pPr>
            <a:r>
              <a:rPr lang="en-US" sz="1800" b="0" dirty="0" smtClean="0">
                <a:cs typeface="Calibri"/>
              </a:rPr>
              <a:t>Onboard Wireless Working Group (WIR)</a:t>
            </a:r>
          </a:p>
          <a:p>
            <a:pPr lvl="2">
              <a:lnSpc>
                <a:spcPct val="110000"/>
              </a:lnSpc>
              <a:spcBef>
                <a:spcPts val="600"/>
              </a:spcBef>
              <a:spcAft>
                <a:spcPts val="0"/>
              </a:spcAft>
            </a:pPr>
            <a:r>
              <a:rPr lang="en-US" sz="1600" b="0" dirty="0" smtClean="0">
                <a:cs typeface="Calibri"/>
              </a:rPr>
              <a:t>Green Book revision to Issue 3 submitted to Secretariat for editorial review and subsequent publication processing</a:t>
            </a:r>
          </a:p>
          <a:p>
            <a:pPr lvl="2">
              <a:lnSpc>
                <a:spcPct val="110000"/>
              </a:lnSpc>
              <a:spcBef>
                <a:spcPts val="600"/>
              </a:spcBef>
              <a:spcAft>
                <a:spcPts val="0"/>
              </a:spcAft>
            </a:pPr>
            <a:r>
              <a:rPr lang="en-US" sz="1600" b="0" dirty="0" smtClean="0">
                <a:cs typeface="Calibri"/>
              </a:rPr>
              <a:t>RFID Tag Encoding Red Book Agency review completed, Interoperability Test Plan Yellow Book completed, interoperability testing to be completed by Fall 2016, publication expected in Spring 2017</a:t>
            </a:r>
          </a:p>
          <a:p>
            <a:pPr lvl="2">
              <a:lnSpc>
                <a:spcPct val="110000"/>
              </a:lnSpc>
              <a:spcBef>
                <a:spcPts val="600"/>
              </a:spcBef>
              <a:spcAft>
                <a:spcPts val="0"/>
              </a:spcAft>
            </a:pPr>
            <a:r>
              <a:rPr lang="en-US" sz="1600" b="0" dirty="0" smtClean="0">
                <a:cs typeface="Calibri"/>
              </a:rPr>
              <a:t>WLAN </a:t>
            </a:r>
            <a:r>
              <a:rPr lang="en-US" sz="1600" b="0" dirty="0" smtClean="0">
                <a:cs typeface="Calibri"/>
              </a:rPr>
              <a:t>#1 (ISS-centric) draft completion expected by Spring 2017</a:t>
            </a:r>
          </a:p>
          <a:p>
            <a:pPr lvl="2">
              <a:lnSpc>
                <a:spcPct val="110000"/>
              </a:lnSpc>
              <a:spcBef>
                <a:spcPts val="600"/>
              </a:spcBef>
              <a:spcAft>
                <a:spcPts val="0"/>
              </a:spcAft>
            </a:pPr>
            <a:r>
              <a:rPr lang="en-US" sz="1600" b="0" dirty="0" smtClean="0">
                <a:cs typeface="Calibri"/>
              </a:rPr>
              <a:t>WLAN </a:t>
            </a:r>
            <a:r>
              <a:rPr lang="en-US" sz="1600" b="0" dirty="0" smtClean="0">
                <a:cs typeface="Calibri"/>
              </a:rPr>
              <a:t>#2 (Launcher- and AIT-centric) draft completion expected by Spring 2018</a:t>
            </a:r>
          </a:p>
          <a:p>
            <a:pPr lvl="1">
              <a:lnSpc>
                <a:spcPct val="110000"/>
              </a:lnSpc>
              <a:spcBef>
                <a:spcPts val="600"/>
              </a:spcBef>
              <a:spcAft>
                <a:spcPts val="0"/>
              </a:spcAft>
            </a:pPr>
            <a:r>
              <a:rPr lang="en-US" sz="1800" b="0" dirty="0" smtClean="0">
                <a:cs typeface="Calibri"/>
              </a:rPr>
              <a:t>Application Support Services (APP)</a:t>
            </a:r>
          </a:p>
          <a:p>
            <a:pPr lvl="2">
              <a:lnSpc>
                <a:spcPct val="110000"/>
              </a:lnSpc>
              <a:spcBef>
                <a:spcPts val="600"/>
              </a:spcBef>
              <a:spcAft>
                <a:spcPts val="0"/>
              </a:spcAft>
            </a:pPr>
            <a:r>
              <a:rPr lang="en-US" sz="1600" b="0" dirty="0" smtClean="0">
                <a:cs typeface="Calibri"/>
              </a:rPr>
              <a:t>EDS and DoT Red Books expected to be released for second agency review in Fall 2016, Interoperability Test Plan Yellow Book expected to be completed in Spring 2017, EDS Blue Book and DoT Magenta Book expected to be published in Spring 2018</a:t>
            </a:r>
          </a:p>
          <a:p>
            <a:pPr lvl="2">
              <a:lnSpc>
                <a:spcPct val="110000"/>
              </a:lnSpc>
              <a:spcBef>
                <a:spcPts val="600"/>
              </a:spcBef>
              <a:spcAft>
                <a:spcPts val="0"/>
              </a:spcAft>
            </a:pPr>
            <a:r>
              <a:rPr lang="en-US" sz="1600" b="0" dirty="0" smtClean="0">
                <a:cs typeface="Calibri"/>
              </a:rPr>
              <a:t>3 orange books on implementation of services in different development environments expected to be approved for active status by Fall 2016</a:t>
            </a:r>
          </a:p>
          <a:p>
            <a:pPr lvl="2">
              <a:lnSpc>
                <a:spcPct val="110000"/>
              </a:lnSpc>
              <a:spcBef>
                <a:spcPts val="600"/>
              </a:spcBef>
              <a:spcAft>
                <a:spcPts val="0"/>
              </a:spcAft>
            </a:pPr>
            <a:r>
              <a:rPr lang="en-US" sz="1600" b="0" dirty="0" smtClean="0">
                <a:cs typeface="Calibri"/>
              </a:rPr>
              <a:t>Proposed User’s Guide Green Book expected to be deleted</a:t>
            </a:r>
          </a:p>
          <a:p>
            <a:pPr lvl="1">
              <a:lnSpc>
                <a:spcPct val="110000"/>
              </a:lnSpc>
              <a:spcBef>
                <a:spcPts val="600"/>
              </a:spcBef>
              <a:spcAft>
                <a:spcPts val="0"/>
              </a:spcAft>
            </a:pPr>
            <a:endParaRPr lang="en-US" sz="1800" b="0" dirty="0" smtClean="0">
              <a:cs typeface="Calibri"/>
            </a:endParaRPr>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SOIS Area Summary (continued)</a:t>
            </a:r>
            <a:endParaRPr lang="en-US" dirty="0"/>
          </a:p>
        </p:txBody>
      </p:sp>
    </p:spTree>
    <p:extLst>
      <p:ext uri="{BB962C8B-B14F-4D97-AF65-F5344CB8AC3E}">
        <p14:creationId xmlns:p14="http://schemas.microsoft.com/office/powerpoint/2010/main" val="7511305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2800" kern="1200" dirty="0">
                <a:effectLst>
                  <a:outerShdw blurRad="38100" dist="38100" dir="2700000" algn="tl">
                    <a:srgbClr val="C0C0C0"/>
                  </a:outerShdw>
                </a:effectLst>
                <a:latin typeface="Calibri" pitchFamily="34" charset="0"/>
                <a:cs typeface="Calibri" pitchFamily="34" charset="0"/>
              </a:rPr>
              <a:t>SOIS Area </a:t>
            </a:r>
            <a:r>
              <a:rPr lang="en-GB" sz="2800" kern="1200" dirty="0" smtClean="0">
                <a:effectLst>
                  <a:outerShdw blurRad="38100" dist="38100" dir="2700000" algn="tl">
                    <a:srgbClr val="C0C0C0"/>
                  </a:outerShdw>
                </a:effectLst>
                <a:latin typeface="Calibri" pitchFamily="34" charset="0"/>
                <a:cs typeface="Calibri" pitchFamily="34" charset="0"/>
              </a:rPr>
              <a:t>Report</a:t>
            </a:r>
            <a:endParaRPr lang="en-GB" sz="2800" kern="1200" dirty="0">
              <a:effectLst>
                <a:outerShdw blurRad="38100" dist="38100" dir="2700000" algn="tl">
                  <a:srgbClr val="C0C0C0"/>
                </a:outerShdw>
              </a:effectLst>
              <a:latin typeface="Calibri" pitchFamily="34" charset="0"/>
              <a:cs typeface="Calibri" pitchFamily="34" charset="0"/>
            </a:endParaRPr>
          </a:p>
        </p:txBody>
      </p:sp>
      <p:sp>
        <p:nvSpPr>
          <p:cNvPr id="3" name="Content Placeholder 2"/>
          <p:cNvSpPr>
            <a:spLocks noGrp="1"/>
          </p:cNvSpPr>
          <p:nvPr>
            <p:ph idx="1"/>
          </p:nvPr>
        </p:nvSpPr>
        <p:spPr>
          <a:xfrm>
            <a:off x="424260" y="1124700"/>
            <a:ext cx="8229600" cy="5155084"/>
          </a:xfrm>
        </p:spPr>
        <p:txBody>
          <a:bodyPr>
            <a:normAutofit/>
          </a:bodyPr>
          <a:lstStyle/>
          <a:p>
            <a:pPr marL="0" indent="0">
              <a:lnSpc>
                <a:spcPct val="110000"/>
              </a:lnSpc>
              <a:spcBef>
                <a:spcPts val="600"/>
              </a:spcBef>
              <a:spcAft>
                <a:spcPts val="0"/>
              </a:spcAft>
              <a:buNone/>
            </a:pPr>
            <a:r>
              <a:rPr lang="en-US" sz="2000" dirty="0" smtClean="0">
                <a:cs typeface="Calibri"/>
              </a:rPr>
              <a:t>Book Development (continued):</a:t>
            </a:r>
          </a:p>
          <a:p>
            <a:pPr lvl="1">
              <a:lnSpc>
                <a:spcPct val="110000"/>
              </a:lnSpc>
              <a:spcBef>
                <a:spcPts val="600"/>
              </a:spcBef>
              <a:spcAft>
                <a:spcPts val="0"/>
              </a:spcAft>
            </a:pPr>
            <a:r>
              <a:rPr lang="en-US" sz="1800" b="0" dirty="0" err="1" smtClean="0">
                <a:cs typeface="Calibri"/>
              </a:rPr>
              <a:t>Subnetwork</a:t>
            </a:r>
            <a:r>
              <a:rPr lang="en-US" sz="1800" b="0" dirty="0" smtClean="0">
                <a:cs typeface="Calibri"/>
              </a:rPr>
              <a:t> Support Services (SUBNET)</a:t>
            </a:r>
          </a:p>
          <a:p>
            <a:pPr lvl="2">
              <a:lnSpc>
                <a:spcPct val="110000"/>
              </a:lnSpc>
              <a:spcBef>
                <a:spcPts val="600"/>
              </a:spcBef>
              <a:spcAft>
                <a:spcPts val="0"/>
              </a:spcAft>
            </a:pPr>
            <a:r>
              <a:rPr lang="en-US" sz="1600" b="0" dirty="0" smtClean="0">
                <a:cs typeface="Calibri"/>
              </a:rPr>
              <a:t>Book development plan still in flux, to be completed by Fall 2016</a:t>
            </a:r>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SOIS Area Summary (continued)</a:t>
            </a:r>
            <a:endParaRPr lang="en-US" dirty="0"/>
          </a:p>
        </p:txBody>
      </p:sp>
    </p:spTree>
    <p:extLst>
      <p:ext uri="{BB962C8B-B14F-4D97-AF65-F5344CB8AC3E}">
        <p14:creationId xmlns:p14="http://schemas.microsoft.com/office/powerpoint/2010/main" val="21581078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r>
              <a:rPr lang="en-US" sz="2800" dirty="0" smtClean="0">
                <a:solidFill>
                  <a:srgbClr val="000099"/>
                </a:solidFill>
                <a:effectLst>
                  <a:outerShdw blurRad="38100" dist="38100" dir="2700000" algn="tl">
                    <a:srgbClr val="C0C0C0"/>
                  </a:outerShdw>
                </a:effectLst>
                <a:ea typeface="+mj-ea"/>
              </a:rPr>
              <a:t>SOIS Area Report</a:t>
            </a:r>
            <a:br>
              <a:rPr lang="en-US" sz="2800" dirty="0" smtClean="0">
                <a:solidFill>
                  <a:srgbClr val="000099"/>
                </a:solidFill>
                <a:effectLst>
                  <a:outerShdw blurRad="38100" dist="38100" dir="2700000" algn="tl">
                    <a:srgbClr val="C0C0C0"/>
                  </a:outerShdw>
                </a:effectLst>
                <a:ea typeface="+mj-ea"/>
              </a:rPr>
            </a:br>
            <a:r>
              <a:rPr lang="en-GB" sz="2000" dirty="0" smtClean="0">
                <a:solidFill>
                  <a:srgbClr val="000099"/>
                </a:solidFill>
                <a:latin typeface="Calibri" pitchFamily="34" charset="0"/>
                <a:ea typeface="+mj-ea"/>
              </a:rPr>
              <a:t>Meeting Demographics </a:t>
            </a:r>
            <a:r>
              <a:rPr lang="en-US" sz="2000" dirty="0" smtClean="0">
                <a:solidFill>
                  <a:srgbClr val="000099"/>
                </a:solidFill>
                <a:effectLst>
                  <a:outerShdw blurRad="38100" dist="38100" dir="2700000" algn="tl">
                    <a:srgbClr val="C0C0C0"/>
                  </a:outerShdw>
                </a:effectLst>
                <a:ea typeface="+mj-ea"/>
              </a:rPr>
              <a:t/>
            </a:r>
            <a:br>
              <a:rPr lang="en-US" sz="2000" dirty="0" smtClean="0">
                <a:solidFill>
                  <a:srgbClr val="000099"/>
                </a:solidFill>
                <a:effectLst>
                  <a:outerShdw blurRad="38100" dist="38100" dir="2700000" algn="tl">
                    <a:srgbClr val="C0C0C0"/>
                  </a:outerShdw>
                </a:effectLst>
                <a:ea typeface="+mj-ea"/>
              </a:rPr>
            </a:br>
            <a:endParaRPr lang="en-US" sz="2000" dirty="0">
              <a:ea typeface="+mj-ea"/>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6630755"/>
              </p:ext>
            </p:extLst>
          </p:nvPr>
        </p:nvGraphicFramePr>
        <p:xfrm>
          <a:off x="457200" y="1066800"/>
          <a:ext cx="8305800" cy="5186371"/>
        </p:xfrm>
        <a:graphic>
          <a:graphicData uri="http://schemas.openxmlformats.org/drawingml/2006/table">
            <a:tbl>
              <a:tblPr/>
              <a:tblGrid>
                <a:gridCol w="1660525"/>
                <a:gridCol w="1662113"/>
                <a:gridCol w="1660525"/>
                <a:gridCol w="1662112"/>
                <a:gridCol w="1660525"/>
              </a:tblGrid>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Plenary</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Det Ntwrk BoF</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Wireless</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App Suppt Svcs</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ASI</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CNES</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CNSA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2</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2</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CSA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1</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1</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DLR</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ESA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3</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INPE</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JAXA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NASA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9</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7</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3</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RFSA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1</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UKSA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Other</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TOTAL</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19</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11</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10</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*South Korea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4365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Arial" charset="0"/>
                        </a:rPr>
                        <a:t>Meeting Duration</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Arial" charset="0"/>
                        </a:rPr>
                        <a:t>.25 (*met with SOIS </a:t>
                      </a: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APP </a:t>
                      </a:r>
                      <a:r>
                        <a:rPr kumimoji="0" lang="en-US" sz="1400" b="1" i="0" u="none" strike="noStrike" cap="none" normalizeH="0" baseline="0" dirty="0">
                          <a:ln>
                            <a:noFill/>
                          </a:ln>
                          <a:solidFill>
                            <a:srgbClr val="000000"/>
                          </a:solidFill>
                          <a:effectLst/>
                          <a:latin typeface="Arial" charset="0"/>
                          <a:ea typeface="ＭＳ Ｐゴシック" charset="0"/>
                          <a:cs typeface="Arial" charset="0"/>
                        </a:rPr>
                        <a:t>Friday)</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2.5</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Arial" charset="0"/>
                        </a:rPr>
                        <a:t>3.75 (met with </a:t>
                      </a: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SUBNET </a:t>
                      </a:r>
                      <a:r>
                        <a:rPr kumimoji="0" lang="en-US" sz="1400" b="1" i="0" u="none" strike="noStrike" cap="none" normalizeH="0" baseline="0" dirty="0">
                          <a:ln>
                            <a:noFill/>
                          </a:ln>
                          <a:solidFill>
                            <a:srgbClr val="000000"/>
                          </a:solidFill>
                          <a:effectLst/>
                          <a:latin typeface="Arial" charset="0"/>
                          <a:ea typeface="ＭＳ Ｐゴシック" charset="0"/>
                          <a:cs typeface="Arial" charset="0"/>
                        </a:rPr>
                        <a:t>Friday)</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Agency Diversity</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7</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8</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Arial" charset="0"/>
                        </a:rPr>
                        <a:t>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bl>
          </a:graphicData>
        </a:graphic>
      </p:graphicFrame>
    </p:spTree>
    <p:extLst>
      <p:ext uri="{BB962C8B-B14F-4D97-AF65-F5344CB8AC3E}">
        <p14:creationId xmlns:p14="http://schemas.microsoft.com/office/powerpoint/2010/main" val="1226331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3" name="Content Placeholder 2"/>
          <p:cNvSpPr>
            <a:spLocks noGrp="1"/>
          </p:cNvSpPr>
          <p:nvPr>
            <p:ph idx="1"/>
          </p:nvPr>
        </p:nvSpPr>
        <p:spPr>
          <a:xfrm>
            <a:off x="462665" y="1278320"/>
            <a:ext cx="8229600" cy="5261486"/>
          </a:xfrm>
        </p:spPr>
        <p:txBody>
          <a:bodyPr>
            <a:normAutofit lnSpcReduction="10000"/>
          </a:bodyPr>
          <a:lstStyle/>
          <a:p>
            <a:pPr marL="0" lvl="1" indent="0">
              <a:buNone/>
            </a:pPr>
            <a:r>
              <a:rPr lang="en-US" sz="1800" dirty="0" smtClean="0"/>
              <a:t>Goals:</a:t>
            </a:r>
          </a:p>
          <a:p>
            <a:pPr marL="688975" lvl="2" indent="-342900"/>
            <a:r>
              <a:rPr lang="en-US" sz="1600" b="0" dirty="0"/>
              <a:t>Finalize RFID Tag Encoding Blue Book Test Plan and update schedule for book publication</a:t>
            </a:r>
          </a:p>
          <a:p>
            <a:pPr marL="688975" lvl="2" indent="-342900"/>
            <a:r>
              <a:rPr lang="en-US" sz="1600" b="0" dirty="0"/>
              <a:t>Finalize organization and schedule for </a:t>
            </a:r>
            <a:r>
              <a:rPr lang="en-US" sz="1600" b="0" dirty="0" smtClean="0"/>
              <a:t>Wireless Local Area Network (WLAN) </a:t>
            </a:r>
            <a:r>
              <a:rPr lang="en-US" sz="1600" b="0" dirty="0"/>
              <a:t>Blue Book</a:t>
            </a:r>
          </a:p>
          <a:p>
            <a:pPr marL="0" lvl="1" indent="0">
              <a:buNone/>
            </a:pPr>
            <a:r>
              <a:rPr lang="en-US" sz="1800" dirty="0" smtClean="0"/>
              <a:t>Working Group Status:</a:t>
            </a:r>
          </a:p>
          <a:p>
            <a:pPr marL="688975" lvl="2" indent="-342900"/>
            <a:r>
              <a:rPr lang="en-US" sz="1600" b="0" dirty="0">
                <a:cs typeface="Calibri" pitchFamily="34" charset="0"/>
              </a:rPr>
              <a:t>RFID Tag-Encoding Interoperability Testing Plan (Yellow Book) </a:t>
            </a:r>
            <a:r>
              <a:rPr lang="en-US" sz="1600" b="0" dirty="0" smtClean="0">
                <a:cs typeface="Calibri" pitchFamily="34" charset="0"/>
              </a:rPr>
              <a:t>development completed. Execution </a:t>
            </a:r>
            <a:r>
              <a:rPr lang="en-US" sz="1600" b="0" dirty="0">
                <a:cs typeface="Calibri" pitchFamily="34" charset="0"/>
              </a:rPr>
              <a:t>of the </a:t>
            </a:r>
            <a:r>
              <a:rPr lang="en-US" sz="1600" b="0" dirty="0" smtClean="0">
                <a:cs typeface="Calibri" pitchFamily="34" charset="0"/>
              </a:rPr>
              <a:t>interoperability </a:t>
            </a:r>
            <a:r>
              <a:rPr lang="en-US" sz="1600" b="0" dirty="0">
                <a:cs typeface="Calibri" pitchFamily="34" charset="0"/>
              </a:rPr>
              <a:t>t</a:t>
            </a:r>
            <a:r>
              <a:rPr lang="en-US" sz="1600" b="0" dirty="0" smtClean="0">
                <a:cs typeface="Calibri" pitchFamily="34" charset="0"/>
              </a:rPr>
              <a:t>est plan contingent </a:t>
            </a:r>
            <a:r>
              <a:rPr lang="en-US" sz="1600" b="0" dirty="0">
                <a:cs typeface="Calibri" pitchFamily="34" charset="0"/>
              </a:rPr>
              <a:t>upon FSA providing funding </a:t>
            </a:r>
            <a:r>
              <a:rPr lang="en-US" sz="1600" b="0" dirty="0" smtClean="0">
                <a:cs typeface="Calibri" pitchFamily="34" charset="0"/>
              </a:rPr>
              <a:t>by July</a:t>
            </a:r>
            <a:r>
              <a:rPr lang="en-US" sz="1600" b="0" dirty="0">
                <a:cs typeface="Calibri" pitchFamily="34" charset="0"/>
              </a:rPr>
              <a:t>-2016</a:t>
            </a:r>
            <a:r>
              <a:rPr lang="en-US" sz="1600" b="0" dirty="0" smtClean="0">
                <a:cs typeface="Calibri" pitchFamily="34" charset="0"/>
              </a:rPr>
              <a:t>.</a:t>
            </a:r>
          </a:p>
          <a:p>
            <a:pPr marL="688975" lvl="2" indent="-342900"/>
            <a:r>
              <a:rPr lang="en-US" sz="1600" b="0" dirty="0">
                <a:cs typeface="Calibri" pitchFamily="34" charset="0"/>
              </a:rPr>
              <a:t>R</a:t>
            </a:r>
            <a:r>
              <a:rPr lang="en-US" sz="1600" b="0" dirty="0" smtClean="0">
                <a:cs typeface="Calibri" pitchFamily="34" charset="0"/>
              </a:rPr>
              <a:t>eached </a:t>
            </a:r>
            <a:r>
              <a:rPr lang="en-US" sz="1600" b="0" dirty="0">
                <a:cs typeface="Calibri" pitchFamily="34" charset="0"/>
              </a:rPr>
              <a:t>consensus that </a:t>
            </a:r>
            <a:r>
              <a:rPr lang="en-US" sz="1600" b="0" dirty="0" smtClean="0">
                <a:cs typeface="Calibri" pitchFamily="34" charset="0"/>
              </a:rPr>
              <a:t>the </a:t>
            </a:r>
            <a:r>
              <a:rPr lang="en-US" sz="1600" b="0" dirty="0" smtClean="0">
                <a:cs typeface="Calibri" pitchFamily="34" charset="0"/>
              </a:rPr>
              <a:t>WLAN </a:t>
            </a:r>
            <a:r>
              <a:rPr lang="en-US" sz="1600" b="0" dirty="0" smtClean="0">
                <a:cs typeface="Calibri" pitchFamily="34" charset="0"/>
              </a:rPr>
              <a:t>Blue Book should </a:t>
            </a:r>
            <a:r>
              <a:rPr lang="en-US" sz="1600" b="0" dirty="0">
                <a:cs typeface="Calibri" pitchFamily="34" charset="0"/>
              </a:rPr>
              <a:t>be split </a:t>
            </a:r>
            <a:r>
              <a:rPr lang="en-US" sz="1600" b="0" dirty="0" smtClean="0">
                <a:cs typeface="Calibri" pitchFamily="34" charset="0"/>
              </a:rPr>
              <a:t>into two </a:t>
            </a:r>
            <a:r>
              <a:rPr lang="en-US" sz="1600" b="0" dirty="0">
                <a:cs typeface="Calibri" pitchFamily="34" charset="0"/>
              </a:rPr>
              <a:t>different recommended standards </a:t>
            </a:r>
            <a:r>
              <a:rPr lang="en-US" sz="1600" b="0" dirty="0" smtClean="0">
                <a:cs typeface="Calibri" pitchFamily="34" charset="0"/>
              </a:rPr>
              <a:t>as follows:</a:t>
            </a:r>
          </a:p>
          <a:p>
            <a:pPr marL="1035050" lvl="3" indent="-342900"/>
            <a:r>
              <a:rPr lang="en-US" sz="1400" b="0" dirty="0" smtClean="0"/>
              <a:t>WLAN </a:t>
            </a:r>
            <a:r>
              <a:rPr lang="en-US" sz="1400" b="0" dirty="0"/>
              <a:t>#1 is ISS-focused with NASA-leadership, FSA and CSA </a:t>
            </a:r>
            <a:r>
              <a:rPr lang="en-US" sz="1400" b="0" dirty="0" smtClean="0"/>
              <a:t>participation</a:t>
            </a:r>
          </a:p>
          <a:p>
            <a:pPr marL="1035050" lvl="3" indent="-342900"/>
            <a:r>
              <a:rPr lang="en-US" sz="1400" b="0" dirty="0" smtClean="0"/>
              <a:t>WLAN </a:t>
            </a:r>
            <a:r>
              <a:rPr lang="en-US" sz="1400" b="0" dirty="0"/>
              <a:t>#2 </a:t>
            </a:r>
            <a:r>
              <a:rPr lang="en-US" sz="1400" b="0" dirty="0" smtClean="0"/>
              <a:t>is launcher- and AIT-focused </a:t>
            </a:r>
            <a:r>
              <a:rPr lang="en-US" sz="1400" b="0" dirty="0"/>
              <a:t>with JAXA, DLR, FSA leadership and ESA </a:t>
            </a:r>
            <a:r>
              <a:rPr lang="en-US" sz="1400" b="0" dirty="0" smtClean="0"/>
              <a:t>participation</a:t>
            </a:r>
          </a:p>
          <a:p>
            <a:pPr marL="0" lvl="1" indent="0">
              <a:buNone/>
            </a:pPr>
            <a:r>
              <a:rPr lang="en-US" sz="1800" dirty="0" smtClean="0"/>
              <a:t>Remarks:</a:t>
            </a:r>
          </a:p>
          <a:p>
            <a:pPr marL="688975" lvl="2" indent="-342900"/>
            <a:r>
              <a:rPr lang="en-US" sz="1600" b="0" dirty="0" smtClean="0"/>
              <a:t>NASA and FSA funding for development of </a:t>
            </a:r>
            <a:r>
              <a:rPr lang="en-US" sz="1600" b="0" dirty="0" smtClean="0"/>
              <a:t>WLAN </a:t>
            </a:r>
            <a:r>
              <a:rPr lang="en-US" sz="1600" b="0" dirty="0" smtClean="0"/>
              <a:t>#1 already committed but will confirm commitment with new book organization</a:t>
            </a:r>
            <a:endParaRPr lang="en-US" sz="1400" b="0" dirty="0" smtClean="0"/>
          </a:p>
          <a:p>
            <a:pPr marL="0" lvl="1" indent="0">
              <a:buNone/>
            </a:pPr>
            <a:r>
              <a:rPr lang="en-US" sz="1800" dirty="0" smtClean="0"/>
              <a:t>Planning:</a:t>
            </a:r>
          </a:p>
          <a:p>
            <a:pPr marL="688975" lvl="2" indent="-342900"/>
            <a:r>
              <a:rPr lang="en-US" sz="1600" b="0" dirty="0"/>
              <a:t>NASA WG members to confer with ISS EWC upgrade team to secure commitment to help with development and prototyping effort for ISS-centric WLAN Blue Book </a:t>
            </a:r>
            <a:r>
              <a:rPr lang="en-US" sz="1600" b="0" dirty="0" smtClean="0"/>
              <a:t>(WLAN </a:t>
            </a:r>
            <a:r>
              <a:rPr lang="en-US" sz="1600" b="0" dirty="0"/>
              <a:t>#1)</a:t>
            </a:r>
          </a:p>
          <a:p>
            <a:pPr marL="688975" lvl="2" indent="-342900"/>
            <a:r>
              <a:rPr lang="en-US" sz="1600" b="0" dirty="0"/>
              <a:t>JAXA, DLR, </a:t>
            </a:r>
            <a:r>
              <a:rPr lang="en-US" sz="1600" b="0" dirty="0" smtClean="0"/>
              <a:t>FSA, </a:t>
            </a:r>
            <a:r>
              <a:rPr lang="en-US" sz="1600" b="0" dirty="0"/>
              <a:t>and </a:t>
            </a:r>
            <a:r>
              <a:rPr lang="en-US" sz="1600" b="0" dirty="0" smtClean="0"/>
              <a:t>ESA </a:t>
            </a:r>
            <a:r>
              <a:rPr lang="en-US" sz="1600" b="0" dirty="0"/>
              <a:t>WG members to confer with Agency representatives to secure resource commitments for development and prototyping effort for Launcher- and AIS-centric WLAN Blue Book (WLAN #2</a:t>
            </a:r>
            <a:r>
              <a:rPr lang="en-US" sz="1600" b="0" dirty="0" smtClean="0"/>
              <a:t>)</a:t>
            </a:r>
          </a:p>
        </p:txBody>
      </p:sp>
      <p:sp>
        <p:nvSpPr>
          <p:cNvPr id="4" name="AutoShape 36"/>
          <p:cNvSpPr>
            <a:spLocks/>
          </p:cNvSpPr>
          <p:nvPr/>
        </p:nvSpPr>
        <p:spPr bwMode="auto">
          <a:xfrm>
            <a:off x="460485" y="74065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Onboard Wireless WG (WIR)</a:t>
            </a:r>
            <a:endParaRPr lang="en-US" dirty="0"/>
          </a:p>
        </p:txBody>
      </p:sp>
    </p:spTree>
    <p:extLst>
      <p:ext uri="{BB962C8B-B14F-4D97-AF65-F5344CB8AC3E}">
        <p14:creationId xmlns:p14="http://schemas.microsoft.com/office/powerpoint/2010/main" val="362204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WIR WG (continued)</a:t>
            </a:r>
            <a:endParaRPr lang="en-US" dirty="0"/>
          </a:p>
        </p:txBody>
      </p:sp>
      <p:graphicFrame>
        <p:nvGraphicFramePr>
          <p:cNvPr id="6" name="Group 37"/>
          <p:cNvGraphicFramePr>
            <a:graphicFrameLocks noGrp="1"/>
          </p:cNvGraphicFramePr>
          <p:nvPr>
            <p:extLst>
              <p:ext uri="{D42A27DB-BD31-4B8C-83A1-F6EECF244321}">
                <p14:modId xmlns:p14="http://schemas.microsoft.com/office/powerpoint/2010/main" val="2300625957"/>
              </p:ext>
            </p:extLst>
          </p:nvPr>
        </p:nvGraphicFramePr>
        <p:xfrm>
          <a:off x="270640" y="1431940"/>
          <a:ext cx="8569170" cy="4977779"/>
        </p:xfrm>
        <a:graphic>
          <a:graphicData uri="http://schemas.openxmlformats.org/drawingml/2006/table">
            <a:tbl>
              <a:tblPr/>
              <a:tblGrid>
                <a:gridCol w="3955715"/>
                <a:gridCol w="2419515"/>
                <a:gridCol w="2193940"/>
              </a:tblGrid>
              <a:tr h="389629">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GB" sz="1800" b="1" i="0" u="none" strike="noStrike" cap="none" normalizeH="0" baseline="0" dirty="0" smtClean="0">
                          <a:ln>
                            <a:noFill/>
                          </a:ln>
                          <a:solidFill>
                            <a:schemeClr val="tx1"/>
                          </a:solidFill>
                          <a:effectLst/>
                          <a:latin typeface="+mn-lt"/>
                          <a:cs typeface="Arial" charset="0"/>
                        </a:rPr>
                        <a:t>Activity</a:t>
                      </a:r>
                      <a:endParaRPr kumimoji="0" lang="en-US" sz="1800" b="1"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3921"/>
                      </a:schemeClr>
                    </a:solid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mn-lt"/>
                          <a:cs typeface="Arial" charset="0"/>
                        </a:rPr>
                        <a:t>Milestone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mn-lt"/>
                          <a:cs typeface="Arial" charset="0"/>
                        </a:rPr>
                        <a:t>Planned End Date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r>
              <a:tr h="416876">
                <a:tc gridSpan="3">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600" b="0" i="0" u="none" strike="noStrike" cap="none" normalizeH="0" baseline="0" dirty="0" smtClean="0">
                          <a:ln>
                            <a:noFill/>
                          </a:ln>
                          <a:solidFill>
                            <a:schemeClr val="tx1"/>
                          </a:solidFill>
                          <a:effectLst/>
                          <a:latin typeface="+mn-lt"/>
                          <a:cs typeface="Arial" charset="0"/>
                        </a:rPr>
                        <a:t>Approved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kern="1200" cap="none" normalizeH="0" baseline="0" dirty="0" smtClean="0">
                        <a:ln>
                          <a:noFill/>
                        </a:ln>
                        <a:solidFill>
                          <a:schemeClr val="tx1"/>
                        </a:solidFill>
                        <a:effectLst/>
                        <a:latin typeface="Calibri" pitchFamily="34" charset="0"/>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lang="en-US" sz="1400" dirty="0" smtClean="0">
                          <a:solidFill>
                            <a:schemeClr val="tx1"/>
                          </a:solidFill>
                          <a:latin typeface="+mn-lt"/>
                          <a:cs typeface="Calibri" pitchFamily="34" charset="0"/>
                        </a:rPr>
                        <a:t>WWG </a:t>
                      </a:r>
                      <a:r>
                        <a:rPr lang="en-US" sz="1400" dirty="0" smtClean="0">
                          <a:solidFill>
                            <a:schemeClr val="tx1"/>
                          </a:solidFill>
                          <a:latin typeface="+mn-lt"/>
                          <a:cs typeface="Calibri" pitchFamily="34" charset="0"/>
                        </a:rPr>
                        <a:t>RFID Encoding Blue Book</a:t>
                      </a:r>
                      <a:endParaRPr kumimoji="0" lang="en-US" sz="1400" b="1"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Prototype testing complete; Submit to CMC for publication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Fall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lang="en-US" sz="1400" dirty="0" smtClean="0">
                          <a:solidFill>
                            <a:srgbClr val="000000"/>
                          </a:solidFill>
                          <a:latin typeface="+mn-lt"/>
                          <a:cs typeface="Calibri" pitchFamily="34" charset="0"/>
                        </a:rPr>
                        <a:t>WWG Wireless Local Area Network Blue Book #1 (ISS</a:t>
                      </a:r>
                      <a:r>
                        <a:rPr lang="en-US" sz="1400" baseline="0" dirty="0" smtClean="0">
                          <a:solidFill>
                            <a:srgbClr val="000000"/>
                          </a:solidFill>
                          <a:latin typeface="+mn-lt"/>
                          <a:cs typeface="Calibri" pitchFamily="34" charset="0"/>
                        </a:rPr>
                        <a:t> </a:t>
                      </a:r>
                      <a:r>
                        <a:rPr lang="en-US" sz="1400" dirty="0" smtClean="0">
                          <a:solidFill>
                            <a:srgbClr val="000000"/>
                          </a:solidFill>
                          <a:latin typeface="+mn-lt"/>
                          <a:cs typeface="Calibri" pitchFamily="34" charset="0"/>
                        </a:rPr>
                        <a:t>centric)</a:t>
                      </a:r>
                      <a:endParaRPr kumimoji="0" lang="en-US" sz="1400" b="1" i="0" u="none" strike="noStrike" cap="none" normalizeH="0" baseline="0" dirty="0" smtClean="0">
                        <a:ln>
                          <a:noFill/>
                        </a:ln>
                        <a:solidFill>
                          <a:srgbClr val="000000"/>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Final draft complete; Submit for CESG review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Spring 2017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880">
                <a:tc gridSpan="3">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defRPr/>
                      </a:pPr>
                      <a:r>
                        <a:rPr kumimoji="0" lang="en-US" sz="1600" b="0" i="0" u="none" strike="noStrike" cap="none" normalizeH="0" baseline="0" dirty="0" smtClean="0">
                          <a:ln>
                            <a:noFill/>
                          </a:ln>
                          <a:solidFill>
                            <a:schemeClr val="tx1"/>
                          </a:solidFill>
                          <a:effectLst/>
                          <a:latin typeface="+mn-lt"/>
                          <a:cs typeface="Arial" charset="0"/>
                        </a:rPr>
                        <a:t>Draft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kern="1200" cap="none" normalizeH="0" baseline="0" dirty="0" smtClean="0">
                        <a:ln>
                          <a:noFill/>
                        </a:ln>
                        <a:solidFill>
                          <a:schemeClr val="tx1"/>
                        </a:solidFill>
                        <a:effectLst/>
                        <a:latin typeface="Calibri" pitchFamily="34" charset="0"/>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752">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lang="en-US" sz="1400" dirty="0" smtClean="0">
                          <a:solidFill>
                            <a:srgbClr val="000000"/>
                          </a:solidFill>
                          <a:latin typeface="+mn-lt"/>
                          <a:cs typeface="Calibri" pitchFamily="34" charset="0"/>
                        </a:rPr>
                        <a:t>WWG Wireless Local Area Network Blue Book #2 (Launcher and AIT centric)</a:t>
                      </a:r>
                      <a:endParaRPr kumimoji="0" lang="en-US" sz="1400" b="1" i="0" u="none" strike="noStrike" cap="none" normalizeH="0" baseline="0" dirty="0" smtClean="0">
                        <a:ln>
                          <a:noFill/>
                        </a:ln>
                        <a:solidFill>
                          <a:srgbClr val="000000"/>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Final draft complete; Submit for CESG review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Spring 2018 (project 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lang="en-US" sz="1400" b="0" dirty="0" smtClean="0">
                          <a:latin typeface="+mn-lt"/>
                          <a:cs typeface="Calibri"/>
                        </a:rPr>
                        <a:t>881x0m1:</a:t>
                      </a:r>
                      <a:r>
                        <a:rPr lang="en-US" sz="1400" b="0" baseline="0" dirty="0" smtClean="0">
                          <a:latin typeface="+mn-lt"/>
                          <a:cs typeface="Calibri"/>
                        </a:rPr>
                        <a:t> </a:t>
                      </a:r>
                      <a:r>
                        <a:rPr kumimoji="0" lang="en-US" sz="1400" b="0" i="0" u="none" strike="noStrike" cap="none" normalizeH="0" baseline="0" dirty="0" smtClean="0">
                          <a:ln>
                            <a:noFill/>
                          </a:ln>
                          <a:solidFill>
                            <a:srgbClr val="000000"/>
                          </a:solidFill>
                          <a:effectLst/>
                          <a:latin typeface="+mn-lt"/>
                          <a:cs typeface="Arial" charset="0"/>
                        </a:rPr>
                        <a:t>RFID-Based Inventory Management Systems Magenta Book – updates to include new security standards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Publication of Issue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lang="en-US" sz="1400" b="0" dirty="0" smtClean="0">
                          <a:latin typeface="+mn-lt"/>
                          <a:cs typeface="Calibri"/>
                        </a:rPr>
                        <a:t>RFID Sensing Blue</a:t>
                      </a:r>
                      <a:r>
                        <a:rPr lang="en-US" sz="1400" b="0" baseline="0" dirty="0" smtClean="0">
                          <a:latin typeface="+mn-lt"/>
                          <a:cs typeface="Calibri"/>
                        </a:rPr>
                        <a:t> Book</a:t>
                      </a:r>
                      <a:endParaRPr kumimoji="0" lang="en-US" sz="1400" b="0" i="0" u="none" strike="noStrike" cap="none" normalizeH="0" baseline="0" dirty="0" smtClean="0">
                        <a:ln>
                          <a:noFill/>
                        </a:ln>
                        <a:solidFill>
                          <a:srgbClr val="000000"/>
                        </a:solidFill>
                        <a:effectLst/>
                        <a:latin typeface="+mn-lt"/>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Publication of new book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lang="en-US" sz="1400" b="0" dirty="0" smtClean="0">
                          <a:latin typeface="+mn-lt"/>
                          <a:cs typeface="Calibri"/>
                        </a:rPr>
                        <a:t>880x0g3: WWG </a:t>
                      </a:r>
                      <a:r>
                        <a:rPr lang="en-US" sz="1400" b="0" u="none" dirty="0" smtClean="0">
                          <a:latin typeface="+mn-lt"/>
                          <a:cs typeface="Calibri"/>
                        </a:rPr>
                        <a:t>Green Book</a:t>
                      </a:r>
                      <a:r>
                        <a:rPr lang="en-US" sz="1400" b="0" u="none" baseline="0" dirty="0" smtClean="0">
                          <a:latin typeface="+mn-lt"/>
                          <a:cs typeface="Calibri"/>
                        </a:rPr>
                        <a:t> – u</a:t>
                      </a:r>
                      <a:r>
                        <a:rPr lang="en-US" sz="1400" b="0" dirty="0" smtClean="0">
                          <a:latin typeface="+mn-lt"/>
                          <a:cs typeface="Calibri"/>
                        </a:rPr>
                        <a:t>pdates for Wi-Fi and LTE-based technology evolution</a:t>
                      </a:r>
                      <a:r>
                        <a:rPr lang="en-US" sz="1400" b="0" dirty="0" smtClean="0">
                          <a:solidFill>
                            <a:schemeClr val="tx1"/>
                          </a:solidFill>
                          <a:latin typeface="+mn-lt"/>
                          <a:cs typeface="Calibri"/>
                        </a:rPr>
                        <a:t>?</a:t>
                      </a:r>
                      <a:endParaRPr lang="en-US" sz="1400" b="0" dirty="0" smtClean="0">
                        <a:latin typeface="+mn-lt"/>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Publication of Issue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lang="en-US" sz="1400" b="0" dirty="0" smtClean="0">
                          <a:latin typeface="+mn-lt"/>
                          <a:cs typeface="Calibri"/>
                        </a:rPr>
                        <a:t>881x1r1: RFID Tag-Encoding Specification </a:t>
                      </a:r>
                      <a:r>
                        <a:rPr lang="en-US" sz="1400" b="0" u="none" dirty="0" smtClean="0">
                          <a:latin typeface="+mn-lt"/>
                          <a:cs typeface="Calibri"/>
                        </a:rPr>
                        <a:t>Blue Book</a:t>
                      </a:r>
                      <a:r>
                        <a:rPr lang="en-US" sz="1400" b="0" u="none" baseline="0" dirty="0" smtClean="0">
                          <a:latin typeface="+mn-lt"/>
                          <a:cs typeface="Calibri"/>
                        </a:rPr>
                        <a:t> – updates to introduce</a:t>
                      </a:r>
                      <a:r>
                        <a:rPr lang="en-US" sz="1400" b="0" dirty="0" smtClean="0">
                          <a:latin typeface="+mn-lt"/>
                          <a:cs typeface="Calibri"/>
                        </a:rPr>
                        <a:t> ISO/EPC compliance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Publication of Issue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Content Placeholder 2"/>
          <p:cNvSpPr>
            <a:spLocks noGrp="1"/>
          </p:cNvSpPr>
          <p:nvPr>
            <p:ph idx="1"/>
          </p:nvPr>
        </p:nvSpPr>
        <p:spPr>
          <a:xfrm>
            <a:off x="155425" y="1086295"/>
            <a:ext cx="8229600" cy="384050"/>
          </a:xfrm>
        </p:spPr>
        <p:txBody>
          <a:bodyPr>
            <a:noAutofit/>
          </a:bodyPr>
          <a:lstStyle/>
          <a:p>
            <a:pPr marL="0" lvl="1" indent="0">
              <a:buNone/>
            </a:pPr>
            <a:r>
              <a:rPr lang="en-US" sz="2000" dirty="0" smtClean="0"/>
              <a:t>Current Project Plan</a:t>
            </a:r>
          </a:p>
        </p:txBody>
      </p:sp>
    </p:spTree>
    <p:extLst>
      <p:ext uri="{BB962C8B-B14F-4D97-AF65-F5344CB8AC3E}">
        <p14:creationId xmlns:p14="http://schemas.microsoft.com/office/powerpoint/2010/main" val="2830336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3" name="Content Placeholder 2"/>
          <p:cNvSpPr>
            <a:spLocks noGrp="1"/>
          </p:cNvSpPr>
          <p:nvPr>
            <p:ph idx="1"/>
          </p:nvPr>
        </p:nvSpPr>
        <p:spPr>
          <a:xfrm>
            <a:off x="462665" y="1239913"/>
            <a:ext cx="8229600" cy="5415107"/>
          </a:xfrm>
        </p:spPr>
        <p:txBody>
          <a:bodyPr>
            <a:normAutofit/>
          </a:bodyPr>
          <a:lstStyle/>
          <a:p>
            <a:pPr marL="0" lvl="1" indent="0">
              <a:buNone/>
            </a:pPr>
            <a:r>
              <a:rPr lang="en-US" sz="2000" dirty="0" smtClean="0"/>
              <a:t>Goals:</a:t>
            </a:r>
          </a:p>
          <a:p>
            <a:pPr marL="688975" lvl="2" indent="-342900"/>
            <a:r>
              <a:rPr lang="en-US" sz="1800" b="0" dirty="0" smtClean="0"/>
              <a:t>Review and disposition all RIDs </a:t>
            </a:r>
            <a:r>
              <a:rPr lang="en-US" sz="1800" b="0" dirty="0"/>
              <a:t>for Electronic Data </a:t>
            </a:r>
            <a:r>
              <a:rPr lang="en-US" sz="1800" b="0" dirty="0" smtClean="0"/>
              <a:t>Sheets (EDS) and </a:t>
            </a:r>
            <a:r>
              <a:rPr lang="en-US" sz="1800" b="0" dirty="0"/>
              <a:t>Common Dictionary of Terms </a:t>
            </a:r>
            <a:r>
              <a:rPr lang="en-US" sz="1800" b="0" dirty="0" smtClean="0"/>
              <a:t>(DoT) Red Books and prepare for 2</a:t>
            </a:r>
            <a:r>
              <a:rPr lang="en-US" sz="1800" b="0" baseline="30000" dirty="0" smtClean="0"/>
              <a:t>nd</a:t>
            </a:r>
            <a:r>
              <a:rPr lang="en-US" sz="1800" b="0" dirty="0" smtClean="0"/>
              <a:t> Agency review</a:t>
            </a:r>
            <a:endParaRPr lang="en-US" sz="1800" b="0" dirty="0"/>
          </a:p>
          <a:p>
            <a:pPr marL="688975" lvl="2" indent="-342900"/>
            <a:r>
              <a:rPr lang="en-US" sz="1800" b="0" dirty="0" smtClean="0"/>
              <a:t>Continue joint meetings with SOIS SUBNET to evolve structure of overall SOIS architecture to support distributed</a:t>
            </a:r>
            <a:r>
              <a:rPr lang="en-US" sz="1800" b="0" dirty="0"/>
              <a:t>, partitioned, and multi-processor </a:t>
            </a:r>
            <a:r>
              <a:rPr lang="en-US" sz="1800" b="0" dirty="0" smtClean="0"/>
              <a:t>architectures</a:t>
            </a:r>
          </a:p>
          <a:p>
            <a:pPr marL="688975" lvl="2" indent="-342900"/>
            <a:r>
              <a:rPr lang="en-US" sz="1800" b="0" dirty="0" smtClean="0"/>
              <a:t>Continue meetings with </a:t>
            </a:r>
            <a:r>
              <a:rPr lang="en-US" sz="1800" b="0" dirty="0"/>
              <a:t>with </a:t>
            </a:r>
            <a:r>
              <a:rPr lang="en-US" sz="1800" b="0" dirty="0" smtClean="0"/>
              <a:t>SEA and MOIMS </a:t>
            </a:r>
            <a:r>
              <a:rPr lang="en-US" sz="1800" b="0" dirty="0"/>
              <a:t>on </a:t>
            </a:r>
            <a:r>
              <a:rPr lang="en-US" sz="1800" b="0" dirty="0" smtClean="0"/>
              <a:t>design and documentation of SOIS interfaces and points of interoperability within </a:t>
            </a:r>
            <a:r>
              <a:rPr lang="en-US" sz="1800" b="0" dirty="0"/>
              <a:t>CCSDS reference architecture</a:t>
            </a:r>
            <a:endParaRPr lang="en-US" sz="1800" b="0" dirty="0" smtClean="0"/>
          </a:p>
          <a:p>
            <a:pPr marL="0" lvl="1" indent="0">
              <a:buNone/>
            </a:pPr>
            <a:r>
              <a:rPr lang="en-US" sz="2000" dirty="0" smtClean="0"/>
              <a:t>Working Group Status:</a:t>
            </a:r>
          </a:p>
          <a:p>
            <a:pPr marL="688975" lvl="2" indent="-342900"/>
            <a:r>
              <a:rPr lang="en-US" sz="1800" b="0" dirty="0" smtClean="0">
                <a:cs typeface="Calibri" pitchFamily="34" charset="0"/>
              </a:rPr>
              <a:t>Completed preparations to submit EDS and DoT Red Books for 2</a:t>
            </a:r>
            <a:r>
              <a:rPr lang="en-US" sz="1800" b="0" baseline="30000" dirty="0" smtClean="0">
                <a:cs typeface="Calibri" pitchFamily="34" charset="0"/>
              </a:rPr>
              <a:t>nd</a:t>
            </a:r>
            <a:r>
              <a:rPr lang="en-US" sz="1800" b="0" dirty="0" smtClean="0">
                <a:cs typeface="Calibri" pitchFamily="34" charset="0"/>
              </a:rPr>
              <a:t> Agency review</a:t>
            </a:r>
          </a:p>
          <a:p>
            <a:pPr marL="688975" lvl="2" indent="-342900"/>
            <a:r>
              <a:rPr lang="en-US" sz="1800" b="0" dirty="0" smtClean="0">
                <a:cs typeface="Calibri" pitchFamily="34" charset="0"/>
              </a:rPr>
              <a:t>Presented EDS </a:t>
            </a:r>
            <a:r>
              <a:rPr lang="en-US" sz="1800" b="0" dirty="0">
                <a:cs typeface="Calibri" pitchFamily="34" charset="0"/>
              </a:rPr>
              <a:t>interoperability concepts </a:t>
            </a:r>
            <a:r>
              <a:rPr lang="en-US" sz="1800" b="0" dirty="0" smtClean="0">
                <a:cs typeface="Calibri" pitchFamily="34" charset="0"/>
              </a:rPr>
              <a:t>to SEA and MOIMs and demonstrated operation of NASA and ESA EDS tools (very positive response)</a:t>
            </a:r>
          </a:p>
          <a:p>
            <a:pPr marL="688975" lvl="2" indent="-342900"/>
            <a:r>
              <a:rPr lang="en-US" sz="1800" b="0" dirty="0">
                <a:cs typeface="Calibri" pitchFamily="34" charset="0"/>
              </a:rPr>
              <a:t>Agreed on the need to re-evaluate the SOIS APP services together with their respective magenta books to clarify how services fit in the overall CCSDS architecture and in development </a:t>
            </a:r>
            <a:r>
              <a:rPr lang="en-US" sz="1800" b="0" dirty="0" smtClean="0">
                <a:cs typeface="Calibri" pitchFamily="34" charset="0"/>
              </a:rPr>
              <a:t>tools and to </a:t>
            </a:r>
            <a:r>
              <a:rPr lang="en-US" sz="1800" b="0" dirty="0">
                <a:cs typeface="Calibri" pitchFamily="34" charset="0"/>
              </a:rPr>
              <a:t>provide more SEDS examples in the RBs and </a:t>
            </a:r>
            <a:r>
              <a:rPr lang="en-US" sz="1800" b="0" dirty="0" smtClean="0">
                <a:cs typeface="Calibri" pitchFamily="34" charset="0"/>
              </a:rPr>
              <a:t>GB</a:t>
            </a:r>
          </a:p>
        </p:txBody>
      </p:sp>
      <p:sp>
        <p:nvSpPr>
          <p:cNvPr id="4" name="AutoShape 36"/>
          <p:cNvSpPr>
            <a:spLocks/>
          </p:cNvSpPr>
          <p:nvPr/>
        </p:nvSpPr>
        <p:spPr bwMode="auto">
          <a:xfrm>
            <a:off x="460485" y="740650"/>
            <a:ext cx="795201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a:solidFill>
                  <a:srgbClr val="000099"/>
                </a:solidFill>
              </a:rPr>
              <a:t>Application Support Services Working Group (APP)</a:t>
            </a:r>
          </a:p>
        </p:txBody>
      </p:sp>
    </p:spTree>
    <p:extLst>
      <p:ext uri="{BB962C8B-B14F-4D97-AF65-F5344CB8AC3E}">
        <p14:creationId xmlns:p14="http://schemas.microsoft.com/office/powerpoint/2010/main" val="133786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3" name="Content Placeholder 2"/>
          <p:cNvSpPr>
            <a:spLocks noGrp="1"/>
          </p:cNvSpPr>
          <p:nvPr>
            <p:ph idx="1"/>
          </p:nvPr>
        </p:nvSpPr>
        <p:spPr>
          <a:xfrm>
            <a:off x="462665" y="1239914"/>
            <a:ext cx="8229600" cy="5223081"/>
          </a:xfrm>
        </p:spPr>
        <p:txBody>
          <a:bodyPr>
            <a:normAutofit/>
          </a:bodyPr>
          <a:lstStyle/>
          <a:p>
            <a:pPr marL="0" lvl="1" indent="0">
              <a:buNone/>
            </a:pPr>
            <a:r>
              <a:rPr lang="en-US" sz="2000" dirty="0" smtClean="0"/>
              <a:t>Planning:</a:t>
            </a:r>
          </a:p>
          <a:p>
            <a:pPr marL="688975" lvl="2" indent="-342900"/>
            <a:r>
              <a:rPr lang="en-US" sz="1800" b="0" dirty="0" smtClean="0"/>
              <a:t>Submit EDS and DoT Red Books to CESG/CMC for 2</a:t>
            </a:r>
            <a:r>
              <a:rPr lang="en-US" sz="1800" b="0" baseline="30000" dirty="0" smtClean="0"/>
              <a:t>nd</a:t>
            </a:r>
            <a:r>
              <a:rPr lang="en-US" sz="1800" b="0" dirty="0" smtClean="0"/>
              <a:t> Agency review</a:t>
            </a:r>
          </a:p>
          <a:p>
            <a:pPr marL="688975" lvl="2" indent="-342900"/>
            <a:r>
              <a:rPr lang="en-US" sz="1800" b="0" dirty="0" smtClean="0"/>
              <a:t>Identify necessary resources and request CESG/CMS approval to begin work on current draft projects to create Orange Books for</a:t>
            </a:r>
          </a:p>
          <a:p>
            <a:pPr marL="1035050" lvl="3" indent="-342900"/>
            <a:r>
              <a:rPr lang="en-US" sz="1600" b="0" dirty="0"/>
              <a:t>NASA core Flight System (</a:t>
            </a:r>
            <a:r>
              <a:rPr lang="en-US" sz="1600" b="0" dirty="0" err="1"/>
              <a:t>cFS</a:t>
            </a:r>
            <a:r>
              <a:rPr lang="en-US" sz="1600" b="0" dirty="0"/>
              <a:t>) as a CCSDS </a:t>
            </a:r>
            <a:r>
              <a:rPr lang="en-US" sz="1600" b="0" dirty="0" smtClean="0"/>
              <a:t>onboard reference architecture</a:t>
            </a:r>
            <a:endParaRPr lang="en-US" sz="1600" b="0" dirty="0"/>
          </a:p>
          <a:p>
            <a:pPr marL="1035050" lvl="3" indent="-342900"/>
            <a:r>
              <a:rPr lang="en-US" sz="1600" b="0" dirty="0"/>
              <a:t>SAVOIR as a CCSDS </a:t>
            </a:r>
            <a:r>
              <a:rPr lang="en-US" sz="1600" b="0" dirty="0" smtClean="0"/>
              <a:t>onboard reference architecture</a:t>
            </a:r>
            <a:endParaRPr lang="en-US" sz="1600" b="0" dirty="0"/>
          </a:p>
          <a:p>
            <a:pPr marL="1035050" lvl="3" indent="-342900"/>
            <a:r>
              <a:rPr lang="en-US" sz="1600" b="0" dirty="0"/>
              <a:t>CAST Flight Software as a CCSDS </a:t>
            </a:r>
            <a:r>
              <a:rPr lang="en-US" sz="1600" b="0" dirty="0" smtClean="0"/>
              <a:t>onboard </a:t>
            </a:r>
            <a:r>
              <a:rPr lang="en-US" sz="1600" b="0" dirty="0"/>
              <a:t>reference </a:t>
            </a:r>
            <a:r>
              <a:rPr lang="en-US" sz="1600" b="0" dirty="0" smtClean="0"/>
              <a:t>architecture</a:t>
            </a:r>
          </a:p>
          <a:p>
            <a:pPr marL="688975" lvl="2" indent="-342900"/>
            <a:r>
              <a:rPr lang="en-US" sz="1800" b="0" dirty="0"/>
              <a:t>Begin planning for </a:t>
            </a:r>
            <a:r>
              <a:rPr lang="en-US" sz="1800" b="0" dirty="0" smtClean="0"/>
              <a:t>5-year review of all SOIS APP books</a:t>
            </a:r>
          </a:p>
          <a:p>
            <a:pPr marL="1035050" lvl="3" indent="-342900"/>
            <a:r>
              <a:rPr lang="en-US" sz="1600" b="0" dirty="0" smtClean="0"/>
              <a:t>Review </a:t>
            </a:r>
            <a:r>
              <a:rPr lang="en-US" sz="1600" b="0" dirty="0"/>
              <a:t>and update SOIS EDS Overview and Rationale Green Book to reflect updated EDS and DoT Red </a:t>
            </a:r>
            <a:r>
              <a:rPr lang="en-US" sz="1600" b="0" dirty="0" smtClean="0"/>
              <a:t>Books</a:t>
            </a:r>
          </a:p>
          <a:p>
            <a:pPr marL="1035050" lvl="3" indent="-342900"/>
            <a:r>
              <a:rPr lang="en-US" sz="1600" b="0" dirty="0" smtClean="0"/>
              <a:t>Possible extension of EDS </a:t>
            </a:r>
            <a:r>
              <a:rPr lang="en-US" sz="1600" b="0" dirty="0"/>
              <a:t>Overview and Rationale </a:t>
            </a:r>
            <a:r>
              <a:rPr lang="en-US" sz="1600" b="0" dirty="0" smtClean="0"/>
              <a:t>Green Book to include further documentation </a:t>
            </a:r>
            <a:r>
              <a:rPr lang="en-US" sz="1600" b="0" dirty="0"/>
              <a:t>of EDS as point of interoperability within SOIS </a:t>
            </a:r>
            <a:r>
              <a:rPr lang="en-US" sz="1600" b="0" dirty="0" smtClean="0"/>
              <a:t>architecture and replace planned SOIS User’s Guide Green Book (current draft project)</a:t>
            </a:r>
          </a:p>
          <a:p>
            <a:pPr marL="1035050" lvl="3" indent="-342900"/>
            <a:r>
              <a:rPr lang="en-US" sz="1600" b="0" dirty="0" smtClean="0"/>
              <a:t>Consider combining existing magenta </a:t>
            </a:r>
            <a:r>
              <a:rPr lang="en-US" sz="1600" b="0" dirty="0"/>
              <a:t>books </a:t>
            </a:r>
            <a:r>
              <a:rPr lang="en-US" sz="1600" b="0" dirty="0" smtClean="0"/>
              <a:t>into </a:t>
            </a:r>
            <a:r>
              <a:rPr lang="en-US" sz="1600" b="0" dirty="0"/>
              <a:t>a single magenta book to make them more readable and </a:t>
            </a:r>
            <a:r>
              <a:rPr lang="en-US" sz="1600" b="0" dirty="0" smtClean="0"/>
              <a:t>consistent and deprecate existing books </a:t>
            </a:r>
            <a:r>
              <a:rPr lang="en-US" sz="1600" b="0" dirty="0"/>
              <a:t>if not </a:t>
            </a:r>
            <a:r>
              <a:rPr lang="en-US" sz="1600" b="0" dirty="0" smtClean="0"/>
              <a:t>considered </a:t>
            </a:r>
            <a:r>
              <a:rPr lang="en-US" sz="1600" b="0" dirty="0"/>
              <a:t>useful (silver books</a:t>
            </a:r>
            <a:r>
              <a:rPr lang="en-US" sz="1600" b="0" dirty="0" smtClean="0"/>
              <a:t>)</a:t>
            </a:r>
          </a:p>
          <a:p>
            <a:pPr marL="688975" lvl="2" indent="-342900"/>
            <a:r>
              <a:rPr lang="en-US" sz="1800" b="0" dirty="0"/>
              <a:t>Investigate options for proof of concept prototype for interoperability between MOIMS and SOIS via </a:t>
            </a:r>
            <a:r>
              <a:rPr lang="en-US" sz="1800" b="0" dirty="0" smtClean="0"/>
              <a:t>EDS</a:t>
            </a:r>
            <a:endParaRPr lang="en-US" sz="1800" b="0" dirty="0"/>
          </a:p>
        </p:txBody>
      </p:sp>
      <p:sp>
        <p:nvSpPr>
          <p:cNvPr id="4" name="AutoShape 36"/>
          <p:cNvSpPr>
            <a:spLocks/>
          </p:cNvSpPr>
          <p:nvPr/>
        </p:nvSpPr>
        <p:spPr bwMode="auto">
          <a:xfrm>
            <a:off x="460485" y="740650"/>
            <a:ext cx="795201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APP WG (continued)</a:t>
            </a:r>
            <a:endParaRPr lang="en-US" sz="2400" dirty="0">
              <a:solidFill>
                <a:srgbClr val="000099"/>
              </a:solidFill>
            </a:endParaRPr>
          </a:p>
        </p:txBody>
      </p:sp>
    </p:spTree>
    <p:extLst>
      <p:ext uri="{BB962C8B-B14F-4D97-AF65-F5344CB8AC3E}">
        <p14:creationId xmlns:p14="http://schemas.microsoft.com/office/powerpoint/2010/main" val="305621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APP WG (continued)</a:t>
            </a:r>
            <a:endParaRPr lang="en-US" dirty="0"/>
          </a:p>
        </p:txBody>
      </p:sp>
      <p:sp>
        <p:nvSpPr>
          <p:cNvPr id="8" name="Content Placeholder 2"/>
          <p:cNvSpPr>
            <a:spLocks noGrp="1"/>
          </p:cNvSpPr>
          <p:nvPr>
            <p:ph idx="1"/>
          </p:nvPr>
        </p:nvSpPr>
        <p:spPr>
          <a:xfrm>
            <a:off x="259710" y="1124700"/>
            <a:ext cx="8229600" cy="384050"/>
          </a:xfrm>
        </p:spPr>
        <p:txBody>
          <a:bodyPr>
            <a:noAutofit/>
          </a:bodyPr>
          <a:lstStyle/>
          <a:p>
            <a:pPr marL="0" lvl="1" indent="0">
              <a:buNone/>
            </a:pPr>
            <a:r>
              <a:rPr lang="en-US" sz="2000" dirty="0" smtClean="0"/>
              <a:t>Current Project Plan</a:t>
            </a:r>
          </a:p>
        </p:txBody>
      </p:sp>
      <p:graphicFrame>
        <p:nvGraphicFramePr>
          <p:cNvPr id="7" name="Group 37"/>
          <p:cNvGraphicFramePr>
            <a:graphicFrameLocks noGrp="1"/>
          </p:cNvGraphicFramePr>
          <p:nvPr>
            <p:extLst>
              <p:ext uri="{D42A27DB-BD31-4B8C-83A1-F6EECF244321}">
                <p14:modId xmlns:p14="http://schemas.microsoft.com/office/powerpoint/2010/main" val="3740800444"/>
              </p:ext>
            </p:extLst>
          </p:nvPr>
        </p:nvGraphicFramePr>
        <p:xfrm>
          <a:off x="344643" y="1547155"/>
          <a:ext cx="8647605" cy="4865094"/>
        </p:xfrm>
        <a:graphic>
          <a:graphicData uri="http://schemas.openxmlformats.org/drawingml/2006/table">
            <a:tbl>
              <a:tblPr/>
              <a:tblGrid>
                <a:gridCol w="4035332"/>
                <a:gridCol w="2265895"/>
                <a:gridCol w="116840"/>
                <a:gridCol w="2229538"/>
              </a:tblGrid>
              <a:tr h="389629">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GB" sz="2000" b="0" i="0" u="none" strike="noStrike" cap="none" normalizeH="0" baseline="0" dirty="0" smtClean="0">
                          <a:ln>
                            <a:noFill/>
                          </a:ln>
                          <a:solidFill>
                            <a:schemeClr val="tx1"/>
                          </a:solidFill>
                          <a:effectLst/>
                          <a:latin typeface="+mn-lt"/>
                          <a:cs typeface="Arial" charset="0"/>
                        </a:rPr>
                        <a:t>Activity</a:t>
                      </a:r>
                      <a:endParaRPr kumimoji="0" lang="en-US" sz="2000" b="0"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3921"/>
                      </a:schemeClr>
                    </a:solid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2000" b="0" i="0" u="none" strike="noStrike" cap="none" normalizeH="0" baseline="0" dirty="0" smtClean="0">
                          <a:ln>
                            <a:noFill/>
                          </a:ln>
                          <a:solidFill>
                            <a:schemeClr val="tx1"/>
                          </a:solidFill>
                          <a:effectLst/>
                          <a:latin typeface="+mn-lt"/>
                          <a:cs typeface="Arial" charset="0"/>
                        </a:rPr>
                        <a:t>Milestone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c gridSpan="2">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2000" b="0" i="0" u="none" strike="noStrike" cap="none" normalizeH="0" baseline="0" dirty="0" smtClean="0">
                          <a:ln>
                            <a:noFill/>
                          </a:ln>
                          <a:solidFill>
                            <a:schemeClr val="tx1"/>
                          </a:solidFill>
                          <a:effectLst/>
                          <a:latin typeface="+mn-lt"/>
                          <a:cs typeface="Arial" charset="0"/>
                        </a:rPr>
                        <a:t>Planned End Date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c hMerge="1">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endParaRPr kumimoji="0" lang="en-US" sz="20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r>
              <a:tr h="389629">
                <a:tc gridSpan="4">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800" b="0" i="0" u="none" strike="noStrike" cap="none" normalizeH="0" baseline="0" dirty="0" smtClean="0">
                          <a:ln>
                            <a:noFill/>
                          </a:ln>
                          <a:solidFill>
                            <a:schemeClr val="tx1"/>
                          </a:solidFill>
                          <a:effectLst/>
                          <a:latin typeface="+mn-lt"/>
                          <a:cs typeface="Arial" charset="0"/>
                        </a:rPr>
                        <a:t>Approved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23921"/>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cap="none" normalizeH="0" baseline="0" dirty="0" smtClean="0">
                          <a:ln>
                            <a:noFill/>
                          </a:ln>
                          <a:solidFill>
                            <a:schemeClr val="tx1"/>
                          </a:solidFill>
                          <a:effectLst/>
                          <a:latin typeface="+mn-lt"/>
                          <a:cs typeface="Calibri" pitchFamily="34" charset="0"/>
                        </a:rPr>
                        <a:t>XML Specification for Electronic Data Sheets for Onboard Devices Blue Book</a:t>
                      </a:r>
                      <a:endParaRPr kumimoji="0" lang="en-US" sz="1400" b="1"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2</a:t>
                      </a:r>
                      <a:r>
                        <a:rPr kumimoji="0" lang="en-US" sz="1400" b="0" i="0" u="none" strike="noStrike" kern="1200" cap="none" normalizeH="0" baseline="30000" dirty="0" smtClean="0">
                          <a:ln>
                            <a:noFill/>
                          </a:ln>
                          <a:solidFill>
                            <a:schemeClr val="tx1"/>
                          </a:solidFill>
                          <a:effectLst/>
                          <a:latin typeface="+mn-lt"/>
                          <a:ea typeface="+mn-ea"/>
                          <a:cs typeface="Arial" charset="0"/>
                        </a:rPr>
                        <a:t>nd</a:t>
                      </a:r>
                      <a:r>
                        <a:rPr kumimoji="0" lang="en-US" sz="1400" b="0" i="0" u="none" strike="noStrike" kern="1200" cap="none" normalizeH="0" baseline="0" dirty="0" smtClean="0">
                          <a:ln>
                            <a:noFill/>
                          </a:ln>
                          <a:solidFill>
                            <a:schemeClr val="tx1"/>
                          </a:solidFill>
                          <a:effectLst/>
                          <a:latin typeface="+mn-lt"/>
                          <a:ea typeface="+mn-ea"/>
                          <a:cs typeface="Arial" charset="0"/>
                        </a:rPr>
                        <a:t> Agency review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Fall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cap="none" normalizeH="0" baseline="0" dirty="0" smtClean="0">
                          <a:ln>
                            <a:noFill/>
                          </a:ln>
                          <a:solidFill>
                            <a:schemeClr val="tx1"/>
                          </a:solidFill>
                          <a:effectLst/>
                          <a:latin typeface="+mn-lt"/>
                          <a:cs typeface="Arial" charset="0"/>
                        </a:rPr>
                        <a:t>Common  Dictionary of Terms for Onboard Devices Magenta Book</a:t>
                      </a:r>
                      <a:endParaRPr kumimoji="0" lang="en-US" sz="1400" b="1"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2</a:t>
                      </a:r>
                      <a:r>
                        <a:rPr kumimoji="0" lang="en-US" sz="1400" b="0" i="0" u="none" strike="noStrike" kern="1200" cap="none" normalizeH="0" baseline="30000" dirty="0" smtClean="0">
                          <a:ln>
                            <a:noFill/>
                          </a:ln>
                          <a:solidFill>
                            <a:schemeClr val="tx1"/>
                          </a:solidFill>
                          <a:effectLst/>
                          <a:latin typeface="+mn-lt"/>
                          <a:ea typeface="+mn-ea"/>
                          <a:cs typeface="Arial" charset="0"/>
                        </a:rPr>
                        <a:t>nd</a:t>
                      </a:r>
                      <a:r>
                        <a:rPr kumimoji="0" lang="en-US" sz="1400" b="0" i="0" u="none" strike="noStrike" kern="1200" cap="none" normalizeH="0" baseline="0" dirty="0" smtClean="0">
                          <a:ln>
                            <a:noFill/>
                          </a:ln>
                          <a:solidFill>
                            <a:schemeClr val="tx1"/>
                          </a:solidFill>
                          <a:effectLst/>
                          <a:latin typeface="+mn-lt"/>
                          <a:ea typeface="+mn-ea"/>
                          <a:cs typeface="Arial" charset="0"/>
                        </a:rPr>
                        <a:t> Agency review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Fall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EDS and DoT Interoperability Test Yellow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kern="1200" cap="none" normalizeH="0" baseline="0" dirty="0" smtClean="0">
                          <a:ln>
                            <a:noFill/>
                          </a:ln>
                          <a:solidFill>
                            <a:schemeClr val="tx1"/>
                          </a:solidFill>
                          <a:effectLst/>
                          <a:latin typeface="+mn-lt"/>
                          <a:ea typeface="+mn-ea"/>
                          <a:cs typeface="Arial" charset="0"/>
                        </a:rPr>
                        <a:t>Test plan completed and Data set created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Spring  2017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EDS Blue Book and DoT Magenta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Book publication</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Spring 2018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gridSpan="4">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defRPr/>
                      </a:pPr>
                      <a:r>
                        <a:rPr kumimoji="0" lang="en-GB" sz="1800" b="0" i="0" u="none" strike="noStrike" kern="1200" cap="none" normalizeH="0" baseline="0" dirty="0" smtClean="0">
                          <a:ln>
                            <a:noFill/>
                          </a:ln>
                          <a:solidFill>
                            <a:schemeClr val="tx1"/>
                          </a:solidFill>
                          <a:effectLst/>
                          <a:latin typeface="+mn-lt"/>
                          <a:ea typeface="+mn-ea"/>
                          <a:cs typeface="Arial" charset="0"/>
                        </a:rPr>
                        <a:t>Draft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SOIS User’s Guide Green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Probably deleted in </a:t>
                      </a:r>
                      <a:r>
                        <a:rPr kumimoji="0" lang="en-GB" sz="1400" b="0" i="0" u="none" strike="noStrike" kern="1200" cap="none" normalizeH="0" baseline="0" dirty="0" err="1" smtClean="0">
                          <a:ln>
                            <a:noFill/>
                          </a:ln>
                          <a:solidFill>
                            <a:schemeClr val="tx1"/>
                          </a:solidFill>
                          <a:effectLst/>
                          <a:latin typeface="+mn-lt"/>
                          <a:ea typeface="+mn-ea"/>
                          <a:cs typeface="Arial" charset="0"/>
                        </a:rPr>
                        <a:t>favor</a:t>
                      </a:r>
                      <a:r>
                        <a:rPr kumimoji="0" lang="en-GB" sz="1400" b="0" i="0" u="none" strike="noStrike" kern="1200" cap="none" normalizeH="0" baseline="0" dirty="0" smtClean="0">
                          <a:ln>
                            <a:noFill/>
                          </a:ln>
                          <a:solidFill>
                            <a:schemeClr val="tx1"/>
                          </a:solidFill>
                          <a:effectLst/>
                          <a:latin typeface="+mn-lt"/>
                          <a:ea typeface="+mn-ea"/>
                          <a:cs typeface="Arial" charset="0"/>
                        </a:rPr>
                        <a:t> of current green gook updates</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NASA </a:t>
                      </a:r>
                      <a:r>
                        <a:rPr kumimoji="0" lang="en-GB" sz="1400" b="0" i="0" u="none" strike="noStrike" kern="1200" cap="none" normalizeH="0" baseline="0" dirty="0" err="1" smtClean="0">
                          <a:ln>
                            <a:noFill/>
                          </a:ln>
                          <a:solidFill>
                            <a:schemeClr val="tx1"/>
                          </a:solidFill>
                          <a:effectLst/>
                          <a:latin typeface="+mn-lt"/>
                          <a:ea typeface="+mn-ea"/>
                          <a:cs typeface="Arial" charset="0"/>
                        </a:rPr>
                        <a:t>cFS</a:t>
                      </a:r>
                      <a:r>
                        <a:rPr kumimoji="0" lang="en-GB" sz="1400" b="0" i="0" u="none" strike="noStrike" kern="1200" cap="none" normalizeH="0" baseline="0" dirty="0" smtClean="0">
                          <a:ln>
                            <a:noFill/>
                          </a:ln>
                          <a:solidFill>
                            <a:schemeClr val="tx1"/>
                          </a:solidFill>
                          <a:effectLst/>
                          <a:latin typeface="+mn-lt"/>
                          <a:ea typeface="+mn-ea"/>
                          <a:cs typeface="Arial" charset="0"/>
                        </a:rPr>
                        <a:t> mapping to SOIS Orange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Book publication</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ESA SAVOIR mapping to SOIS Orange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Book publication </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CNSA CAST mapping to SOIS Orange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Book publication </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91336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3" name="Content Placeholder 2"/>
          <p:cNvSpPr>
            <a:spLocks noGrp="1"/>
          </p:cNvSpPr>
          <p:nvPr>
            <p:ph idx="1"/>
          </p:nvPr>
        </p:nvSpPr>
        <p:spPr>
          <a:xfrm>
            <a:off x="462665" y="1239913"/>
            <a:ext cx="8229600" cy="5223081"/>
          </a:xfrm>
        </p:spPr>
        <p:txBody>
          <a:bodyPr>
            <a:normAutofit/>
          </a:bodyPr>
          <a:lstStyle/>
          <a:p>
            <a:pPr marL="0" lvl="1" indent="0">
              <a:buNone/>
            </a:pPr>
            <a:r>
              <a:rPr lang="en-US" sz="2000" dirty="0" smtClean="0"/>
              <a:t>Goals:</a:t>
            </a:r>
          </a:p>
          <a:p>
            <a:pPr marL="688975" lvl="2" indent="-342900"/>
            <a:r>
              <a:rPr lang="en-US" sz="1800" b="0" dirty="0" smtClean="0"/>
              <a:t>Continue joint meetings with SOIS APP to evolve structure of overall SOIS architecture to support distributed</a:t>
            </a:r>
            <a:r>
              <a:rPr lang="en-US" sz="1800" b="0" dirty="0"/>
              <a:t>, partitioned, and multi-processor </a:t>
            </a:r>
            <a:r>
              <a:rPr lang="en-US" sz="1800" b="0" dirty="0" smtClean="0"/>
              <a:t>architectures</a:t>
            </a:r>
          </a:p>
          <a:p>
            <a:pPr marL="688975" lvl="2" indent="-342900"/>
            <a:r>
              <a:rPr lang="en-US" sz="1800" b="0" dirty="0" smtClean="0"/>
              <a:t>Continue meetings with </a:t>
            </a:r>
            <a:r>
              <a:rPr lang="en-US" sz="1800" b="0" dirty="0"/>
              <a:t>with </a:t>
            </a:r>
            <a:r>
              <a:rPr lang="en-US" sz="1800" b="0" dirty="0" smtClean="0"/>
              <a:t>SEA and MOIMS </a:t>
            </a:r>
            <a:r>
              <a:rPr lang="en-US" sz="1800" b="0" dirty="0"/>
              <a:t>on </a:t>
            </a:r>
            <a:r>
              <a:rPr lang="en-US" sz="1800" b="0" dirty="0" smtClean="0"/>
              <a:t>design and documentation of SOIS interfaces and points of interoperability within </a:t>
            </a:r>
            <a:r>
              <a:rPr lang="en-US" sz="1800" b="0" dirty="0"/>
              <a:t>CCSDS reference </a:t>
            </a:r>
            <a:r>
              <a:rPr lang="en-US" sz="1800" b="0" dirty="0" smtClean="0"/>
              <a:t>architecture</a:t>
            </a:r>
          </a:p>
          <a:p>
            <a:pPr marL="688975" lvl="2" indent="-342900"/>
            <a:r>
              <a:rPr lang="en-US" sz="1800" b="0" dirty="0" smtClean="0"/>
              <a:t>Review </a:t>
            </a:r>
            <a:r>
              <a:rPr lang="en-US" sz="1800" b="0" dirty="0"/>
              <a:t>SUBNET charter goals, </a:t>
            </a:r>
            <a:r>
              <a:rPr lang="en-US" sz="1800" b="0" dirty="0" smtClean="0"/>
              <a:t>deliverables, </a:t>
            </a:r>
            <a:r>
              <a:rPr lang="en-US" sz="1800" b="0" dirty="0"/>
              <a:t>schedule and proposed work </a:t>
            </a:r>
            <a:r>
              <a:rPr lang="en-US" sz="1800" b="0" dirty="0" smtClean="0"/>
              <a:t>plan</a:t>
            </a:r>
          </a:p>
          <a:p>
            <a:pPr marL="0" lvl="1" indent="0">
              <a:buNone/>
            </a:pPr>
            <a:r>
              <a:rPr lang="en-US" sz="2000" dirty="0" smtClean="0"/>
              <a:t>Working Group Status:</a:t>
            </a:r>
          </a:p>
          <a:p>
            <a:pPr marL="688975" lvl="2" indent="-342900"/>
            <a:r>
              <a:rPr lang="en-US" sz="1800" b="0" dirty="0"/>
              <a:t>Bulk of meeting was </a:t>
            </a:r>
            <a:r>
              <a:rPr lang="en-US" sz="1800" b="0" dirty="0" smtClean="0"/>
              <a:t>joint with SOIS APP and focus was on </a:t>
            </a:r>
            <a:r>
              <a:rPr lang="en-US" sz="1800" b="0" dirty="0"/>
              <a:t>finalization of </a:t>
            </a:r>
            <a:r>
              <a:rPr lang="en-US" sz="1800" b="0" dirty="0" smtClean="0"/>
              <a:t>EDS </a:t>
            </a:r>
            <a:r>
              <a:rPr lang="en-US" sz="1800" b="0" dirty="0"/>
              <a:t>&amp; </a:t>
            </a:r>
            <a:r>
              <a:rPr lang="en-US" sz="1800" b="0" dirty="0" smtClean="0"/>
              <a:t>DoT Red Books, which influence work of both WGs; Refer to APP WG slides for details</a:t>
            </a:r>
          </a:p>
          <a:p>
            <a:pPr marL="688975" lvl="2" indent="-342900"/>
            <a:r>
              <a:rPr lang="en-US" sz="1800" b="0" dirty="0" smtClean="0"/>
              <a:t>Reviewed </a:t>
            </a:r>
            <a:r>
              <a:rPr lang="en-US" sz="1800" b="0" dirty="0"/>
              <a:t>SUBNET charter, deliverables, schedules, and work plan and initiated re-planning </a:t>
            </a:r>
            <a:r>
              <a:rPr lang="en-US" sz="1800" b="0" dirty="0" smtClean="0"/>
              <a:t>effort</a:t>
            </a:r>
          </a:p>
          <a:p>
            <a:pPr marL="688975" lvl="2" indent="-342900"/>
            <a:r>
              <a:rPr lang="en-US" sz="1800" b="0" dirty="0"/>
              <a:t>Proposed initial group of subnets to be mapped to SUBNET services and documented in orange </a:t>
            </a:r>
            <a:r>
              <a:rPr lang="en-US" sz="1800" b="0" dirty="0" smtClean="0"/>
              <a:t>books</a:t>
            </a:r>
          </a:p>
          <a:p>
            <a:pPr marL="688975" lvl="2" indent="-342900"/>
            <a:r>
              <a:rPr lang="en-US" sz="1800" b="0" dirty="0"/>
              <a:t>Initial review of packet service indicates that it may be adequate to support deterministic </a:t>
            </a:r>
            <a:r>
              <a:rPr lang="en-US" sz="1800" b="0" dirty="0" smtClean="0"/>
              <a:t>networks and Deterministic </a:t>
            </a:r>
            <a:r>
              <a:rPr lang="en-US" sz="1800" b="0" dirty="0"/>
              <a:t>Services Magenta Book in current plan may not be </a:t>
            </a:r>
            <a:r>
              <a:rPr lang="en-US" sz="1800" b="0" dirty="0" smtClean="0"/>
              <a:t>necessary</a:t>
            </a:r>
          </a:p>
        </p:txBody>
      </p:sp>
      <p:sp>
        <p:nvSpPr>
          <p:cNvPr id="4" name="AutoShape 36"/>
          <p:cNvSpPr>
            <a:spLocks/>
          </p:cNvSpPr>
          <p:nvPr/>
        </p:nvSpPr>
        <p:spPr bwMode="auto">
          <a:xfrm>
            <a:off x="460485" y="740650"/>
            <a:ext cx="795201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err="1">
                <a:solidFill>
                  <a:srgbClr val="000099"/>
                </a:solidFill>
              </a:rPr>
              <a:t>Subnetwork</a:t>
            </a:r>
            <a:r>
              <a:rPr lang="en-US" sz="2400" dirty="0">
                <a:solidFill>
                  <a:srgbClr val="000099"/>
                </a:solidFill>
              </a:rPr>
              <a:t> Working Group (SUBNET)</a:t>
            </a:r>
          </a:p>
        </p:txBody>
      </p:sp>
    </p:spTree>
    <p:extLst>
      <p:ext uri="{BB962C8B-B14F-4D97-AF65-F5344CB8AC3E}">
        <p14:creationId xmlns:p14="http://schemas.microsoft.com/office/powerpoint/2010/main" val="310320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3" name="Content Placeholder 2"/>
          <p:cNvSpPr>
            <a:spLocks noGrp="1"/>
          </p:cNvSpPr>
          <p:nvPr>
            <p:ph idx="1"/>
          </p:nvPr>
        </p:nvSpPr>
        <p:spPr>
          <a:xfrm>
            <a:off x="462665" y="1239916"/>
            <a:ext cx="8229600" cy="5031054"/>
          </a:xfrm>
        </p:spPr>
        <p:txBody>
          <a:bodyPr>
            <a:normAutofit/>
          </a:bodyPr>
          <a:lstStyle/>
          <a:p>
            <a:pPr marL="0" lvl="1" indent="0">
              <a:buNone/>
            </a:pPr>
            <a:r>
              <a:rPr lang="en-US" sz="2000" dirty="0" smtClean="0"/>
              <a:t>Planning:</a:t>
            </a:r>
          </a:p>
          <a:p>
            <a:pPr marL="688975" lvl="2" indent="-342900"/>
            <a:r>
              <a:rPr lang="en-US" sz="1800" b="0" dirty="0"/>
              <a:t>Finalize SUBNET work plan and update </a:t>
            </a:r>
            <a:r>
              <a:rPr lang="en-US" sz="1800" b="0" dirty="0" smtClean="0"/>
              <a:t>deliverables</a:t>
            </a:r>
          </a:p>
          <a:p>
            <a:pPr marL="688975" lvl="2" indent="-342900"/>
            <a:r>
              <a:rPr lang="en-US" sz="1800" b="0" dirty="0" smtClean="0"/>
              <a:t>Review remaining services (other than packet service) for adequacy to support deterministic services</a:t>
            </a:r>
          </a:p>
          <a:p>
            <a:pPr marL="688975" lvl="2" indent="-342900"/>
            <a:r>
              <a:rPr lang="en-US" sz="1800" b="0" dirty="0" smtClean="0"/>
              <a:t>Decide whether to delete Deterministic Services Magenta Book from plan and include support for determinism in updated service magenta books currently under 5-year review</a:t>
            </a:r>
          </a:p>
          <a:p>
            <a:pPr marL="688975" lvl="2" indent="-342900"/>
            <a:r>
              <a:rPr lang="en-US" sz="1800" b="0" dirty="0" smtClean="0"/>
              <a:t>Identify resources for developing initial set of orange books on mapping SUBNET services into selected subnets</a:t>
            </a:r>
            <a:endParaRPr lang="en-US" sz="1800" b="0" dirty="0"/>
          </a:p>
          <a:p>
            <a:pPr marL="0" lvl="1" indent="0">
              <a:buNone/>
            </a:pPr>
            <a:r>
              <a:rPr lang="en-US" sz="2000" dirty="0" smtClean="0"/>
              <a:t>Remarks:</a:t>
            </a:r>
            <a:endParaRPr lang="en-US" sz="2000" dirty="0"/>
          </a:p>
          <a:p>
            <a:pPr marL="688975" lvl="2" indent="-342900"/>
            <a:r>
              <a:rPr lang="en-US" sz="1800" b="0" dirty="0" smtClean="0"/>
              <a:t>Re-planning </a:t>
            </a:r>
            <a:r>
              <a:rPr lang="en-US" sz="1800" b="0" dirty="0"/>
              <a:t>effort will be completed before Fall 2016 Technical </a:t>
            </a:r>
            <a:r>
              <a:rPr lang="en-US" sz="1800" b="0" dirty="0" smtClean="0"/>
              <a:t>Meetings</a:t>
            </a:r>
            <a:endParaRPr lang="en-US" sz="1800" b="0" dirty="0"/>
          </a:p>
        </p:txBody>
      </p:sp>
      <p:sp>
        <p:nvSpPr>
          <p:cNvPr id="4" name="AutoShape 36"/>
          <p:cNvSpPr>
            <a:spLocks/>
          </p:cNvSpPr>
          <p:nvPr/>
        </p:nvSpPr>
        <p:spPr bwMode="auto">
          <a:xfrm>
            <a:off x="460485" y="740650"/>
            <a:ext cx="795201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SUBNET Working Group (continued)</a:t>
            </a:r>
            <a:endParaRPr lang="en-US" sz="2400" dirty="0">
              <a:solidFill>
                <a:srgbClr val="000099"/>
              </a:solidFill>
            </a:endParaRPr>
          </a:p>
        </p:txBody>
      </p:sp>
    </p:spTree>
    <p:extLst>
      <p:ext uri="{BB962C8B-B14F-4D97-AF65-F5344CB8AC3E}">
        <p14:creationId xmlns:p14="http://schemas.microsoft.com/office/powerpoint/2010/main" val="582094168"/>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terms/"/>
    <ds:schemaRef ds:uri="http://purl.org/dc/elements/1.1/"/>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786</TotalTime>
  <Pages>51</Pages>
  <Words>1622</Words>
  <Application>Microsoft Macintosh PowerPoint</Application>
  <PresentationFormat>Letter Paper (8.5x11 in)</PresentationFormat>
  <Paragraphs>232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TMOD Presentations</vt:lpstr>
      <vt:lpstr>PowerPoint Presentation</vt:lpstr>
      <vt:lpstr>SOIS Area Report Meeting Demographics  </vt:lpstr>
      <vt:lpstr>SOIS Area Report</vt:lpstr>
      <vt:lpstr>SOIS Area Report</vt:lpstr>
      <vt:lpstr>SOIS Area Report</vt:lpstr>
      <vt:lpstr>SOIS Area Report</vt:lpstr>
      <vt:lpstr>SOIS Area Report</vt:lpstr>
      <vt:lpstr>SOIS Area Report</vt:lpstr>
      <vt:lpstr>SOIS Area Report</vt:lpstr>
      <vt:lpstr>SOIS Area Report</vt:lpstr>
      <vt:lpstr>SOIS Area Report</vt:lpstr>
      <vt:lpstr>SOIS Area Report</vt:lpstr>
      <vt:lpstr>SOIS Area Report</vt:lpstr>
    </vt:vector>
  </TitlesOfParts>
  <Company>NASA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dc:creator>
  <cp:lastModifiedBy>Barton, Richard J. (JSC-EV811)</cp:lastModifiedBy>
  <cp:revision>1569</cp:revision>
  <cp:lastPrinted>2001-11-29T04:39:41Z</cp:lastPrinted>
  <dcterms:created xsi:type="dcterms:W3CDTF">1998-05-20T16:00:08Z</dcterms:created>
  <dcterms:modified xsi:type="dcterms:W3CDTF">2016-04-20T15:09:53Z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