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png" ContentType="image/png"/>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125"/>
  </p:notesMasterIdLst>
  <p:handoutMasterIdLst>
    <p:handoutMasterId r:id="rId126"/>
  </p:handoutMasterIdLst>
  <p:sldIdLst>
    <p:sldId id="644" r:id="rId5"/>
    <p:sldId id="2051" r:id="rId6"/>
    <p:sldId id="2759" r:id="rId7"/>
    <p:sldId id="2758" r:id="rId8"/>
    <p:sldId id="2761" r:id="rId9"/>
    <p:sldId id="2762" r:id="rId10"/>
    <p:sldId id="2052" r:id="rId11"/>
    <p:sldId id="2770" r:id="rId12"/>
    <p:sldId id="2771" r:id="rId13"/>
    <p:sldId id="2772" r:id="rId14"/>
    <p:sldId id="2773" r:id="rId15"/>
    <p:sldId id="2774" r:id="rId16"/>
    <p:sldId id="2775" r:id="rId17"/>
    <p:sldId id="2776" r:id="rId18"/>
    <p:sldId id="2777" r:id="rId19"/>
    <p:sldId id="2778" r:id="rId20"/>
    <p:sldId id="2779" r:id="rId21"/>
    <p:sldId id="2780" r:id="rId22"/>
    <p:sldId id="2781" r:id="rId23"/>
    <p:sldId id="2782" r:id="rId24"/>
    <p:sldId id="2783" r:id="rId25"/>
    <p:sldId id="2784" r:id="rId26"/>
    <p:sldId id="2785" r:id="rId27"/>
    <p:sldId id="2786" r:id="rId28"/>
    <p:sldId id="2787" r:id="rId29"/>
    <p:sldId id="2793" r:id="rId30"/>
    <p:sldId id="2794" r:id="rId31"/>
    <p:sldId id="2788" r:id="rId32"/>
    <p:sldId id="2789" r:id="rId33"/>
    <p:sldId id="2790" r:id="rId34"/>
    <p:sldId id="2791" r:id="rId35"/>
    <p:sldId id="2792" r:id="rId36"/>
    <p:sldId id="2795" r:id="rId37"/>
    <p:sldId id="2796" r:id="rId38"/>
    <p:sldId id="2798" r:id="rId39"/>
    <p:sldId id="2799" r:id="rId40"/>
    <p:sldId id="2800" r:id="rId41"/>
    <p:sldId id="2801" r:id="rId42"/>
    <p:sldId id="2802" r:id="rId43"/>
    <p:sldId id="2803" r:id="rId44"/>
    <p:sldId id="2804" r:id="rId45"/>
    <p:sldId id="2805" r:id="rId46"/>
    <p:sldId id="2806" r:id="rId47"/>
    <p:sldId id="2807" r:id="rId48"/>
    <p:sldId id="2808" r:id="rId49"/>
    <p:sldId id="2809" r:id="rId50"/>
    <p:sldId id="2810" r:id="rId51"/>
    <p:sldId id="2811" r:id="rId52"/>
    <p:sldId id="2812" r:id="rId53"/>
    <p:sldId id="2813" r:id="rId54"/>
    <p:sldId id="2814" r:id="rId55"/>
    <p:sldId id="2815" r:id="rId56"/>
    <p:sldId id="2816" r:id="rId57"/>
    <p:sldId id="2817" r:id="rId58"/>
    <p:sldId id="2818" r:id="rId59"/>
    <p:sldId id="2819" r:id="rId60"/>
    <p:sldId id="2820" r:id="rId61"/>
    <p:sldId id="2823" r:id="rId62"/>
    <p:sldId id="2824" r:id="rId63"/>
    <p:sldId id="2825" r:id="rId64"/>
    <p:sldId id="2826" r:id="rId65"/>
    <p:sldId id="2827" r:id="rId66"/>
    <p:sldId id="2828" r:id="rId67"/>
    <p:sldId id="2829" r:id="rId68"/>
    <p:sldId id="2830" r:id="rId69"/>
    <p:sldId id="2831" r:id="rId70"/>
    <p:sldId id="2832" r:id="rId71"/>
    <p:sldId id="2833" r:id="rId72"/>
    <p:sldId id="2834" r:id="rId73"/>
    <p:sldId id="2835" r:id="rId74"/>
    <p:sldId id="2740" r:id="rId75"/>
    <p:sldId id="2836" r:id="rId76"/>
    <p:sldId id="2837" r:id="rId77"/>
    <p:sldId id="2838" r:id="rId78"/>
    <p:sldId id="2839" r:id="rId79"/>
    <p:sldId id="2840" r:id="rId80"/>
    <p:sldId id="2841" r:id="rId81"/>
    <p:sldId id="2842" r:id="rId82"/>
    <p:sldId id="2843" r:id="rId83"/>
    <p:sldId id="2844" r:id="rId84"/>
    <p:sldId id="2845" r:id="rId85"/>
    <p:sldId id="2846" r:id="rId86"/>
    <p:sldId id="2847" r:id="rId87"/>
    <p:sldId id="2848" r:id="rId88"/>
    <p:sldId id="2849" r:id="rId89"/>
    <p:sldId id="2850" r:id="rId90"/>
    <p:sldId id="2851" r:id="rId91"/>
    <p:sldId id="2852" r:id="rId92"/>
    <p:sldId id="2853" r:id="rId93"/>
    <p:sldId id="2854" r:id="rId94"/>
    <p:sldId id="2862" r:id="rId95"/>
    <p:sldId id="2863" r:id="rId96"/>
    <p:sldId id="2864" r:id="rId97"/>
    <p:sldId id="2865" r:id="rId98"/>
    <p:sldId id="2866" r:id="rId99"/>
    <p:sldId id="2867" r:id="rId100"/>
    <p:sldId id="2868" r:id="rId101"/>
    <p:sldId id="2869" r:id="rId102"/>
    <p:sldId id="2870" r:id="rId103"/>
    <p:sldId id="2871" r:id="rId104"/>
    <p:sldId id="2872" r:id="rId105"/>
    <p:sldId id="2873" r:id="rId106"/>
    <p:sldId id="2874" r:id="rId107"/>
    <p:sldId id="2875" r:id="rId108"/>
    <p:sldId id="2876" r:id="rId109"/>
    <p:sldId id="2877" r:id="rId110"/>
    <p:sldId id="773" r:id="rId111"/>
    <p:sldId id="2650" r:id="rId112"/>
    <p:sldId id="2766" r:id="rId113"/>
    <p:sldId id="2767" r:id="rId114"/>
    <p:sldId id="2768" r:id="rId115"/>
    <p:sldId id="2769" r:id="rId116"/>
    <p:sldId id="2880" r:id="rId117"/>
    <p:sldId id="2883" r:id="rId118"/>
    <p:sldId id="2878" r:id="rId119"/>
    <p:sldId id="2632" r:id="rId120"/>
    <p:sldId id="2879" r:id="rId121"/>
    <p:sldId id="2881" r:id="rId122"/>
    <p:sldId id="2882" r:id="rId123"/>
    <p:sldId id="911" r:id="rId124"/>
  </p:sldIdLst>
  <p:sldSz cx="9144000" cy="6858000" type="letter"/>
  <p:notesSz cx="6797675" cy="9928225"/>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3399"/>
    <a:srgbClr val="FF9933"/>
    <a:srgbClr val="E814F5"/>
    <a:srgbClr val="FF9900"/>
    <a:srgbClr val="000099"/>
    <a:srgbClr val="FFFF00"/>
    <a:srgbClr val="D27D00"/>
    <a:srgbClr val="FFFF99"/>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200" autoAdjust="0"/>
    <p:restoredTop sz="86501" autoAdjust="0"/>
  </p:normalViewPr>
  <p:slideViewPr>
    <p:cSldViewPr>
      <p:cViewPr>
        <p:scale>
          <a:sx n="90" d="100"/>
          <a:sy n="90" d="100"/>
        </p:scale>
        <p:origin x="1192" y="1312"/>
      </p:cViewPr>
      <p:guideLst>
        <p:guide orient="horz" pos="792"/>
        <p:guide pos="2880"/>
      </p:guideLst>
    </p:cSldViewPr>
  </p:slideViewPr>
  <p:outlineViewPr>
    <p:cViewPr>
      <p:scale>
        <a:sx n="33" d="100"/>
        <a:sy n="33" d="100"/>
      </p:scale>
      <p:origin x="0" y="70044"/>
    </p:cViewPr>
  </p:outlineViewPr>
  <p:notesTextViewPr>
    <p:cViewPr>
      <p:scale>
        <a:sx n="100" d="100"/>
        <a:sy n="100" d="100"/>
      </p:scale>
      <p:origin x="0" y="0"/>
    </p:cViewPr>
  </p:notesTextViewPr>
  <p:sorterViewPr>
    <p:cViewPr>
      <p:scale>
        <a:sx n="30" d="100"/>
        <a:sy n="30" d="100"/>
      </p:scale>
      <p:origin x="0" y="1044"/>
    </p:cViewPr>
  </p:sorterViewPr>
  <p:notesViewPr>
    <p:cSldViewPr>
      <p:cViewPr varScale="1">
        <p:scale>
          <a:sx n="35" d="100"/>
          <a:sy n="35" d="100"/>
        </p:scale>
        <p:origin x="-1494" y="-72"/>
      </p:cViewPr>
      <p:guideLst>
        <p:guide orient="horz" pos="3024"/>
        <p:guide pos="2304"/>
        <p:guide orient="horz" pos="3127"/>
        <p:guide pos="2141"/>
      </p:guideLst>
    </p:cSldViewPr>
  </p:notesViewPr>
  <p:gridSpacing cx="38405" cy="38405"/>
</p:viewPr>
</file>

<file path=ppt/_rels/presentation.xml.rels><?xml version="1.0" encoding="UTF-8" standalone="yes"?>
<Relationships xmlns="http://schemas.openxmlformats.org/package/2006/relationships"><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120" Type="http://schemas.openxmlformats.org/officeDocument/2006/relationships/slide" Target="slides/slide116.xml"/><Relationship Id="rId121" Type="http://schemas.openxmlformats.org/officeDocument/2006/relationships/slide" Target="slides/slide117.xml"/><Relationship Id="rId122" Type="http://schemas.openxmlformats.org/officeDocument/2006/relationships/slide" Target="slides/slide118.xml"/><Relationship Id="rId123" Type="http://schemas.openxmlformats.org/officeDocument/2006/relationships/slide" Target="slides/slide119.xml"/><Relationship Id="rId124" Type="http://schemas.openxmlformats.org/officeDocument/2006/relationships/slide" Target="slides/slide120.xml"/><Relationship Id="rId125" Type="http://schemas.openxmlformats.org/officeDocument/2006/relationships/notesMaster" Target="notesMasters/notesMaster1.xml"/><Relationship Id="rId126" Type="http://schemas.openxmlformats.org/officeDocument/2006/relationships/handoutMaster" Target="handoutMasters/handoutMaster1.xml"/><Relationship Id="rId127" Type="http://schemas.openxmlformats.org/officeDocument/2006/relationships/presProps" Target="presProps.xml"/><Relationship Id="rId128" Type="http://schemas.openxmlformats.org/officeDocument/2006/relationships/viewProps" Target="viewProps.xml"/><Relationship Id="rId129" Type="http://schemas.openxmlformats.org/officeDocument/2006/relationships/theme" Target="theme/theme1.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Relationship Id="rId109" Type="http://schemas.openxmlformats.org/officeDocument/2006/relationships/slide" Target="slides/slide105.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00" Type="http://schemas.openxmlformats.org/officeDocument/2006/relationships/slide" Target="slides/slide96.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3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110" Type="http://schemas.openxmlformats.org/officeDocument/2006/relationships/slide" Target="slides/slide106.xml"/><Relationship Id="rId111" Type="http://schemas.openxmlformats.org/officeDocument/2006/relationships/slide" Target="slides/slide107.xml"/><Relationship Id="rId112" Type="http://schemas.openxmlformats.org/officeDocument/2006/relationships/slide" Target="slides/slide108.xml"/><Relationship Id="rId113" Type="http://schemas.openxmlformats.org/officeDocument/2006/relationships/slide" Target="slides/slide109.xml"/><Relationship Id="rId114" Type="http://schemas.openxmlformats.org/officeDocument/2006/relationships/slide" Target="slides/slide110.xml"/><Relationship Id="rId115" Type="http://schemas.openxmlformats.org/officeDocument/2006/relationships/slide" Target="slides/slide111.xml"/><Relationship Id="rId116" Type="http://schemas.openxmlformats.org/officeDocument/2006/relationships/slide" Target="slides/slide112.xml"/><Relationship Id="rId117" Type="http://schemas.openxmlformats.org/officeDocument/2006/relationships/slide" Target="slides/slide113.xml"/><Relationship Id="rId118" Type="http://schemas.openxmlformats.org/officeDocument/2006/relationships/slide" Target="slides/slide114.xml"/><Relationship Id="rId119" Type="http://schemas.openxmlformats.org/officeDocument/2006/relationships/slide" Target="slides/slide1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663431356794686"/>
          <c:y val="0.0629540582236381"/>
          <c:w val="0.773464005397965"/>
          <c:h val="0.828087167070218"/>
        </c:manualLayout>
      </c:layout>
      <c:areaChart>
        <c:grouping val="stacked"/>
        <c:varyColors val="0"/>
        <c:ser>
          <c:idx val="0"/>
          <c:order val="0"/>
          <c:tx>
            <c:strRef>
              <c:f>'All Publications'!$A$2</c:f>
              <c:strCache>
                <c:ptCount val="1"/>
                <c:pt idx="0">
                  <c:v>SEA</c:v>
                </c:pt>
              </c:strCache>
            </c:strRef>
          </c:tx>
          <c:spPr>
            <a:solidFill>
              <a:schemeClr val="accent2">
                <a:lumMod val="60000"/>
                <a:lumOff val="40000"/>
              </a:schemeClr>
            </a:solidFill>
            <a:ln w="127000">
              <a:solidFill>
                <a:schemeClr val="accent2">
                  <a:lumMod val="60000"/>
                  <a:lumOff val="40000"/>
                </a:schemeClr>
              </a:solidFill>
              <a:miter lim="800000"/>
            </a:ln>
          </c:spPr>
          <c:dLbls>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'All Publications'!$B$1:$V$1</c:f>
              <c:numCache>
                <c:formatCode>General</c:formatCode>
                <c:ptCount val="21"/>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numCache>
            </c:numRef>
          </c:cat>
          <c:val>
            <c:numRef>
              <c:f>'All Publications'!$B$2:$V$2</c:f>
              <c:numCache>
                <c:formatCode>General</c:formatCode>
                <c:ptCount val="21"/>
                <c:pt idx="0">
                  <c:v>2.0</c:v>
                </c:pt>
                <c:pt idx="1">
                  <c:v>2.0</c:v>
                </c:pt>
                <c:pt idx="2">
                  <c:v>2.0</c:v>
                </c:pt>
                <c:pt idx="3">
                  <c:v>2.0</c:v>
                </c:pt>
                <c:pt idx="4">
                  <c:v>3.0</c:v>
                </c:pt>
                <c:pt idx="5">
                  <c:v>3.0</c:v>
                </c:pt>
                <c:pt idx="6">
                  <c:v>3.0</c:v>
                </c:pt>
                <c:pt idx="7">
                  <c:v>3.0</c:v>
                </c:pt>
                <c:pt idx="8">
                  <c:v>3.0</c:v>
                </c:pt>
                <c:pt idx="9">
                  <c:v>3.0</c:v>
                </c:pt>
                <c:pt idx="10">
                  <c:v>3.0</c:v>
                </c:pt>
                <c:pt idx="11">
                  <c:v>4.0</c:v>
                </c:pt>
                <c:pt idx="12">
                  <c:v>5.0</c:v>
                </c:pt>
                <c:pt idx="13">
                  <c:v>8.0</c:v>
                </c:pt>
                <c:pt idx="14">
                  <c:v>8.0</c:v>
                </c:pt>
                <c:pt idx="15">
                  <c:v>8.0</c:v>
                </c:pt>
                <c:pt idx="16">
                  <c:v>12.0</c:v>
                </c:pt>
                <c:pt idx="17">
                  <c:v>15.0</c:v>
                </c:pt>
                <c:pt idx="18">
                  <c:v>18.0</c:v>
                </c:pt>
                <c:pt idx="19">
                  <c:v>18.0</c:v>
                </c:pt>
                <c:pt idx="20">
                  <c:v>18.0</c:v>
                </c:pt>
              </c:numCache>
            </c:numRef>
          </c:val>
        </c:ser>
        <c:ser>
          <c:idx val="1"/>
          <c:order val="1"/>
          <c:tx>
            <c:strRef>
              <c:f>'All Publications'!$A$3</c:f>
              <c:strCache>
                <c:ptCount val="1"/>
                <c:pt idx="0">
                  <c:v>MOIMS</c:v>
                </c:pt>
              </c:strCache>
            </c:strRef>
          </c:tx>
          <c:spPr>
            <a:solidFill>
              <a:schemeClr val="bg2">
                <a:lumMod val="50000"/>
              </a:schemeClr>
            </a:solidFill>
            <a:ln w="127000">
              <a:solidFill>
                <a:schemeClr val="bg2">
                  <a:lumMod val="50000"/>
                </a:schemeClr>
              </a:solidFill>
              <a:miter lim="800000"/>
            </a:ln>
          </c:spPr>
          <c:dLbls>
            <c:numFmt formatCode="#,##0" sourceLinked="0"/>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'All Publications'!$B$1:$V$1</c:f>
              <c:numCache>
                <c:formatCode>General</c:formatCode>
                <c:ptCount val="21"/>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numCache>
            </c:numRef>
          </c:cat>
          <c:val>
            <c:numRef>
              <c:f>'All Publications'!$B$3:$V$3</c:f>
              <c:numCache>
                <c:formatCode>General</c:formatCode>
                <c:ptCount val="21"/>
                <c:pt idx="0">
                  <c:v>11.0</c:v>
                </c:pt>
                <c:pt idx="1">
                  <c:v>11.0</c:v>
                </c:pt>
                <c:pt idx="2">
                  <c:v>15.0</c:v>
                </c:pt>
                <c:pt idx="3">
                  <c:v>15.0</c:v>
                </c:pt>
                <c:pt idx="4">
                  <c:v>15.0</c:v>
                </c:pt>
                <c:pt idx="5">
                  <c:v>15.0</c:v>
                </c:pt>
                <c:pt idx="6">
                  <c:v>18.0</c:v>
                </c:pt>
                <c:pt idx="7">
                  <c:v>20.0</c:v>
                </c:pt>
                <c:pt idx="8">
                  <c:v>20.0</c:v>
                </c:pt>
                <c:pt idx="9">
                  <c:v>21.0</c:v>
                </c:pt>
                <c:pt idx="10">
                  <c:v>22.0</c:v>
                </c:pt>
                <c:pt idx="11">
                  <c:v>23.0</c:v>
                </c:pt>
                <c:pt idx="12">
                  <c:v>24.0</c:v>
                </c:pt>
                <c:pt idx="13">
                  <c:v>26.0</c:v>
                </c:pt>
                <c:pt idx="14">
                  <c:v>26.0</c:v>
                </c:pt>
                <c:pt idx="15">
                  <c:v>29.0</c:v>
                </c:pt>
                <c:pt idx="16">
                  <c:v>31.0</c:v>
                </c:pt>
                <c:pt idx="17">
                  <c:v>32.0</c:v>
                </c:pt>
                <c:pt idx="18">
                  <c:v>34.0</c:v>
                </c:pt>
                <c:pt idx="19">
                  <c:v>36.0</c:v>
                </c:pt>
                <c:pt idx="20">
                  <c:v>38.0</c:v>
                </c:pt>
              </c:numCache>
            </c:numRef>
          </c:val>
        </c:ser>
        <c:ser>
          <c:idx val="2"/>
          <c:order val="2"/>
          <c:tx>
            <c:strRef>
              <c:f>'All Publications'!$A$4</c:f>
              <c:strCache>
                <c:ptCount val="1"/>
                <c:pt idx="0">
                  <c:v>CSS</c:v>
                </c:pt>
              </c:strCache>
            </c:strRef>
          </c:tx>
          <c:spPr>
            <a:solidFill>
              <a:schemeClr val="accent4">
                <a:lumMod val="60000"/>
                <a:lumOff val="40000"/>
              </a:schemeClr>
            </a:solidFill>
            <a:ln w="127000">
              <a:solidFill>
                <a:schemeClr val="accent4">
                  <a:lumMod val="60000"/>
                  <a:lumOff val="40000"/>
                </a:schemeClr>
              </a:solidFill>
              <a:prstDash val="solid"/>
              <a:miter lim="800000"/>
            </a:ln>
          </c:spPr>
          <c:dLbls>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'All Publications'!$B$1:$V$1</c:f>
              <c:numCache>
                <c:formatCode>General</c:formatCode>
                <c:ptCount val="21"/>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numCache>
            </c:numRef>
          </c:cat>
          <c:val>
            <c:numRef>
              <c:f>'All Publications'!$B$4:$V$4</c:f>
              <c:numCache>
                <c:formatCode>General</c:formatCode>
                <c:ptCount val="21"/>
                <c:pt idx="0">
                  <c:v>4.0</c:v>
                </c:pt>
                <c:pt idx="1">
                  <c:v>5.0</c:v>
                </c:pt>
                <c:pt idx="2">
                  <c:v>5.0</c:v>
                </c:pt>
                <c:pt idx="3">
                  <c:v>5.0</c:v>
                </c:pt>
                <c:pt idx="4">
                  <c:v>5.0</c:v>
                </c:pt>
                <c:pt idx="5">
                  <c:v>4.0</c:v>
                </c:pt>
                <c:pt idx="6">
                  <c:v>4.0</c:v>
                </c:pt>
                <c:pt idx="7">
                  <c:v>7.0</c:v>
                </c:pt>
                <c:pt idx="8">
                  <c:v>7.0</c:v>
                </c:pt>
                <c:pt idx="9">
                  <c:v>10.0</c:v>
                </c:pt>
                <c:pt idx="10">
                  <c:v>10.0</c:v>
                </c:pt>
                <c:pt idx="11">
                  <c:v>12.0</c:v>
                </c:pt>
                <c:pt idx="12">
                  <c:v>12.0</c:v>
                </c:pt>
                <c:pt idx="13">
                  <c:v>19.0</c:v>
                </c:pt>
                <c:pt idx="14">
                  <c:v>20.0</c:v>
                </c:pt>
                <c:pt idx="15">
                  <c:v>20.0</c:v>
                </c:pt>
                <c:pt idx="16">
                  <c:v>21.0</c:v>
                </c:pt>
                <c:pt idx="17">
                  <c:v>22.0</c:v>
                </c:pt>
                <c:pt idx="18">
                  <c:v>23.0</c:v>
                </c:pt>
                <c:pt idx="19">
                  <c:v>23.0</c:v>
                </c:pt>
                <c:pt idx="20">
                  <c:v>24.0</c:v>
                </c:pt>
              </c:numCache>
            </c:numRef>
          </c:val>
        </c:ser>
        <c:ser>
          <c:idx val="3"/>
          <c:order val="3"/>
          <c:tx>
            <c:strRef>
              <c:f>'All Publications'!$A$5</c:f>
              <c:strCache>
                <c:ptCount val="1"/>
                <c:pt idx="0">
                  <c:v>SOIS</c:v>
                </c:pt>
              </c:strCache>
            </c:strRef>
          </c:tx>
          <c:spPr>
            <a:solidFill>
              <a:srgbClr val="FFC000"/>
            </a:solidFill>
            <a:ln w="127000">
              <a:solidFill>
                <a:srgbClr val="FFC000"/>
              </a:solidFill>
              <a:miter lim="800000"/>
            </a:ln>
          </c:spPr>
          <c:dLbls>
            <c:dLbl>
              <c:idx val="14"/>
              <c:layout>
                <c:manualLayout>
                  <c:x val="0.0027266530334014"/>
                  <c:y val="0.0184877056757256"/>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0.0"/>
                  <c:y val="0.0110926234054355"/>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0.0"/>
                  <c:y val="0.0147901645405805"/>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0.0"/>
                  <c:y val="0.0110926234054354"/>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0.0027266530334014"/>
                  <c:y val="0.0110926234054353"/>
                </c:manualLayout>
              </c:layout>
              <c:showLegendKey val="0"/>
              <c:showVal val="1"/>
              <c:showCatName val="0"/>
              <c:showSerName val="0"/>
              <c:showPercent val="0"/>
              <c:showBubbleSize val="0"/>
              <c:extLst>
                <c:ext xmlns:c15="http://schemas.microsoft.com/office/drawing/2012/chart" uri="{CE6537A1-D6FC-4f65-9D91-7224C49458BB}"/>
              </c:extLst>
            </c:dLbl>
            <c:numFmt formatCode="#" sourceLinked="0"/>
            <c:spPr>
              <a:noFill/>
              <a:ln>
                <a:noFill/>
              </a:ln>
              <a:effectLst/>
            </c:spPr>
            <c:txPr>
              <a:bodyPr/>
              <a:lstStyle/>
              <a:p>
                <a:pPr>
                  <a:defRPr sz="500" b="1"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'All Publications'!$B$1:$V$1</c:f>
              <c:numCache>
                <c:formatCode>General</c:formatCode>
                <c:ptCount val="21"/>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numCache>
            </c:numRef>
          </c:cat>
          <c:val>
            <c:numRef>
              <c:f>'All Publications'!$B$5:$V$5</c:f>
              <c:numCache>
                <c:formatCode>General</c:formatCode>
                <c:ptCount val="21"/>
                <c:pt idx="12">
                  <c:v>1.0</c:v>
                </c:pt>
                <c:pt idx="13">
                  <c:v>1.0</c:v>
                </c:pt>
                <c:pt idx="14">
                  <c:v>6.0</c:v>
                </c:pt>
                <c:pt idx="15">
                  <c:v>7.0</c:v>
                </c:pt>
                <c:pt idx="16">
                  <c:v>8.0</c:v>
                </c:pt>
                <c:pt idx="17">
                  <c:v>12.0</c:v>
                </c:pt>
                <c:pt idx="18">
                  <c:v>14.0</c:v>
                </c:pt>
                <c:pt idx="19">
                  <c:v>16.0</c:v>
                </c:pt>
                <c:pt idx="20">
                  <c:v>16.0</c:v>
                </c:pt>
              </c:numCache>
            </c:numRef>
          </c:val>
        </c:ser>
        <c:ser>
          <c:idx val="4"/>
          <c:order val="4"/>
          <c:tx>
            <c:strRef>
              <c:f>'All Publications'!$A$6</c:f>
              <c:strCache>
                <c:ptCount val="1"/>
                <c:pt idx="0">
                  <c:v>SLS</c:v>
                </c:pt>
              </c:strCache>
            </c:strRef>
          </c:tx>
          <c:spPr>
            <a:solidFill>
              <a:srgbClr val="92D050"/>
            </a:solidFill>
            <a:ln w="127000">
              <a:solidFill>
                <a:srgbClr val="92D050"/>
              </a:solidFill>
              <a:prstDash val="solid"/>
              <a:miter lim="800000"/>
            </a:ln>
          </c:spPr>
          <c:dLbls>
            <c:spPr>
              <a:noFill/>
              <a:ln w="25400">
                <a:noFill/>
              </a:ln>
            </c:spPr>
            <c:txPr>
              <a:bodyPr/>
              <a:lstStyle/>
              <a:p>
                <a:pPr>
                  <a:defRPr sz="5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'All Publications'!$B$1:$V$1</c:f>
              <c:numCache>
                <c:formatCode>General</c:formatCode>
                <c:ptCount val="21"/>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numCache>
            </c:numRef>
          </c:cat>
          <c:val>
            <c:numRef>
              <c:f>'All Publications'!$B$6:$V$6</c:f>
              <c:numCache>
                <c:formatCode>General</c:formatCode>
                <c:ptCount val="21"/>
                <c:pt idx="0">
                  <c:v>14.0</c:v>
                </c:pt>
                <c:pt idx="1">
                  <c:v>15.0</c:v>
                </c:pt>
                <c:pt idx="2">
                  <c:v>17.0</c:v>
                </c:pt>
                <c:pt idx="3">
                  <c:v>17.0</c:v>
                </c:pt>
                <c:pt idx="4">
                  <c:v>17.0</c:v>
                </c:pt>
                <c:pt idx="5">
                  <c:v>17.0</c:v>
                </c:pt>
                <c:pt idx="6">
                  <c:v>18.0</c:v>
                </c:pt>
                <c:pt idx="7">
                  <c:v>20.0</c:v>
                </c:pt>
                <c:pt idx="8">
                  <c:v>30.0</c:v>
                </c:pt>
                <c:pt idx="9">
                  <c:v>30.0</c:v>
                </c:pt>
                <c:pt idx="10">
                  <c:v>31.0</c:v>
                </c:pt>
                <c:pt idx="11">
                  <c:v>27.0</c:v>
                </c:pt>
                <c:pt idx="12">
                  <c:v>30.0</c:v>
                </c:pt>
                <c:pt idx="13">
                  <c:v>29.0</c:v>
                </c:pt>
                <c:pt idx="14">
                  <c:v>30.0</c:v>
                </c:pt>
                <c:pt idx="15">
                  <c:v>31.0</c:v>
                </c:pt>
                <c:pt idx="16">
                  <c:v>31.0</c:v>
                </c:pt>
                <c:pt idx="17">
                  <c:v>33.0</c:v>
                </c:pt>
                <c:pt idx="18">
                  <c:v>33.0</c:v>
                </c:pt>
                <c:pt idx="19">
                  <c:v>34.0</c:v>
                </c:pt>
                <c:pt idx="20">
                  <c:v>36.0</c:v>
                </c:pt>
              </c:numCache>
            </c:numRef>
          </c:val>
        </c:ser>
        <c:ser>
          <c:idx val="5"/>
          <c:order val="5"/>
          <c:tx>
            <c:strRef>
              <c:f>'All Publications'!$A$7</c:f>
              <c:strCache>
                <c:ptCount val="1"/>
                <c:pt idx="0">
                  <c:v>SIS</c:v>
                </c:pt>
              </c:strCache>
            </c:strRef>
          </c:tx>
          <c:spPr>
            <a:solidFill>
              <a:srgbClr val="00B0F0"/>
            </a:solidFill>
            <a:ln w="127000" cap="flat" cmpd="sng">
              <a:solidFill>
                <a:srgbClr val="00B0F0"/>
              </a:solidFill>
              <a:prstDash val="solid"/>
              <a:miter lim="800000"/>
            </a:ln>
            <a:effectLst/>
          </c:spPr>
          <c:dLbls>
            <c:dLbl>
              <c:idx val="21"/>
              <c:layout>
                <c:manualLayout>
                  <c:x val="0.0"/>
                  <c:y val="0.00739508227029022"/>
                </c:manualLayout>
              </c:layout>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6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'All Publications'!$B$1:$V$1</c:f>
              <c:numCache>
                <c:formatCode>General</c:formatCode>
                <c:ptCount val="21"/>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numCache>
            </c:numRef>
          </c:cat>
          <c:val>
            <c:numRef>
              <c:f>'All Publications'!$B$7:$V$7</c:f>
              <c:numCache>
                <c:formatCode>General</c:formatCode>
                <c:ptCount val="21"/>
                <c:pt idx="0">
                  <c:v>6.0</c:v>
                </c:pt>
                <c:pt idx="1">
                  <c:v>6.0</c:v>
                </c:pt>
                <c:pt idx="2">
                  <c:v>6.0</c:v>
                </c:pt>
                <c:pt idx="3">
                  <c:v>6.0</c:v>
                </c:pt>
                <c:pt idx="4">
                  <c:v>10.0</c:v>
                </c:pt>
                <c:pt idx="5">
                  <c:v>4.0</c:v>
                </c:pt>
                <c:pt idx="6">
                  <c:v>4.0</c:v>
                </c:pt>
                <c:pt idx="7">
                  <c:v>7.0</c:v>
                </c:pt>
                <c:pt idx="8">
                  <c:v>11.0</c:v>
                </c:pt>
                <c:pt idx="9">
                  <c:v>11.0</c:v>
                </c:pt>
                <c:pt idx="10">
                  <c:v>11.0</c:v>
                </c:pt>
                <c:pt idx="11">
                  <c:v>11.0</c:v>
                </c:pt>
                <c:pt idx="12">
                  <c:v>15.0</c:v>
                </c:pt>
                <c:pt idx="13">
                  <c:v>16.0</c:v>
                </c:pt>
                <c:pt idx="14">
                  <c:v>16.0</c:v>
                </c:pt>
                <c:pt idx="15">
                  <c:v>19.0</c:v>
                </c:pt>
                <c:pt idx="16">
                  <c:v>13.0</c:v>
                </c:pt>
                <c:pt idx="17">
                  <c:v>14.0</c:v>
                </c:pt>
                <c:pt idx="18">
                  <c:v>14.0</c:v>
                </c:pt>
                <c:pt idx="19">
                  <c:v>14.0</c:v>
                </c:pt>
                <c:pt idx="20">
                  <c:v>18.0</c:v>
                </c:pt>
              </c:numCache>
            </c:numRef>
          </c:val>
        </c:ser>
        <c:dLbls>
          <c:showLegendKey val="0"/>
          <c:showVal val="0"/>
          <c:showCatName val="0"/>
          <c:showSerName val="0"/>
          <c:showPercent val="0"/>
          <c:showBubbleSize val="0"/>
        </c:dLbls>
        <c:axId val="1891569488"/>
        <c:axId val="-2037291088"/>
      </c:areaChart>
      <c:lineChart>
        <c:grouping val="standard"/>
        <c:varyColors val="0"/>
        <c:ser>
          <c:idx val="6"/>
          <c:order val="6"/>
          <c:spPr>
            <a:ln>
              <a:noFill/>
            </a:ln>
          </c:spPr>
          <c:marker>
            <c:symbol val="none"/>
          </c:marker>
          <c:dLbls>
            <c:dLbl>
              <c:idx val="20"/>
              <c:layout>
                <c:manualLayout>
                  <c:x val="-0.0437831774095724"/>
                  <c:y val="-0.0582362728785358"/>
                </c:manualLayout>
              </c:layout>
              <c:dLblPos val="r"/>
              <c:showLegendKey val="0"/>
              <c:showVal val="1"/>
              <c:showCatName val="0"/>
              <c:showSerName val="0"/>
              <c:showPercent val="0"/>
              <c:showBubbleSize val="0"/>
              <c:extLst>
                <c:ext xmlns:c15="http://schemas.microsoft.com/office/drawing/2012/chart" uri="{CE6537A1-D6FC-4f65-9D91-7224C49458BB}"/>
              </c:extLst>
            </c:dLbl>
            <c:dLbl>
              <c:idx val="21"/>
              <c:layout>
                <c:manualLayout>
                  <c:x val="-0.0601430956099813"/>
                  <c:y val="-0.0286559437973748"/>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1" spc="0" baseline="50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'All Publications'!$B$8:$V$8</c:f>
              <c:numCache>
                <c:formatCode>General</c:formatCode>
                <c:ptCount val="21"/>
                <c:pt idx="0">
                  <c:v>37.0</c:v>
                </c:pt>
                <c:pt idx="1">
                  <c:v>39.0</c:v>
                </c:pt>
                <c:pt idx="2">
                  <c:v>45.0</c:v>
                </c:pt>
                <c:pt idx="3">
                  <c:v>45.0</c:v>
                </c:pt>
                <c:pt idx="4">
                  <c:v>50.0</c:v>
                </c:pt>
                <c:pt idx="5">
                  <c:v>43.0</c:v>
                </c:pt>
                <c:pt idx="6">
                  <c:v>47.0</c:v>
                </c:pt>
                <c:pt idx="7">
                  <c:v>57.0</c:v>
                </c:pt>
                <c:pt idx="8">
                  <c:v>71.0</c:v>
                </c:pt>
                <c:pt idx="9">
                  <c:v>75.0</c:v>
                </c:pt>
                <c:pt idx="10">
                  <c:v>77.0</c:v>
                </c:pt>
                <c:pt idx="11">
                  <c:v>77.0</c:v>
                </c:pt>
                <c:pt idx="12">
                  <c:v>87.0</c:v>
                </c:pt>
                <c:pt idx="13">
                  <c:v>99.0</c:v>
                </c:pt>
                <c:pt idx="14">
                  <c:v>106.0</c:v>
                </c:pt>
                <c:pt idx="15">
                  <c:v>114.0</c:v>
                </c:pt>
                <c:pt idx="16">
                  <c:v>116.0</c:v>
                </c:pt>
                <c:pt idx="17">
                  <c:v>128.0</c:v>
                </c:pt>
                <c:pt idx="18">
                  <c:v>136.0</c:v>
                </c:pt>
                <c:pt idx="19">
                  <c:v>141.0</c:v>
                </c:pt>
                <c:pt idx="20">
                  <c:v>150.0</c:v>
                </c:pt>
              </c:numCache>
            </c:numRef>
          </c:val>
          <c:smooth val="0"/>
        </c:ser>
        <c:dLbls>
          <c:showLegendKey val="0"/>
          <c:showVal val="0"/>
          <c:showCatName val="0"/>
          <c:showSerName val="0"/>
          <c:showPercent val="0"/>
          <c:showBubbleSize val="0"/>
        </c:dLbls>
        <c:marker val="1"/>
        <c:smooth val="0"/>
        <c:axId val="1891569488"/>
        <c:axId val="-2037291088"/>
      </c:lineChart>
      <c:catAx>
        <c:axId val="189156948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500" b="0" i="0" u="none" strike="noStrike" baseline="0">
                <a:solidFill>
                  <a:srgbClr val="000000"/>
                </a:solidFill>
                <a:latin typeface="Arial"/>
                <a:ea typeface="Arial"/>
                <a:cs typeface="Arial"/>
              </a:defRPr>
            </a:pPr>
            <a:endParaRPr lang="en-US"/>
          </a:p>
        </c:txPr>
        <c:crossAx val="-2037291088"/>
        <c:crosses val="autoZero"/>
        <c:auto val="1"/>
        <c:lblAlgn val="ctr"/>
        <c:lblOffset val="100"/>
        <c:tickLblSkip val="1"/>
        <c:tickMarkSkip val="1"/>
        <c:noMultiLvlLbl val="0"/>
      </c:catAx>
      <c:valAx>
        <c:axId val="-2037291088"/>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1891569488"/>
        <c:crosses val="autoZero"/>
        <c:crossBetween val="between"/>
      </c:valAx>
      <c:spPr>
        <a:noFill/>
        <a:ln w="12700">
          <a:solidFill>
            <a:srgbClr val="808080"/>
          </a:solidFill>
          <a:prstDash val="solid"/>
        </a:ln>
      </c:spPr>
    </c:plotArea>
    <c:legend>
      <c:legendPos val="r"/>
      <c:legendEntry>
        <c:idx val="6"/>
        <c:delete val="1"/>
      </c:legendEntry>
      <c:layout>
        <c:manualLayout>
          <c:xMode val="edge"/>
          <c:yMode val="edge"/>
          <c:x val="0.846327982008384"/>
          <c:y val="0.0939167948833982"/>
          <c:w val="0.127331690900601"/>
          <c:h val="0.818775454792289"/>
        </c:manualLayout>
      </c:layout>
      <c:overlay val="0"/>
      <c:spPr>
        <a:noFill/>
        <a:ln w="25400">
          <a:noFill/>
        </a:ln>
      </c:spPr>
      <c:txPr>
        <a:bodyPr/>
        <a:lstStyle/>
        <a:p>
          <a:pPr>
            <a:defRPr sz="1000" b="0" i="0" u="none" strike="noStrike" baseline="0">
              <a:solidFill>
                <a:srgbClr val="000000"/>
              </a:solidFill>
              <a:latin typeface="Arial"/>
              <a:ea typeface="Arial"/>
              <a:cs typeface="Arial"/>
            </a:defRPr>
          </a:pPr>
          <a:endParaRPr lang="en-US"/>
        </a:p>
      </c:txPr>
    </c:legend>
    <c:plotVisOnly val="0"/>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200"/>
              <a:t>Cumulative Missions</a:t>
            </a:r>
          </a:p>
        </c:rich>
      </c:tx>
      <c:overlay val="0"/>
      <c:spPr>
        <a:noFill/>
        <a:ln>
          <a:noFill/>
        </a:ln>
        <a:effectLst/>
      </c:spPr>
    </c:title>
    <c:autoTitleDeleted val="0"/>
    <c:plotArea>
      <c:layout/>
      <c:lineChart>
        <c:grouping val="standard"/>
        <c:varyColors val="0"/>
        <c:ser>
          <c:idx val="2"/>
          <c:order val="0"/>
          <c:tx>
            <c:v> </c:v>
          </c:tx>
          <c:spPr>
            <a:ln w="31750" cap="rnd">
              <a:solidFill>
                <a:schemeClr val="accent5"/>
              </a:solidFill>
              <a:round/>
            </a:ln>
            <a:effectLst/>
          </c:spPr>
          <c:marker>
            <c:symbol val="circle"/>
            <c:size val="17"/>
            <c:spPr>
              <a:solidFill>
                <a:schemeClr val="accent5"/>
              </a:solidFill>
              <a:ln>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Sheet1!$B$2:$S$2</c:f>
              <c:numCache>
                <c:formatCode>General</c:formatCode>
                <c:ptCount val="18"/>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pt idx="14">
                  <c:v>2013.0</c:v>
                </c:pt>
                <c:pt idx="15">
                  <c:v>2014.0</c:v>
                </c:pt>
                <c:pt idx="16">
                  <c:v>2015.0</c:v>
                </c:pt>
                <c:pt idx="17">
                  <c:v>2016.0</c:v>
                </c:pt>
              </c:numCache>
            </c:numRef>
          </c:cat>
          <c:val>
            <c:numRef>
              <c:f>Sheet1!$B$3:$S$3</c:f>
              <c:numCache>
                <c:formatCode>General</c:formatCode>
                <c:ptCount val="18"/>
                <c:pt idx="0">
                  <c:v>108.0</c:v>
                </c:pt>
                <c:pt idx="1">
                  <c:v>155.0</c:v>
                </c:pt>
                <c:pt idx="2">
                  <c:v>205.0</c:v>
                </c:pt>
                <c:pt idx="3">
                  <c:v>221.0</c:v>
                </c:pt>
                <c:pt idx="4">
                  <c:v>271.0</c:v>
                </c:pt>
                <c:pt idx="5">
                  <c:v>308.0</c:v>
                </c:pt>
                <c:pt idx="6">
                  <c:v>330.0</c:v>
                </c:pt>
                <c:pt idx="7">
                  <c:v>371.0</c:v>
                </c:pt>
                <c:pt idx="8">
                  <c:v>387.0</c:v>
                </c:pt>
                <c:pt idx="9">
                  <c:v>416.0</c:v>
                </c:pt>
                <c:pt idx="10">
                  <c:v>435.0</c:v>
                </c:pt>
                <c:pt idx="11">
                  <c:v>461.0</c:v>
                </c:pt>
                <c:pt idx="12">
                  <c:v>544.0</c:v>
                </c:pt>
                <c:pt idx="13">
                  <c:v>596.0</c:v>
                </c:pt>
                <c:pt idx="14">
                  <c:v>627.0</c:v>
                </c:pt>
                <c:pt idx="15">
                  <c:v>718.0</c:v>
                </c:pt>
                <c:pt idx="16">
                  <c:v>767.0</c:v>
                </c:pt>
                <c:pt idx="17">
                  <c:v>782.0</c:v>
                </c:pt>
              </c:numCache>
            </c:numRef>
          </c:val>
          <c:smooth val="0"/>
        </c:ser>
        <c:dLbls>
          <c:dLblPos val="ctr"/>
          <c:showLegendKey val="0"/>
          <c:showVal val="1"/>
          <c:showCatName val="0"/>
          <c:showSerName val="0"/>
          <c:showPercent val="0"/>
          <c:showBubbleSize val="0"/>
        </c:dLbls>
        <c:marker val="1"/>
        <c:smooth val="0"/>
        <c:axId val="-2105926576"/>
        <c:axId val="-2094687552"/>
      </c:lineChart>
      <c:catAx>
        <c:axId val="-21059265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094687552"/>
        <c:crosses val="autoZero"/>
        <c:auto val="1"/>
        <c:lblAlgn val="ctr"/>
        <c:lblOffset val="100"/>
        <c:noMultiLvlLbl val="0"/>
      </c:catAx>
      <c:valAx>
        <c:axId val="-2094687552"/>
        <c:scaling>
          <c:orientation val="minMax"/>
        </c:scaling>
        <c:delete val="1"/>
        <c:axPos val="l"/>
        <c:numFmt formatCode="General" sourceLinked="1"/>
        <c:majorTickMark val="none"/>
        <c:minorTickMark val="none"/>
        <c:tickLblPos val="nextTo"/>
        <c:crossAx val="-2105926576"/>
        <c:crosses val="autoZero"/>
        <c:crossBetween val="between"/>
      </c:valAx>
      <c:dTable>
        <c:showHorzBorder val="1"/>
        <c:showVertBorder val="1"/>
        <c:showOutline val="0"/>
        <c:showKeys val="0"/>
        <c:spPr>
          <a:noFill/>
          <a:ln w="9525">
            <a:solidFill>
              <a:schemeClr val="dk1">
                <a:lumMod val="35000"/>
                <a:lumOff val="65000"/>
              </a:schemeClr>
            </a:solidFill>
          </a:ln>
          <a:effectLst/>
        </c:spPr>
        <c:txPr>
          <a:bodyPr rot="0" spcFirstLastPara="1" vertOverflow="ellipsis" vert="horz" wrap="square" anchor="ctr" anchorCtr="1"/>
          <a:lstStyle/>
          <a:p>
            <a:pPr rtl="0">
              <a:defRPr sz="900" b="0" i="0" u="none" strike="noStrike" kern="1200" baseline="0">
                <a:ln>
                  <a:noFill/>
                </a:ln>
                <a:solidFill>
                  <a:schemeClr val="dk1">
                    <a:lumMod val="75000"/>
                    <a:lumOff val="2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rgbClr val="919191"/>
      </a:solidFill>
      <a:round/>
    </a:ln>
    <a:effectLst>
      <a:outerShdw blurRad="50800" dist="38100" dir="5400000" algn="t" rotWithShape="0">
        <a:prstClr val="black">
          <a:alpha val="40000"/>
        </a:prstClr>
      </a:outerShdw>
    </a:effectLst>
  </c:spPr>
  <c:txPr>
    <a:bodyPr/>
    <a:lstStyle/>
    <a:p>
      <a:pPr>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3853196"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3853196"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13BDE1E4-412B-407C-A980-2F1D2D5A0F2B}" type="slidenum">
              <a:rPr lang="en-US"/>
              <a:pPr>
                <a:defRPr/>
              </a:pPr>
              <a:t>‹#›</a:t>
            </a:fld>
            <a:endParaRPr lang="en-US"/>
          </a:p>
        </p:txBody>
      </p:sp>
    </p:spTree>
    <p:extLst>
      <p:ext uri="{BB962C8B-B14F-4D97-AF65-F5344CB8AC3E}">
        <p14:creationId xmlns:p14="http://schemas.microsoft.com/office/powerpoint/2010/main" val="1535310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53196"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853196"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C1CAF83B-30F1-4420-86A9-ACD9B25FD0AD}" type="slidenum">
              <a:rPr lang="en-US"/>
              <a:pPr>
                <a:defRPr/>
              </a:pPr>
              <a:t>‹#›</a:t>
            </a:fld>
            <a:endParaRPr lang="en-US"/>
          </a:p>
        </p:txBody>
      </p:sp>
      <p:sp>
        <p:nvSpPr>
          <p:cNvPr id="2054" name="Rectangle 6"/>
          <p:cNvSpPr>
            <a:spLocks noGrp="1" noChangeArrowheads="1"/>
          </p:cNvSpPr>
          <p:nvPr>
            <p:ph type="body" sz="quarter" idx="3"/>
          </p:nvPr>
        </p:nvSpPr>
        <p:spPr bwMode="auto">
          <a:xfrm>
            <a:off x="908717" y="4716236"/>
            <a:ext cx="4980241" cy="4469999"/>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5" name="Rectangle 7"/>
          <p:cNvSpPr>
            <a:spLocks noGrp="1" noRot="1" noChangeAspect="1" noChangeArrowheads="1" noTextEdit="1"/>
          </p:cNvSpPr>
          <p:nvPr>
            <p:ph type="sldImg" idx="2"/>
          </p:nvPr>
        </p:nvSpPr>
        <p:spPr bwMode="auto">
          <a:xfrm>
            <a:off x="930275" y="752475"/>
            <a:ext cx="4946650" cy="3709988"/>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355068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sldNum" sz="quarter" idx="5"/>
          </p:nvPr>
        </p:nvSpPr>
        <p:spPr>
          <a:noFill/>
        </p:spPr>
        <p:txBody>
          <a:bodyPr/>
          <a:lstStyle/>
          <a:p>
            <a:fld id="{55CAB2D9-3F25-4E52-B6C6-A8F0F24465A8}" type="slidenum">
              <a:rPr lang="en-US" smtClean="0"/>
              <a:pPr/>
              <a:t>1</a:t>
            </a:fld>
            <a:endParaRPr lang="en-US" dirty="0"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415720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pitchFamily="34" charset="0"/>
              </a:defRPr>
            </a:lvl1pPr>
            <a:lvl2pPr marL="803275" indent="-307975">
              <a:defRPr sz="2400">
                <a:solidFill>
                  <a:schemeClr val="tx1"/>
                </a:solidFill>
                <a:latin typeface="Times New Roman" pitchFamily="18" charset="0"/>
                <a:cs typeface="Arial" pitchFamily="34" charset="0"/>
              </a:defRPr>
            </a:lvl2pPr>
            <a:lvl3pPr marL="1236663" indent="-246063">
              <a:defRPr sz="2400">
                <a:solidFill>
                  <a:schemeClr val="tx1"/>
                </a:solidFill>
                <a:latin typeface="Times New Roman" pitchFamily="18" charset="0"/>
                <a:cs typeface="Arial" pitchFamily="34" charset="0"/>
              </a:defRPr>
            </a:lvl3pPr>
            <a:lvl4pPr marL="1731963" indent="-246063">
              <a:defRPr sz="2400">
                <a:solidFill>
                  <a:schemeClr val="tx1"/>
                </a:solidFill>
                <a:latin typeface="Times New Roman" pitchFamily="18" charset="0"/>
                <a:cs typeface="Arial" pitchFamily="34" charset="0"/>
              </a:defRPr>
            </a:lvl4pPr>
            <a:lvl5pPr marL="2227263" indent="-246063">
              <a:defRPr sz="2400">
                <a:solidFill>
                  <a:schemeClr val="tx1"/>
                </a:solidFill>
                <a:latin typeface="Times New Roman" pitchFamily="18" charset="0"/>
                <a:cs typeface="Arial" pitchFamily="34" charset="0"/>
              </a:defRPr>
            </a:lvl5pPr>
            <a:lvl6pPr marL="2684463" indent="-246063" eaLnBrk="0" fontAlgn="base" hangingPunct="0">
              <a:spcBef>
                <a:spcPct val="0"/>
              </a:spcBef>
              <a:spcAft>
                <a:spcPct val="0"/>
              </a:spcAft>
              <a:defRPr sz="2400">
                <a:solidFill>
                  <a:schemeClr val="tx1"/>
                </a:solidFill>
                <a:latin typeface="Times New Roman" pitchFamily="18" charset="0"/>
                <a:cs typeface="Arial" pitchFamily="34" charset="0"/>
              </a:defRPr>
            </a:lvl6pPr>
            <a:lvl7pPr marL="3141663" indent="-246063" eaLnBrk="0" fontAlgn="base" hangingPunct="0">
              <a:spcBef>
                <a:spcPct val="0"/>
              </a:spcBef>
              <a:spcAft>
                <a:spcPct val="0"/>
              </a:spcAft>
              <a:defRPr sz="2400">
                <a:solidFill>
                  <a:schemeClr val="tx1"/>
                </a:solidFill>
                <a:latin typeface="Times New Roman" pitchFamily="18" charset="0"/>
                <a:cs typeface="Arial" pitchFamily="34" charset="0"/>
              </a:defRPr>
            </a:lvl7pPr>
            <a:lvl8pPr marL="3598863" indent="-246063" eaLnBrk="0" fontAlgn="base" hangingPunct="0">
              <a:spcBef>
                <a:spcPct val="0"/>
              </a:spcBef>
              <a:spcAft>
                <a:spcPct val="0"/>
              </a:spcAft>
              <a:defRPr sz="2400">
                <a:solidFill>
                  <a:schemeClr val="tx1"/>
                </a:solidFill>
                <a:latin typeface="Times New Roman" pitchFamily="18" charset="0"/>
                <a:cs typeface="Arial" pitchFamily="34" charset="0"/>
              </a:defRPr>
            </a:lvl8pPr>
            <a:lvl9pPr marL="4056063" indent="-246063" eaLnBrk="0" fontAlgn="base" hangingPunct="0">
              <a:spcBef>
                <a:spcPct val="0"/>
              </a:spcBef>
              <a:spcAft>
                <a:spcPct val="0"/>
              </a:spcAft>
              <a:defRPr sz="2400">
                <a:solidFill>
                  <a:schemeClr val="tx1"/>
                </a:solidFill>
                <a:latin typeface="Times New Roman" pitchFamily="18" charset="0"/>
                <a:cs typeface="Arial" pitchFamily="34" charset="0"/>
              </a:defRPr>
            </a:lvl9pPr>
          </a:lstStyle>
          <a:p>
            <a:fld id="{BFC883B6-FEC9-4889-8834-20BFDD06A6BB}" type="slidenum">
              <a:rPr lang="en-GB" altLang="fr-FR" sz="1300" smtClean="0"/>
              <a:pPr/>
              <a:t>14</a:t>
            </a:fld>
            <a:endParaRPr lang="en-GB" altLang="fr-FR" sz="13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Times New Roman" pitchFamily="18" charset="0"/>
            </a:endParaRPr>
          </a:p>
        </p:txBody>
      </p:sp>
    </p:spTree>
    <p:extLst>
      <p:ext uri="{BB962C8B-B14F-4D97-AF65-F5344CB8AC3E}">
        <p14:creationId xmlns:p14="http://schemas.microsoft.com/office/powerpoint/2010/main" val="303178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pitchFamily="34" charset="0"/>
              </a:defRPr>
            </a:lvl1pPr>
            <a:lvl2pPr marL="803275" indent="-307975">
              <a:defRPr sz="2400">
                <a:solidFill>
                  <a:schemeClr val="tx1"/>
                </a:solidFill>
                <a:latin typeface="Times New Roman" pitchFamily="18" charset="0"/>
                <a:cs typeface="Arial" pitchFamily="34" charset="0"/>
              </a:defRPr>
            </a:lvl2pPr>
            <a:lvl3pPr marL="1236663" indent="-246063">
              <a:defRPr sz="2400">
                <a:solidFill>
                  <a:schemeClr val="tx1"/>
                </a:solidFill>
                <a:latin typeface="Times New Roman" pitchFamily="18" charset="0"/>
                <a:cs typeface="Arial" pitchFamily="34" charset="0"/>
              </a:defRPr>
            </a:lvl3pPr>
            <a:lvl4pPr marL="1731963" indent="-246063">
              <a:defRPr sz="2400">
                <a:solidFill>
                  <a:schemeClr val="tx1"/>
                </a:solidFill>
                <a:latin typeface="Times New Roman" pitchFamily="18" charset="0"/>
                <a:cs typeface="Arial" pitchFamily="34" charset="0"/>
              </a:defRPr>
            </a:lvl4pPr>
            <a:lvl5pPr marL="2227263" indent="-246063">
              <a:defRPr sz="2400">
                <a:solidFill>
                  <a:schemeClr val="tx1"/>
                </a:solidFill>
                <a:latin typeface="Times New Roman" pitchFamily="18" charset="0"/>
                <a:cs typeface="Arial" pitchFamily="34" charset="0"/>
              </a:defRPr>
            </a:lvl5pPr>
            <a:lvl6pPr marL="2684463" indent="-246063" eaLnBrk="0" fontAlgn="base" hangingPunct="0">
              <a:spcBef>
                <a:spcPct val="0"/>
              </a:spcBef>
              <a:spcAft>
                <a:spcPct val="0"/>
              </a:spcAft>
              <a:defRPr sz="2400">
                <a:solidFill>
                  <a:schemeClr val="tx1"/>
                </a:solidFill>
                <a:latin typeface="Times New Roman" pitchFamily="18" charset="0"/>
                <a:cs typeface="Arial" pitchFamily="34" charset="0"/>
              </a:defRPr>
            </a:lvl6pPr>
            <a:lvl7pPr marL="3141663" indent="-246063" eaLnBrk="0" fontAlgn="base" hangingPunct="0">
              <a:spcBef>
                <a:spcPct val="0"/>
              </a:spcBef>
              <a:spcAft>
                <a:spcPct val="0"/>
              </a:spcAft>
              <a:defRPr sz="2400">
                <a:solidFill>
                  <a:schemeClr val="tx1"/>
                </a:solidFill>
                <a:latin typeface="Times New Roman" pitchFamily="18" charset="0"/>
                <a:cs typeface="Arial" pitchFamily="34" charset="0"/>
              </a:defRPr>
            </a:lvl7pPr>
            <a:lvl8pPr marL="3598863" indent="-246063" eaLnBrk="0" fontAlgn="base" hangingPunct="0">
              <a:spcBef>
                <a:spcPct val="0"/>
              </a:spcBef>
              <a:spcAft>
                <a:spcPct val="0"/>
              </a:spcAft>
              <a:defRPr sz="2400">
                <a:solidFill>
                  <a:schemeClr val="tx1"/>
                </a:solidFill>
                <a:latin typeface="Times New Roman" pitchFamily="18" charset="0"/>
                <a:cs typeface="Arial" pitchFamily="34" charset="0"/>
              </a:defRPr>
            </a:lvl8pPr>
            <a:lvl9pPr marL="4056063" indent="-246063" eaLnBrk="0" fontAlgn="base" hangingPunct="0">
              <a:spcBef>
                <a:spcPct val="0"/>
              </a:spcBef>
              <a:spcAft>
                <a:spcPct val="0"/>
              </a:spcAft>
              <a:defRPr sz="2400">
                <a:solidFill>
                  <a:schemeClr val="tx1"/>
                </a:solidFill>
                <a:latin typeface="Times New Roman" pitchFamily="18" charset="0"/>
                <a:cs typeface="Arial" pitchFamily="34" charset="0"/>
              </a:defRPr>
            </a:lvl9pPr>
          </a:lstStyle>
          <a:p>
            <a:fld id="{BFC883B6-FEC9-4889-8834-20BFDD06A6BB}" type="slidenum">
              <a:rPr lang="en-GB" altLang="fr-FR" sz="1300" smtClean="0"/>
              <a:pPr/>
              <a:t>15</a:t>
            </a:fld>
            <a:endParaRPr lang="en-GB" altLang="fr-FR" sz="13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Times New Roman" pitchFamily="18" charset="0"/>
            </a:endParaRPr>
          </a:p>
        </p:txBody>
      </p:sp>
    </p:spTree>
    <p:extLst>
      <p:ext uri="{BB962C8B-B14F-4D97-AF65-F5344CB8AC3E}">
        <p14:creationId xmlns:p14="http://schemas.microsoft.com/office/powerpoint/2010/main" val="169343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pitchFamily="34" charset="0"/>
              </a:defRPr>
            </a:lvl1pPr>
            <a:lvl2pPr marL="803275" indent="-307975">
              <a:defRPr sz="2400">
                <a:solidFill>
                  <a:schemeClr val="tx1"/>
                </a:solidFill>
                <a:latin typeface="Times New Roman" pitchFamily="18" charset="0"/>
                <a:cs typeface="Arial" pitchFamily="34" charset="0"/>
              </a:defRPr>
            </a:lvl2pPr>
            <a:lvl3pPr marL="1236663" indent="-246063">
              <a:defRPr sz="2400">
                <a:solidFill>
                  <a:schemeClr val="tx1"/>
                </a:solidFill>
                <a:latin typeface="Times New Roman" pitchFamily="18" charset="0"/>
                <a:cs typeface="Arial" pitchFamily="34" charset="0"/>
              </a:defRPr>
            </a:lvl3pPr>
            <a:lvl4pPr marL="1731963" indent="-246063">
              <a:defRPr sz="2400">
                <a:solidFill>
                  <a:schemeClr val="tx1"/>
                </a:solidFill>
                <a:latin typeface="Times New Roman" pitchFamily="18" charset="0"/>
                <a:cs typeface="Arial" pitchFamily="34" charset="0"/>
              </a:defRPr>
            </a:lvl4pPr>
            <a:lvl5pPr marL="2227263" indent="-246063">
              <a:defRPr sz="2400">
                <a:solidFill>
                  <a:schemeClr val="tx1"/>
                </a:solidFill>
                <a:latin typeface="Times New Roman" pitchFamily="18" charset="0"/>
                <a:cs typeface="Arial" pitchFamily="34" charset="0"/>
              </a:defRPr>
            </a:lvl5pPr>
            <a:lvl6pPr marL="2684463" indent="-246063" eaLnBrk="0" fontAlgn="base" hangingPunct="0">
              <a:spcBef>
                <a:spcPct val="0"/>
              </a:spcBef>
              <a:spcAft>
                <a:spcPct val="0"/>
              </a:spcAft>
              <a:defRPr sz="2400">
                <a:solidFill>
                  <a:schemeClr val="tx1"/>
                </a:solidFill>
                <a:latin typeface="Times New Roman" pitchFamily="18" charset="0"/>
                <a:cs typeface="Arial" pitchFamily="34" charset="0"/>
              </a:defRPr>
            </a:lvl6pPr>
            <a:lvl7pPr marL="3141663" indent="-246063" eaLnBrk="0" fontAlgn="base" hangingPunct="0">
              <a:spcBef>
                <a:spcPct val="0"/>
              </a:spcBef>
              <a:spcAft>
                <a:spcPct val="0"/>
              </a:spcAft>
              <a:defRPr sz="2400">
                <a:solidFill>
                  <a:schemeClr val="tx1"/>
                </a:solidFill>
                <a:latin typeface="Times New Roman" pitchFamily="18" charset="0"/>
                <a:cs typeface="Arial" pitchFamily="34" charset="0"/>
              </a:defRPr>
            </a:lvl7pPr>
            <a:lvl8pPr marL="3598863" indent="-246063" eaLnBrk="0" fontAlgn="base" hangingPunct="0">
              <a:spcBef>
                <a:spcPct val="0"/>
              </a:spcBef>
              <a:spcAft>
                <a:spcPct val="0"/>
              </a:spcAft>
              <a:defRPr sz="2400">
                <a:solidFill>
                  <a:schemeClr val="tx1"/>
                </a:solidFill>
                <a:latin typeface="Times New Roman" pitchFamily="18" charset="0"/>
                <a:cs typeface="Arial" pitchFamily="34" charset="0"/>
              </a:defRPr>
            </a:lvl8pPr>
            <a:lvl9pPr marL="4056063" indent="-246063" eaLnBrk="0" fontAlgn="base" hangingPunct="0">
              <a:spcBef>
                <a:spcPct val="0"/>
              </a:spcBef>
              <a:spcAft>
                <a:spcPct val="0"/>
              </a:spcAft>
              <a:defRPr sz="2400">
                <a:solidFill>
                  <a:schemeClr val="tx1"/>
                </a:solidFill>
                <a:latin typeface="Times New Roman" pitchFamily="18" charset="0"/>
                <a:cs typeface="Arial" pitchFamily="34" charset="0"/>
              </a:defRPr>
            </a:lvl9pPr>
          </a:lstStyle>
          <a:p>
            <a:fld id="{D72F1712-C1CF-41CB-85EE-E71445DF7BCB}" type="slidenum">
              <a:rPr lang="en-GB" altLang="fr-FR" sz="1300" smtClean="0"/>
              <a:pPr/>
              <a:t>16</a:t>
            </a:fld>
            <a:endParaRPr lang="en-GB" altLang="fr-FR" sz="13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Times New Roman" pitchFamily="18" charset="0"/>
            </a:endParaRPr>
          </a:p>
        </p:txBody>
      </p:sp>
    </p:spTree>
    <p:extLst>
      <p:ext uri="{BB962C8B-B14F-4D97-AF65-F5344CB8AC3E}">
        <p14:creationId xmlns:p14="http://schemas.microsoft.com/office/powerpoint/2010/main" val="96991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lnSpc>
                <a:spcPct val="90000"/>
              </a:lnSpc>
              <a:spcAft>
                <a:spcPct val="10000"/>
              </a:spcAft>
              <a:buSzPct val="125000"/>
              <a:defRPr b="1">
                <a:solidFill>
                  <a:schemeClr val="tx1"/>
                </a:solidFill>
                <a:latin typeface="Arial" charset="0"/>
                <a:ea typeface="ＭＳ Ｐゴシック" charset="-128"/>
              </a:defRPr>
            </a:lvl1pPr>
            <a:lvl2pPr marL="742950" indent="-285750" defTabSz="920750">
              <a:lnSpc>
                <a:spcPct val="90000"/>
              </a:lnSpc>
              <a:spcAft>
                <a:spcPct val="10000"/>
              </a:spcAft>
              <a:buSzPct val="125000"/>
              <a:defRPr b="1">
                <a:solidFill>
                  <a:schemeClr val="tx1"/>
                </a:solidFill>
                <a:latin typeface="Arial" charset="0"/>
                <a:ea typeface="ＭＳ Ｐゴシック" charset="-128"/>
              </a:defRPr>
            </a:lvl2pPr>
            <a:lvl3pPr marL="1143000" indent="-228600" defTabSz="920750">
              <a:lnSpc>
                <a:spcPct val="90000"/>
              </a:lnSpc>
              <a:spcAft>
                <a:spcPct val="10000"/>
              </a:spcAft>
              <a:buSzPct val="125000"/>
              <a:defRPr b="1">
                <a:solidFill>
                  <a:schemeClr val="tx1"/>
                </a:solidFill>
                <a:latin typeface="Arial" charset="0"/>
                <a:ea typeface="ＭＳ Ｐゴシック" charset="-128"/>
              </a:defRPr>
            </a:lvl3pPr>
            <a:lvl4pPr marL="1600200" indent="-228600" defTabSz="920750">
              <a:lnSpc>
                <a:spcPct val="90000"/>
              </a:lnSpc>
              <a:spcAft>
                <a:spcPct val="10000"/>
              </a:spcAft>
              <a:buSzPct val="125000"/>
              <a:defRPr b="1">
                <a:solidFill>
                  <a:schemeClr val="tx1"/>
                </a:solidFill>
                <a:latin typeface="Arial" charset="0"/>
                <a:ea typeface="ＭＳ Ｐゴシック" charset="-128"/>
              </a:defRPr>
            </a:lvl4pPr>
            <a:lvl5pPr marL="2057400" indent="-228600" defTabSz="920750">
              <a:lnSpc>
                <a:spcPct val="90000"/>
              </a:lnSpc>
              <a:spcAft>
                <a:spcPct val="10000"/>
              </a:spcAft>
              <a:buSzPct val="125000"/>
              <a:defRPr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charset="-128"/>
              </a:defRPr>
            </a:lvl9pPr>
          </a:lstStyle>
          <a:p>
            <a:pPr>
              <a:lnSpc>
                <a:spcPct val="100000"/>
              </a:lnSpc>
              <a:spcAft>
                <a:spcPct val="0"/>
              </a:spcAft>
              <a:buSzTx/>
            </a:pPr>
            <a:fld id="{93BDBB2E-F8F0-934A-9513-2316B2811412}" type="slidenum">
              <a:rPr lang="en-US" altLang="en-US" b="0">
                <a:latin typeface="Times New Roman" charset="0"/>
              </a:rPr>
              <a:pPr>
                <a:lnSpc>
                  <a:spcPct val="100000"/>
                </a:lnSpc>
                <a:spcAft>
                  <a:spcPct val="0"/>
                </a:spcAft>
                <a:buSzTx/>
              </a:pPr>
              <a:t>17</a:t>
            </a:fld>
            <a:endParaRPr lang="en-US" altLang="en-US" b="0">
              <a:latin typeface="Times New Roman" charset="0"/>
            </a:endParaRPr>
          </a:p>
        </p:txBody>
      </p:sp>
      <p:sp>
        <p:nvSpPr>
          <p:cNvPr id="28674" name="Rectangle 2"/>
          <p:cNvSpPr>
            <a:spLocks noGrp="1" noRot="1" noChangeAspect="1" noChangeArrowheads="1" noTextEdit="1"/>
          </p:cNvSpPr>
          <p:nvPr>
            <p:ph type="sldImg"/>
          </p:nvPr>
        </p:nvSpPr>
        <p:spPr>
          <a:xfrm>
            <a:off x="915988" y="744538"/>
            <a:ext cx="4965700" cy="3724275"/>
          </a:xfrm>
          <a:ln/>
        </p:spPr>
      </p:sp>
      <p:sp>
        <p:nvSpPr>
          <p:cNvPr id="28675" name="Rectangle 3"/>
          <p:cNvSpPr>
            <a:spLocks noGrp="1" noChangeArrowheads="1"/>
          </p:cNvSpPr>
          <p:nvPr>
            <p:ph type="body" idx="1"/>
          </p:nvPr>
        </p:nvSpPr>
        <p:spPr>
          <a:xfrm>
            <a:off x="905767" y="4714594"/>
            <a:ext cx="4986142"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latin typeface="Times New Roman" charset="0"/>
              <a:ea typeface="ＭＳ Ｐゴシック" charset="-128"/>
            </a:endParaRPr>
          </a:p>
        </p:txBody>
      </p:sp>
    </p:spTree>
    <p:extLst>
      <p:ext uri="{BB962C8B-B14F-4D97-AF65-F5344CB8AC3E}">
        <p14:creationId xmlns:p14="http://schemas.microsoft.com/office/powerpoint/2010/main" val="1954083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pitchFamily="34" charset="0"/>
              </a:defRPr>
            </a:lvl1pPr>
            <a:lvl2pPr marL="803275" indent="-307975">
              <a:defRPr sz="2400">
                <a:solidFill>
                  <a:schemeClr val="tx1"/>
                </a:solidFill>
                <a:latin typeface="Times New Roman" pitchFamily="18" charset="0"/>
                <a:cs typeface="Arial" pitchFamily="34" charset="0"/>
              </a:defRPr>
            </a:lvl2pPr>
            <a:lvl3pPr marL="1236663" indent="-246063">
              <a:defRPr sz="2400">
                <a:solidFill>
                  <a:schemeClr val="tx1"/>
                </a:solidFill>
                <a:latin typeface="Times New Roman" pitchFamily="18" charset="0"/>
                <a:cs typeface="Arial" pitchFamily="34" charset="0"/>
              </a:defRPr>
            </a:lvl3pPr>
            <a:lvl4pPr marL="1731963" indent="-246063">
              <a:defRPr sz="2400">
                <a:solidFill>
                  <a:schemeClr val="tx1"/>
                </a:solidFill>
                <a:latin typeface="Times New Roman" pitchFamily="18" charset="0"/>
                <a:cs typeface="Arial" pitchFamily="34" charset="0"/>
              </a:defRPr>
            </a:lvl4pPr>
            <a:lvl5pPr marL="2227263" indent="-246063">
              <a:defRPr sz="2400">
                <a:solidFill>
                  <a:schemeClr val="tx1"/>
                </a:solidFill>
                <a:latin typeface="Times New Roman" pitchFamily="18" charset="0"/>
                <a:cs typeface="Arial" pitchFamily="34" charset="0"/>
              </a:defRPr>
            </a:lvl5pPr>
            <a:lvl6pPr marL="2684463" indent="-246063" eaLnBrk="0" fontAlgn="base" hangingPunct="0">
              <a:spcBef>
                <a:spcPct val="0"/>
              </a:spcBef>
              <a:spcAft>
                <a:spcPct val="0"/>
              </a:spcAft>
              <a:defRPr sz="2400">
                <a:solidFill>
                  <a:schemeClr val="tx1"/>
                </a:solidFill>
                <a:latin typeface="Times New Roman" pitchFamily="18" charset="0"/>
                <a:cs typeface="Arial" pitchFamily="34" charset="0"/>
              </a:defRPr>
            </a:lvl6pPr>
            <a:lvl7pPr marL="3141663" indent="-246063" eaLnBrk="0" fontAlgn="base" hangingPunct="0">
              <a:spcBef>
                <a:spcPct val="0"/>
              </a:spcBef>
              <a:spcAft>
                <a:spcPct val="0"/>
              </a:spcAft>
              <a:defRPr sz="2400">
                <a:solidFill>
                  <a:schemeClr val="tx1"/>
                </a:solidFill>
                <a:latin typeface="Times New Roman" pitchFamily="18" charset="0"/>
                <a:cs typeface="Arial" pitchFamily="34" charset="0"/>
              </a:defRPr>
            </a:lvl7pPr>
            <a:lvl8pPr marL="3598863" indent="-246063" eaLnBrk="0" fontAlgn="base" hangingPunct="0">
              <a:spcBef>
                <a:spcPct val="0"/>
              </a:spcBef>
              <a:spcAft>
                <a:spcPct val="0"/>
              </a:spcAft>
              <a:defRPr sz="2400">
                <a:solidFill>
                  <a:schemeClr val="tx1"/>
                </a:solidFill>
                <a:latin typeface="Times New Roman" pitchFamily="18" charset="0"/>
                <a:cs typeface="Arial" pitchFamily="34" charset="0"/>
              </a:defRPr>
            </a:lvl8pPr>
            <a:lvl9pPr marL="4056063" indent="-246063" eaLnBrk="0" fontAlgn="base" hangingPunct="0">
              <a:spcBef>
                <a:spcPct val="0"/>
              </a:spcBef>
              <a:spcAft>
                <a:spcPct val="0"/>
              </a:spcAft>
              <a:defRPr sz="2400">
                <a:solidFill>
                  <a:schemeClr val="tx1"/>
                </a:solidFill>
                <a:latin typeface="Times New Roman" pitchFamily="18" charset="0"/>
                <a:cs typeface="Arial" pitchFamily="34" charset="0"/>
              </a:defRPr>
            </a:lvl9pPr>
          </a:lstStyle>
          <a:p>
            <a:fld id="{E32D106E-87FE-455E-9EC5-723C8F8F9FCB}" type="slidenum">
              <a:rPr lang="en-GB" altLang="fr-FR" sz="1300" smtClean="0"/>
              <a:pPr/>
              <a:t>18</a:t>
            </a:fld>
            <a:endParaRPr lang="en-GB" altLang="fr-FR" sz="130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Times New Roman" pitchFamily="18" charset="0"/>
            </a:endParaRPr>
          </a:p>
        </p:txBody>
      </p:sp>
    </p:spTree>
    <p:extLst>
      <p:ext uri="{BB962C8B-B14F-4D97-AF65-F5344CB8AC3E}">
        <p14:creationId xmlns:p14="http://schemas.microsoft.com/office/powerpoint/2010/main" val="370401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pitchFamily="34" charset="0"/>
              </a:defRPr>
            </a:lvl1pPr>
            <a:lvl2pPr marL="803275" indent="-307975">
              <a:defRPr sz="2400">
                <a:solidFill>
                  <a:schemeClr val="tx1"/>
                </a:solidFill>
                <a:latin typeface="Times New Roman" pitchFamily="18" charset="0"/>
                <a:cs typeface="Arial" pitchFamily="34" charset="0"/>
              </a:defRPr>
            </a:lvl2pPr>
            <a:lvl3pPr marL="1236663" indent="-246063">
              <a:defRPr sz="2400">
                <a:solidFill>
                  <a:schemeClr val="tx1"/>
                </a:solidFill>
                <a:latin typeface="Times New Roman" pitchFamily="18" charset="0"/>
                <a:cs typeface="Arial" pitchFamily="34" charset="0"/>
              </a:defRPr>
            </a:lvl3pPr>
            <a:lvl4pPr marL="1731963" indent="-246063">
              <a:defRPr sz="2400">
                <a:solidFill>
                  <a:schemeClr val="tx1"/>
                </a:solidFill>
                <a:latin typeface="Times New Roman" pitchFamily="18" charset="0"/>
                <a:cs typeface="Arial" pitchFamily="34" charset="0"/>
              </a:defRPr>
            </a:lvl4pPr>
            <a:lvl5pPr marL="2227263" indent="-246063">
              <a:defRPr sz="2400">
                <a:solidFill>
                  <a:schemeClr val="tx1"/>
                </a:solidFill>
                <a:latin typeface="Times New Roman" pitchFamily="18" charset="0"/>
                <a:cs typeface="Arial" pitchFamily="34" charset="0"/>
              </a:defRPr>
            </a:lvl5pPr>
            <a:lvl6pPr marL="2684463" indent="-246063" eaLnBrk="0" fontAlgn="base" hangingPunct="0">
              <a:spcBef>
                <a:spcPct val="0"/>
              </a:spcBef>
              <a:spcAft>
                <a:spcPct val="0"/>
              </a:spcAft>
              <a:defRPr sz="2400">
                <a:solidFill>
                  <a:schemeClr val="tx1"/>
                </a:solidFill>
                <a:latin typeface="Times New Roman" pitchFamily="18" charset="0"/>
                <a:cs typeface="Arial" pitchFamily="34" charset="0"/>
              </a:defRPr>
            </a:lvl6pPr>
            <a:lvl7pPr marL="3141663" indent="-246063" eaLnBrk="0" fontAlgn="base" hangingPunct="0">
              <a:spcBef>
                <a:spcPct val="0"/>
              </a:spcBef>
              <a:spcAft>
                <a:spcPct val="0"/>
              </a:spcAft>
              <a:defRPr sz="2400">
                <a:solidFill>
                  <a:schemeClr val="tx1"/>
                </a:solidFill>
                <a:latin typeface="Times New Roman" pitchFamily="18" charset="0"/>
                <a:cs typeface="Arial" pitchFamily="34" charset="0"/>
              </a:defRPr>
            </a:lvl7pPr>
            <a:lvl8pPr marL="3598863" indent="-246063" eaLnBrk="0" fontAlgn="base" hangingPunct="0">
              <a:spcBef>
                <a:spcPct val="0"/>
              </a:spcBef>
              <a:spcAft>
                <a:spcPct val="0"/>
              </a:spcAft>
              <a:defRPr sz="2400">
                <a:solidFill>
                  <a:schemeClr val="tx1"/>
                </a:solidFill>
                <a:latin typeface="Times New Roman" pitchFamily="18" charset="0"/>
                <a:cs typeface="Arial" pitchFamily="34" charset="0"/>
              </a:defRPr>
            </a:lvl8pPr>
            <a:lvl9pPr marL="4056063" indent="-246063" eaLnBrk="0" fontAlgn="base" hangingPunct="0">
              <a:spcBef>
                <a:spcPct val="0"/>
              </a:spcBef>
              <a:spcAft>
                <a:spcPct val="0"/>
              </a:spcAft>
              <a:defRPr sz="2400">
                <a:solidFill>
                  <a:schemeClr val="tx1"/>
                </a:solidFill>
                <a:latin typeface="Times New Roman" pitchFamily="18" charset="0"/>
                <a:cs typeface="Arial" pitchFamily="34" charset="0"/>
              </a:defRPr>
            </a:lvl9pPr>
          </a:lstStyle>
          <a:p>
            <a:fld id="{BFC883B6-FEC9-4889-8834-20BFDD06A6BB}" type="slidenum">
              <a:rPr lang="en-GB" altLang="fr-FR" sz="1300" smtClean="0"/>
              <a:pPr/>
              <a:t>19</a:t>
            </a:fld>
            <a:endParaRPr lang="en-GB" altLang="fr-FR" sz="13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Times New Roman" pitchFamily="18" charset="0"/>
            </a:endParaRPr>
          </a:p>
        </p:txBody>
      </p:sp>
    </p:spTree>
    <p:extLst>
      <p:ext uri="{BB962C8B-B14F-4D97-AF65-F5344CB8AC3E}">
        <p14:creationId xmlns:p14="http://schemas.microsoft.com/office/powerpoint/2010/main" val="1932636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pitchFamily="34" charset="0"/>
              </a:defRPr>
            </a:lvl1pPr>
            <a:lvl2pPr marL="803275" indent="-307975">
              <a:defRPr sz="2400">
                <a:solidFill>
                  <a:schemeClr val="tx1"/>
                </a:solidFill>
                <a:latin typeface="Times New Roman" pitchFamily="18" charset="0"/>
                <a:cs typeface="Arial" pitchFamily="34" charset="0"/>
              </a:defRPr>
            </a:lvl2pPr>
            <a:lvl3pPr marL="1236663" indent="-246063">
              <a:defRPr sz="2400">
                <a:solidFill>
                  <a:schemeClr val="tx1"/>
                </a:solidFill>
                <a:latin typeface="Times New Roman" pitchFamily="18" charset="0"/>
                <a:cs typeface="Arial" pitchFamily="34" charset="0"/>
              </a:defRPr>
            </a:lvl3pPr>
            <a:lvl4pPr marL="1731963" indent="-246063">
              <a:defRPr sz="2400">
                <a:solidFill>
                  <a:schemeClr val="tx1"/>
                </a:solidFill>
                <a:latin typeface="Times New Roman" pitchFamily="18" charset="0"/>
                <a:cs typeface="Arial" pitchFamily="34" charset="0"/>
              </a:defRPr>
            </a:lvl4pPr>
            <a:lvl5pPr marL="2227263" indent="-246063">
              <a:defRPr sz="2400">
                <a:solidFill>
                  <a:schemeClr val="tx1"/>
                </a:solidFill>
                <a:latin typeface="Times New Roman" pitchFamily="18" charset="0"/>
                <a:cs typeface="Arial" pitchFamily="34" charset="0"/>
              </a:defRPr>
            </a:lvl5pPr>
            <a:lvl6pPr marL="2684463" indent="-246063" eaLnBrk="0" fontAlgn="base" hangingPunct="0">
              <a:spcBef>
                <a:spcPct val="0"/>
              </a:spcBef>
              <a:spcAft>
                <a:spcPct val="0"/>
              </a:spcAft>
              <a:defRPr sz="2400">
                <a:solidFill>
                  <a:schemeClr val="tx1"/>
                </a:solidFill>
                <a:latin typeface="Times New Roman" pitchFamily="18" charset="0"/>
                <a:cs typeface="Arial" pitchFamily="34" charset="0"/>
              </a:defRPr>
            </a:lvl6pPr>
            <a:lvl7pPr marL="3141663" indent="-246063" eaLnBrk="0" fontAlgn="base" hangingPunct="0">
              <a:spcBef>
                <a:spcPct val="0"/>
              </a:spcBef>
              <a:spcAft>
                <a:spcPct val="0"/>
              </a:spcAft>
              <a:defRPr sz="2400">
                <a:solidFill>
                  <a:schemeClr val="tx1"/>
                </a:solidFill>
                <a:latin typeface="Times New Roman" pitchFamily="18" charset="0"/>
                <a:cs typeface="Arial" pitchFamily="34" charset="0"/>
              </a:defRPr>
            </a:lvl7pPr>
            <a:lvl8pPr marL="3598863" indent="-246063" eaLnBrk="0" fontAlgn="base" hangingPunct="0">
              <a:spcBef>
                <a:spcPct val="0"/>
              </a:spcBef>
              <a:spcAft>
                <a:spcPct val="0"/>
              </a:spcAft>
              <a:defRPr sz="2400">
                <a:solidFill>
                  <a:schemeClr val="tx1"/>
                </a:solidFill>
                <a:latin typeface="Times New Roman" pitchFamily="18" charset="0"/>
                <a:cs typeface="Arial" pitchFamily="34" charset="0"/>
              </a:defRPr>
            </a:lvl8pPr>
            <a:lvl9pPr marL="4056063" indent="-246063" eaLnBrk="0" fontAlgn="base" hangingPunct="0">
              <a:spcBef>
                <a:spcPct val="0"/>
              </a:spcBef>
              <a:spcAft>
                <a:spcPct val="0"/>
              </a:spcAft>
              <a:defRPr sz="2400">
                <a:solidFill>
                  <a:schemeClr val="tx1"/>
                </a:solidFill>
                <a:latin typeface="Times New Roman" pitchFamily="18" charset="0"/>
                <a:cs typeface="Arial" pitchFamily="34" charset="0"/>
              </a:defRPr>
            </a:lvl9pPr>
          </a:lstStyle>
          <a:p>
            <a:fld id="{BFC883B6-FEC9-4889-8834-20BFDD06A6BB}" type="slidenum">
              <a:rPr lang="en-GB" altLang="fr-FR" sz="1300" smtClean="0"/>
              <a:pPr/>
              <a:t>20</a:t>
            </a:fld>
            <a:endParaRPr lang="en-GB" altLang="fr-FR" sz="13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Times New Roman" pitchFamily="18" charset="0"/>
            </a:endParaRPr>
          </a:p>
        </p:txBody>
      </p:sp>
    </p:spTree>
    <p:extLst>
      <p:ext uri="{BB962C8B-B14F-4D97-AF65-F5344CB8AC3E}">
        <p14:creationId xmlns:p14="http://schemas.microsoft.com/office/powerpoint/2010/main" val="1136956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79769" y="4715907"/>
            <a:ext cx="5438139" cy="4467701"/>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525127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pitchFamily="34" charset="0"/>
              </a:defRPr>
            </a:lvl1pPr>
            <a:lvl2pPr marL="803275" indent="-307975">
              <a:defRPr sz="2400">
                <a:solidFill>
                  <a:schemeClr val="tx1"/>
                </a:solidFill>
                <a:latin typeface="Times New Roman" pitchFamily="18" charset="0"/>
                <a:cs typeface="Arial" pitchFamily="34" charset="0"/>
              </a:defRPr>
            </a:lvl2pPr>
            <a:lvl3pPr marL="1236663" indent="-246063">
              <a:defRPr sz="2400">
                <a:solidFill>
                  <a:schemeClr val="tx1"/>
                </a:solidFill>
                <a:latin typeface="Times New Roman" pitchFamily="18" charset="0"/>
                <a:cs typeface="Arial" pitchFamily="34" charset="0"/>
              </a:defRPr>
            </a:lvl3pPr>
            <a:lvl4pPr marL="1731963" indent="-246063">
              <a:defRPr sz="2400">
                <a:solidFill>
                  <a:schemeClr val="tx1"/>
                </a:solidFill>
                <a:latin typeface="Times New Roman" pitchFamily="18" charset="0"/>
                <a:cs typeface="Arial" pitchFamily="34" charset="0"/>
              </a:defRPr>
            </a:lvl4pPr>
            <a:lvl5pPr marL="2227263" indent="-246063">
              <a:defRPr sz="2400">
                <a:solidFill>
                  <a:schemeClr val="tx1"/>
                </a:solidFill>
                <a:latin typeface="Times New Roman" pitchFamily="18" charset="0"/>
                <a:cs typeface="Arial" pitchFamily="34" charset="0"/>
              </a:defRPr>
            </a:lvl5pPr>
            <a:lvl6pPr marL="2684463" indent="-246063" eaLnBrk="0" fontAlgn="base" hangingPunct="0">
              <a:spcBef>
                <a:spcPct val="0"/>
              </a:spcBef>
              <a:spcAft>
                <a:spcPct val="0"/>
              </a:spcAft>
              <a:defRPr sz="2400">
                <a:solidFill>
                  <a:schemeClr val="tx1"/>
                </a:solidFill>
                <a:latin typeface="Times New Roman" pitchFamily="18" charset="0"/>
                <a:cs typeface="Arial" pitchFamily="34" charset="0"/>
              </a:defRPr>
            </a:lvl6pPr>
            <a:lvl7pPr marL="3141663" indent="-246063" eaLnBrk="0" fontAlgn="base" hangingPunct="0">
              <a:spcBef>
                <a:spcPct val="0"/>
              </a:spcBef>
              <a:spcAft>
                <a:spcPct val="0"/>
              </a:spcAft>
              <a:defRPr sz="2400">
                <a:solidFill>
                  <a:schemeClr val="tx1"/>
                </a:solidFill>
                <a:latin typeface="Times New Roman" pitchFamily="18" charset="0"/>
                <a:cs typeface="Arial" pitchFamily="34" charset="0"/>
              </a:defRPr>
            </a:lvl7pPr>
            <a:lvl8pPr marL="3598863" indent="-246063" eaLnBrk="0" fontAlgn="base" hangingPunct="0">
              <a:spcBef>
                <a:spcPct val="0"/>
              </a:spcBef>
              <a:spcAft>
                <a:spcPct val="0"/>
              </a:spcAft>
              <a:defRPr sz="2400">
                <a:solidFill>
                  <a:schemeClr val="tx1"/>
                </a:solidFill>
                <a:latin typeface="Times New Roman" pitchFamily="18" charset="0"/>
                <a:cs typeface="Arial" pitchFamily="34" charset="0"/>
              </a:defRPr>
            </a:lvl8pPr>
            <a:lvl9pPr marL="4056063" indent="-246063" eaLnBrk="0" fontAlgn="base" hangingPunct="0">
              <a:spcBef>
                <a:spcPct val="0"/>
              </a:spcBef>
              <a:spcAft>
                <a:spcPct val="0"/>
              </a:spcAft>
              <a:defRPr sz="2400">
                <a:solidFill>
                  <a:schemeClr val="tx1"/>
                </a:solidFill>
                <a:latin typeface="Times New Roman" pitchFamily="18" charset="0"/>
                <a:cs typeface="Arial" pitchFamily="34" charset="0"/>
              </a:defRPr>
            </a:lvl9pPr>
          </a:lstStyle>
          <a:p>
            <a:fld id="{E32D106E-87FE-455E-9EC5-723C8F8F9FCB}" type="slidenum">
              <a:rPr lang="en-GB" altLang="fr-FR" sz="1300" smtClean="0"/>
              <a:pPr/>
              <a:t>22</a:t>
            </a:fld>
            <a:endParaRPr lang="en-GB" altLang="fr-FR" sz="130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Times New Roman" pitchFamily="18" charset="0"/>
            </a:endParaRPr>
          </a:p>
        </p:txBody>
      </p:sp>
    </p:spTree>
    <p:extLst>
      <p:ext uri="{BB962C8B-B14F-4D97-AF65-F5344CB8AC3E}">
        <p14:creationId xmlns:p14="http://schemas.microsoft.com/office/powerpoint/2010/main" val="1804124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pitchFamily="34" charset="0"/>
              </a:defRPr>
            </a:lvl1pPr>
            <a:lvl2pPr marL="803275" indent="-307975">
              <a:defRPr sz="2400">
                <a:solidFill>
                  <a:schemeClr val="tx1"/>
                </a:solidFill>
                <a:latin typeface="Times New Roman" pitchFamily="18" charset="0"/>
                <a:cs typeface="Arial" pitchFamily="34" charset="0"/>
              </a:defRPr>
            </a:lvl2pPr>
            <a:lvl3pPr marL="1236663" indent="-246063">
              <a:defRPr sz="2400">
                <a:solidFill>
                  <a:schemeClr val="tx1"/>
                </a:solidFill>
                <a:latin typeface="Times New Roman" pitchFamily="18" charset="0"/>
                <a:cs typeface="Arial" pitchFamily="34" charset="0"/>
              </a:defRPr>
            </a:lvl3pPr>
            <a:lvl4pPr marL="1731963" indent="-246063">
              <a:defRPr sz="2400">
                <a:solidFill>
                  <a:schemeClr val="tx1"/>
                </a:solidFill>
                <a:latin typeface="Times New Roman" pitchFamily="18" charset="0"/>
                <a:cs typeface="Arial" pitchFamily="34" charset="0"/>
              </a:defRPr>
            </a:lvl4pPr>
            <a:lvl5pPr marL="2227263" indent="-246063">
              <a:defRPr sz="2400">
                <a:solidFill>
                  <a:schemeClr val="tx1"/>
                </a:solidFill>
                <a:latin typeface="Times New Roman" pitchFamily="18" charset="0"/>
                <a:cs typeface="Arial" pitchFamily="34" charset="0"/>
              </a:defRPr>
            </a:lvl5pPr>
            <a:lvl6pPr marL="2684463" indent="-246063" eaLnBrk="0" fontAlgn="base" hangingPunct="0">
              <a:spcBef>
                <a:spcPct val="0"/>
              </a:spcBef>
              <a:spcAft>
                <a:spcPct val="0"/>
              </a:spcAft>
              <a:defRPr sz="2400">
                <a:solidFill>
                  <a:schemeClr val="tx1"/>
                </a:solidFill>
                <a:latin typeface="Times New Roman" pitchFamily="18" charset="0"/>
                <a:cs typeface="Arial" pitchFamily="34" charset="0"/>
              </a:defRPr>
            </a:lvl6pPr>
            <a:lvl7pPr marL="3141663" indent="-246063" eaLnBrk="0" fontAlgn="base" hangingPunct="0">
              <a:spcBef>
                <a:spcPct val="0"/>
              </a:spcBef>
              <a:spcAft>
                <a:spcPct val="0"/>
              </a:spcAft>
              <a:defRPr sz="2400">
                <a:solidFill>
                  <a:schemeClr val="tx1"/>
                </a:solidFill>
                <a:latin typeface="Times New Roman" pitchFamily="18" charset="0"/>
                <a:cs typeface="Arial" pitchFamily="34" charset="0"/>
              </a:defRPr>
            </a:lvl7pPr>
            <a:lvl8pPr marL="3598863" indent="-246063" eaLnBrk="0" fontAlgn="base" hangingPunct="0">
              <a:spcBef>
                <a:spcPct val="0"/>
              </a:spcBef>
              <a:spcAft>
                <a:spcPct val="0"/>
              </a:spcAft>
              <a:defRPr sz="2400">
                <a:solidFill>
                  <a:schemeClr val="tx1"/>
                </a:solidFill>
                <a:latin typeface="Times New Roman" pitchFamily="18" charset="0"/>
                <a:cs typeface="Arial" pitchFamily="34" charset="0"/>
              </a:defRPr>
            </a:lvl8pPr>
            <a:lvl9pPr marL="4056063" indent="-246063" eaLnBrk="0" fontAlgn="base" hangingPunct="0">
              <a:spcBef>
                <a:spcPct val="0"/>
              </a:spcBef>
              <a:spcAft>
                <a:spcPct val="0"/>
              </a:spcAft>
              <a:defRPr sz="2400">
                <a:solidFill>
                  <a:schemeClr val="tx1"/>
                </a:solidFill>
                <a:latin typeface="Times New Roman" pitchFamily="18" charset="0"/>
                <a:cs typeface="Arial" pitchFamily="34" charset="0"/>
              </a:defRPr>
            </a:lvl9pPr>
          </a:lstStyle>
          <a:p>
            <a:fld id="{BFC883B6-FEC9-4889-8834-20BFDD06A6BB}" type="slidenum">
              <a:rPr lang="en-GB" altLang="fr-FR" sz="1300" smtClean="0"/>
              <a:pPr/>
              <a:t>23</a:t>
            </a:fld>
            <a:endParaRPr lang="en-GB" altLang="fr-FR" sz="13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Times New Roman" pitchFamily="18" charset="0"/>
            </a:endParaRPr>
          </a:p>
        </p:txBody>
      </p:sp>
    </p:spTree>
    <p:extLst>
      <p:ext uri="{BB962C8B-B14F-4D97-AF65-F5344CB8AC3E}">
        <p14:creationId xmlns:p14="http://schemas.microsoft.com/office/powerpoint/2010/main" val="160280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849" name="Rectangle 5"/>
          <p:cNvSpPr>
            <a:spLocks noGrp="1" noChangeArrowheads="1"/>
          </p:cNvSpPr>
          <p:nvPr>
            <p:ph type="sldNum" sz="quarter" idx="5"/>
          </p:nvPr>
        </p:nvSpPr>
        <p:spPr>
          <a:noFill/>
        </p:spPr>
        <p:txBody>
          <a:bodyPr/>
          <a:lstStyle/>
          <a:p>
            <a:fld id="{A391E153-7D47-4F1E-9AE0-583291366BD8}" type="slidenum">
              <a:rPr lang="en-US" smtClean="0"/>
              <a:pPr/>
              <a:t>2</a:t>
            </a:fld>
            <a:endParaRPr lang="en-US" dirty="0" smtClean="0"/>
          </a:p>
        </p:txBody>
      </p:sp>
      <p:sp>
        <p:nvSpPr>
          <p:cNvPr id="3790850" name="Rectangle 2"/>
          <p:cNvSpPr>
            <a:spLocks noGrp="1" noRot="1" noChangeAspect="1" noChangeArrowheads="1" noTextEdit="1"/>
          </p:cNvSpPr>
          <p:nvPr>
            <p:ph type="sldImg"/>
          </p:nvPr>
        </p:nvSpPr>
        <p:spPr>
          <a:ln/>
        </p:spPr>
      </p:sp>
      <p:sp>
        <p:nvSpPr>
          <p:cNvPr id="3790851"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1065237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79769" y="4715907"/>
            <a:ext cx="5438139" cy="4467701"/>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378549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25</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25</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25</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25</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28</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29</a:t>
            </a:fld>
            <a:endParaRPr lang="en-US"/>
          </a:p>
        </p:txBody>
      </p:sp>
    </p:spTree>
    <p:extLst>
      <p:ext uri="{BB962C8B-B14F-4D97-AF65-F5344CB8AC3E}">
        <p14:creationId xmlns:p14="http://schemas.microsoft.com/office/powerpoint/2010/main" val="2099355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30</a:t>
            </a:fld>
            <a:endParaRPr lang="en-US"/>
          </a:p>
        </p:txBody>
      </p:sp>
    </p:spTree>
    <p:extLst>
      <p:ext uri="{BB962C8B-B14F-4D97-AF65-F5344CB8AC3E}">
        <p14:creationId xmlns:p14="http://schemas.microsoft.com/office/powerpoint/2010/main" val="1483675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2313083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33</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33</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33</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6275" y="809625"/>
            <a:ext cx="5386388" cy="4041775"/>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635430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34</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34</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34</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3873" name="Rectangle 5"/>
          <p:cNvSpPr txBox="1">
            <a:spLocks noGrp="1" noChangeArrowheads="1"/>
          </p:cNvSpPr>
          <p:nvPr/>
        </p:nvSpPr>
        <p:spPr bwMode="auto">
          <a:xfrm>
            <a:off x="3853196" y="9432472"/>
            <a:ext cx="2944479" cy="495755"/>
          </a:xfrm>
          <a:prstGeom prst="rect">
            <a:avLst/>
          </a:prstGeom>
          <a:noFill/>
          <a:ln w="9525">
            <a:noFill/>
            <a:miter lim="800000"/>
            <a:headEnd/>
            <a:tailEnd/>
          </a:ln>
        </p:spPr>
        <p:txBody>
          <a:bodyPr lIns="19181" tIns="0" rIns="19181" bIns="0" anchor="b"/>
          <a:lstStyle/>
          <a:p>
            <a:pPr algn="r" defTabSz="920750" eaLnBrk="0" hangingPunct="0"/>
            <a:fld id="{C0A26BDE-991B-4BCA-B7BF-2D39D8AF16CE}" type="slidenum">
              <a:rPr lang="en-US" sz="1000" b="0" i="1">
                <a:latin typeface="Times New Roman" pitchFamily="18" charset="0"/>
              </a:rPr>
              <a:pPr algn="r" defTabSz="920750" eaLnBrk="0" hangingPunct="0"/>
              <a:t>36</a:t>
            </a:fld>
            <a:endParaRPr lang="en-US" sz="1000" b="0" i="1">
              <a:latin typeface="Times New Roman" pitchFamily="18" charset="0"/>
            </a:endParaRPr>
          </a:p>
        </p:txBody>
      </p:sp>
      <p:sp>
        <p:nvSpPr>
          <p:cNvPr id="3663874" name="Slide Image Placeholder 1"/>
          <p:cNvSpPr>
            <a:spLocks noGrp="1" noRot="1" noChangeAspect="1" noTextEdit="1"/>
          </p:cNvSpPr>
          <p:nvPr>
            <p:ph type="sldImg"/>
          </p:nvPr>
        </p:nvSpPr>
        <p:spPr>
          <a:xfrm>
            <a:off x="930275" y="752475"/>
            <a:ext cx="4945063" cy="3709988"/>
          </a:xfrm>
          <a:ln/>
        </p:spPr>
      </p:sp>
      <p:sp>
        <p:nvSpPr>
          <p:cNvPr id="3663875" name="Notes Placeholder 2"/>
          <p:cNvSpPr>
            <a:spLocks noGrp="1"/>
          </p:cNvSpPr>
          <p:nvPr>
            <p:ph type="body" idx="1"/>
          </p:nvPr>
        </p:nvSpPr>
        <p:spPr>
          <a:noFill/>
          <a:ln/>
        </p:spPr>
        <p:txBody>
          <a:bodyPr/>
          <a:lstStyle/>
          <a:p>
            <a:endParaRPr lang="en-GB" smtClean="0"/>
          </a:p>
        </p:txBody>
      </p:sp>
      <p:sp>
        <p:nvSpPr>
          <p:cNvPr id="3663876" name="Slide Number Placeholder 3"/>
          <p:cNvSpPr txBox="1">
            <a:spLocks noGrp="1"/>
          </p:cNvSpPr>
          <p:nvPr/>
        </p:nvSpPr>
        <p:spPr bwMode="auto">
          <a:xfrm>
            <a:off x="3853196" y="9432472"/>
            <a:ext cx="2944479" cy="495755"/>
          </a:xfrm>
          <a:prstGeom prst="rect">
            <a:avLst/>
          </a:prstGeom>
          <a:noFill/>
          <a:ln w="9525">
            <a:noFill/>
            <a:miter lim="800000"/>
            <a:headEnd/>
            <a:tailEnd/>
          </a:ln>
        </p:spPr>
        <p:txBody>
          <a:bodyPr lIns="19181" tIns="0" rIns="19181" bIns="0" anchor="b"/>
          <a:lstStyle/>
          <a:p>
            <a:pPr algn="r" defTabSz="920750" eaLnBrk="0" hangingPunct="0"/>
            <a:fld id="{E343A9B1-A016-4193-8478-1495EB0458A1}" type="slidenum">
              <a:rPr lang="en-US" sz="1000" b="0" i="1">
                <a:latin typeface="Times New Roman" pitchFamily="18" charset="0"/>
              </a:rPr>
              <a:pPr algn="r" defTabSz="920750" eaLnBrk="0" hangingPunct="0"/>
              <a:t>36</a:t>
            </a:fld>
            <a:endParaRPr lang="en-US" sz="1000" b="0" i="1">
              <a:latin typeface="Times New Roman" pitchFamily="18" charset="0"/>
            </a:endParaRPr>
          </a:p>
        </p:txBody>
      </p:sp>
    </p:spTree>
    <p:extLst>
      <p:ext uri="{BB962C8B-B14F-4D97-AF65-F5344CB8AC3E}">
        <p14:creationId xmlns:p14="http://schemas.microsoft.com/office/powerpoint/2010/main" val="1997694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625" eaLnBrk="0" hangingPunct="0">
              <a:lnSpc>
                <a:spcPct val="90000"/>
              </a:lnSpc>
              <a:spcAft>
                <a:spcPct val="10000"/>
              </a:spcAft>
              <a:buSzPct val="125000"/>
              <a:defRPr b="1">
                <a:solidFill>
                  <a:schemeClr val="tx1"/>
                </a:solidFill>
                <a:latin typeface="Arial" pitchFamily="34" charset="0"/>
              </a:defRPr>
            </a:lvl1pPr>
            <a:lvl2pPr marL="742850" indent="-285711" defTabSz="920625" eaLnBrk="0" hangingPunct="0">
              <a:lnSpc>
                <a:spcPct val="90000"/>
              </a:lnSpc>
              <a:spcAft>
                <a:spcPct val="10000"/>
              </a:spcAft>
              <a:buSzPct val="125000"/>
              <a:defRPr b="1">
                <a:solidFill>
                  <a:schemeClr val="tx1"/>
                </a:solidFill>
                <a:latin typeface="Arial" pitchFamily="34" charset="0"/>
              </a:defRPr>
            </a:lvl2pPr>
            <a:lvl3pPr marL="1142845" indent="-228569" defTabSz="920625" eaLnBrk="0" hangingPunct="0">
              <a:lnSpc>
                <a:spcPct val="90000"/>
              </a:lnSpc>
              <a:spcAft>
                <a:spcPct val="10000"/>
              </a:spcAft>
              <a:buSzPct val="125000"/>
              <a:defRPr b="1">
                <a:solidFill>
                  <a:schemeClr val="tx1"/>
                </a:solidFill>
                <a:latin typeface="Arial" pitchFamily="34" charset="0"/>
              </a:defRPr>
            </a:lvl3pPr>
            <a:lvl4pPr marL="1599984" indent="-228569" defTabSz="920625" eaLnBrk="0" hangingPunct="0">
              <a:lnSpc>
                <a:spcPct val="90000"/>
              </a:lnSpc>
              <a:spcAft>
                <a:spcPct val="10000"/>
              </a:spcAft>
              <a:buSzPct val="125000"/>
              <a:defRPr b="1">
                <a:solidFill>
                  <a:schemeClr val="tx1"/>
                </a:solidFill>
                <a:latin typeface="Arial" pitchFamily="34" charset="0"/>
              </a:defRPr>
            </a:lvl4pPr>
            <a:lvl5pPr marL="2057122" indent="-228569" defTabSz="920625" eaLnBrk="0" hangingPunct="0">
              <a:lnSpc>
                <a:spcPct val="90000"/>
              </a:lnSpc>
              <a:spcAft>
                <a:spcPct val="10000"/>
              </a:spcAft>
              <a:buSzPct val="125000"/>
              <a:defRPr b="1">
                <a:solidFill>
                  <a:schemeClr val="tx1"/>
                </a:solidFill>
                <a:latin typeface="Arial" pitchFamily="34" charset="0"/>
              </a:defRPr>
            </a:lvl5pPr>
            <a:lvl6pPr marL="2514260"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6pPr>
            <a:lvl7pPr marL="2971398"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7pPr>
            <a:lvl8pPr marL="3428537"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8pPr>
            <a:lvl9pPr marL="3885674"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Aft>
                <a:spcPct val="0"/>
              </a:spcAft>
              <a:buSzTx/>
            </a:pPr>
            <a:fld id="{9C488D27-4E1D-40EF-91EF-01F053FCEBA8}" type="slidenum">
              <a:rPr lang="en-US" b="0" smtClean="0">
                <a:latin typeface="Times New Roman" pitchFamily="18" charset="0"/>
              </a:rPr>
              <a:pPr>
                <a:lnSpc>
                  <a:spcPct val="100000"/>
                </a:lnSpc>
                <a:spcAft>
                  <a:spcPct val="0"/>
                </a:spcAft>
                <a:buSzTx/>
              </a:pPr>
              <a:t>37</a:t>
            </a:fld>
            <a:endParaRPr lang="en-US" b="0" smtClean="0">
              <a:latin typeface="Times New Roman" pitchFamily="18" charset="0"/>
            </a:endParaRPr>
          </a:p>
        </p:txBody>
      </p:sp>
      <p:sp>
        <p:nvSpPr>
          <p:cNvPr id="9218" name="Rectangle 2"/>
          <p:cNvSpPr>
            <a:spLocks noGrp="1" noRot="1" noChangeAspect="1" noChangeArrowheads="1" noTextEdit="1"/>
          </p:cNvSpPr>
          <p:nvPr>
            <p:ph type="sldImg"/>
          </p:nvPr>
        </p:nvSpPr>
        <p:spPr>
          <a:xfrm>
            <a:off x="915988" y="744538"/>
            <a:ext cx="4965700" cy="3724275"/>
          </a:xfrm>
          <a:ln/>
        </p:spPr>
      </p:sp>
      <p:sp>
        <p:nvSpPr>
          <p:cNvPr id="9219" name="Rectangle 3"/>
          <p:cNvSpPr>
            <a:spLocks noGrp="1" noChangeArrowheads="1"/>
          </p:cNvSpPr>
          <p:nvPr>
            <p:ph type="body" idx="1"/>
          </p:nvPr>
        </p:nvSpPr>
        <p:spPr>
          <a:xfrm>
            <a:off x="907245" y="4714596"/>
            <a:ext cx="4983191"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489855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3" name="Rectangle 5"/>
          <p:cNvSpPr>
            <a:spLocks noGrp="1" noChangeArrowheads="1"/>
          </p:cNvSpPr>
          <p:nvPr>
            <p:ph type="sldNum" sz="quarter" idx="5"/>
          </p:nvPr>
        </p:nvSpPr>
        <p:spPr>
          <a:noFill/>
        </p:spPr>
        <p:txBody>
          <a:bodyPr/>
          <a:lstStyle/>
          <a:p>
            <a:fld id="{5623271C-7514-43C7-BEA5-9E63A90AAA03}" type="slidenum">
              <a:rPr lang="en-US" smtClean="0"/>
              <a:pPr/>
              <a:t>3</a:t>
            </a:fld>
            <a:endParaRPr lang="en-US" dirty="0" smtClean="0"/>
          </a:p>
        </p:txBody>
      </p:sp>
      <p:sp>
        <p:nvSpPr>
          <p:cNvPr id="796674"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4" tIns="0" rIns="20054" bIns="0" anchor="b"/>
          <a:lstStyle/>
          <a:p>
            <a:pPr algn="r" defTabSz="963613" eaLnBrk="0" hangingPunct="0"/>
            <a:fld id="{3956AC3E-D036-4EBA-B1C2-50630E2A55A4}" type="slidenum">
              <a:rPr lang="en-US" sz="1000" i="1"/>
              <a:pPr algn="r" defTabSz="963613" eaLnBrk="0" hangingPunct="0"/>
              <a:t>3</a:t>
            </a:fld>
            <a:endParaRPr lang="en-US" sz="1000" i="1" dirty="0"/>
          </a:p>
        </p:txBody>
      </p:sp>
      <p:sp>
        <p:nvSpPr>
          <p:cNvPr id="796675" name="Rectangle 2"/>
          <p:cNvSpPr>
            <a:spLocks noGrp="1" noRot="1" noChangeAspect="1" noChangeArrowheads="1" noTextEdit="1"/>
          </p:cNvSpPr>
          <p:nvPr>
            <p:ph type="sldImg"/>
          </p:nvPr>
        </p:nvSpPr>
        <p:spPr>
          <a:xfrm>
            <a:off x="425450" y="661988"/>
            <a:ext cx="5946775" cy="4460875"/>
          </a:xfrm>
          <a:ln/>
        </p:spPr>
      </p:sp>
      <p:sp>
        <p:nvSpPr>
          <p:cNvPr id="796676" name="Rectangle 3"/>
          <p:cNvSpPr>
            <a:spLocks noGrp="1" noChangeArrowheads="1"/>
          </p:cNvSpPr>
          <p:nvPr>
            <p:ph type="body" idx="1"/>
          </p:nvPr>
        </p:nvSpPr>
        <p:spPr>
          <a:xfrm>
            <a:off x="680063" y="5354808"/>
            <a:ext cx="5437550" cy="3828145"/>
          </a:xfrm>
          <a:noFill/>
          <a:ln/>
        </p:spPr>
        <p:txBody>
          <a:bodyPr/>
          <a:lstStyle/>
          <a:p>
            <a:endParaRPr lang="en-GB" dirty="0" smtClean="0"/>
          </a:p>
        </p:txBody>
      </p:sp>
    </p:spTree>
    <p:extLst>
      <p:ext uri="{BB962C8B-B14F-4D97-AF65-F5344CB8AC3E}">
        <p14:creationId xmlns:p14="http://schemas.microsoft.com/office/powerpoint/2010/main" val="1327566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915988" y="744538"/>
            <a:ext cx="4965700" cy="3724275"/>
          </a:xfrm>
          <a:ln/>
        </p:spPr>
      </p:sp>
      <p:sp>
        <p:nvSpPr>
          <p:cNvPr id="192515" name="Rectangle 3"/>
          <p:cNvSpPr>
            <a:spLocks noGrp="1" noChangeArrowheads="1"/>
          </p:cNvSpPr>
          <p:nvPr>
            <p:ph type="body" idx="1"/>
          </p:nvPr>
        </p:nvSpPr>
        <p:spPr>
          <a:xfrm>
            <a:off x="907245" y="4714596"/>
            <a:ext cx="4983191"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417983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xfrm>
            <a:off x="919163" y="746125"/>
            <a:ext cx="4960937" cy="3722688"/>
          </a:xfrm>
          <a:ln/>
        </p:spPr>
      </p:sp>
      <p:sp>
        <p:nvSpPr>
          <p:cNvPr id="196611" name="Rectangle 3"/>
          <p:cNvSpPr>
            <a:spLocks noGrp="1" noChangeArrowheads="1"/>
          </p:cNvSpPr>
          <p:nvPr>
            <p:ph type="body" idx="1"/>
          </p:nvPr>
        </p:nvSpPr>
        <p:spPr>
          <a:xfrm>
            <a:off x="907245" y="4714594"/>
            <a:ext cx="4983191" cy="44667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3134736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5"/>
          <p:cNvSpPr txBox="1">
            <a:spLocks noGrp="1" noChangeArrowheads="1"/>
          </p:cNvSpPr>
          <p:nvPr/>
        </p:nvSpPr>
        <p:spPr bwMode="auto">
          <a:xfrm>
            <a:off x="3853198" y="9432474"/>
            <a:ext cx="2944478" cy="49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648" tIns="0" rIns="19648" bIns="0" anchor="b"/>
          <a:lstStyle>
            <a:lvl1pPr defTabSz="920750" eaLnBrk="0" hangingPunct="0">
              <a:lnSpc>
                <a:spcPct val="90000"/>
              </a:lnSpc>
              <a:spcAft>
                <a:spcPct val="10000"/>
              </a:spcAft>
              <a:buSzPct val="125000"/>
              <a:defRPr b="1">
                <a:solidFill>
                  <a:schemeClr val="tx1"/>
                </a:solidFill>
                <a:latin typeface="Arial" pitchFamily="34" charset="0"/>
              </a:defRPr>
            </a:lvl1pPr>
            <a:lvl2pPr marL="742950" indent="-285750" defTabSz="920750" eaLnBrk="0" hangingPunct="0">
              <a:lnSpc>
                <a:spcPct val="90000"/>
              </a:lnSpc>
              <a:spcAft>
                <a:spcPct val="10000"/>
              </a:spcAft>
              <a:buSzPct val="125000"/>
              <a:defRPr b="1">
                <a:solidFill>
                  <a:schemeClr val="tx1"/>
                </a:solidFill>
                <a:latin typeface="Arial" pitchFamily="34" charset="0"/>
              </a:defRPr>
            </a:lvl2pPr>
            <a:lvl3pPr marL="1143000" indent="-228600" defTabSz="920750" eaLnBrk="0" hangingPunct="0">
              <a:lnSpc>
                <a:spcPct val="90000"/>
              </a:lnSpc>
              <a:spcAft>
                <a:spcPct val="10000"/>
              </a:spcAft>
              <a:buSzPct val="125000"/>
              <a:defRPr b="1">
                <a:solidFill>
                  <a:schemeClr val="tx1"/>
                </a:solidFill>
                <a:latin typeface="Arial" pitchFamily="34" charset="0"/>
              </a:defRPr>
            </a:lvl3pPr>
            <a:lvl4pPr marL="1600200" indent="-228600" defTabSz="920750" eaLnBrk="0" hangingPunct="0">
              <a:lnSpc>
                <a:spcPct val="90000"/>
              </a:lnSpc>
              <a:spcAft>
                <a:spcPct val="10000"/>
              </a:spcAft>
              <a:buSzPct val="125000"/>
              <a:defRPr b="1">
                <a:solidFill>
                  <a:schemeClr val="tx1"/>
                </a:solidFill>
                <a:latin typeface="Arial" pitchFamily="34" charset="0"/>
              </a:defRPr>
            </a:lvl4pPr>
            <a:lvl5pPr marL="2057400" indent="-228600" defTabSz="920750" eaLnBrk="0" hangingPunct="0">
              <a:lnSpc>
                <a:spcPct val="90000"/>
              </a:lnSpc>
              <a:spcAft>
                <a:spcPct val="10000"/>
              </a:spcAft>
              <a:buSzPct val="125000"/>
              <a:defRPr b="1">
                <a:solidFill>
                  <a:schemeClr val="tx1"/>
                </a:solidFill>
                <a:latin typeface="Arial" pitchFamily="34" charset="0"/>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gn="r"/>
            <a:fld id="{4FC20B1E-0E20-4091-B4F3-92D902A10138}" type="slidenum">
              <a:rPr lang="en-US" sz="1000" b="0" i="1">
                <a:latin typeface="Times New Roman" pitchFamily="18" charset="0"/>
              </a:rPr>
              <a:pPr algn="r"/>
              <a:t>41</a:t>
            </a:fld>
            <a:endParaRPr lang="en-US" sz="1000" b="0" i="1">
              <a:latin typeface="Times New Roman" pitchFamily="18" charset="0"/>
            </a:endParaRPr>
          </a:p>
        </p:txBody>
      </p:sp>
      <p:sp>
        <p:nvSpPr>
          <p:cNvPr id="206851" name="Rectangle 2"/>
          <p:cNvSpPr>
            <a:spLocks noGrp="1" noRot="1" noChangeAspect="1" noChangeArrowheads="1" noTextEdit="1"/>
          </p:cNvSpPr>
          <p:nvPr>
            <p:ph type="sldImg"/>
          </p:nvPr>
        </p:nvSpPr>
        <p:spPr>
          <a:xfrm>
            <a:off x="919163" y="744538"/>
            <a:ext cx="4960937" cy="3722687"/>
          </a:xfrm>
          <a:ln/>
        </p:spPr>
      </p:sp>
      <p:sp>
        <p:nvSpPr>
          <p:cNvPr id="206852" name="Rectangle 3"/>
          <p:cNvSpPr>
            <a:spLocks noGrp="1" noChangeArrowheads="1"/>
          </p:cNvSpPr>
          <p:nvPr>
            <p:ph type="body" idx="1"/>
          </p:nvPr>
        </p:nvSpPr>
        <p:spPr>
          <a:xfrm>
            <a:off x="907245" y="4714598"/>
            <a:ext cx="4983191"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239316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5"/>
          <p:cNvSpPr txBox="1">
            <a:spLocks noGrp="1" noChangeArrowheads="1"/>
          </p:cNvSpPr>
          <p:nvPr/>
        </p:nvSpPr>
        <p:spPr bwMode="auto">
          <a:xfrm>
            <a:off x="3853198" y="9432474"/>
            <a:ext cx="2944478" cy="49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648" tIns="0" rIns="19648" bIns="0" anchor="b"/>
          <a:lstStyle>
            <a:lvl1pPr defTabSz="920750" eaLnBrk="0" hangingPunct="0">
              <a:lnSpc>
                <a:spcPct val="90000"/>
              </a:lnSpc>
              <a:spcAft>
                <a:spcPct val="10000"/>
              </a:spcAft>
              <a:buSzPct val="125000"/>
              <a:defRPr b="1">
                <a:solidFill>
                  <a:schemeClr val="tx1"/>
                </a:solidFill>
                <a:latin typeface="Arial" pitchFamily="34" charset="0"/>
              </a:defRPr>
            </a:lvl1pPr>
            <a:lvl2pPr marL="742950" indent="-285750" defTabSz="920750" eaLnBrk="0" hangingPunct="0">
              <a:lnSpc>
                <a:spcPct val="90000"/>
              </a:lnSpc>
              <a:spcAft>
                <a:spcPct val="10000"/>
              </a:spcAft>
              <a:buSzPct val="125000"/>
              <a:defRPr b="1">
                <a:solidFill>
                  <a:schemeClr val="tx1"/>
                </a:solidFill>
                <a:latin typeface="Arial" pitchFamily="34" charset="0"/>
              </a:defRPr>
            </a:lvl2pPr>
            <a:lvl3pPr marL="1143000" indent="-228600" defTabSz="920750" eaLnBrk="0" hangingPunct="0">
              <a:lnSpc>
                <a:spcPct val="90000"/>
              </a:lnSpc>
              <a:spcAft>
                <a:spcPct val="10000"/>
              </a:spcAft>
              <a:buSzPct val="125000"/>
              <a:defRPr b="1">
                <a:solidFill>
                  <a:schemeClr val="tx1"/>
                </a:solidFill>
                <a:latin typeface="Arial" pitchFamily="34" charset="0"/>
              </a:defRPr>
            </a:lvl3pPr>
            <a:lvl4pPr marL="1600200" indent="-228600" defTabSz="920750" eaLnBrk="0" hangingPunct="0">
              <a:lnSpc>
                <a:spcPct val="90000"/>
              </a:lnSpc>
              <a:spcAft>
                <a:spcPct val="10000"/>
              </a:spcAft>
              <a:buSzPct val="125000"/>
              <a:defRPr b="1">
                <a:solidFill>
                  <a:schemeClr val="tx1"/>
                </a:solidFill>
                <a:latin typeface="Arial" pitchFamily="34" charset="0"/>
              </a:defRPr>
            </a:lvl4pPr>
            <a:lvl5pPr marL="2057400" indent="-228600" defTabSz="920750" eaLnBrk="0" hangingPunct="0">
              <a:lnSpc>
                <a:spcPct val="90000"/>
              </a:lnSpc>
              <a:spcAft>
                <a:spcPct val="10000"/>
              </a:spcAft>
              <a:buSzPct val="125000"/>
              <a:defRPr b="1">
                <a:solidFill>
                  <a:schemeClr val="tx1"/>
                </a:solidFill>
                <a:latin typeface="Arial" pitchFamily="34" charset="0"/>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gn="r"/>
            <a:fld id="{4FC20B1E-0E20-4091-B4F3-92D902A10138}" type="slidenum">
              <a:rPr lang="en-US" sz="1000" b="0" i="1">
                <a:latin typeface="Times New Roman" pitchFamily="18" charset="0"/>
              </a:rPr>
              <a:pPr algn="r"/>
              <a:t>42</a:t>
            </a:fld>
            <a:endParaRPr lang="en-US" sz="1000" b="0" i="1">
              <a:latin typeface="Times New Roman" pitchFamily="18" charset="0"/>
            </a:endParaRPr>
          </a:p>
        </p:txBody>
      </p:sp>
      <p:sp>
        <p:nvSpPr>
          <p:cNvPr id="206851" name="Rectangle 2"/>
          <p:cNvSpPr>
            <a:spLocks noGrp="1" noRot="1" noChangeAspect="1" noChangeArrowheads="1" noTextEdit="1"/>
          </p:cNvSpPr>
          <p:nvPr>
            <p:ph type="sldImg"/>
          </p:nvPr>
        </p:nvSpPr>
        <p:spPr>
          <a:xfrm>
            <a:off x="919163" y="744538"/>
            <a:ext cx="4960937" cy="3722687"/>
          </a:xfrm>
          <a:ln/>
        </p:spPr>
      </p:sp>
      <p:sp>
        <p:nvSpPr>
          <p:cNvPr id="206852" name="Rectangle 3"/>
          <p:cNvSpPr>
            <a:spLocks noGrp="1" noChangeArrowheads="1"/>
          </p:cNvSpPr>
          <p:nvPr>
            <p:ph type="body" idx="1"/>
          </p:nvPr>
        </p:nvSpPr>
        <p:spPr>
          <a:xfrm>
            <a:off x="907245" y="4714598"/>
            <a:ext cx="4983191"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146896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3853196" y="9432473"/>
            <a:ext cx="2944479" cy="49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8" tIns="0" rIns="19178" bIns="0" anchor="b"/>
          <a:lstStyle>
            <a:lvl1pPr defTabSz="920750" eaLnBrk="0" hangingPunct="0">
              <a:lnSpc>
                <a:spcPct val="90000"/>
              </a:lnSpc>
              <a:spcAft>
                <a:spcPct val="10000"/>
              </a:spcAft>
              <a:buSzPct val="125000"/>
              <a:defRPr b="1">
                <a:solidFill>
                  <a:schemeClr val="tx1"/>
                </a:solidFill>
                <a:latin typeface="Arial" pitchFamily="34" charset="0"/>
              </a:defRPr>
            </a:lvl1pPr>
            <a:lvl2pPr marL="742950" indent="-285750" defTabSz="920750" eaLnBrk="0" hangingPunct="0">
              <a:lnSpc>
                <a:spcPct val="90000"/>
              </a:lnSpc>
              <a:spcAft>
                <a:spcPct val="10000"/>
              </a:spcAft>
              <a:buSzPct val="125000"/>
              <a:defRPr b="1">
                <a:solidFill>
                  <a:schemeClr val="tx1"/>
                </a:solidFill>
                <a:latin typeface="Arial" pitchFamily="34" charset="0"/>
              </a:defRPr>
            </a:lvl2pPr>
            <a:lvl3pPr marL="1143000" indent="-228600" defTabSz="920750" eaLnBrk="0" hangingPunct="0">
              <a:lnSpc>
                <a:spcPct val="90000"/>
              </a:lnSpc>
              <a:spcAft>
                <a:spcPct val="10000"/>
              </a:spcAft>
              <a:buSzPct val="125000"/>
              <a:defRPr b="1">
                <a:solidFill>
                  <a:schemeClr val="tx1"/>
                </a:solidFill>
                <a:latin typeface="Arial" pitchFamily="34" charset="0"/>
              </a:defRPr>
            </a:lvl3pPr>
            <a:lvl4pPr marL="1600200" indent="-228600" defTabSz="920750" eaLnBrk="0" hangingPunct="0">
              <a:lnSpc>
                <a:spcPct val="90000"/>
              </a:lnSpc>
              <a:spcAft>
                <a:spcPct val="10000"/>
              </a:spcAft>
              <a:buSzPct val="125000"/>
              <a:defRPr b="1">
                <a:solidFill>
                  <a:schemeClr val="tx1"/>
                </a:solidFill>
                <a:latin typeface="Arial" pitchFamily="34" charset="0"/>
              </a:defRPr>
            </a:lvl4pPr>
            <a:lvl5pPr marL="2057400" indent="-228600" defTabSz="920750" eaLnBrk="0" hangingPunct="0">
              <a:lnSpc>
                <a:spcPct val="90000"/>
              </a:lnSpc>
              <a:spcAft>
                <a:spcPct val="10000"/>
              </a:spcAft>
              <a:buSzPct val="125000"/>
              <a:defRPr b="1">
                <a:solidFill>
                  <a:schemeClr val="tx1"/>
                </a:solidFill>
                <a:latin typeface="Arial" pitchFamily="34" charset="0"/>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gn="r">
              <a:lnSpc>
                <a:spcPct val="100000"/>
              </a:lnSpc>
              <a:spcAft>
                <a:spcPct val="0"/>
              </a:spcAft>
              <a:buSzTx/>
            </a:pPr>
            <a:fld id="{E80CFFD6-987C-4901-949E-1D0206AED675}" type="slidenum">
              <a:rPr lang="en-GB" sz="1000" b="0" i="1">
                <a:latin typeface="Times New Roman" pitchFamily="18" charset="0"/>
                <a:ea typeface="ＭＳ Ｐゴシック" pitchFamily="34" charset="-128"/>
              </a:rPr>
              <a:pPr algn="r">
                <a:lnSpc>
                  <a:spcPct val="100000"/>
                </a:lnSpc>
                <a:spcAft>
                  <a:spcPct val="0"/>
                </a:spcAft>
                <a:buSzTx/>
              </a:pPr>
              <a:t>43</a:t>
            </a:fld>
            <a:endParaRPr lang="en-GB" sz="1000" b="0" i="1">
              <a:latin typeface="Times New Roman" pitchFamily="18" charset="0"/>
              <a:ea typeface="ＭＳ Ｐゴシック" pitchFamily="34" charset="-128"/>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487371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txBox="1">
            <a:spLocks noGrp="1" noChangeArrowheads="1"/>
          </p:cNvSpPr>
          <p:nvPr/>
        </p:nvSpPr>
        <p:spPr bwMode="auto">
          <a:xfrm>
            <a:off x="3853196" y="9432473"/>
            <a:ext cx="2944479" cy="49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8" tIns="0" rIns="19178" bIns="0" anchor="b"/>
          <a:lstStyle>
            <a:lvl1pPr defTabSz="920750" eaLnBrk="0" hangingPunct="0">
              <a:lnSpc>
                <a:spcPct val="90000"/>
              </a:lnSpc>
              <a:spcAft>
                <a:spcPct val="10000"/>
              </a:spcAft>
              <a:buSzPct val="125000"/>
              <a:defRPr b="1">
                <a:solidFill>
                  <a:schemeClr val="tx1"/>
                </a:solidFill>
                <a:latin typeface="Arial" pitchFamily="34" charset="0"/>
              </a:defRPr>
            </a:lvl1pPr>
            <a:lvl2pPr marL="742950" indent="-285750" defTabSz="920750" eaLnBrk="0" hangingPunct="0">
              <a:lnSpc>
                <a:spcPct val="90000"/>
              </a:lnSpc>
              <a:spcAft>
                <a:spcPct val="10000"/>
              </a:spcAft>
              <a:buSzPct val="125000"/>
              <a:defRPr b="1">
                <a:solidFill>
                  <a:schemeClr val="tx1"/>
                </a:solidFill>
                <a:latin typeface="Arial" pitchFamily="34" charset="0"/>
              </a:defRPr>
            </a:lvl2pPr>
            <a:lvl3pPr marL="1143000" indent="-228600" defTabSz="920750" eaLnBrk="0" hangingPunct="0">
              <a:lnSpc>
                <a:spcPct val="90000"/>
              </a:lnSpc>
              <a:spcAft>
                <a:spcPct val="10000"/>
              </a:spcAft>
              <a:buSzPct val="125000"/>
              <a:defRPr b="1">
                <a:solidFill>
                  <a:schemeClr val="tx1"/>
                </a:solidFill>
                <a:latin typeface="Arial" pitchFamily="34" charset="0"/>
              </a:defRPr>
            </a:lvl3pPr>
            <a:lvl4pPr marL="1600200" indent="-228600" defTabSz="920750" eaLnBrk="0" hangingPunct="0">
              <a:lnSpc>
                <a:spcPct val="90000"/>
              </a:lnSpc>
              <a:spcAft>
                <a:spcPct val="10000"/>
              </a:spcAft>
              <a:buSzPct val="125000"/>
              <a:defRPr b="1">
                <a:solidFill>
                  <a:schemeClr val="tx1"/>
                </a:solidFill>
                <a:latin typeface="Arial" pitchFamily="34" charset="0"/>
              </a:defRPr>
            </a:lvl4pPr>
            <a:lvl5pPr marL="2057400" indent="-228600" defTabSz="920750" eaLnBrk="0" hangingPunct="0">
              <a:lnSpc>
                <a:spcPct val="90000"/>
              </a:lnSpc>
              <a:spcAft>
                <a:spcPct val="10000"/>
              </a:spcAft>
              <a:buSzPct val="125000"/>
              <a:defRPr b="1">
                <a:solidFill>
                  <a:schemeClr val="tx1"/>
                </a:solidFill>
                <a:latin typeface="Arial" pitchFamily="34" charset="0"/>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gn="r">
              <a:lnSpc>
                <a:spcPct val="100000"/>
              </a:lnSpc>
              <a:spcAft>
                <a:spcPct val="0"/>
              </a:spcAft>
              <a:buSzTx/>
            </a:pPr>
            <a:fld id="{6EDE90CC-7367-4A7F-A12F-47FB362BBA53}" type="slidenum">
              <a:rPr lang="en-GB" sz="1000" b="0" i="1">
                <a:latin typeface="Times New Roman" pitchFamily="18" charset="0"/>
                <a:ea typeface="ＭＳ Ｐゴシック" pitchFamily="34" charset="-128"/>
              </a:rPr>
              <a:pPr algn="r">
                <a:lnSpc>
                  <a:spcPct val="100000"/>
                </a:lnSpc>
                <a:spcAft>
                  <a:spcPct val="0"/>
                </a:spcAft>
                <a:buSzTx/>
              </a:pPr>
              <a:t>44</a:t>
            </a:fld>
            <a:endParaRPr lang="en-GB" sz="1000" b="0" i="1" dirty="0">
              <a:latin typeface="Times New Roman" pitchFamily="18" charset="0"/>
              <a:ea typeface="ＭＳ Ｐゴシック" pitchFamily="34" charset="-128"/>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5360232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txBox="1">
            <a:spLocks noGrp="1" noChangeArrowheads="1"/>
          </p:cNvSpPr>
          <p:nvPr/>
        </p:nvSpPr>
        <p:spPr bwMode="auto">
          <a:xfrm>
            <a:off x="3853196" y="9432473"/>
            <a:ext cx="2944479" cy="49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8" tIns="0" rIns="19178" bIns="0" anchor="b"/>
          <a:lstStyle>
            <a:lvl1pPr defTabSz="920750" eaLnBrk="0" hangingPunct="0">
              <a:lnSpc>
                <a:spcPct val="90000"/>
              </a:lnSpc>
              <a:spcAft>
                <a:spcPct val="10000"/>
              </a:spcAft>
              <a:buSzPct val="125000"/>
              <a:defRPr b="1">
                <a:solidFill>
                  <a:schemeClr val="tx1"/>
                </a:solidFill>
                <a:latin typeface="Arial" pitchFamily="34" charset="0"/>
              </a:defRPr>
            </a:lvl1pPr>
            <a:lvl2pPr marL="742950" indent="-285750" defTabSz="920750" eaLnBrk="0" hangingPunct="0">
              <a:lnSpc>
                <a:spcPct val="90000"/>
              </a:lnSpc>
              <a:spcAft>
                <a:spcPct val="10000"/>
              </a:spcAft>
              <a:buSzPct val="125000"/>
              <a:defRPr b="1">
                <a:solidFill>
                  <a:schemeClr val="tx1"/>
                </a:solidFill>
                <a:latin typeface="Arial" pitchFamily="34" charset="0"/>
              </a:defRPr>
            </a:lvl2pPr>
            <a:lvl3pPr marL="1143000" indent="-228600" defTabSz="920750" eaLnBrk="0" hangingPunct="0">
              <a:lnSpc>
                <a:spcPct val="90000"/>
              </a:lnSpc>
              <a:spcAft>
                <a:spcPct val="10000"/>
              </a:spcAft>
              <a:buSzPct val="125000"/>
              <a:defRPr b="1">
                <a:solidFill>
                  <a:schemeClr val="tx1"/>
                </a:solidFill>
                <a:latin typeface="Arial" pitchFamily="34" charset="0"/>
              </a:defRPr>
            </a:lvl3pPr>
            <a:lvl4pPr marL="1600200" indent="-228600" defTabSz="920750" eaLnBrk="0" hangingPunct="0">
              <a:lnSpc>
                <a:spcPct val="90000"/>
              </a:lnSpc>
              <a:spcAft>
                <a:spcPct val="10000"/>
              </a:spcAft>
              <a:buSzPct val="125000"/>
              <a:defRPr b="1">
                <a:solidFill>
                  <a:schemeClr val="tx1"/>
                </a:solidFill>
                <a:latin typeface="Arial" pitchFamily="34" charset="0"/>
              </a:defRPr>
            </a:lvl4pPr>
            <a:lvl5pPr marL="2057400" indent="-228600" defTabSz="920750" eaLnBrk="0" hangingPunct="0">
              <a:lnSpc>
                <a:spcPct val="90000"/>
              </a:lnSpc>
              <a:spcAft>
                <a:spcPct val="10000"/>
              </a:spcAft>
              <a:buSzPct val="125000"/>
              <a:defRPr b="1">
                <a:solidFill>
                  <a:schemeClr val="tx1"/>
                </a:solidFill>
                <a:latin typeface="Arial" pitchFamily="34" charset="0"/>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gn="r">
              <a:lnSpc>
                <a:spcPct val="100000"/>
              </a:lnSpc>
              <a:spcAft>
                <a:spcPct val="0"/>
              </a:spcAft>
              <a:buSzTx/>
            </a:pPr>
            <a:fld id="{6EDE90CC-7367-4A7F-A12F-47FB362BBA53}" type="slidenum">
              <a:rPr lang="en-GB" sz="1000" b="0" i="1">
                <a:latin typeface="Times New Roman" pitchFamily="18" charset="0"/>
                <a:ea typeface="ＭＳ Ｐゴシック" pitchFamily="34" charset="-128"/>
              </a:rPr>
              <a:pPr algn="r">
                <a:lnSpc>
                  <a:spcPct val="100000"/>
                </a:lnSpc>
                <a:spcAft>
                  <a:spcPct val="0"/>
                </a:spcAft>
                <a:buSzTx/>
              </a:pPr>
              <a:t>45</a:t>
            </a:fld>
            <a:endParaRPr lang="en-GB" sz="1000" b="0" i="1" dirty="0">
              <a:latin typeface="Times New Roman" pitchFamily="18" charset="0"/>
              <a:ea typeface="ＭＳ Ｐゴシック" pitchFamily="34" charset="-128"/>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041875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txBox="1">
            <a:spLocks noGrp="1" noChangeArrowheads="1"/>
          </p:cNvSpPr>
          <p:nvPr/>
        </p:nvSpPr>
        <p:spPr bwMode="auto">
          <a:xfrm>
            <a:off x="3853196" y="9432473"/>
            <a:ext cx="2944479" cy="49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8" tIns="0" rIns="19178" bIns="0" anchor="b"/>
          <a:lstStyle>
            <a:lvl1pPr defTabSz="920750" eaLnBrk="0" hangingPunct="0">
              <a:lnSpc>
                <a:spcPct val="90000"/>
              </a:lnSpc>
              <a:spcAft>
                <a:spcPct val="10000"/>
              </a:spcAft>
              <a:buSzPct val="125000"/>
              <a:defRPr b="1">
                <a:solidFill>
                  <a:schemeClr val="tx1"/>
                </a:solidFill>
                <a:latin typeface="Arial" pitchFamily="34" charset="0"/>
              </a:defRPr>
            </a:lvl1pPr>
            <a:lvl2pPr marL="742950" indent="-285750" defTabSz="920750" eaLnBrk="0" hangingPunct="0">
              <a:lnSpc>
                <a:spcPct val="90000"/>
              </a:lnSpc>
              <a:spcAft>
                <a:spcPct val="10000"/>
              </a:spcAft>
              <a:buSzPct val="125000"/>
              <a:defRPr b="1">
                <a:solidFill>
                  <a:schemeClr val="tx1"/>
                </a:solidFill>
                <a:latin typeface="Arial" pitchFamily="34" charset="0"/>
              </a:defRPr>
            </a:lvl2pPr>
            <a:lvl3pPr marL="1143000" indent="-228600" defTabSz="920750" eaLnBrk="0" hangingPunct="0">
              <a:lnSpc>
                <a:spcPct val="90000"/>
              </a:lnSpc>
              <a:spcAft>
                <a:spcPct val="10000"/>
              </a:spcAft>
              <a:buSzPct val="125000"/>
              <a:defRPr b="1">
                <a:solidFill>
                  <a:schemeClr val="tx1"/>
                </a:solidFill>
                <a:latin typeface="Arial" pitchFamily="34" charset="0"/>
              </a:defRPr>
            </a:lvl3pPr>
            <a:lvl4pPr marL="1600200" indent="-228600" defTabSz="920750" eaLnBrk="0" hangingPunct="0">
              <a:lnSpc>
                <a:spcPct val="90000"/>
              </a:lnSpc>
              <a:spcAft>
                <a:spcPct val="10000"/>
              </a:spcAft>
              <a:buSzPct val="125000"/>
              <a:defRPr b="1">
                <a:solidFill>
                  <a:schemeClr val="tx1"/>
                </a:solidFill>
                <a:latin typeface="Arial" pitchFamily="34" charset="0"/>
              </a:defRPr>
            </a:lvl4pPr>
            <a:lvl5pPr marL="2057400" indent="-228600" defTabSz="920750" eaLnBrk="0" hangingPunct="0">
              <a:lnSpc>
                <a:spcPct val="90000"/>
              </a:lnSpc>
              <a:spcAft>
                <a:spcPct val="10000"/>
              </a:spcAft>
              <a:buSzPct val="125000"/>
              <a:defRPr b="1">
                <a:solidFill>
                  <a:schemeClr val="tx1"/>
                </a:solidFill>
                <a:latin typeface="Arial" pitchFamily="34" charset="0"/>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gn="r">
              <a:lnSpc>
                <a:spcPct val="100000"/>
              </a:lnSpc>
              <a:spcAft>
                <a:spcPct val="0"/>
              </a:spcAft>
              <a:buSzTx/>
            </a:pPr>
            <a:fld id="{A8947AE9-62AD-4E73-8742-08DD76495EB5}" type="slidenum">
              <a:rPr lang="en-GB" sz="1000" b="0" i="1">
                <a:latin typeface="Times New Roman" pitchFamily="18" charset="0"/>
                <a:ea typeface="ＭＳ Ｐゴシック" pitchFamily="34" charset="-128"/>
              </a:rPr>
              <a:pPr algn="r">
                <a:lnSpc>
                  <a:spcPct val="100000"/>
                </a:lnSpc>
                <a:spcAft>
                  <a:spcPct val="0"/>
                </a:spcAft>
                <a:buSzTx/>
              </a:pPr>
              <a:t>46</a:t>
            </a:fld>
            <a:endParaRPr lang="en-GB" sz="1000" b="0" i="1">
              <a:latin typeface="Times New Roman" pitchFamily="18" charset="0"/>
              <a:ea typeface="ＭＳ Ｐゴシック" pitchFamily="34" charset="-128"/>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245264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3853196" y="9432472"/>
            <a:ext cx="2944479" cy="495755"/>
          </a:xfrm>
          <a:prstGeom prst="rect">
            <a:avLst/>
          </a:prstGeom>
          <a:noFill/>
          <a:ln w="9525">
            <a:noFill/>
            <a:miter lim="800000"/>
            <a:headEnd/>
            <a:tailEnd/>
          </a:ln>
        </p:spPr>
        <p:txBody>
          <a:bodyPr lIns="19178" tIns="0" rIns="19178" bIns="0" anchor="b"/>
          <a:lstStyle/>
          <a:p>
            <a:pPr algn="r" defTabSz="920750" eaLnBrk="0" hangingPunct="0"/>
            <a:fld id="{0E24D5CC-E447-40E8-8A99-E538DA45CD89}" type="slidenum">
              <a:rPr lang="en-GB" sz="1000" b="0" i="1">
                <a:latin typeface="Times New Roman" pitchFamily="18" charset="0"/>
                <a:ea typeface="ＭＳ Ｐゴシック"/>
                <a:cs typeface="ＭＳ Ｐゴシック"/>
              </a:rPr>
              <a:pPr algn="r" defTabSz="920750" eaLnBrk="0" hangingPunct="0"/>
              <a:t>47</a:t>
            </a:fld>
            <a:endParaRPr lang="en-GB" sz="1000" b="0" i="1">
              <a:latin typeface="Times New Roman" pitchFamily="18" charset="0"/>
              <a:ea typeface="ＭＳ Ｐゴシック"/>
              <a:cs typeface="ＭＳ Ｐゴシック"/>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486453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3853196" y="9432472"/>
            <a:ext cx="2944479" cy="495755"/>
          </a:xfrm>
          <a:prstGeom prst="rect">
            <a:avLst/>
          </a:prstGeom>
          <a:noFill/>
          <a:ln w="9525">
            <a:noFill/>
            <a:miter lim="800000"/>
            <a:headEnd/>
            <a:tailEnd/>
          </a:ln>
        </p:spPr>
        <p:txBody>
          <a:bodyPr lIns="19178" tIns="0" rIns="19178" bIns="0" anchor="b"/>
          <a:lstStyle/>
          <a:p>
            <a:pPr algn="r" defTabSz="920750" eaLnBrk="0" hangingPunct="0"/>
            <a:fld id="{4BDFA6E3-613A-48C9-96A1-01E0F18462EA}" type="slidenum">
              <a:rPr lang="en-GB" sz="1000" b="0" i="1">
                <a:latin typeface="Times New Roman" pitchFamily="18" charset="0"/>
                <a:ea typeface="ＭＳ Ｐゴシック"/>
                <a:cs typeface="ＭＳ Ｐゴシック"/>
              </a:rPr>
              <a:pPr algn="r" defTabSz="920750" eaLnBrk="0" hangingPunct="0"/>
              <a:t>48</a:t>
            </a:fld>
            <a:endParaRPr lang="en-GB" sz="1000" b="0" i="1">
              <a:latin typeface="Times New Roman" pitchFamily="18" charset="0"/>
              <a:ea typeface="ＭＳ Ｐゴシック"/>
              <a:cs typeface="ＭＳ Ｐゴシック"/>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783970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849" name="Rectangle 5"/>
          <p:cNvSpPr>
            <a:spLocks noGrp="1" noChangeArrowheads="1"/>
          </p:cNvSpPr>
          <p:nvPr>
            <p:ph type="sldNum" sz="quarter" idx="5"/>
          </p:nvPr>
        </p:nvSpPr>
        <p:spPr>
          <a:noFill/>
        </p:spPr>
        <p:txBody>
          <a:bodyPr/>
          <a:lstStyle/>
          <a:p>
            <a:fld id="{A391E153-7D47-4F1E-9AE0-583291366BD8}" type="slidenum">
              <a:rPr lang="en-US" smtClean="0"/>
              <a:pPr/>
              <a:t>7</a:t>
            </a:fld>
            <a:endParaRPr lang="en-US" smtClean="0"/>
          </a:p>
        </p:txBody>
      </p:sp>
      <p:sp>
        <p:nvSpPr>
          <p:cNvPr id="3790850" name="Rectangle 2"/>
          <p:cNvSpPr>
            <a:spLocks noGrp="1" noRot="1" noChangeAspect="1" noChangeArrowheads="1" noTextEdit="1"/>
          </p:cNvSpPr>
          <p:nvPr>
            <p:ph type="sldImg"/>
          </p:nvPr>
        </p:nvSpPr>
        <p:spPr>
          <a:ln/>
        </p:spPr>
      </p:sp>
      <p:sp>
        <p:nvSpPr>
          <p:cNvPr id="379085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632518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3853196" y="9432472"/>
            <a:ext cx="2944479" cy="495755"/>
          </a:xfrm>
          <a:prstGeom prst="rect">
            <a:avLst/>
          </a:prstGeom>
          <a:noFill/>
          <a:ln w="9525">
            <a:noFill/>
            <a:miter lim="800000"/>
            <a:headEnd/>
            <a:tailEnd/>
          </a:ln>
        </p:spPr>
        <p:txBody>
          <a:bodyPr lIns="19178" tIns="0" rIns="19178" bIns="0" anchor="b"/>
          <a:lstStyle/>
          <a:p>
            <a:pPr algn="r" defTabSz="952500" eaLnBrk="0" hangingPunct="0"/>
            <a:fld id="{C42F6781-CD0D-41FE-96DB-424599E8DACC}" type="slidenum">
              <a:rPr lang="en-GB" sz="1000" b="0" i="1">
                <a:latin typeface="Times New Roman" pitchFamily="18" charset="0"/>
                <a:ea typeface="ＭＳ Ｐゴシック"/>
                <a:cs typeface="ＭＳ Ｐゴシック"/>
              </a:rPr>
              <a:pPr algn="r" defTabSz="952500" eaLnBrk="0" hangingPunct="0"/>
              <a:t>49</a:t>
            </a:fld>
            <a:endParaRPr lang="en-GB" sz="1000" b="0" i="1">
              <a:latin typeface="Times New Roman" pitchFamily="18" charset="0"/>
              <a:ea typeface="ＭＳ Ｐゴシック"/>
              <a:cs typeface="ＭＳ Ｐゴシック"/>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383683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3853196" y="9432472"/>
            <a:ext cx="2944479" cy="495755"/>
          </a:xfrm>
          <a:prstGeom prst="rect">
            <a:avLst/>
          </a:prstGeom>
          <a:noFill/>
          <a:ln w="9525">
            <a:noFill/>
            <a:miter lim="800000"/>
            <a:headEnd/>
            <a:tailEnd/>
          </a:ln>
        </p:spPr>
        <p:txBody>
          <a:bodyPr lIns="19178" tIns="0" rIns="19178" bIns="0" anchor="b"/>
          <a:lstStyle/>
          <a:p>
            <a:pPr algn="r" defTabSz="952500" eaLnBrk="0" hangingPunct="0"/>
            <a:fld id="{C42F6781-CD0D-41FE-96DB-424599E8DACC}" type="slidenum">
              <a:rPr lang="en-GB" sz="1000" b="0" i="1">
                <a:latin typeface="Times New Roman" pitchFamily="18" charset="0"/>
                <a:ea typeface="ＭＳ Ｐゴシック"/>
                <a:cs typeface="ＭＳ Ｐゴシック"/>
              </a:rPr>
              <a:pPr algn="r" defTabSz="952500" eaLnBrk="0" hangingPunct="0"/>
              <a:t>50</a:t>
            </a:fld>
            <a:endParaRPr lang="en-GB" sz="1000" b="0" i="1">
              <a:latin typeface="Times New Roman" pitchFamily="18" charset="0"/>
              <a:ea typeface="ＭＳ Ｐゴシック"/>
              <a:cs typeface="ＭＳ Ｐゴシック"/>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4611290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txBox="1">
            <a:spLocks noGrp="1" noChangeArrowheads="1"/>
          </p:cNvSpPr>
          <p:nvPr/>
        </p:nvSpPr>
        <p:spPr bwMode="auto">
          <a:xfrm>
            <a:off x="3853196" y="9432472"/>
            <a:ext cx="2944479" cy="495755"/>
          </a:xfrm>
          <a:prstGeom prst="rect">
            <a:avLst/>
          </a:prstGeom>
          <a:noFill/>
          <a:ln w="9525">
            <a:noFill/>
            <a:miter lim="800000"/>
            <a:headEnd/>
            <a:tailEnd/>
          </a:ln>
        </p:spPr>
        <p:txBody>
          <a:bodyPr lIns="19178" tIns="0" rIns="19178" bIns="0" anchor="b"/>
          <a:lstStyle/>
          <a:p>
            <a:pPr algn="r" defTabSz="952500" eaLnBrk="0" hangingPunct="0"/>
            <a:fld id="{F1EE05E4-F669-4C56-B956-9D12B07E3330}" type="slidenum">
              <a:rPr lang="en-GB" sz="1000" b="0" i="1">
                <a:latin typeface="Times New Roman" pitchFamily="18" charset="0"/>
                <a:ea typeface="ＭＳ Ｐゴシック"/>
                <a:cs typeface="ＭＳ Ｐゴシック"/>
              </a:rPr>
              <a:pPr algn="r" defTabSz="952500" eaLnBrk="0" hangingPunct="0"/>
              <a:t>51</a:t>
            </a:fld>
            <a:endParaRPr lang="en-GB" sz="1000" b="0" i="1">
              <a:latin typeface="Times New Roman" pitchFamily="18" charset="0"/>
              <a:ea typeface="ＭＳ Ｐゴシック"/>
              <a:cs typeface="ＭＳ Ｐゴシック"/>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20741718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3853656" y="9432155"/>
            <a:ext cx="2944020" cy="496072"/>
          </a:xfrm>
          <a:prstGeom prst="rect">
            <a:avLst/>
          </a:prstGeom>
          <a:noFill/>
          <a:ln w="9525">
            <a:noFill/>
            <a:miter lim="800000"/>
            <a:headEnd/>
            <a:tailEnd/>
          </a:ln>
        </p:spPr>
        <p:txBody>
          <a:bodyPr lIns="17703" tIns="0" rIns="17703" bIns="0" anchor="b"/>
          <a:lstStyle/>
          <a:p>
            <a:pPr algn="r" defTabSz="880288" eaLnBrk="0" hangingPunct="0"/>
            <a:fld id="{5C11A4D3-61AE-4930-8F5F-296356DEA148}" type="slidenum">
              <a:rPr lang="en-US" sz="900" i="1">
                <a:latin typeface="Times New Roman" pitchFamily="18" charset="0"/>
              </a:rPr>
              <a:pPr algn="r" defTabSz="880288" eaLnBrk="0" hangingPunct="0"/>
              <a:t>52</a:t>
            </a:fld>
            <a:endParaRPr lang="en-US" sz="900" i="1">
              <a:latin typeface="Times New Roman" pitchFamily="18" charset="0"/>
            </a:endParaRPr>
          </a:p>
        </p:txBody>
      </p:sp>
      <p:sp>
        <p:nvSpPr>
          <p:cNvPr id="19458" name="Rectangle 2"/>
          <p:cNvSpPr>
            <a:spLocks noGrp="1" noRot="1" noChangeAspect="1" noChangeArrowheads="1" noTextEdit="1"/>
          </p:cNvSpPr>
          <p:nvPr>
            <p:ph type="sldImg"/>
          </p:nvPr>
        </p:nvSpPr>
        <p:spPr>
          <a:xfrm>
            <a:off x="917575" y="744538"/>
            <a:ext cx="4965700" cy="3724275"/>
          </a:xfrm>
          <a:ln/>
        </p:spPr>
      </p:sp>
      <p:sp>
        <p:nvSpPr>
          <p:cNvPr id="19459" name="Rectangle 3"/>
          <p:cNvSpPr>
            <a:spLocks noGrp="1" noChangeArrowheads="1"/>
          </p:cNvSpPr>
          <p:nvPr>
            <p:ph type="body" idx="1"/>
          </p:nvPr>
        </p:nvSpPr>
        <p:spPr>
          <a:xfrm>
            <a:off x="905026" y="4716924"/>
            <a:ext cx="4987625" cy="4468040"/>
          </a:xfrm>
          <a:noFill/>
          <a:ln/>
        </p:spPr>
        <p:txBody>
          <a:bodyPr/>
          <a:lstStyle/>
          <a:p>
            <a:pPr eaLnBrk="1" hangingPunct="1"/>
            <a:endParaRPr lang="en-GB" smtClean="0"/>
          </a:p>
        </p:txBody>
      </p:sp>
    </p:spTree>
    <p:extLst>
      <p:ext uri="{BB962C8B-B14F-4D97-AF65-F5344CB8AC3E}">
        <p14:creationId xmlns:p14="http://schemas.microsoft.com/office/powerpoint/2010/main" val="3220531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3853656" y="9432155"/>
            <a:ext cx="2944020" cy="496072"/>
          </a:xfrm>
          <a:prstGeom prst="rect">
            <a:avLst/>
          </a:prstGeom>
          <a:noFill/>
          <a:ln w="9525">
            <a:noFill/>
            <a:miter lim="800000"/>
            <a:headEnd/>
            <a:tailEnd/>
          </a:ln>
        </p:spPr>
        <p:txBody>
          <a:bodyPr lIns="17703" tIns="0" rIns="17703" bIns="0" anchor="b"/>
          <a:lstStyle/>
          <a:p>
            <a:pPr algn="r" defTabSz="880288" eaLnBrk="0" hangingPunct="0"/>
            <a:fld id="{5C11A4D3-61AE-4930-8F5F-296356DEA148}" type="slidenum">
              <a:rPr lang="en-US" sz="900" i="1">
                <a:latin typeface="Times New Roman" pitchFamily="18" charset="0"/>
              </a:rPr>
              <a:pPr algn="r" defTabSz="880288" eaLnBrk="0" hangingPunct="0"/>
              <a:t>53</a:t>
            </a:fld>
            <a:endParaRPr lang="en-US" sz="900" i="1">
              <a:latin typeface="Times New Roman" pitchFamily="18" charset="0"/>
            </a:endParaRPr>
          </a:p>
        </p:txBody>
      </p:sp>
      <p:sp>
        <p:nvSpPr>
          <p:cNvPr id="19458" name="Rectangle 2"/>
          <p:cNvSpPr>
            <a:spLocks noGrp="1" noRot="1" noChangeAspect="1" noChangeArrowheads="1" noTextEdit="1"/>
          </p:cNvSpPr>
          <p:nvPr>
            <p:ph type="sldImg"/>
          </p:nvPr>
        </p:nvSpPr>
        <p:spPr>
          <a:xfrm>
            <a:off x="917575" y="744538"/>
            <a:ext cx="4965700" cy="3724275"/>
          </a:xfrm>
          <a:ln/>
        </p:spPr>
      </p:sp>
      <p:sp>
        <p:nvSpPr>
          <p:cNvPr id="19459" name="Rectangle 3"/>
          <p:cNvSpPr>
            <a:spLocks noGrp="1" noChangeArrowheads="1"/>
          </p:cNvSpPr>
          <p:nvPr>
            <p:ph type="body" idx="1"/>
          </p:nvPr>
        </p:nvSpPr>
        <p:spPr>
          <a:xfrm>
            <a:off x="905026" y="4716924"/>
            <a:ext cx="4987625" cy="4468040"/>
          </a:xfrm>
          <a:noFill/>
          <a:ln/>
        </p:spPr>
        <p:txBody>
          <a:bodyPr/>
          <a:lstStyle/>
          <a:p>
            <a:pPr eaLnBrk="1" hangingPunct="1"/>
            <a:endParaRPr lang="en-GB" smtClean="0"/>
          </a:p>
        </p:txBody>
      </p:sp>
    </p:spTree>
    <p:extLst>
      <p:ext uri="{BB962C8B-B14F-4D97-AF65-F5344CB8AC3E}">
        <p14:creationId xmlns:p14="http://schemas.microsoft.com/office/powerpoint/2010/main" val="6907228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3853656" y="9432155"/>
            <a:ext cx="2944020" cy="496072"/>
          </a:xfrm>
          <a:prstGeom prst="rect">
            <a:avLst/>
          </a:prstGeom>
          <a:noFill/>
          <a:ln w="9525">
            <a:noFill/>
            <a:miter lim="800000"/>
            <a:headEnd/>
            <a:tailEnd/>
          </a:ln>
        </p:spPr>
        <p:txBody>
          <a:bodyPr lIns="17703" tIns="0" rIns="17703" bIns="0" anchor="b"/>
          <a:lstStyle/>
          <a:p>
            <a:pPr algn="r" defTabSz="880288" eaLnBrk="0" hangingPunct="0"/>
            <a:fld id="{5C11A4D3-61AE-4930-8F5F-296356DEA148}" type="slidenum">
              <a:rPr lang="en-US" sz="900" i="1">
                <a:latin typeface="Times New Roman" pitchFamily="18" charset="0"/>
              </a:rPr>
              <a:pPr algn="r" defTabSz="880288" eaLnBrk="0" hangingPunct="0"/>
              <a:t>54</a:t>
            </a:fld>
            <a:endParaRPr lang="en-US" sz="900" i="1">
              <a:latin typeface="Times New Roman" pitchFamily="18" charset="0"/>
            </a:endParaRPr>
          </a:p>
        </p:txBody>
      </p:sp>
      <p:sp>
        <p:nvSpPr>
          <p:cNvPr id="19458" name="Rectangle 2"/>
          <p:cNvSpPr>
            <a:spLocks noGrp="1" noRot="1" noChangeAspect="1" noChangeArrowheads="1" noTextEdit="1"/>
          </p:cNvSpPr>
          <p:nvPr>
            <p:ph type="sldImg"/>
          </p:nvPr>
        </p:nvSpPr>
        <p:spPr>
          <a:xfrm>
            <a:off x="917575" y="744538"/>
            <a:ext cx="4965700" cy="3724275"/>
          </a:xfrm>
          <a:ln/>
        </p:spPr>
      </p:sp>
      <p:sp>
        <p:nvSpPr>
          <p:cNvPr id="19459" name="Rectangle 3"/>
          <p:cNvSpPr>
            <a:spLocks noGrp="1" noChangeArrowheads="1"/>
          </p:cNvSpPr>
          <p:nvPr>
            <p:ph type="body" idx="1"/>
          </p:nvPr>
        </p:nvSpPr>
        <p:spPr>
          <a:xfrm>
            <a:off x="905026" y="4716924"/>
            <a:ext cx="4987625" cy="4468040"/>
          </a:xfrm>
          <a:noFill/>
          <a:ln/>
        </p:spPr>
        <p:txBody>
          <a:bodyPr/>
          <a:lstStyle/>
          <a:p>
            <a:pPr eaLnBrk="1" hangingPunct="1"/>
            <a:endParaRPr lang="en-GB" smtClean="0"/>
          </a:p>
        </p:txBody>
      </p:sp>
    </p:spTree>
    <p:extLst>
      <p:ext uri="{BB962C8B-B14F-4D97-AF65-F5344CB8AC3E}">
        <p14:creationId xmlns:p14="http://schemas.microsoft.com/office/powerpoint/2010/main" val="2307450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625" eaLnBrk="0" hangingPunct="0">
              <a:lnSpc>
                <a:spcPct val="90000"/>
              </a:lnSpc>
              <a:spcAft>
                <a:spcPct val="10000"/>
              </a:spcAft>
              <a:buSzPct val="125000"/>
              <a:defRPr b="1">
                <a:solidFill>
                  <a:schemeClr val="tx1"/>
                </a:solidFill>
                <a:latin typeface="Arial" pitchFamily="34" charset="0"/>
              </a:defRPr>
            </a:lvl1pPr>
            <a:lvl2pPr marL="742850" indent="-285711" defTabSz="920625" eaLnBrk="0" hangingPunct="0">
              <a:lnSpc>
                <a:spcPct val="90000"/>
              </a:lnSpc>
              <a:spcAft>
                <a:spcPct val="10000"/>
              </a:spcAft>
              <a:buSzPct val="125000"/>
              <a:defRPr b="1">
                <a:solidFill>
                  <a:schemeClr val="tx1"/>
                </a:solidFill>
                <a:latin typeface="Arial" pitchFamily="34" charset="0"/>
              </a:defRPr>
            </a:lvl2pPr>
            <a:lvl3pPr marL="1142845" indent="-228569" defTabSz="920625" eaLnBrk="0" hangingPunct="0">
              <a:lnSpc>
                <a:spcPct val="90000"/>
              </a:lnSpc>
              <a:spcAft>
                <a:spcPct val="10000"/>
              </a:spcAft>
              <a:buSzPct val="125000"/>
              <a:defRPr b="1">
                <a:solidFill>
                  <a:schemeClr val="tx1"/>
                </a:solidFill>
                <a:latin typeface="Arial" pitchFamily="34" charset="0"/>
              </a:defRPr>
            </a:lvl3pPr>
            <a:lvl4pPr marL="1599984" indent="-228569" defTabSz="920625" eaLnBrk="0" hangingPunct="0">
              <a:lnSpc>
                <a:spcPct val="90000"/>
              </a:lnSpc>
              <a:spcAft>
                <a:spcPct val="10000"/>
              </a:spcAft>
              <a:buSzPct val="125000"/>
              <a:defRPr b="1">
                <a:solidFill>
                  <a:schemeClr val="tx1"/>
                </a:solidFill>
                <a:latin typeface="Arial" pitchFamily="34" charset="0"/>
              </a:defRPr>
            </a:lvl4pPr>
            <a:lvl5pPr marL="2057122" indent="-228569" defTabSz="920625" eaLnBrk="0" hangingPunct="0">
              <a:lnSpc>
                <a:spcPct val="90000"/>
              </a:lnSpc>
              <a:spcAft>
                <a:spcPct val="10000"/>
              </a:spcAft>
              <a:buSzPct val="125000"/>
              <a:defRPr b="1">
                <a:solidFill>
                  <a:schemeClr val="tx1"/>
                </a:solidFill>
                <a:latin typeface="Arial" pitchFamily="34" charset="0"/>
              </a:defRPr>
            </a:lvl5pPr>
            <a:lvl6pPr marL="2514260"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6pPr>
            <a:lvl7pPr marL="2971398"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7pPr>
            <a:lvl8pPr marL="3428537"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8pPr>
            <a:lvl9pPr marL="3885674"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Aft>
                <a:spcPct val="0"/>
              </a:spcAft>
              <a:buSzTx/>
            </a:pPr>
            <a:fld id="{9C488D27-4E1D-40EF-91EF-01F053FCEBA8}" type="slidenum">
              <a:rPr lang="en-US" b="0" smtClean="0">
                <a:latin typeface="Times New Roman" pitchFamily="18" charset="0"/>
              </a:rPr>
              <a:pPr>
                <a:lnSpc>
                  <a:spcPct val="100000"/>
                </a:lnSpc>
                <a:spcAft>
                  <a:spcPct val="0"/>
                </a:spcAft>
                <a:buSzTx/>
              </a:pPr>
              <a:t>55</a:t>
            </a:fld>
            <a:endParaRPr lang="en-US" b="0" smtClean="0">
              <a:latin typeface="Times New Roman" pitchFamily="18" charset="0"/>
            </a:endParaRPr>
          </a:p>
        </p:txBody>
      </p:sp>
      <p:sp>
        <p:nvSpPr>
          <p:cNvPr id="9218" name="Rectangle 2"/>
          <p:cNvSpPr>
            <a:spLocks noGrp="1" noRot="1" noChangeAspect="1" noChangeArrowheads="1" noTextEdit="1"/>
          </p:cNvSpPr>
          <p:nvPr>
            <p:ph type="sldImg"/>
          </p:nvPr>
        </p:nvSpPr>
        <p:spPr>
          <a:xfrm>
            <a:off x="915988" y="744538"/>
            <a:ext cx="4965700" cy="3724275"/>
          </a:xfrm>
          <a:ln/>
        </p:spPr>
      </p:sp>
      <p:sp>
        <p:nvSpPr>
          <p:cNvPr id="9219" name="Rectangle 3"/>
          <p:cNvSpPr>
            <a:spLocks noGrp="1" noChangeArrowheads="1"/>
          </p:cNvSpPr>
          <p:nvPr>
            <p:ph type="body" idx="1"/>
          </p:nvPr>
        </p:nvSpPr>
        <p:spPr>
          <a:xfrm>
            <a:off x="907245" y="4714596"/>
            <a:ext cx="4983191"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1847777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625" eaLnBrk="0" hangingPunct="0">
              <a:lnSpc>
                <a:spcPct val="90000"/>
              </a:lnSpc>
              <a:spcAft>
                <a:spcPct val="10000"/>
              </a:spcAft>
              <a:buSzPct val="125000"/>
              <a:defRPr b="1">
                <a:solidFill>
                  <a:schemeClr val="tx1"/>
                </a:solidFill>
                <a:latin typeface="Arial" pitchFamily="34" charset="0"/>
              </a:defRPr>
            </a:lvl1pPr>
            <a:lvl2pPr marL="742850" indent="-285711" defTabSz="920625" eaLnBrk="0" hangingPunct="0">
              <a:lnSpc>
                <a:spcPct val="90000"/>
              </a:lnSpc>
              <a:spcAft>
                <a:spcPct val="10000"/>
              </a:spcAft>
              <a:buSzPct val="125000"/>
              <a:defRPr b="1">
                <a:solidFill>
                  <a:schemeClr val="tx1"/>
                </a:solidFill>
                <a:latin typeface="Arial" pitchFamily="34" charset="0"/>
              </a:defRPr>
            </a:lvl2pPr>
            <a:lvl3pPr marL="1142845" indent="-228569" defTabSz="920625" eaLnBrk="0" hangingPunct="0">
              <a:lnSpc>
                <a:spcPct val="90000"/>
              </a:lnSpc>
              <a:spcAft>
                <a:spcPct val="10000"/>
              </a:spcAft>
              <a:buSzPct val="125000"/>
              <a:defRPr b="1">
                <a:solidFill>
                  <a:schemeClr val="tx1"/>
                </a:solidFill>
                <a:latin typeface="Arial" pitchFamily="34" charset="0"/>
              </a:defRPr>
            </a:lvl3pPr>
            <a:lvl4pPr marL="1599984" indent="-228569" defTabSz="920625" eaLnBrk="0" hangingPunct="0">
              <a:lnSpc>
                <a:spcPct val="90000"/>
              </a:lnSpc>
              <a:spcAft>
                <a:spcPct val="10000"/>
              </a:spcAft>
              <a:buSzPct val="125000"/>
              <a:defRPr b="1">
                <a:solidFill>
                  <a:schemeClr val="tx1"/>
                </a:solidFill>
                <a:latin typeface="Arial" pitchFamily="34" charset="0"/>
              </a:defRPr>
            </a:lvl4pPr>
            <a:lvl5pPr marL="2057122" indent="-228569" defTabSz="920625" eaLnBrk="0" hangingPunct="0">
              <a:lnSpc>
                <a:spcPct val="90000"/>
              </a:lnSpc>
              <a:spcAft>
                <a:spcPct val="10000"/>
              </a:spcAft>
              <a:buSzPct val="125000"/>
              <a:defRPr b="1">
                <a:solidFill>
                  <a:schemeClr val="tx1"/>
                </a:solidFill>
                <a:latin typeface="Arial" pitchFamily="34" charset="0"/>
              </a:defRPr>
            </a:lvl5pPr>
            <a:lvl6pPr marL="2514260"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6pPr>
            <a:lvl7pPr marL="2971398"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7pPr>
            <a:lvl8pPr marL="3428537"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8pPr>
            <a:lvl9pPr marL="3885674"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Aft>
                <a:spcPct val="0"/>
              </a:spcAft>
              <a:buSzTx/>
            </a:pPr>
            <a:fld id="{9C488D27-4E1D-40EF-91EF-01F053FCEBA8}" type="slidenum">
              <a:rPr lang="en-US" b="0" smtClean="0">
                <a:latin typeface="Times New Roman" pitchFamily="18" charset="0"/>
              </a:rPr>
              <a:pPr>
                <a:lnSpc>
                  <a:spcPct val="100000"/>
                </a:lnSpc>
                <a:spcAft>
                  <a:spcPct val="0"/>
                </a:spcAft>
                <a:buSzTx/>
              </a:pPr>
              <a:t>56</a:t>
            </a:fld>
            <a:endParaRPr lang="en-US" b="0" smtClean="0">
              <a:latin typeface="Times New Roman" pitchFamily="18" charset="0"/>
            </a:endParaRPr>
          </a:p>
        </p:txBody>
      </p:sp>
      <p:sp>
        <p:nvSpPr>
          <p:cNvPr id="9218" name="Rectangle 2"/>
          <p:cNvSpPr>
            <a:spLocks noGrp="1" noRot="1" noChangeAspect="1" noChangeArrowheads="1" noTextEdit="1"/>
          </p:cNvSpPr>
          <p:nvPr>
            <p:ph type="sldImg"/>
          </p:nvPr>
        </p:nvSpPr>
        <p:spPr>
          <a:xfrm>
            <a:off x="915988" y="744538"/>
            <a:ext cx="4965700" cy="3724275"/>
          </a:xfrm>
          <a:ln/>
        </p:spPr>
      </p:sp>
      <p:sp>
        <p:nvSpPr>
          <p:cNvPr id="9219" name="Rectangle 3"/>
          <p:cNvSpPr>
            <a:spLocks noGrp="1" noChangeArrowheads="1"/>
          </p:cNvSpPr>
          <p:nvPr>
            <p:ph type="body" idx="1"/>
          </p:nvPr>
        </p:nvSpPr>
        <p:spPr>
          <a:xfrm>
            <a:off x="907245" y="4714596"/>
            <a:ext cx="4983191"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0911852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625" eaLnBrk="0" hangingPunct="0">
              <a:lnSpc>
                <a:spcPct val="90000"/>
              </a:lnSpc>
              <a:spcAft>
                <a:spcPct val="10000"/>
              </a:spcAft>
              <a:buSzPct val="125000"/>
              <a:defRPr b="1">
                <a:solidFill>
                  <a:schemeClr val="tx1"/>
                </a:solidFill>
                <a:latin typeface="Arial" pitchFamily="34" charset="0"/>
              </a:defRPr>
            </a:lvl1pPr>
            <a:lvl2pPr marL="742850" indent="-285711" defTabSz="920625" eaLnBrk="0" hangingPunct="0">
              <a:lnSpc>
                <a:spcPct val="90000"/>
              </a:lnSpc>
              <a:spcAft>
                <a:spcPct val="10000"/>
              </a:spcAft>
              <a:buSzPct val="125000"/>
              <a:defRPr b="1">
                <a:solidFill>
                  <a:schemeClr val="tx1"/>
                </a:solidFill>
                <a:latin typeface="Arial" pitchFamily="34" charset="0"/>
              </a:defRPr>
            </a:lvl2pPr>
            <a:lvl3pPr marL="1142845" indent="-228569" defTabSz="920625" eaLnBrk="0" hangingPunct="0">
              <a:lnSpc>
                <a:spcPct val="90000"/>
              </a:lnSpc>
              <a:spcAft>
                <a:spcPct val="10000"/>
              </a:spcAft>
              <a:buSzPct val="125000"/>
              <a:defRPr b="1">
                <a:solidFill>
                  <a:schemeClr val="tx1"/>
                </a:solidFill>
                <a:latin typeface="Arial" pitchFamily="34" charset="0"/>
              </a:defRPr>
            </a:lvl3pPr>
            <a:lvl4pPr marL="1599984" indent="-228569" defTabSz="920625" eaLnBrk="0" hangingPunct="0">
              <a:lnSpc>
                <a:spcPct val="90000"/>
              </a:lnSpc>
              <a:spcAft>
                <a:spcPct val="10000"/>
              </a:spcAft>
              <a:buSzPct val="125000"/>
              <a:defRPr b="1">
                <a:solidFill>
                  <a:schemeClr val="tx1"/>
                </a:solidFill>
                <a:latin typeface="Arial" pitchFamily="34" charset="0"/>
              </a:defRPr>
            </a:lvl4pPr>
            <a:lvl5pPr marL="2057122" indent="-228569" defTabSz="920625" eaLnBrk="0" hangingPunct="0">
              <a:lnSpc>
                <a:spcPct val="90000"/>
              </a:lnSpc>
              <a:spcAft>
                <a:spcPct val="10000"/>
              </a:spcAft>
              <a:buSzPct val="125000"/>
              <a:defRPr b="1">
                <a:solidFill>
                  <a:schemeClr val="tx1"/>
                </a:solidFill>
                <a:latin typeface="Arial" pitchFamily="34" charset="0"/>
              </a:defRPr>
            </a:lvl5pPr>
            <a:lvl6pPr marL="2514260"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6pPr>
            <a:lvl7pPr marL="2971398"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7pPr>
            <a:lvl8pPr marL="3428537"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8pPr>
            <a:lvl9pPr marL="3885674"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Aft>
                <a:spcPct val="0"/>
              </a:spcAft>
              <a:buSzTx/>
            </a:pPr>
            <a:fld id="{9C488D27-4E1D-40EF-91EF-01F053FCEBA8}" type="slidenum">
              <a:rPr lang="en-US" b="0" smtClean="0">
                <a:latin typeface="Times New Roman" pitchFamily="18" charset="0"/>
              </a:rPr>
              <a:pPr>
                <a:lnSpc>
                  <a:spcPct val="100000"/>
                </a:lnSpc>
                <a:spcAft>
                  <a:spcPct val="0"/>
                </a:spcAft>
                <a:buSzTx/>
              </a:pPr>
              <a:t>57</a:t>
            </a:fld>
            <a:endParaRPr lang="en-US" b="0" smtClean="0">
              <a:latin typeface="Times New Roman" pitchFamily="18" charset="0"/>
            </a:endParaRPr>
          </a:p>
        </p:txBody>
      </p:sp>
      <p:sp>
        <p:nvSpPr>
          <p:cNvPr id="9218" name="Rectangle 2"/>
          <p:cNvSpPr>
            <a:spLocks noGrp="1" noRot="1" noChangeAspect="1" noChangeArrowheads="1" noTextEdit="1"/>
          </p:cNvSpPr>
          <p:nvPr>
            <p:ph type="sldImg"/>
          </p:nvPr>
        </p:nvSpPr>
        <p:spPr>
          <a:xfrm>
            <a:off x="915988" y="744538"/>
            <a:ext cx="4965700" cy="3724275"/>
          </a:xfrm>
          <a:ln/>
        </p:spPr>
      </p:sp>
      <p:sp>
        <p:nvSpPr>
          <p:cNvPr id="9219" name="Rectangle 3"/>
          <p:cNvSpPr>
            <a:spLocks noGrp="1" noChangeArrowheads="1"/>
          </p:cNvSpPr>
          <p:nvPr>
            <p:ph type="body" idx="1"/>
          </p:nvPr>
        </p:nvSpPr>
        <p:spPr>
          <a:xfrm>
            <a:off x="907245" y="4714596"/>
            <a:ext cx="4983191"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398320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2961"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79" tIns="0" rIns="19179" bIns="0" anchor="b"/>
          <a:lstStyle/>
          <a:p>
            <a:pPr algn="r" defTabSz="920750" eaLnBrk="0" hangingPunct="0"/>
            <a:fld id="{200D2210-9FAB-4CDA-AC6A-BBA2E022E906}" type="slidenum">
              <a:rPr lang="en-US" sz="1000" b="0" i="1">
                <a:latin typeface="Times New Roman" pitchFamily="18" charset="0"/>
              </a:rPr>
              <a:pPr algn="r" defTabSz="920750" eaLnBrk="0" hangingPunct="0"/>
              <a:t>58</a:t>
            </a:fld>
            <a:endParaRPr lang="en-US" sz="1000" b="0" i="1">
              <a:latin typeface="Times New Roman" pitchFamily="18" charset="0"/>
            </a:endParaRPr>
          </a:p>
        </p:txBody>
      </p:sp>
      <p:sp>
        <p:nvSpPr>
          <p:cNvPr id="3752962"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EEBBB5C7-C695-4A18-A1A4-508C54A2C3AD}" type="slidenum">
              <a:rPr lang="en-US" sz="1000" i="1">
                <a:latin typeface="Times New Roman" pitchFamily="18" charset="0"/>
              </a:rPr>
              <a:pPr algn="r" defTabSz="920750" eaLnBrk="0" hangingPunct="0">
                <a:lnSpc>
                  <a:spcPct val="90000"/>
                </a:lnSpc>
                <a:spcAft>
                  <a:spcPct val="10000"/>
                </a:spcAft>
                <a:buSzPct val="125000"/>
              </a:pPr>
              <a:t>58</a:t>
            </a:fld>
            <a:endParaRPr lang="en-US" sz="1000" i="1">
              <a:latin typeface="Times New Roman" pitchFamily="18" charset="0"/>
            </a:endParaRPr>
          </a:p>
        </p:txBody>
      </p:sp>
      <p:sp>
        <p:nvSpPr>
          <p:cNvPr id="3752963"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E2041755-0AFF-43C8-8459-76B9750D7592}" type="slidenum">
              <a:rPr lang="en-US" sz="1000" i="1">
                <a:latin typeface="Times New Roman" pitchFamily="18" charset="0"/>
              </a:rPr>
              <a:pPr algn="r" defTabSz="920750" eaLnBrk="0" hangingPunct="0">
                <a:lnSpc>
                  <a:spcPct val="90000"/>
                </a:lnSpc>
                <a:spcAft>
                  <a:spcPct val="10000"/>
                </a:spcAft>
                <a:buSzPct val="125000"/>
              </a:pPr>
              <a:t>58</a:t>
            </a:fld>
            <a:endParaRPr lang="en-US" sz="1000" i="1">
              <a:latin typeface="Times New Roman" pitchFamily="18" charset="0"/>
            </a:endParaRPr>
          </a:p>
        </p:txBody>
      </p:sp>
      <p:sp>
        <p:nvSpPr>
          <p:cNvPr id="3752964" name="Slide Image Placeholder 1"/>
          <p:cNvSpPr>
            <a:spLocks noGrp="1" noRot="1" noChangeAspect="1" noTextEdit="1"/>
          </p:cNvSpPr>
          <p:nvPr>
            <p:ph type="sldImg"/>
          </p:nvPr>
        </p:nvSpPr>
        <p:spPr>
          <a:xfrm>
            <a:off x="931863" y="752475"/>
            <a:ext cx="4946650" cy="3709988"/>
          </a:xfrm>
          <a:ln/>
        </p:spPr>
      </p:sp>
      <p:sp>
        <p:nvSpPr>
          <p:cNvPr id="3752965" name="Notes Placeholder 2"/>
          <p:cNvSpPr>
            <a:spLocks noGrp="1"/>
          </p:cNvSpPr>
          <p:nvPr>
            <p:ph type="body" idx="1"/>
          </p:nvPr>
        </p:nvSpPr>
        <p:spPr>
          <a:xfrm>
            <a:off x="910193" y="4716236"/>
            <a:ext cx="4980241" cy="4469999"/>
          </a:xfrm>
          <a:noFill/>
          <a:ln/>
        </p:spPr>
        <p:txBody>
          <a:bodyPr lIns="91104" tIns="44755" rIns="91104" bIns="44755"/>
          <a:lstStyle/>
          <a:p>
            <a:endParaRPr lang="en-GB" dirty="0" smtClean="0"/>
          </a:p>
        </p:txBody>
      </p:sp>
      <p:sp>
        <p:nvSpPr>
          <p:cNvPr id="3752966"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0A5BAFBB-9A7F-42AB-90B0-0A8F1BACA79C}" type="slidenum">
              <a:rPr lang="en-US" sz="1000" i="1">
                <a:latin typeface="Times New Roman" pitchFamily="18" charset="0"/>
              </a:rPr>
              <a:pPr algn="r" defTabSz="920750" eaLnBrk="0" hangingPunct="0">
                <a:lnSpc>
                  <a:spcPct val="90000"/>
                </a:lnSpc>
                <a:spcAft>
                  <a:spcPct val="10000"/>
                </a:spcAft>
                <a:buSzPct val="125000"/>
              </a:pPr>
              <a:t>58</a:t>
            </a:fld>
            <a:endParaRPr lang="en-US" sz="1000" i="1">
              <a:latin typeface="Times New Roman" pitchFamily="18" charset="0"/>
            </a:endParaRPr>
          </a:p>
        </p:txBody>
      </p:sp>
    </p:spTree>
    <p:extLst>
      <p:ext uri="{BB962C8B-B14F-4D97-AF65-F5344CB8AC3E}">
        <p14:creationId xmlns:p14="http://schemas.microsoft.com/office/powerpoint/2010/main" val="1012338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6817" name="Rectangle 5"/>
          <p:cNvSpPr>
            <a:spLocks noGrp="1" noChangeArrowheads="1"/>
          </p:cNvSpPr>
          <p:nvPr>
            <p:ph type="sldNum" sz="quarter" idx="5"/>
          </p:nvPr>
        </p:nvSpPr>
        <p:spPr>
          <a:noFill/>
        </p:spPr>
        <p:txBody>
          <a:bodyPr/>
          <a:lstStyle/>
          <a:p>
            <a:fld id="{5F0BD772-6B2A-4023-BB70-01BB2E68AF82}" type="slidenum">
              <a:rPr lang="en-US" smtClean="0"/>
              <a:pPr/>
              <a:t>8</a:t>
            </a:fld>
            <a:endParaRPr lang="en-US" smtClean="0"/>
          </a:p>
        </p:txBody>
      </p:sp>
      <p:sp>
        <p:nvSpPr>
          <p:cNvPr id="3106818" name="Slide Image Placeholder 1"/>
          <p:cNvSpPr>
            <a:spLocks noGrp="1" noRot="1" noChangeAspect="1" noTextEdit="1"/>
          </p:cNvSpPr>
          <p:nvPr>
            <p:ph type="sldImg"/>
          </p:nvPr>
        </p:nvSpPr>
        <p:spPr>
          <a:ln/>
        </p:spPr>
      </p:sp>
      <p:sp>
        <p:nvSpPr>
          <p:cNvPr id="3106819" name="Notes Placeholder 2"/>
          <p:cNvSpPr>
            <a:spLocks noGrp="1"/>
          </p:cNvSpPr>
          <p:nvPr>
            <p:ph type="body" idx="1"/>
          </p:nvPr>
        </p:nvSpPr>
        <p:spPr>
          <a:noFill/>
          <a:ln/>
        </p:spPr>
        <p:txBody>
          <a:bodyPr/>
          <a:lstStyle/>
          <a:p>
            <a:endParaRPr lang="en-GB" smtClean="0"/>
          </a:p>
        </p:txBody>
      </p:sp>
      <p:sp>
        <p:nvSpPr>
          <p:cNvPr id="3106820"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1378F575-B638-4AE1-8A96-CA38B9F0FFD9}" type="slidenum">
              <a:rPr lang="en-US" sz="1000" b="0" i="1">
                <a:latin typeface="Times New Roman" pitchFamily="18" charset="0"/>
              </a:rPr>
              <a:pPr algn="r" defTabSz="920750" eaLnBrk="0" hangingPunct="0"/>
              <a:t>8</a:t>
            </a:fld>
            <a:endParaRPr lang="en-US" sz="1000" b="0" i="1">
              <a:latin typeface="Times New Roman" pitchFamily="18" charset="0"/>
            </a:endParaRPr>
          </a:p>
        </p:txBody>
      </p:sp>
    </p:spTree>
    <p:extLst>
      <p:ext uri="{BB962C8B-B14F-4D97-AF65-F5344CB8AC3E}">
        <p14:creationId xmlns:p14="http://schemas.microsoft.com/office/powerpoint/2010/main" val="12262006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217" name="Rectangle 5"/>
          <p:cNvSpPr>
            <a:spLocks noGrp="1" noChangeArrowheads="1"/>
          </p:cNvSpPr>
          <p:nvPr>
            <p:ph type="sldNum" sz="quarter" idx="5"/>
          </p:nvPr>
        </p:nvSpPr>
        <p:spPr>
          <a:noFill/>
        </p:spPr>
        <p:txBody>
          <a:bodyPr/>
          <a:lstStyle/>
          <a:p>
            <a:fld id="{03439D22-D329-48EC-88BC-687625868BDF}" type="slidenum">
              <a:rPr lang="en-US" smtClean="0"/>
              <a:pPr/>
              <a:t>71</a:t>
            </a:fld>
            <a:endParaRPr lang="en-US" smtClean="0"/>
          </a:p>
        </p:txBody>
      </p:sp>
      <p:sp>
        <p:nvSpPr>
          <p:cNvPr id="3081218" name="Slide Image Placeholder 1"/>
          <p:cNvSpPr>
            <a:spLocks noGrp="1" noRot="1" noChangeAspect="1" noTextEdit="1"/>
          </p:cNvSpPr>
          <p:nvPr>
            <p:ph type="sldImg"/>
          </p:nvPr>
        </p:nvSpPr>
        <p:spPr>
          <a:ln/>
        </p:spPr>
      </p:sp>
      <p:sp>
        <p:nvSpPr>
          <p:cNvPr id="3081219" name="Notes Placeholder 2"/>
          <p:cNvSpPr>
            <a:spLocks noGrp="1"/>
          </p:cNvSpPr>
          <p:nvPr>
            <p:ph type="body" idx="1"/>
          </p:nvPr>
        </p:nvSpPr>
        <p:spPr>
          <a:noFill/>
          <a:ln/>
        </p:spPr>
        <p:txBody>
          <a:bodyPr/>
          <a:lstStyle/>
          <a:p>
            <a:endParaRPr lang="en-GB" smtClean="0"/>
          </a:p>
        </p:txBody>
      </p:sp>
      <p:sp>
        <p:nvSpPr>
          <p:cNvPr id="3081220"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BF555149-7C8C-4D1D-B52D-34E4859CE77F}" type="slidenum">
              <a:rPr lang="en-US" sz="1000" b="0" i="1">
                <a:latin typeface="Times New Roman" pitchFamily="18" charset="0"/>
              </a:rPr>
              <a:pPr algn="r" defTabSz="920750" eaLnBrk="0" hangingPunct="0"/>
              <a:t>71</a:t>
            </a:fld>
            <a:endParaRPr lang="en-US" sz="1000" b="0" i="1">
              <a:latin typeface="Times New Roman" pitchFamily="18" charset="0"/>
            </a:endParaRPr>
          </a:p>
        </p:txBody>
      </p:sp>
    </p:spTree>
    <p:extLst>
      <p:ext uri="{BB962C8B-B14F-4D97-AF65-F5344CB8AC3E}">
        <p14:creationId xmlns:p14="http://schemas.microsoft.com/office/powerpoint/2010/main" val="37320565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217" name="Rectangle 5"/>
          <p:cNvSpPr>
            <a:spLocks noGrp="1" noChangeArrowheads="1"/>
          </p:cNvSpPr>
          <p:nvPr>
            <p:ph type="sldNum" sz="quarter" idx="5"/>
          </p:nvPr>
        </p:nvSpPr>
        <p:spPr>
          <a:noFill/>
        </p:spPr>
        <p:txBody>
          <a:bodyPr/>
          <a:lstStyle/>
          <a:p>
            <a:fld id="{03439D22-D329-48EC-88BC-687625868BDF}" type="slidenum">
              <a:rPr lang="en-US" smtClean="0"/>
              <a:pPr/>
              <a:t>72</a:t>
            </a:fld>
            <a:endParaRPr lang="en-US" smtClean="0"/>
          </a:p>
        </p:txBody>
      </p:sp>
      <p:sp>
        <p:nvSpPr>
          <p:cNvPr id="3081218" name="Slide Image Placeholder 1"/>
          <p:cNvSpPr>
            <a:spLocks noGrp="1" noRot="1" noChangeAspect="1" noTextEdit="1"/>
          </p:cNvSpPr>
          <p:nvPr>
            <p:ph type="sldImg"/>
          </p:nvPr>
        </p:nvSpPr>
        <p:spPr>
          <a:ln/>
        </p:spPr>
      </p:sp>
      <p:sp>
        <p:nvSpPr>
          <p:cNvPr id="3081219" name="Notes Placeholder 2"/>
          <p:cNvSpPr>
            <a:spLocks noGrp="1"/>
          </p:cNvSpPr>
          <p:nvPr>
            <p:ph type="body" idx="1"/>
          </p:nvPr>
        </p:nvSpPr>
        <p:spPr>
          <a:noFill/>
          <a:ln/>
        </p:spPr>
        <p:txBody>
          <a:bodyPr/>
          <a:lstStyle/>
          <a:p>
            <a:endParaRPr lang="en-GB" smtClean="0"/>
          </a:p>
        </p:txBody>
      </p:sp>
      <p:sp>
        <p:nvSpPr>
          <p:cNvPr id="3081220"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BF555149-7C8C-4D1D-B52D-34E4859CE77F}" type="slidenum">
              <a:rPr lang="en-US" sz="1000" b="0" i="1">
                <a:latin typeface="Times New Roman" pitchFamily="18" charset="0"/>
              </a:rPr>
              <a:pPr algn="r" defTabSz="920750" eaLnBrk="0" hangingPunct="0"/>
              <a:t>72</a:t>
            </a:fld>
            <a:endParaRPr lang="en-US" sz="1000" b="0" i="1">
              <a:latin typeface="Times New Roman" pitchFamily="18" charset="0"/>
            </a:endParaRPr>
          </a:p>
        </p:txBody>
      </p:sp>
    </p:spTree>
    <p:extLst>
      <p:ext uri="{BB962C8B-B14F-4D97-AF65-F5344CB8AC3E}">
        <p14:creationId xmlns:p14="http://schemas.microsoft.com/office/powerpoint/2010/main" val="3732056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265" name="Slide Image Placeholder 1"/>
          <p:cNvSpPr>
            <a:spLocks noGrp="1" noRot="1" noChangeAspect="1" noTextEdit="1"/>
          </p:cNvSpPr>
          <p:nvPr>
            <p:ph type="sldImg"/>
          </p:nvPr>
        </p:nvSpPr>
        <p:spPr>
          <a:ln/>
        </p:spPr>
      </p:sp>
      <p:sp>
        <p:nvSpPr>
          <p:cNvPr id="3083266" name="Notes Placeholder 2"/>
          <p:cNvSpPr>
            <a:spLocks noGrp="1"/>
          </p:cNvSpPr>
          <p:nvPr>
            <p:ph type="body" idx="1"/>
          </p:nvPr>
        </p:nvSpPr>
        <p:spPr>
          <a:noFill/>
          <a:ln/>
        </p:spPr>
        <p:txBody>
          <a:bodyPr/>
          <a:lstStyle/>
          <a:p>
            <a:endParaRPr lang="en-GB" smtClean="0"/>
          </a:p>
        </p:txBody>
      </p:sp>
      <p:sp>
        <p:nvSpPr>
          <p:cNvPr id="3083267"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3DA6DB93-BD56-4F78-8E7A-E5F27C01C29F}" type="slidenum">
              <a:rPr lang="en-US" sz="1000" b="0" i="1">
                <a:latin typeface="Times New Roman" pitchFamily="18" charset="0"/>
                <a:ea typeface="ＭＳ Ｐゴシック" charset="-128"/>
              </a:rPr>
              <a:pPr algn="r" defTabSz="920750" eaLnBrk="0" hangingPunct="0"/>
              <a:t>73</a:t>
            </a:fld>
            <a:endParaRPr lang="en-US" sz="1000" b="0" i="1">
              <a:latin typeface="Times New Roman" pitchFamily="18" charset="0"/>
              <a:ea typeface="ＭＳ Ｐゴシック" charset="-128"/>
            </a:endParaRPr>
          </a:p>
        </p:txBody>
      </p:sp>
    </p:spTree>
    <p:extLst>
      <p:ext uri="{BB962C8B-B14F-4D97-AF65-F5344CB8AC3E}">
        <p14:creationId xmlns:p14="http://schemas.microsoft.com/office/powerpoint/2010/main" val="15072085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kumimoji="1" sz="2400">
                <a:solidFill>
                  <a:schemeClr val="tx1"/>
                </a:solidFill>
                <a:latin typeface="Times" charset="0"/>
                <a:ea typeface="Osaka" charset="-128"/>
              </a:defRPr>
            </a:lvl1pPr>
            <a:lvl2pPr marL="742950" indent="-285750" eaLnBrk="0" hangingPunct="0">
              <a:defRPr kumimoji="1" sz="2400">
                <a:solidFill>
                  <a:schemeClr val="tx1"/>
                </a:solidFill>
                <a:latin typeface="Times" charset="0"/>
                <a:ea typeface="Osaka" charset="-128"/>
              </a:defRPr>
            </a:lvl2pPr>
            <a:lvl3pPr marL="1143000" indent="-228600" eaLnBrk="0" hangingPunct="0">
              <a:defRPr kumimoji="1" sz="2400">
                <a:solidFill>
                  <a:schemeClr val="tx1"/>
                </a:solidFill>
                <a:latin typeface="Times" charset="0"/>
                <a:ea typeface="Osaka" charset="-128"/>
              </a:defRPr>
            </a:lvl3pPr>
            <a:lvl4pPr marL="1600200" indent="-228600" eaLnBrk="0" hangingPunct="0">
              <a:defRPr kumimoji="1" sz="2400">
                <a:solidFill>
                  <a:schemeClr val="tx1"/>
                </a:solidFill>
                <a:latin typeface="Times" charset="0"/>
                <a:ea typeface="Osaka" charset="-128"/>
              </a:defRPr>
            </a:lvl4pPr>
            <a:lvl5pPr marL="2057400" indent="-228600" eaLnBrk="0" hangingPunct="0">
              <a:defRPr kumimoji="1" sz="2400">
                <a:solidFill>
                  <a:schemeClr val="tx1"/>
                </a:solidFill>
                <a:latin typeface="Times" charset="0"/>
                <a:ea typeface="Osaka" charset="-128"/>
              </a:defRPr>
            </a:lvl5pPr>
            <a:lvl6pPr marL="2514600" indent="-228600" eaLnBrk="0" fontAlgn="base" hangingPunct="0">
              <a:spcBef>
                <a:spcPct val="0"/>
              </a:spcBef>
              <a:spcAft>
                <a:spcPct val="0"/>
              </a:spcAft>
              <a:defRPr kumimoji="1" sz="2400">
                <a:solidFill>
                  <a:schemeClr val="tx1"/>
                </a:solidFill>
                <a:latin typeface="Times" charset="0"/>
                <a:ea typeface="Osaka" charset="-128"/>
              </a:defRPr>
            </a:lvl6pPr>
            <a:lvl7pPr marL="2971800" indent="-228600" eaLnBrk="0" fontAlgn="base" hangingPunct="0">
              <a:spcBef>
                <a:spcPct val="0"/>
              </a:spcBef>
              <a:spcAft>
                <a:spcPct val="0"/>
              </a:spcAft>
              <a:defRPr kumimoji="1" sz="2400">
                <a:solidFill>
                  <a:schemeClr val="tx1"/>
                </a:solidFill>
                <a:latin typeface="Times" charset="0"/>
                <a:ea typeface="Osaka" charset="-128"/>
              </a:defRPr>
            </a:lvl7pPr>
            <a:lvl8pPr marL="3429000" indent="-228600" eaLnBrk="0" fontAlgn="base" hangingPunct="0">
              <a:spcBef>
                <a:spcPct val="0"/>
              </a:spcBef>
              <a:spcAft>
                <a:spcPct val="0"/>
              </a:spcAft>
              <a:defRPr kumimoji="1" sz="2400">
                <a:solidFill>
                  <a:schemeClr val="tx1"/>
                </a:solidFill>
                <a:latin typeface="Times" charset="0"/>
                <a:ea typeface="Osaka" charset="-128"/>
              </a:defRPr>
            </a:lvl8pPr>
            <a:lvl9pPr marL="3886200" indent="-228600" eaLnBrk="0" fontAlgn="base" hangingPunct="0">
              <a:spcBef>
                <a:spcPct val="0"/>
              </a:spcBef>
              <a:spcAft>
                <a:spcPct val="0"/>
              </a:spcAft>
              <a:defRPr kumimoji="1" sz="2400">
                <a:solidFill>
                  <a:schemeClr val="tx1"/>
                </a:solidFill>
                <a:latin typeface="Times" charset="0"/>
                <a:ea typeface="Osaka" charset="-128"/>
              </a:defRPr>
            </a:lvl9pPr>
          </a:lstStyle>
          <a:p>
            <a:pPr eaLnBrk="1" hangingPunct="1"/>
            <a:fld id="{86F9B180-6F61-AD4E-B976-1A3E9EB767F9}" type="slidenum">
              <a:rPr lang="en-US" altLang="en-US" sz="1200"/>
              <a:pPr eaLnBrk="1" hangingPunct="1"/>
              <a:t>76</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914400" y="4343400"/>
            <a:ext cx="50292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atin typeface="Times" charset="0"/>
              <a:ea typeface="Osaka" charset="0"/>
            </a:endParaRPr>
          </a:p>
        </p:txBody>
      </p:sp>
    </p:spTree>
    <p:extLst>
      <p:ext uri="{BB962C8B-B14F-4D97-AF65-F5344CB8AC3E}">
        <p14:creationId xmlns:p14="http://schemas.microsoft.com/office/powerpoint/2010/main" val="16178679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AE14305-C442-4A21-AA62-076A4F41B47E}" type="slidenum">
              <a:rPr lang="en-US" smtClean="0"/>
              <a:pPr/>
              <a:t>78</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5589023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AE14305-C442-4A21-AA62-076A4F41B47E}" type="slidenum">
              <a:rPr lang="en-US" smtClean="0"/>
              <a:pPr/>
              <a:t>80</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6357" y="4715907"/>
            <a:ext cx="4984962" cy="4467701"/>
          </a:xfrm>
          <a:noFill/>
          <a:ln/>
        </p:spPr>
        <p:txBody>
          <a:bodyPr/>
          <a:lstStyle/>
          <a:p>
            <a:pPr eaLnBrk="1" hangingPunct="1"/>
            <a:endParaRPr lang="en-US" smtClean="0"/>
          </a:p>
        </p:txBody>
      </p:sp>
    </p:spTree>
    <p:extLst>
      <p:ext uri="{BB962C8B-B14F-4D97-AF65-F5344CB8AC3E}">
        <p14:creationId xmlns:p14="http://schemas.microsoft.com/office/powerpoint/2010/main" val="7065300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6 </a:t>
            </a:r>
            <a:r>
              <a:rPr lang="en-GB" dirty="0" err="1" smtClean="0"/>
              <a:t>MOIMS</a:t>
            </a:r>
            <a:r>
              <a:rPr lang="en-GB" dirty="0" smtClean="0"/>
              <a:t> Areas are colour coded.</a:t>
            </a:r>
          </a:p>
          <a:p>
            <a:r>
              <a:rPr lang="en-GB" dirty="0" smtClean="0"/>
              <a:t>Each application</a:t>
            </a:r>
            <a:r>
              <a:rPr lang="en-GB" baseline="0" dirty="0" smtClean="0"/>
              <a:t> level interaction is annotated with the Data exchanged.  At this level all Data generated by each Function is grouped as a single type (the abbreviation reflects the function name).</a:t>
            </a:r>
          </a:p>
          <a:p>
            <a:r>
              <a:rPr lang="en-GB" baseline="0" dirty="0" smtClean="0"/>
              <a:t>Potential service interfaces identified by MO are indicated by a colour-coded circle representing the Service Provider</a:t>
            </a:r>
          </a:p>
          <a:p>
            <a:r>
              <a:rPr lang="en-GB" baseline="0" dirty="0" smtClean="0"/>
              <a:t>Data formats may be separately defined [</a:t>
            </a:r>
            <a:r>
              <a:rPr lang="en-GB" baseline="0" dirty="0" err="1" smtClean="0"/>
              <a:t>NAV</a:t>
            </a:r>
            <a:r>
              <a:rPr lang="en-GB" baseline="0" dirty="0" smtClean="0"/>
              <a:t>, MPS] or specified in the context of the service [MO M&amp;C, MPS].</a:t>
            </a:r>
          </a:p>
          <a:p>
            <a:endParaRPr lang="en-GB" baseline="0" dirty="0" smtClean="0"/>
          </a:p>
          <a:p>
            <a:r>
              <a:rPr lang="en-GB" baseline="0" dirty="0" smtClean="0"/>
              <a:t>File Handling is a bit different – there are special services for File Management and File Transfer [the latter delegated to a lower level protocol, such as </a:t>
            </a:r>
            <a:r>
              <a:rPr lang="en-GB" baseline="0" dirty="0" err="1" smtClean="0"/>
              <a:t>CFDP</a:t>
            </a:r>
            <a:r>
              <a:rPr lang="en-GB" baseline="0" dirty="0" smtClean="0"/>
              <a:t> or FTP], but the file </a:t>
            </a:r>
            <a:r>
              <a:rPr lang="en-GB" i="1" baseline="0" dirty="0" smtClean="0"/>
              <a:t>content </a:t>
            </a:r>
            <a:r>
              <a:rPr lang="en-GB" i="0" baseline="0" dirty="0" smtClean="0"/>
              <a:t>my be associated with any of the other Functional Areas.  It essentially provides the transport layer for bulk transfer of service messages or data formats.  Mission Data Products may also be transferred as files.</a:t>
            </a:r>
          </a:p>
          <a:p>
            <a:endParaRPr lang="en-GB" i="0" baseline="0" dirty="0" smtClean="0"/>
          </a:p>
          <a:p>
            <a:r>
              <a:rPr lang="en-GB" i="0" baseline="0" dirty="0" smtClean="0"/>
              <a:t>Note Planning/Scheduling interactions with the GSTS are greyed out as they are outside the scope of </a:t>
            </a:r>
            <a:r>
              <a:rPr lang="en-GB" i="0" baseline="0" dirty="0" err="1" smtClean="0"/>
              <a:t>MOIMS</a:t>
            </a:r>
            <a:r>
              <a:rPr lang="en-GB" i="0" baseline="0" dirty="0" smtClean="0"/>
              <a:t> standardisation [</a:t>
            </a:r>
            <a:r>
              <a:rPr lang="en-GB" i="0" baseline="0" dirty="0" err="1" smtClean="0"/>
              <a:t>CSS</a:t>
            </a:r>
            <a:r>
              <a:rPr lang="en-GB" i="0" baseline="0" dirty="0" smtClean="0"/>
              <a:t> boundary agreement].</a:t>
            </a:r>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84</a:t>
            </a:fld>
            <a:endParaRPr lang="en-GB" altLang="en-US"/>
          </a:p>
        </p:txBody>
      </p:sp>
    </p:spTree>
    <p:extLst>
      <p:ext uri="{BB962C8B-B14F-4D97-AF65-F5344CB8AC3E}">
        <p14:creationId xmlns:p14="http://schemas.microsoft.com/office/powerpoint/2010/main" val="7156284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AE14305-C442-4A21-AA62-076A4F41B47E}" type="slidenum">
              <a:rPr lang="en-US" smtClean="0"/>
              <a:pPr/>
              <a:t>86</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6357" y="4715907"/>
            <a:ext cx="4984962" cy="4467701"/>
          </a:xfrm>
          <a:noFill/>
          <a:ln/>
        </p:spPr>
        <p:txBody>
          <a:bodyPr/>
          <a:lstStyle/>
          <a:p>
            <a:pPr eaLnBrk="1" hangingPunct="1"/>
            <a:endParaRPr lang="en-US" smtClean="0"/>
          </a:p>
        </p:txBody>
      </p:sp>
    </p:spTree>
    <p:extLst>
      <p:ext uri="{BB962C8B-B14F-4D97-AF65-F5344CB8AC3E}">
        <p14:creationId xmlns:p14="http://schemas.microsoft.com/office/powerpoint/2010/main" val="20234579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6817" name="Rectangle 5"/>
          <p:cNvSpPr>
            <a:spLocks noGrp="1" noChangeArrowheads="1"/>
          </p:cNvSpPr>
          <p:nvPr>
            <p:ph type="sldNum" sz="quarter" idx="5"/>
          </p:nvPr>
        </p:nvSpPr>
        <p:spPr>
          <a:noFill/>
        </p:spPr>
        <p:txBody>
          <a:bodyPr/>
          <a:lstStyle/>
          <a:p>
            <a:fld id="{5F0BD772-6B2A-4023-BB70-01BB2E68AF82}" type="slidenum">
              <a:rPr lang="en-US" smtClean="0"/>
              <a:pPr/>
              <a:t>91</a:t>
            </a:fld>
            <a:endParaRPr lang="en-US" smtClean="0"/>
          </a:p>
        </p:txBody>
      </p:sp>
      <p:sp>
        <p:nvSpPr>
          <p:cNvPr id="3106818" name="Slide Image Placeholder 1"/>
          <p:cNvSpPr>
            <a:spLocks noGrp="1" noRot="1" noChangeAspect="1" noTextEdit="1"/>
          </p:cNvSpPr>
          <p:nvPr>
            <p:ph type="sldImg"/>
          </p:nvPr>
        </p:nvSpPr>
        <p:spPr>
          <a:ln/>
        </p:spPr>
      </p:sp>
      <p:sp>
        <p:nvSpPr>
          <p:cNvPr id="3106819" name="Notes Placeholder 2"/>
          <p:cNvSpPr>
            <a:spLocks noGrp="1"/>
          </p:cNvSpPr>
          <p:nvPr>
            <p:ph type="body" idx="1"/>
          </p:nvPr>
        </p:nvSpPr>
        <p:spPr>
          <a:noFill/>
          <a:ln/>
        </p:spPr>
        <p:txBody>
          <a:bodyPr/>
          <a:lstStyle/>
          <a:p>
            <a:endParaRPr lang="en-GB" smtClean="0"/>
          </a:p>
        </p:txBody>
      </p:sp>
      <p:sp>
        <p:nvSpPr>
          <p:cNvPr id="3106820"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1378F575-B638-4AE1-8A96-CA38B9F0FFD9}" type="slidenum">
              <a:rPr lang="en-US" sz="1000" b="0" i="1">
                <a:latin typeface="Times New Roman" pitchFamily="18" charset="0"/>
              </a:rPr>
              <a:pPr algn="r" defTabSz="920750" eaLnBrk="0" hangingPunct="0"/>
              <a:t>91</a:t>
            </a:fld>
            <a:endParaRPr lang="en-US" sz="1000" b="0" i="1">
              <a:latin typeface="Times New Roman" pitchFamily="18" charset="0"/>
            </a:endParaRPr>
          </a:p>
        </p:txBody>
      </p:sp>
    </p:spTree>
    <p:extLst>
      <p:ext uri="{BB962C8B-B14F-4D97-AF65-F5344CB8AC3E}">
        <p14:creationId xmlns:p14="http://schemas.microsoft.com/office/powerpoint/2010/main" val="22120333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94</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915988" y="744538"/>
            <a:ext cx="4965700" cy="3724275"/>
          </a:xfrm>
          <a:ln/>
        </p:spPr>
      </p:sp>
      <p:sp>
        <p:nvSpPr>
          <p:cNvPr id="11268" name="Rectangle 3"/>
          <p:cNvSpPr>
            <a:spLocks noGrp="1" noChangeArrowheads="1"/>
          </p:cNvSpPr>
          <p:nvPr>
            <p:ph type="body" idx="1"/>
          </p:nvPr>
        </p:nvSpPr>
        <p:spPr>
          <a:xfrm>
            <a:off x="905767" y="4714594"/>
            <a:ext cx="4986142"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83649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pitchFamily="34" charset="0"/>
              </a:defRPr>
            </a:lvl1pPr>
            <a:lvl2pPr marL="803275" indent="-307975">
              <a:defRPr sz="2400">
                <a:solidFill>
                  <a:schemeClr val="tx1"/>
                </a:solidFill>
                <a:latin typeface="Times New Roman" pitchFamily="18" charset="0"/>
                <a:cs typeface="Arial" pitchFamily="34" charset="0"/>
              </a:defRPr>
            </a:lvl2pPr>
            <a:lvl3pPr marL="1236663" indent="-246063">
              <a:defRPr sz="2400">
                <a:solidFill>
                  <a:schemeClr val="tx1"/>
                </a:solidFill>
                <a:latin typeface="Times New Roman" pitchFamily="18" charset="0"/>
                <a:cs typeface="Arial" pitchFamily="34" charset="0"/>
              </a:defRPr>
            </a:lvl3pPr>
            <a:lvl4pPr marL="1731963" indent="-246063">
              <a:defRPr sz="2400">
                <a:solidFill>
                  <a:schemeClr val="tx1"/>
                </a:solidFill>
                <a:latin typeface="Times New Roman" pitchFamily="18" charset="0"/>
                <a:cs typeface="Arial" pitchFamily="34" charset="0"/>
              </a:defRPr>
            </a:lvl4pPr>
            <a:lvl5pPr marL="2227263" indent="-246063">
              <a:defRPr sz="2400">
                <a:solidFill>
                  <a:schemeClr val="tx1"/>
                </a:solidFill>
                <a:latin typeface="Times New Roman" pitchFamily="18" charset="0"/>
                <a:cs typeface="Arial" pitchFamily="34" charset="0"/>
              </a:defRPr>
            </a:lvl5pPr>
            <a:lvl6pPr marL="2684463" indent="-246063" eaLnBrk="0" fontAlgn="base" hangingPunct="0">
              <a:spcBef>
                <a:spcPct val="0"/>
              </a:spcBef>
              <a:spcAft>
                <a:spcPct val="0"/>
              </a:spcAft>
              <a:defRPr sz="2400">
                <a:solidFill>
                  <a:schemeClr val="tx1"/>
                </a:solidFill>
                <a:latin typeface="Times New Roman" pitchFamily="18" charset="0"/>
                <a:cs typeface="Arial" pitchFamily="34" charset="0"/>
              </a:defRPr>
            </a:lvl6pPr>
            <a:lvl7pPr marL="3141663" indent="-246063" eaLnBrk="0" fontAlgn="base" hangingPunct="0">
              <a:spcBef>
                <a:spcPct val="0"/>
              </a:spcBef>
              <a:spcAft>
                <a:spcPct val="0"/>
              </a:spcAft>
              <a:defRPr sz="2400">
                <a:solidFill>
                  <a:schemeClr val="tx1"/>
                </a:solidFill>
                <a:latin typeface="Times New Roman" pitchFamily="18" charset="0"/>
                <a:cs typeface="Arial" pitchFamily="34" charset="0"/>
              </a:defRPr>
            </a:lvl7pPr>
            <a:lvl8pPr marL="3598863" indent="-246063" eaLnBrk="0" fontAlgn="base" hangingPunct="0">
              <a:spcBef>
                <a:spcPct val="0"/>
              </a:spcBef>
              <a:spcAft>
                <a:spcPct val="0"/>
              </a:spcAft>
              <a:defRPr sz="2400">
                <a:solidFill>
                  <a:schemeClr val="tx1"/>
                </a:solidFill>
                <a:latin typeface="Times New Roman" pitchFamily="18" charset="0"/>
                <a:cs typeface="Arial" pitchFamily="34" charset="0"/>
              </a:defRPr>
            </a:lvl8pPr>
            <a:lvl9pPr marL="4056063" indent="-246063" eaLnBrk="0" fontAlgn="base" hangingPunct="0">
              <a:spcBef>
                <a:spcPct val="0"/>
              </a:spcBef>
              <a:spcAft>
                <a:spcPct val="0"/>
              </a:spcAft>
              <a:defRPr sz="2400">
                <a:solidFill>
                  <a:schemeClr val="tx1"/>
                </a:solidFill>
                <a:latin typeface="Times New Roman" pitchFamily="18" charset="0"/>
                <a:cs typeface="Arial" pitchFamily="34" charset="0"/>
              </a:defRPr>
            </a:lvl9pPr>
          </a:lstStyle>
          <a:p>
            <a:fld id="{E32D106E-87FE-455E-9EC5-723C8F8F9FCB}" type="slidenum">
              <a:rPr lang="en-GB" altLang="fr-FR" sz="1300" smtClean="0"/>
              <a:pPr/>
              <a:t>10</a:t>
            </a:fld>
            <a:endParaRPr lang="en-GB" altLang="fr-FR" sz="130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Times New Roman" pitchFamily="18" charset="0"/>
            </a:endParaRPr>
          </a:p>
        </p:txBody>
      </p:sp>
    </p:spTree>
    <p:extLst>
      <p:ext uri="{BB962C8B-B14F-4D97-AF65-F5344CB8AC3E}">
        <p14:creationId xmlns:p14="http://schemas.microsoft.com/office/powerpoint/2010/main" val="15014160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95</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915988" y="744538"/>
            <a:ext cx="4965700" cy="3724275"/>
          </a:xfrm>
          <a:ln/>
        </p:spPr>
      </p:sp>
      <p:sp>
        <p:nvSpPr>
          <p:cNvPr id="11268" name="Rectangle 3"/>
          <p:cNvSpPr>
            <a:spLocks noGrp="1" noChangeArrowheads="1"/>
          </p:cNvSpPr>
          <p:nvPr>
            <p:ph type="body" idx="1"/>
          </p:nvPr>
        </p:nvSpPr>
        <p:spPr>
          <a:xfrm>
            <a:off x="905767" y="4714594"/>
            <a:ext cx="4986142"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33494048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96</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915988" y="744538"/>
            <a:ext cx="4965700" cy="3724275"/>
          </a:xfrm>
          <a:ln/>
        </p:spPr>
      </p:sp>
      <p:sp>
        <p:nvSpPr>
          <p:cNvPr id="11268" name="Rectangle 3"/>
          <p:cNvSpPr>
            <a:spLocks noGrp="1" noChangeArrowheads="1"/>
          </p:cNvSpPr>
          <p:nvPr>
            <p:ph type="body" idx="1"/>
          </p:nvPr>
        </p:nvSpPr>
        <p:spPr>
          <a:xfrm>
            <a:off x="905767" y="4714594"/>
            <a:ext cx="4986142"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ＭＳ Ｐゴシック" pitchFamily="34" charset="-128"/>
            </a:endParaRPr>
          </a:p>
        </p:txBody>
      </p:sp>
    </p:spTree>
    <p:extLst>
      <p:ext uri="{BB962C8B-B14F-4D97-AF65-F5344CB8AC3E}">
        <p14:creationId xmlns:p14="http://schemas.microsoft.com/office/powerpoint/2010/main" val="24281392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97</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915988" y="744538"/>
            <a:ext cx="4965700" cy="3724275"/>
          </a:xfrm>
          <a:ln/>
        </p:spPr>
      </p:sp>
      <p:sp>
        <p:nvSpPr>
          <p:cNvPr id="11268" name="Rectangle 3"/>
          <p:cNvSpPr>
            <a:spLocks noGrp="1" noChangeArrowheads="1"/>
          </p:cNvSpPr>
          <p:nvPr>
            <p:ph type="body" idx="1"/>
          </p:nvPr>
        </p:nvSpPr>
        <p:spPr>
          <a:xfrm>
            <a:off x="905767" y="4714594"/>
            <a:ext cx="4986142"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ＭＳ Ｐゴシック" pitchFamily="34" charset="-128"/>
            </a:endParaRPr>
          </a:p>
        </p:txBody>
      </p:sp>
    </p:spTree>
    <p:extLst>
      <p:ext uri="{BB962C8B-B14F-4D97-AF65-F5344CB8AC3E}">
        <p14:creationId xmlns:p14="http://schemas.microsoft.com/office/powerpoint/2010/main" val="3104398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98</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915988" y="744538"/>
            <a:ext cx="4965700" cy="3724275"/>
          </a:xfrm>
          <a:ln/>
        </p:spPr>
      </p:sp>
      <p:sp>
        <p:nvSpPr>
          <p:cNvPr id="11268" name="Rectangle 3"/>
          <p:cNvSpPr>
            <a:spLocks noGrp="1" noChangeArrowheads="1"/>
          </p:cNvSpPr>
          <p:nvPr>
            <p:ph type="body" idx="1"/>
          </p:nvPr>
        </p:nvSpPr>
        <p:spPr>
          <a:xfrm>
            <a:off x="905767" y="4714594"/>
            <a:ext cx="4986142"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ＭＳ Ｐゴシック" pitchFamily="34" charset="-128"/>
            </a:endParaRPr>
          </a:p>
        </p:txBody>
      </p:sp>
    </p:spTree>
    <p:extLst>
      <p:ext uri="{BB962C8B-B14F-4D97-AF65-F5344CB8AC3E}">
        <p14:creationId xmlns:p14="http://schemas.microsoft.com/office/powerpoint/2010/main" val="22478405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99</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915988" y="744538"/>
            <a:ext cx="4965700" cy="3724275"/>
          </a:xfrm>
          <a:ln/>
        </p:spPr>
      </p:sp>
      <p:sp>
        <p:nvSpPr>
          <p:cNvPr id="11268" name="Rectangle 3"/>
          <p:cNvSpPr>
            <a:spLocks noGrp="1" noChangeArrowheads="1"/>
          </p:cNvSpPr>
          <p:nvPr>
            <p:ph type="body" idx="1"/>
          </p:nvPr>
        </p:nvSpPr>
        <p:spPr>
          <a:xfrm>
            <a:off x="905767" y="4714594"/>
            <a:ext cx="4986142"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38982158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100</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915988" y="744538"/>
            <a:ext cx="4965700" cy="3724275"/>
          </a:xfrm>
          <a:ln/>
        </p:spPr>
      </p:sp>
      <p:sp>
        <p:nvSpPr>
          <p:cNvPr id="11268" name="Rectangle 3"/>
          <p:cNvSpPr>
            <a:spLocks noGrp="1" noChangeArrowheads="1"/>
          </p:cNvSpPr>
          <p:nvPr>
            <p:ph type="body" idx="1"/>
          </p:nvPr>
        </p:nvSpPr>
        <p:spPr>
          <a:xfrm>
            <a:off x="905767" y="4714594"/>
            <a:ext cx="4986142"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14585499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101</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915988" y="744538"/>
            <a:ext cx="4965700" cy="3724275"/>
          </a:xfrm>
          <a:ln/>
        </p:spPr>
      </p:sp>
      <p:sp>
        <p:nvSpPr>
          <p:cNvPr id="11268" name="Rectangle 3"/>
          <p:cNvSpPr>
            <a:spLocks noGrp="1" noChangeArrowheads="1"/>
          </p:cNvSpPr>
          <p:nvPr>
            <p:ph type="body" idx="1"/>
          </p:nvPr>
        </p:nvSpPr>
        <p:spPr>
          <a:xfrm>
            <a:off x="905767" y="4714594"/>
            <a:ext cx="4986142"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37325541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102</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915988" y="744538"/>
            <a:ext cx="4965700" cy="3724275"/>
          </a:xfrm>
          <a:ln/>
        </p:spPr>
      </p:sp>
      <p:sp>
        <p:nvSpPr>
          <p:cNvPr id="11268" name="Rectangle 3"/>
          <p:cNvSpPr>
            <a:spLocks noGrp="1" noChangeArrowheads="1"/>
          </p:cNvSpPr>
          <p:nvPr>
            <p:ph type="body" idx="1"/>
          </p:nvPr>
        </p:nvSpPr>
        <p:spPr>
          <a:xfrm>
            <a:off x="905767" y="4714594"/>
            <a:ext cx="4986142"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ＭＳ Ｐゴシック" pitchFamily="34" charset="-128"/>
            </a:endParaRPr>
          </a:p>
        </p:txBody>
      </p:sp>
    </p:spTree>
    <p:extLst>
      <p:ext uri="{BB962C8B-B14F-4D97-AF65-F5344CB8AC3E}">
        <p14:creationId xmlns:p14="http://schemas.microsoft.com/office/powerpoint/2010/main" val="15809164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103</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915988" y="744538"/>
            <a:ext cx="4965700" cy="3724275"/>
          </a:xfrm>
          <a:ln/>
        </p:spPr>
      </p:sp>
      <p:sp>
        <p:nvSpPr>
          <p:cNvPr id="11268" name="Rectangle 3"/>
          <p:cNvSpPr>
            <a:spLocks noGrp="1" noChangeArrowheads="1"/>
          </p:cNvSpPr>
          <p:nvPr>
            <p:ph type="body" idx="1"/>
          </p:nvPr>
        </p:nvSpPr>
        <p:spPr>
          <a:xfrm>
            <a:off x="905767" y="4714594"/>
            <a:ext cx="4986142"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39011469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104</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915988" y="744538"/>
            <a:ext cx="4965700" cy="3724275"/>
          </a:xfrm>
          <a:ln/>
        </p:spPr>
      </p:sp>
      <p:sp>
        <p:nvSpPr>
          <p:cNvPr id="11268" name="Rectangle 3"/>
          <p:cNvSpPr>
            <a:spLocks noGrp="1" noChangeArrowheads="1"/>
          </p:cNvSpPr>
          <p:nvPr>
            <p:ph type="body" idx="1"/>
          </p:nvPr>
        </p:nvSpPr>
        <p:spPr>
          <a:xfrm>
            <a:off x="905767" y="4714594"/>
            <a:ext cx="4986142"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3581924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pitchFamily="34" charset="0"/>
              </a:defRPr>
            </a:lvl1pPr>
            <a:lvl2pPr marL="803275" indent="-307975">
              <a:defRPr sz="2400">
                <a:solidFill>
                  <a:schemeClr val="tx1"/>
                </a:solidFill>
                <a:latin typeface="Times New Roman" pitchFamily="18" charset="0"/>
                <a:cs typeface="Arial" pitchFamily="34" charset="0"/>
              </a:defRPr>
            </a:lvl2pPr>
            <a:lvl3pPr marL="1236663" indent="-246063">
              <a:defRPr sz="2400">
                <a:solidFill>
                  <a:schemeClr val="tx1"/>
                </a:solidFill>
                <a:latin typeface="Times New Roman" pitchFamily="18" charset="0"/>
                <a:cs typeface="Arial" pitchFamily="34" charset="0"/>
              </a:defRPr>
            </a:lvl3pPr>
            <a:lvl4pPr marL="1731963" indent="-246063">
              <a:defRPr sz="2400">
                <a:solidFill>
                  <a:schemeClr val="tx1"/>
                </a:solidFill>
                <a:latin typeface="Times New Roman" pitchFamily="18" charset="0"/>
                <a:cs typeface="Arial" pitchFamily="34" charset="0"/>
              </a:defRPr>
            </a:lvl4pPr>
            <a:lvl5pPr marL="2227263" indent="-246063">
              <a:defRPr sz="2400">
                <a:solidFill>
                  <a:schemeClr val="tx1"/>
                </a:solidFill>
                <a:latin typeface="Times New Roman" pitchFamily="18" charset="0"/>
                <a:cs typeface="Arial" pitchFamily="34" charset="0"/>
              </a:defRPr>
            </a:lvl5pPr>
            <a:lvl6pPr marL="2684463" indent="-246063" eaLnBrk="0" fontAlgn="base" hangingPunct="0">
              <a:spcBef>
                <a:spcPct val="0"/>
              </a:spcBef>
              <a:spcAft>
                <a:spcPct val="0"/>
              </a:spcAft>
              <a:defRPr sz="2400">
                <a:solidFill>
                  <a:schemeClr val="tx1"/>
                </a:solidFill>
                <a:latin typeface="Times New Roman" pitchFamily="18" charset="0"/>
                <a:cs typeface="Arial" pitchFamily="34" charset="0"/>
              </a:defRPr>
            </a:lvl6pPr>
            <a:lvl7pPr marL="3141663" indent="-246063" eaLnBrk="0" fontAlgn="base" hangingPunct="0">
              <a:spcBef>
                <a:spcPct val="0"/>
              </a:spcBef>
              <a:spcAft>
                <a:spcPct val="0"/>
              </a:spcAft>
              <a:defRPr sz="2400">
                <a:solidFill>
                  <a:schemeClr val="tx1"/>
                </a:solidFill>
                <a:latin typeface="Times New Roman" pitchFamily="18" charset="0"/>
                <a:cs typeface="Arial" pitchFamily="34" charset="0"/>
              </a:defRPr>
            </a:lvl7pPr>
            <a:lvl8pPr marL="3598863" indent="-246063" eaLnBrk="0" fontAlgn="base" hangingPunct="0">
              <a:spcBef>
                <a:spcPct val="0"/>
              </a:spcBef>
              <a:spcAft>
                <a:spcPct val="0"/>
              </a:spcAft>
              <a:defRPr sz="2400">
                <a:solidFill>
                  <a:schemeClr val="tx1"/>
                </a:solidFill>
                <a:latin typeface="Times New Roman" pitchFamily="18" charset="0"/>
                <a:cs typeface="Arial" pitchFamily="34" charset="0"/>
              </a:defRPr>
            </a:lvl8pPr>
            <a:lvl9pPr marL="4056063" indent="-246063" eaLnBrk="0" fontAlgn="base" hangingPunct="0">
              <a:spcBef>
                <a:spcPct val="0"/>
              </a:spcBef>
              <a:spcAft>
                <a:spcPct val="0"/>
              </a:spcAft>
              <a:defRPr sz="2400">
                <a:solidFill>
                  <a:schemeClr val="tx1"/>
                </a:solidFill>
                <a:latin typeface="Times New Roman" pitchFamily="18" charset="0"/>
                <a:cs typeface="Arial" pitchFamily="34" charset="0"/>
              </a:defRPr>
            </a:lvl9pPr>
          </a:lstStyle>
          <a:p>
            <a:fld id="{BFC883B6-FEC9-4889-8834-20BFDD06A6BB}" type="slidenum">
              <a:rPr lang="en-GB" altLang="fr-FR" sz="1300" smtClean="0"/>
              <a:pPr/>
              <a:t>11</a:t>
            </a:fld>
            <a:endParaRPr lang="en-GB" altLang="fr-FR" sz="13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Times New Roman" pitchFamily="18" charset="0"/>
            </a:endParaRPr>
          </a:p>
        </p:txBody>
      </p:sp>
    </p:spTree>
    <p:extLst>
      <p:ext uri="{BB962C8B-B14F-4D97-AF65-F5344CB8AC3E}">
        <p14:creationId xmlns:p14="http://schemas.microsoft.com/office/powerpoint/2010/main" val="13659942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105</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915988" y="744538"/>
            <a:ext cx="4965700" cy="3724275"/>
          </a:xfrm>
          <a:ln/>
        </p:spPr>
      </p:sp>
      <p:sp>
        <p:nvSpPr>
          <p:cNvPr id="11268" name="Rectangle 3"/>
          <p:cNvSpPr>
            <a:spLocks noGrp="1" noChangeArrowheads="1"/>
          </p:cNvSpPr>
          <p:nvPr>
            <p:ph type="body" idx="1"/>
          </p:nvPr>
        </p:nvSpPr>
        <p:spPr>
          <a:xfrm>
            <a:off x="905767" y="4714594"/>
            <a:ext cx="4986142"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30522931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106</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915988" y="744538"/>
            <a:ext cx="4965700" cy="3724275"/>
          </a:xfrm>
          <a:ln/>
        </p:spPr>
      </p:sp>
      <p:sp>
        <p:nvSpPr>
          <p:cNvPr id="11268" name="Rectangle 3"/>
          <p:cNvSpPr>
            <a:spLocks noGrp="1" noChangeArrowheads="1"/>
          </p:cNvSpPr>
          <p:nvPr>
            <p:ph type="body" idx="1"/>
          </p:nvPr>
        </p:nvSpPr>
        <p:spPr>
          <a:xfrm>
            <a:off x="905767" y="4714594"/>
            <a:ext cx="4986142"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31761284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3681" name="Rectangle 5"/>
          <p:cNvSpPr>
            <a:spLocks noGrp="1" noChangeArrowheads="1"/>
          </p:cNvSpPr>
          <p:nvPr>
            <p:ph type="sldNum" sz="quarter" idx="5"/>
          </p:nvPr>
        </p:nvSpPr>
        <p:spPr>
          <a:noFill/>
        </p:spPr>
        <p:txBody>
          <a:bodyPr/>
          <a:lstStyle/>
          <a:p>
            <a:fld id="{03F6E647-7E65-4876-A8BC-F8538B3FE3A1}" type="slidenum">
              <a:rPr lang="en-US" smtClean="0"/>
              <a:pPr/>
              <a:t>107</a:t>
            </a:fld>
            <a:endParaRPr lang="en-US" smtClean="0"/>
          </a:p>
        </p:txBody>
      </p:sp>
      <p:sp>
        <p:nvSpPr>
          <p:cNvPr id="3783682" name="Rectangle 2"/>
          <p:cNvSpPr>
            <a:spLocks noGrp="1" noRot="1" noChangeAspect="1" noChangeArrowheads="1" noTextEdit="1"/>
          </p:cNvSpPr>
          <p:nvPr>
            <p:ph type="sldImg"/>
          </p:nvPr>
        </p:nvSpPr>
        <p:spPr>
          <a:ln/>
        </p:spPr>
      </p:sp>
      <p:sp>
        <p:nvSpPr>
          <p:cNvPr id="3783683"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2540296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defRPr>
            </a:lvl1pPr>
            <a:lvl2pPr marL="742950" indent="-285750" defTabSz="920750">
              <a:spcBef>
                <a:spcPct val="30000"/>
              </a:spcBef>
              <a:defRPr sz="1200">
                <a:solidFill>
                  <a:schemeClr val="tx1"/>
                </a:solidFill>
                <a:latin typeface="Times New Roman" pitchFamily="18" charset="0"/>
              </a:defRPr>
            </a:lvl2pPr>
            <a:lvl3pPr marL="1143000" indent="-228600" defTabSz="920750">
              <a:spcBef>
                <a:spcPct val="30000"/>
              </a:spcBef>
              <a:defRPr sz="1200">
                <a:solidFill>
                  <a:schemeClr val="tx1"/>
                </a:solidFill>
                <a:latin typeface="Times New Roman" pitchFamily="18" charset="0"/>
              </a:defRPr>
            </a:lvl3pPr>
            <a:lvl4pPr marL="1600200" indent="-228600" defTabSz="920750">
              <a:spcBef>
                <a:spcPct val="30000"/>
              </a:spcBef>
              <a:defRPr sz="1200">
                <a:solidFill>
                  <a:schemeClr val="tx1"/>
                </a:solidFill>
                <a:latin typeface="Times New Roman" pitchFamily="18" charset="0"/>
              </a:defRPr>
            </a:lvl4pPr>
            <a:lvl5pPr marL="2057400" indent="-228600" defTabSz="920750">
              <a:spcBef>
                <a:spcPct val="30000"/>
              </a:spcBef>
              <a:defRPr sz="1200">
                <a:solidFill>
                  <a:schemeClr val="tx1"/>
                </a:solidFill>
                <a:latin typeface="Times New Roman" pitchFamily="18"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BABF981-969E-43C2-B56E-6D0574C8F174}" type="slidenum">
              <a:rPr lang="en-US" altLang="en-US" sz="1000"/>
              <a:pPr>
                <a:spcBef>
                  <a:spcPct val="0"/>
                </a:spcBef>
              </a:pPr>
              <a:t>109</a:t>
            </a:fld>
            <a:endParaRPr lang="en-US" altLang="en-US" sz="1000"/>
          </a:p>
        </p:txBody>
      </p:sp>
      <p:sp>
        <p:nvSpPr>
          <p:cNvPr id="5123" name="Rectangle 5"/>
          <p:cNvSpPr txBox="1">
            <a:spLocks noGrp="1" noChangeArrowheads="1"/>
          </p:cNvSpPr>
          <p:nvPr/>
        </p:nvSpPr>
        <p:spPr bwMode="auto">
          <a:xfrm>
            <a:off x="3850245" y="9430830"/>
            <a:ext cx="2945955" cy="49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spcBef>
                <a:spcPct val="30000"/>
              </a:spcBef>
              <a:defRPr sz="1200">
                <a:solidFill>
                  <a:schemeClr val="tx1"/>
                </a:solidFill>
                <a:latin typeface="Times New Roman" pitchFamily="18" charset="0"/>
              </a:defRPr>
            </a:lvl1pPr>
            <a:lvl2pPr marL="742950" indent="-285750" defTabSz="966788">
              <a:spcBef>
                <a:spcPct val="30000"/>
              </a:spcBef>
              <a:defRPr sz="1200">
                <a:solidFill>
                  <a:schemeClr val="tx1"/>
                </a:solidFill>
                <a:latin typeface="Times New Roman" pitchFamily="18" charset="0"/>
              </a:defRPr>
            </a:lvl2pPr>
            <a:lvl3pPr marL="1143000" indent="-228600" defTabSz="966788">
              <a:spcBef>
                <a:spcPct val="30000"/>
              </a:spcBef>
              <a:defRPr sz="1200">
                <a:solidFill>
                  <a:schemeClr val="tx1"/>
                </a:solidFill>
                <a:latin typeface="Times New Roman" pitchFamily="18" charset="0"/>
              </a:defRPr>
            </a:lvl3pPr>
            <a:lvl4pPr marL="1600200" indent="-228600" defTabSz="966788">
              <a:spcBef>
                <a:spcPct val="30000"/>
              </a:spcBef>
              <a:defRPr sz="1200">
                <a:solidFill>
                  <a:schemeClr val="tx1"/>
                </a:solidFill>
                <a:latin typeface="Times New Roman" pitchFamily="18" charset="0"/>
              </a:defRPr>
            </a:lvl4pPr>
            <a:lvl5pPr marL="2057400" indent="-228600" defTabSz="966788">
              <a:spcBef>
                <a:spcPct val="30000"/>
              </a:spcBef>
              <a:defRPr sz="1200">
                <a:solidFill>
                  <a:schemeClr val="tx1"/>
                </a:solidFill>
                <a:latin typeface="Times New Roman" pitchFamily="18" charset="0"/>
              </a:defRPr>
            </a:lvl5pPr>
            <a:lvl6pPr marL="2514600" indent="-228600" defTabSz="966788" eaLnBrk="0" fontAlgn="base" hangingPunct="0">
              <a:spcBef>
                <a:spcPct val="30000"/>
              </a:spcBef>
              <a:spcAft>
                <a:spcPct val="0"/>
              </a:spcAft>
              <a:defRPr sz="1200">
                <a:solidFill>
                  <a:schemeClr val="tx1"/>
                </a:solidFill>
                <a:latin typeface="Times New Roman" pitchFamily="18" charset="0"/>
              </a:defRPr>
            </a:lvl6pPr>
            <a:lvl7pPr marL="2971800" indent="-228600" defTabSz="966788" eaLnBrk="0" fontAlgn="base" hangingPunct="0">
              <a:spcBef>
                <a:spcPct val="30000"/>
              </a:spcBef>
              <a:spcAft>
                <a:spcPct val="0"/>
              </a:spcAft>
              <a:defRPr sz="1200">
                <a:solidFill>
                  <a:schemeClr val="tx1"/>
                </a:solidFill>
                <a:latin typeface="Times New Roman" pitchFamily="18" charset="0"/>
              </a:defRPr>
            </a:lvl7pPr>
            <a:lvl8pPr marL="3429000" indent="-228600" defTabSz="966788" eaLnBrk="0" fontAlgn="base" hangingPunct="0">
              <a:spcBef>
                <a:spcPct val="30000"/>
              </a:spcBef>
              <a:spcAft>
                <a:spcPct val="0"/>
              </a:spcAft>
              <a:defRPr sz="1200">
                <a:solidFill>
                  <a:schemeClr val="tx1"/>
                </a:solidFill>
                <a:latin typeface="Times New Roman" pitchFamily="18" charset="0"/>
              </a:defRPr>
            </a:lvl8pPr>
            <a:lvl9pPr marL="3886200" indent="-228600" defTabSz="966788" eaLnBrk="0" fontAlgn="base" hangingPunct="0">
              <a:spcBef>
                <a:spcPct val="30000"/>
              </a:spcBef>
              <a:spcAft>
                <a:spcPct val="0"/>
              </a:spcAft>
              <a:defRPr sz="1200">
                <a:solidFill>
                  <a:schemeClr val="tx1"/>
                </a:solidFill>
                <a:latin typeface="Times New Roman" pitchFamily="18" charset="0"/>
              </a:defRPr>
            </a:lvl9pPr>
          </a:lstStyle>
          <a:p>
            <a:pPr algn="r">
              <a:lnSpc>
                <a:spcPct val="90000"/>
              </a:lnSpc>
              <a:spcBef>
                <a:spcPct val="0"/>
              </a:spcBef>
              <a:spcAft>
                <a:spcPct val="10000"/>
              </a:spcAft>
              <a:buSzPct val="125000"/>
            </a:pPr>
            <a:fld id="{A4D451B7-F4A8-48A1-BE0C-FC6D16AD7C95}" type="slidenum">
              <a:rPr lang="en-US" altLang="en-US" sz="1300" b="0">
                <a:latin typeface="Calibri" pitchFamily="34" charset="0"/>
              </a:rPr>
              <a:pPr algn="r">
                <a:lnSpc>
                  <a:spcPct val="90000"/>
                </a:lnSpc>
                <a:spcBef>
                  <a:spcPct val="0"/>
                </a:spcBef>
                <a:spcAft>
                  <a:spcPct val="10000"/>
                </a:spcAft>
                <a:buSzPct val="125000"/>
              </a:pPr>
              <a:t>109</a:t>
            </a:fld>
            <a:endParaRPr lang="en-US" altLang="en-US" sz="1300" b="0">
              <a:latin typeface="Calibri" pitchFamily="34" charset="0"/>
            </a:endParaRPr>
          </a:p>
        </p:txBody>
      </p:sp>
      <p:sp>
        <p:nvSpPr>
          <p:cNvPr id="5124" name="Rectangle 2"/>
          <p:cNvSpPr>
            <a:spLocks noGrp="1" noRot="1" noChangeAspect="1" noChangeArrowheads="1" noTextEdit="1"/>
          </p:cNvSpPr>
          <p:nvPr>
            <p:ph type="sldImg"/>
          </p:nvPr>
        </p:nvSpPr>
        <p:spPr>
          <a:xfrm>
            <a:off x="931863" y="752475"/>
            <a:ext cx="4941887" cy="3708400"/>
          </a:xfrm>
          <a:ln/>
        </p:spPr>
      </p:sp>
      <p:sp>
        <p:nvSpPr>
          <p:cNvPr id="5125" name="Rectangle 3"/>
          <p:cNvSpPr>
            <a:spLocks noGrp="1" noChangeArrowheads="1"/>
          </p:cNvSpPr>
          <p:nvPr>
            <p:ph type="body" idx="1"/>
          </p:nvPr>
        </p:nvSpPr>
        <p:spPr>
          <a:xfrm>
            <a:off x="907243" y="4716236"/>
            <a:ext cx="4983191" cy="4469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pPr>
              <a:spcBef>
                <a:spcPct val="0"/>
              </a:spcBef>
            </a:pPr>
            <a:endParaRPr lang="en-US" altLang="en-US" smtClean="0"/>
          </a:p>
        </p:txBody>
      </p:sp>
    </p:spTree>
    <p:extLst>
      <p:ext uri="{BB962C8B-B14F-4D97-AF65-F5344CB8AC3E}">
        <p14:creationId xmlns:p14="http://schemas.microsoft.com/office/powerpoint/2010/main" val="7610510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849" name="Rectangle 5"/>
          <p:cNvSpPr>
            <a:spLocks noGrp="1" noChangeArrowheads="1"/>
          </p:cNvSpPr>
          <p:nvPr>
            <p:ph type="sldNum" sz="quarter" idx="5"/>
          </p:nvPr>
        </p:nvSpPr>
        <p:spPr>
          <a:noFill/>
        </p:spPr>
        <p:txBody>
          <a:bodyPr/>
          <a:lstStyle/>
          <a:p>
            <a:fld id="{A391E153-7D47-4F1E-9AE0-583291366BD8}" type="slidenum">
              <a:rPr lang="en-US" smtClean="0"/>
              <a:pPr/>
              <a:t>116</a:t>
            </a:fld>
            <a:endParaRPr lang="en-US" smtClean="0"/>
          </a:p>
        </p:txBody>
      </p:sp>
      <p:sp>
        <p:nvSpPr>
          <p:cNvPr id="3790850" name="Rectangle 2"/>
          <p:cNvSpPr>
            <a:spLocks noGrp="1" noRot="1" noChangeAspect="1" noChangeArrowheads="1" noTextEdit="1"/>
          </p:cNvSpPr>
          <p:nvPr>
            <p:ph type="sldImg"/>
          </p:nvPr>
        </p:nvSpPr>
        <p:spPr>
          <a:ln/>
        </p:spPr>
      </p:sp>
      <p:sp>
        <p:nvSpPr>
          <p:cNvPr id="379085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293278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625" eaLnBrk="0" hangingPunct="0">
              <a:lnSpc>
                <a:spcPct val="90000"/>
              </a:lnSpc>
              <a:spcAft>
                <a:spcPct val="10000"/>
              </a:spcAft>
              <a:buSzPct val="125000"/>
              <a:defRPr b="1">
                <a:solidFill>
                  <a:schemeClr val="tx1"/>
                </a:solidFill>
                <a:latin typeface="Arial" pitchFamily="34" charset="0"/>
              </a:defRPr>
            </a:lvl1pPr>
            <a:lvl2pPr marL="742850" indent="-285711" defTabSz="920625" eaLnBrk="0" hangingPunct="0">
              <a:lnSpc>
                <a:spcPct val="90000"/>
              </a:lnSpc>
              <a:spcAft>
                <a:spcPct val="10000"/>
              </a:spcAft>
              <a:buSzPct val="125000"/>
              <a:defRPr b="1">
                <a:solidFill>
                  <a:schemeClr val="tx1"/>
                </a:solidFill>
                <a:latin typeface="Arial" pitchFamily="34" charset="0"/>
              </a:defRPr>
            </a:lvl2pPr>
            <a:lvl3pPr marL="1142845" indent="-228569" defTabSz="920625" eaLnBrk="0" hangingPunct="0">
              <a:lnSpc>
                <a:spcPct val="90000"/>
              </a:lnSpc>
              <a:spcAft>
                <a:spcPct val="10000"/>
              </a:spcAft>
              <a:buSzPct val="125000"/>
              <a:defRPr b="1">
                <a:solidFill>
                  <a:schemeClr val="tx1"/>
                </a:solidFill>
                <a:latin typeface="Arial" pitchFamily="34" charset="0"/>
              </a:defRPr>
            </a:lvl3pPr>
            <a:lvl4pPr marL="1599984" indent="-228569" defTabSz="920625" eaLnBrk="0" hangingPunct="0">
              <a:lnSpc>
                <a:spcPct val="90000"/>
              </a:lnSpc>
              <a:spcAft>
                <a:spcPct val="10000"/>
              </a:spcAft>
              <a:buSzPct val="125000"/>
              <a:defRPr b="1">
                <a:solidFill>
                  <a:schemeClr val="tx1"/>
                </a:solidFill>
                <a:latin typeface="Arial" pitchFamily="34" charset="0"/>
              </a:defRPr>
            </a:lvl4pPr>
            <a:lvl5pPr marL="2057122" indent="-228569" defTabSz="920625" eaLnBrk="0" hangingPunct="0">
              <a:lnSpc>
                <a:spcPct val="90000"/>
              </a:lnSpc>
              <a:spcAft>
                <a:spcPct val="10000"/>
              </a:spcAft>
              <a:buSzPct val="125000"/>
              <a:defRPr b="1">
                <a:solidFill>
                  <a:schemeClr val="tx1"/>
                </a:solidFill>
                <a:latin typeface="Arial" pitchFamily="34" charset="0"/>
              </a:defRPr>
            </a:lvl5pPr>
            <a:lvl6pPr marL="2514260"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6pPr>
            <a:lvl7pPr marL="2971398"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7pPr>
            <a:lvl8pPr marL="3428537"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8pPr>
            <a:lvl9pPr marL="3885674"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Aft>
                <a:spcPct val="0"/>
              </a:spcAft>
              <a:buSzTx/>
            </a:pPr>
            <a:fld id="{9C488D27-4E1D-40EF-91EF-01F053FCEBA8}" type="slidenum">
              <a:rPr lang="en-US" b="0" smtClean="0">
                <a:latin typeface="Times New Roman" pitchFamily="18" charset="0"/>
              </a:rPr>
              <a:pPr>
                <a:lnSpc>
                  <a:spcPct val="100000"/>
                </a:lnSpc>
                <a:spcAft>
                  <a:spcPct val="0"/>
                </a:spcAft>
                <a:buSzTx/>
              </a:pPr>
              <a:t>118</a:t>
            </a:fld>
            <a:endParaRPr lang="en-US" b="0" smtClean="0">
              <a:latin typeface="Times New Roman" pitchFamily="18" charset="0"/>
            </a:endParaRPr>
          </a:p>
        </p:txBody>
      </p:sp>
      <p:sp>
        <p:nvSpPr>
          <p:cNvPr id="9218" name="Rectangle 2"/>
          <p:cNvSpPr>
            <a:spLocks noGrp="1" noRot="1" noChangeAspect="1" noChangeArrowheads="1" noTextEdit="1"/>
          </p:cNvSpPr>
          <p:nvPr>
            <p:ph type="sldImg"/>
          </p:nvPr>
        </p:nvSpPr>
        <p:spPr>
          <a:xfrm>
            <a:off x="915988" y="744538"/>
            <a:ext cx="4965700" cy="3724275"/>
          </a:xfrm>
          <a:ln/>
        </p:spPr>
      </p:sp>
      <p:sp>
        <p:nvSpPr>
          <p:cNvPr id="9219" name="Rectangle 3"/>
          <p:cNvSpPr>
            <a:spLocks noGrp="1" noChangeArrowheads="1"/>
          </p:cNvSpPr>
          <p:nvPr>
            <p:ph type="body" idx="1"/>
          </p:nvPr>
        </p:nvSpPr>
        <p:spPr>
          <a:xfrm>
            <a:off x="907245" y="4714596"/>
            <a:ext cx="4983191"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7372614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625" eaLnBrk="0" hangingPunct="0">
              <a:lnSpc>
                <a:spcPct val="90000"/>
              </a:lnSpc>
              <a:spcAft>
                <a:spcPct val="10000"/>
              </a:spcAft>
              <a:buSzPct val="125000"/>
              <a:defRPr b="1">
                <a:solidFill>
                  <a:schemeClr val="tx1"/>
                </a:solidFill>
                <a:latin typeface="Arial" pitchFamily="34" charset="0"/>
              </a:defRPr>
            </a:lvl1pPr>
            <a:lvl2pPr marL="742850" indent="-285711" defTabSz="920625" eaLnBrk="0" hangingPunct="0">
              <a:lnSpc>
                <a:spcPct val="90000"/>
              </a:lnSpc>
              <a:spcAft>
                <a:spcPct val="10000"/>
              </a:spcAft>
              <a:buSzPct val="125000"/>
              <a:defRPr b="1">
                <a:solidFill>
                  <a:schemeClr val="tx1"/>
                </a:solidFill>
                <a:latin typeface="Arial" pitchFamily="34" charset="0"/>
              </a:defRPr>
            </a:lvl2pPr>
            <a:lvl3pPr marL="1142845" indent="-228569" defTabSz="920625" eaLnBrk="0" hangingPunct="0">
              <a:lnSpc>
                <a:spcPct val="90000"/>
              </a:lnSpc>
              <a:spcAft>
                <a:spcPct val="10000"/>
              </a:spcAft>
              <a:buSzPct val="125000"/>
              <a:defRPr b="1">
                <a:solidFill>
                  <a:schemeClr val="tx1"/>
                </a:solidFill>
                <a:latin typeface="Arial" pitchFamily="34" charset="0"/>
              </a:defRPr>
            </a:lvl3pPr>
            <a:lvl4pPr marL="1599984" indent="-228569" defTabSz="920625" eaLnBrk="0" hangingPunct="0">
              <a:lnSpc>
                <a:spcPct val="90000"/>
              </a:lnSpc>
              <a:spcAft>
                <a:spcPct val="10000"/>
              </a:spcAft>
              <a:buSzPct val="125000"/>
              <a:defRPr b="1">
                <a:solidFill>
                  <a:schemeClr val="tx1"/>
                </a:solidFill>
                <a:latin typeface="Arial" pitchFamily="34" charset="0"/>
              </a:defRPr>
            </a:lvl4pPr>
            <a:lvl5pPr marL="2057122" indent="-228569" defTabSz="920625" eaLnBrk="0" hangingPunct="0">
              <a:lnSpc>
                <a:spcPct val="90000"/>
              </a:lnSpc>
              <a:spcAft>
                <a:spcPct val="10000"/>
              </a:spcAft>
              <a:buSzPct val="125000"/>
              <a:defRPr b="1">
                <a:solidFill>
                  <a:schemeClr val="tx1"/>
                </a:solidFill>
                <a:latin typeface="Arial" pitchFamily="34" charset="0"/>
              </a:defRPr>
            </a:lvl5pPr>
            <a:lvl6pPr marL="2514260"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6pPr>
            <a:lvl7pPr marL="2971398"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7pPr>
            <a:lvl8pPr marL="3428537"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8pPr>
            <a:lvl9pPr marL="3885674"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Aft>
                <a:spcPct val="0"/>
              </a:spcAft>
              <a:buSzTx/>
            </a:pPr>
            <a:fld id="{9C488D27-4E1D-40EF-91EF-01F053FCEBA8}" type="slidenum">
              <a:rPr lang="en-US" b="0" smtClean="0">
                <a:latin typeface="Times New Roman" pitchFamily="18" charset="0"/>
              </a:rPr>
              <a:pPr>
                <a:lnSpc>
                  <a:spcPct val="100000"/>
                </a:lnSpc>
                <a:spcAft>
                  <a:spcPct val="0"/>
                </a:spcAft>
                <a:buSzTx/>
              </a:pPr>
              <a:t>119</a:t>
            </a:fld>
            <a:endParaRPr lang="en-US" b="0" smtClean="0">
              <a:latin typeface="Times New Roman" pitchFamily="18" charset="0"/>
            </a:endParaRPr>
          </a:p>
        </p:txBody>
      </p:sp>
      <p:sp>
        <p:nvSpPr>
          <p:cNvPr id="9218" name="Rectangle 2"/>
          <p:cNvSpPr>
            <a:spLocks noGrp="1" noRot="1" noChangeAspect="1" noChangeArrowheads="1" noTextEdit="1"/>
          </p:cNvSpPr>
          <p:nvPr>
            <p:ph type="sldImg"/>
          </p:nvPr>
        </p:nvSpPr>
        <p:spPr>
          <a:xfrm>
            <a:off x="915988" y="744538"/>
            <a:ext cx="4965700" cy="3724275"/>
          </a:xfrm>
          <a:ln/>
        </p:spPr>
      </p:sp>
      <p:sp>
        <p:nvSpPr>
          <p:cNvPr id="9219" name="Rectangle 3"/>
          <p:cNvSpPr>
            <a:spLocks noGrp="1" noChangeArrowheads="1"/>
          </p:cNvSpPr>
          <p:nvPr>
            <p:ph type="body" idx="1"/>
          </p:nvPr>
        </p:nvSpPr>
        <p:spPr>
          <a:xfrm>
            <a:off x="907245" y="4714596"/>
            <a:ext cx="4983191" cy="44683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96609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pitchFamily="34" charset="0"/>
              </a:defRPr>
            </a:lvl1pPr>
            <a:lvl2pPr marL="803275" indent="-307975">
              <a:defRPr sz="2400">
                <a:solidFill>
                  <a:schemeClr val="tx1"/>
                </a:solidFill>
                <a:latin typeface="Times New Roman" pitchFamily="18" charset="0"/>
                <a:cs typeface="Arial" pitchFamily="34" charset="0"/>
              </a:defRPr>
            </a:lvl2pPr>
            <a:lvl3pPr marL="1236663" indent="-246063">
              <a:defRPr sz="2400">
                <a:solidFill>
                  <a:schemeClr val="tx1"/>
                </a:solidFill>
                <a:latin typeface="Times New Roman" pitchFamily="18" charset="0"/>
                <a:cs typeface="Arial" pitchFamily="34" charset="0"/>
              </a:defRPr>
            </a:lvl3pPr>
            <a:lvl4pPr marL="1731963" indent="-246063">
              <a:defRPr sz="2400">
                <a:solidFill>
                  <a:schemeClr val="tx1"/>
                </a:solidFill>
                <a:latin typeface="Times New Roman" pitchFamily="18" charset="0"/>
                <a:cs typeface="Arial" pitchFamily="34" charset="0"/>
              </a:defRPr>
            </a:lvl4pPr>
            <a:lvl5pPr marL="2227263" indent="-246063">
              <a:defRPr sz="2400">
                <a:solidFill>
                  <a:schemeClr val="tx1"/>
                </a:solidFill>
                <a:latin typeface="Times New Roman" pitchFamily="18" charset="0"/>
                <a:cs typeface="Arial" pitchFamily="34" charset="0"/>
              </a:defRPr>
            </a:lvl5pPr>
            <a:lvl6pPr marL="2684463" indent="-246063" eaLnBrk="0" fontAlgn="base" hangingPunct="0">
              <a:spcBef>
                <a:spcPct val="0"/>
              </a:spcBef>
              <a:spcAft>
                <a:spcPct val="0"/>
              </a:spcAft>
              <a:defRPr sz="2400">
                <a:solidFill>
                  <a:schemeClr val="tx1"/>
                </a:solidFill>
                <a:latin typeface="Times New Roman" pitchFamily="18" charset="0"/>
                <a:cs typeface="Arial" pitchFamily="34" charset="0"/>
              </a:defRPr>
            </a:lvl6pPr>
            <a:lvl7pPr marL="3141663" indent="-246063" eaLnBrk="0" fontAlgn="base" hangingPunct="0">
              <a:spcBef>
                <a:spcPct val="0"/>
              </a:spcBef>
              <a:spcAft>
                <a:spcPct val="0"/>
              </a:spcAft>
              <a:defRPr sz="2400">
                <a:solidFill>
                  <a:schemeClr val="tx1"/>
                </a:solidFill>
                <a:latin typeface="Times New Roman" pitchFamily="18" charset="0"/>
                <a:cs typeface="Arial" pitchFamily="34" charset="0"/>
              </a:defRPr>
            </a:lvl7pPr>
            <a:lvl8pPr marL="3598863" indent="-246063" eaLnBrk="0" fontAlgn="base" hangingPunct="0">
              <a:spcBef>
                <a:spcPct val="0"/>
              </a:spcBef>
              <a:spcAft>
                <a:spcPct val="0"/>
              </a:spcAft>
              <a:defRPr sz="2400">
                <a:solidFill>
                  <a:schemeClr val="tx1"/>
                </a:solidFill>
                <a:latin typeface="Times New Roman" pitchFamily="18" charset="0"/>
                <a:cs typeface="Arial" pitchFamily="34" charset="0"/>
              </a:defRPr>
            </a:lvl8pPr>
            <a:lvl9pPr marL="4056063" indent="-246063" eaLnBrk="0" fontAlgn="base" hangingPunct="0">
              <a:spcBef>
                <a:spcPct val="0"/>
              </a:spcBef>
              <a:spcAft>
                <a:spcPct val="0"/>
              </a:spcAft>
              <a:defRPr sz="2400">
                <a:solidFill>
                  <a:schemeClr val="tx1"/>
                </a:solidFill>
                <a:latin typeface="Times New Roman" pitchFamily="18" charset="0"/>
                <a:cs typeface="Arial" pitchFamily="34" charset="0"/>
              </a:defRPr>
            </a:lvl9pPr>
          </a:lstStyle>
          <a:p>
            <a:fld id="{BFC883B6-FEC9-4889-8834-20BFDD06A6BB}" type="slidenum">
              <a:rPr lang="en-GB" altLang="fr-FR" sz="1300" smtClean="0"/>
              <a:pPr/>
              <a:t>12</a:t>
            </a:fld>
            <a:endParaRPr lang="en-GB" altLang="fr-FR" sz="13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Times New Roman" pitchFamily="18" charset="0"/>
            </a:endParaRPr>
          </a:p>
        </p:txBody>
      </p:sp>
    </p:spTree>
    <p:extLst>
      <p:ext uri="{BB962C8B-B14F-4D97-AF65-F5344CB8AC3E}">
        <p14:creationId xmlns:p14="http://schemas.microsoft.com/office/powerpoint/2010/main" val="1664433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pitchFamily="34" charset="0"/>
              </a:defRPr>
            </a:lvl1pPr>
            <a:lvl2pPr marL="803275" indent="-307975">
              <a:defRPr sz="2400">
                <a:solidFill>
                  <a:schemeClr val="tx1"/>
                </a:solidFill>
                <a:latin typeface="Times New Roman" pitchFamily="18" charset="0"/>
                <a:cs typeface="Arial" pitchFamily="34" charset="0"/>
              </a:defRPr>
            </a:lvl2pPr>
            <a:lvl3pPr marL="1236663" indent="-246063">
              <a:defRPr sz="2400">
                <a:solidFill>
                  <a:schemeClr val="tx1"/>
                </a:solidFill>
                <a:latin typeface="Times New Roman" pitchFamily="18" charset="0"/>
                <a:cs typeface="Arial" pitchFamily="34" charset="0"/>
              </a:defRPr>
            </a:lvl3pPr>
            <a:lvl4pPr marL="1731963" indent="-246063">
              <a:defRPr sz="2400">
                <a:solidFill>
                  <a:schemeClr val="tx1"/>
                </a:solidFill>
                <a:latin typeface="Times New Roman" pitchFamily="18" charset="0"/>
                <a:cs typeface="Arial" pitchFamily="34" charset="0"/>
              </a:defRPr>
            </a:lvl4pPr>
            <a:lvl5pPr marL="2227263" indent="-246063">
              <a:defRPr sz="2400">
                <a:solidFill>
                  <a:schemeClr val="tx1"/>
                </a:solidFill>
                <a:latin typeface="Times New Roman" pitchFamily="18" charset="0"/>
                <a:cs typeface="Arial" pitchFamily="34" charset="0"/>
              </a:defRPr>
            </a:lvl5pPr>
            <a:lvl6pPr marL="2684463" indent="-246063" eaLnBrk="0" fontAlgn="base" hangingPunct="0">
              <a:spcBef>
                <a:spcPct val="0"/>
              </a:spcBef>
              <a:spcAft>
                <a:spcPct val="0"/>
              </a:spcAft>
              <a:defRPr sz="2400">
                <a:solidFill>
                  <a:schemeClr val="tx1"/>
                </a:solidFill>
                <a:latin typeface="Times New Roman" pitchFamily="18" charset="0"/>
                <a:cs typeface="Arial" pitchFamily="34" charset="0"/>
              </a:defRPr>
            </a:lvl6pPr>
            <a:lvl7pPr marL="3141663" indent="-246063" eaLnBrk="0" fontAlgn="base" hangingPunct="0">
              <a:spcBef>
                <a:spcPct val="0"/>
              </a:spcBef>
              <a:spcAft>
                <a:spcPct val="0"/>
              </a:spcAft>
              <a:defRPr sz="2400">
                <a:solidFill>
                  <a:schemeClr val="tx1"/>
                </a:solidFill>
                <a:latin typeface="Times New Roman" pitchFamily="18" charset="0"/>
                <a:cs typeface="Arial" pitchFamily="34" charset="0"/>
              </a:defRPr>
            </a:lvl7pPr>
            <a:lvl8pPr marL="3598863" indent="-246063" eaLnBrk="0" fontAlgn="base" hangingPunct="0">
              <a:spcBef>
                <a:spcPct val="0"/>
              </a:spcBef>
              <a:spcAft>
                <a:spcPct val="0"/>
              </a:spcAft>
              <a:defRPr sz="2400">
                <a:solidFill>
                  <a:schemeClr val="tx1"/>
                </a:solidFill>
                <a:latin typeface="Times New Roman" pitchFamily="18" charset="0"/>
                <a:cs typeface="Arial" pitchFamily="34" charset="0"/>
              </a:defRPr>
            </a:lvl8pPr>
            <a:lvl9pPr marL="4056063" indent="-246063" eaLnBrk="0" fontAlgn="base" hangingPunct="0">
              <a:spcBef>
                <a:spcPct val="0"/>
              </a:spcBef>
              <a:spcAft>
                <a:spcPct val="0"/>
              </a:spcAft>
              <a:defRPr sz="2400">
                <a:solidFill>
                  <a:schemeClr val="tx1"/>
                </a:solidFill>
                <a:latin typeface="Times New Roman" pitchFamily="18" charset="0"/>
                <a:cs typeface="Arial" pitchFamily="34" charset="0"/>
              </a:defRPr>
            </a:lvl9pPr>
          </a:lstStyle>
          <a:p>
            <a:fld id="{E32D106E-87FE-455E-9EC5-723C8F8F9FCB}" type="slidenum">
              <a:rPr lang="en-GB" altLang="fr-FR" sz="1300" smtClean="0"/>
              <a:pPr/>
              <a:t>13</a:t>
            </a:fld>
            <a:endParaRPr lang="en-GB" altLang="fr-FR" sz="130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Times New Roman" pitchFamily="18" charset="0"/>
            </a:endParaRPr>
          </a:p>
        </p:txBody>
      </p:sp>
    </p:spTree>
    <p:extLst>
      <p:ext uri="{BB962C8B-B14F-4D97-AF65-F5344CB8AC3E}">
        <p14:creationId xmlns:p14="http://schemas.microsoft.com/office/powerpoint/2010/main" val="1017092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sz="3600"/>
            </a:lvl1pPr>
            <a:lvl2pPr rtl="0">
              <a:defRPr sz="3600"/>
            </a:lvl2pPr>
            <a:lvl3pPr rtl="0">
              <a:defRPr sz="3600"/>
            </a:lvl3pPr>
            <a:lvl4pPr rtl="0">
              <a:defRPr sz="3600"/>
            </a:lvl4pPr>
            <a:lvl5pPr rtl="0">
              <a:defRPr sz="3600"/>
            </a:lvl5pPr>
            <a:lvl6pPr rtl="0">
              <a:defRPr sz="3600"/>
            </a:lvl6pPr>
            <a:lvl7pPr rtl="0">
              <a:defRPr sz="3600"/>
            </a:lvl7pPr>
            <a:lvl8pPr rtl="0">
              <a:defRPr sz="3600"/>
            </a:lvl8pPr>
            <a:lvl9pPr rtl="0">
              <a:defRPr sz="3600"/>
            </a:lvl9pPr>
          </a:lstStyle>
          <a:p>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00"/>
          <p:cNvPicPr>
            <a:picLocks noChangeAspect="1" noChangeArrowheads="1"/>
          </p:cNvPicPr>
          <p:nvPr userDrawn="1"/>
        </p:nvPicPr>
        <p:blipFill>
          <a:blip r:embed="rId6" cstate="print"/>
          <a:srcRect/>
          <a:stretch>
            <a:fillRect/>
          </a:stretch>
        </p:blipFill>
        <p:spPr bwMode="auto">
          <a:xfrm>
            <a:off x="0" y="0"/>
            <a:ext cx="1295400" cy="569913"/>
          </a:xfrm>
          <a:prstGeom prst="rect">
            <a:avLst/>
          </a:prstGeom>
          <a:noFill/>
          <a:ln w="9525">
            <a:noFill/>
            <a:miter lim="800000"/>
            <a:headEnd/>
            <a:tailEnd/>
          </a:ln>
        </p:spPr>
      </p:pic>
      <p:sp>
        <p:nvSpPr>
          <p:cNvPr id="540649" name="Line 1001"/>
          <p:cNvSpPr>
            <a:spLocks noChangeShapeType="1"/>
          </p:cNvSpPr>
          <p:nvPr userDrawn="1"/>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p>
        </p:txBody>
      </p:sp>
      <p:pic>
        <p:nvPicPr>
          <p:cNvPr id="1029" name="Picture 1" descr="part1"/>
          <p:cNvPicPr>
            <a:picLocks noChangeAspect="1" noChangeArrowheads="1"/>
          </p:cNvPicPr>
          <p:nvPr userDrawn="1"/>
        </p:nvPicPr>
        <p:blipFill>
          <a:blip r:embed="rId7" cstate="print"/>
          <a:srcRect/>
          <a:stretch>
            <a:fillRect/>
          </a:stretch>
        </p:blipFill>
        <p:spPr bwMode="auto">
          <a:xfrm>
            <a:off x="3276600" y="6477000"/>
            <a:ext cx="2590800" cy="341313"/>
          </a:xfrm>
          <a:prstGeom prst="rect">
            <a:avLst/>
          </a:prstGeom>
          <a:noFill/>
          <a:ln w="9525">
            <a:noFill/>
            <a:miter lim="800000"/>
            <a:headEnd/>
            <a:tailEnd/>
          </a:ln>
        </p:spPr>
      </p:pic>
      <p:sp>
        <p:nvSpPr>
          <p:cNvPr id="6" name="Rectangle 1003"/>
          <p:cNvSpPr>
            <a:spLocks noChangeArrowheads="1"/>
          </p:cNvSpPr>
          <p:nvPr userDrawn="1"/>
        </p:nvSpPr>
        <p:spPr bwMode="auto">
          <a:xfrm>
            <a:off x="7567590" y="6578210"/>
            <a:ext cx="1501021"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dirty="0" smtClean="0">
                <a:solidFill>
                  <a:srgbClr val="333399"/>
                </a:solidFill>
              </a:rPr>
              <a:t>26-April-2016-cesg-</a:t>
            </a:r>
            <a:fld id="{A695BC2C-BEAC-4E31-AADE-93F4F0C57784}" type="slidenum">
              <a:rPr lang="en-US" sz="1000">
                <a:solidFill>
                  <a:srgbClr val="333399"/>
                </a:solidFill>
              </a:rPr>
              <a:pPr defTabSz="820738" eaLnBrk="0" hangingPunct="0">
                <a:defRPr/>
              </a:pPr>
              <a:t>‹#›</a:t>
            </a:fld>
            <a:endParaRPr lang="en-US" sz="1000" dirty="0">
              <a:solidFill>
                <a:srgbClr val="333399"/>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83" r:id="rId3"/>
    <p:sldLayoutId id="2147483684" r:id="rId4"/>
  </p:sldLayoutIdLst>
  <p:timing>
    <p:tnLst>
      <p:par>
        <p:cTn id="1" dur="indefinite" restart="never" nodeType="tmRoot"/>
      </p:par>
    </p:tnLst>
  </p:timing>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73.xml"/><Relationship Id="rId4" Type="http://schemas.openxmlformats.org/officeDocument/2006/relationships/oleObject" Target="../embeddings/Microsoft_Excel_97_-_2004_Worksheet1.xls"/><Relationship Id="rId5"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Microsoft_Excel_97_-_2004_Worksheet2.xls"/><Relationship Id="rId4"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Microsoft_Excel_97_-_2004_Worksheet3.xls"/><Relationship Id="rId4" Type="http://schemas.openxmlformats.org/officeDocument/2006/relationships/image" Target="../media/image13.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Microsoft_Excel_97_-_2004_Worksheet4.xls"/><Relationship Id="rId4" Type="http://schemas.openxmlformats.org/officeDocument/2006/relationships/image" Target="../media/image14.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17.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ip9sfayo7MAhXGCw8KHWjECp4QjRwIBw&amp;url=http://www.free-power-point-templates.com/articles/traffic-light-symbols-for-powerpoint-presentations/&amp;psig=AFQjCNGReOqR1_2HnQSlvR4htf4G0yUj3Q&amp;ust=1460738884232548" TargetMode="External"/><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hyperlink" Target="http://www.ccsds.org/" TargetMode="External"/><Relationship Id="rId4" Type="http://schemas.openxmlformats.org/officeDocument/2006/relationships/chart" Target="../charts/chart2.xml"/><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noChangeArrowheads="1"/>
          </p:cNvPicPr>
          <p:nvPr/>
        </p:nvPicPr>
        <p:blipFill>
          <a:blip r:embed="rId3" cstate="print"/>
          <a:srcRect/>
          <a:stretch>
            <a:fillRect/>
          </a:stretch>
        </p:blipFill>
        <p:spPr bwMode="auto">
          <a:xfrm>
            <a:off x="3886200" y="76200"/>
            <a:ext cx="1295400" cy="569913"/>
          </a:xfrm>
          <a:prstGeom prst="rect">
            <a:avLst/>
          </a:prstGeom>
          <a:noFill/>
          <a:ln w="9525">
            <a:noFill/>
            <a:miter lim="800000"/>
            <a:headEnd/>
            <a:tailEnd/>
          </a:ln>
        </p:spPr>
      </p:pic>
      <p:sp>
        <p:nvSpPr>
          <p:cNvPr id="19458" name="Rectangle 5"/>
          <p:cNvSpPr>
            <a:spLocks noChangeArrowheads="1"/>
          </p:cNvSpPr>
          <p:nvPr/>
        </p:nvSpPr>
        <p:spPr bwMode="auto">
          <a:xfrm>
            <a:off x="0" y="0"/>
            <a:ext cx="1371600" cy="609600"/>
          </a:xfrm>
          <a:prstGeom prst="rect">
            <a:avLst/>
          </a:prstGeom>
          <a:solidFill>
            <a:schemeClr val="bg1"/>
          </a:solidFill>
          <a:ln w="9525" algn="ctr">
            <a:noFill/>
            <a:miter lim="800000"/>
            <a:headEnd/>
            <a:tailEnd/>
          </a:ln>
        </p:spPr>
        <p:txBody>
          <a:bodyPr wrap="none" anchor="ctr"/>
          <a:lstStyle/>
          <a:p>
            <a:pPr eaLnBrk="0" hangingPunct="0">
              <a:lnSpc>
                <a:spcPct val="90000"/>
              </a:lnSpc>
              <a:spcAft>
                <a:spcPct val="10000"/>
              </a:spcAft>
              <a:buSzPct val="125000"/>
            </a:pPr>
            <a:endParaRPr lang="en-GB" sz="1800" dirty="0"/>
          </a:p>
        </p:txBody>
      </p:sp>
      <p:sp>
        <p:nvSpPr>
          <p:cNvPr id="19459" name="Rectangle 6"/>
          <p:cNvSpPr>
            <a:spLocks noChangeArrowheads="1"/>
          </p:cNvSpPr>
          <p:nvPr/>
        </p:nvSpPr>
        <p:spPr bwMode="auto">
          <a:xfrm>
            <a:off x="7696200" y="0"/>
            <a:ext cx="1447800" cy="685800"/>
          </a:xfrm>
          <a:prstGeom prst="rect">
            <a:avLst/>
          </a:prstGeom>
          <a:solidFill>
            <a:schemeClr val="bg1"/>
          </a:solidFill>
          <a:ln w="9525" algn="ctr">
            <a:noFill/>
            <a:miter lim="800000"/>
            <a:headEnd/>
            <a:tailEnd/>
          </a:ln>
        </p:spPr>
        <p:txBody>
          <a:bodyPr wrap="none" anchor="ctr"/>
          <a:lstStyle/>
          <a:p>
            <a:pPr eaLnBrk="0" hangingPunct="0">
              <a:lnSpc>
                <a:spcPct val="90000"/>
              </a:lnSpc>
              <a:spcAft>
                <a:spcPct val="10000"/>
              </a:spcAft>
              <a:buSzPct val="125000"/>
            </a:pPr>
            <a:endParaRPr lang="en-GB" sz="1800" dirty="0"/>
          </a:p>
        </p:txBody>
      </p:sp>
      <p:sp>
        <p:nvSpPr>
          <p:cNvPr id="19460" name="Rectangle 8"/>
          <p:cNvSpPr>
            <a:spLocks noChangeArrowheads="1"/>
          </p:cNvSpPr>
          <p:nvPr/>
        </p:nvSpPr>
        <p:spPr bwMode="auto">
          <a:xfrm>
            <a:off x="7772400" y="6248400"/>
            <a:ext cx="1371600" cy="609600"/>
          </a:xfrm>
          <a:prstGeom prst="rect">
            <a:avLst/>
          </a:prstGeom>
          <a:solidFill>
            <a:schemeClr val="bg1"/>
          </a:solidFill>
          <a:ln w="9525" algn="ctr">
            <a:noFill/>
            <a:miter lim="800000"/>
            <a:headEnd/>
            <a:tailEnd/>
          </a:ln>
        </p:spPr>
        <p:txBody>
          <a:bodyPr wrap="none" anchor="ctr"/>
          <a:lstStyle/>
          <a:p>
            <a:pPr eaLnBrk="0" hangingPunct="0">
              <a:lnSpc>
                <a:spcPct val="90000"/>
              </a:lnSpc>
              <a:spcAft>
                <a:spcPct val="10000"/>
              </a:spcAft>
              <a:buSzPct val="125000"/>
            </a:pPr>
            <a:endParaRPr lang="en-GB" sz="1800" dirty="0"/>
          </a:p>
        </p:txBody>
      </p:sp>
      <p:sp>
        <p:nvSpPr>
          <p:cNvPr id="19462" name="Text Box 12"/>
          <p:cNvSpPr txBox="1">
            <a:spLocks noChangeArrowheads="1"/>
          </p:cNvSpPr>
          <p:nvPr/>
        </p:nvSpPr>
        <p:spPr bwMode="auto">
          <a:xfrm>
            <a:off x="2891448" y="4577662"/>
            <a:ext cx="3456395" cy="2000548"/>
          </a:xfrm>
          <a:prstGeom prst="rect">
            <a:avLst/>
          </a:prstGeom>
          <a:noFill/>
          <a:ln w="12700">
            <a:noFill/>
            <a:miter lim="800000"/>
            <a:headEnd type="none" w="sm" len="sm"/>
            <a:tailEnd type="none" w="sm" len="sm"/>
          </a:ln>
        </p:spPr>
        <p:txBody>
          <a:bodyPr wrap="none">
            <a:spAutoFit/>
          </a:bodyPr>
          <a:lstStyle/>
          <a:p>
            <a:pPr algn="ctr" eaLnBrk="0" hangingPunct="0"/>
            <a:endParaRPr lang="en-US" sz="2400" dirty="0">
              <a:solidFill>
                <a:srgbClr val="000099"/>
              </a:solidFill>
              <a:latin typeface="Calibri" pitchFamily="34" charset="0"/>
            </a:endParaRPr>
          </a:p>
          <a:p>
            <a:pPr algn="ctr" eaLnBrk="0" hangingPunct="0"/>
            <a:r>
              <a:rPr lang="en-US" sz="2400" dirty="0" smtClean="0">
                <a:solidFill>
                  <a:srgbClr val="000099"/>
                </a:solidFill>
                <a:latin typeface="Calibri" pitchFamily="34" charset="0"/>
              </a:rPr>
              <a:t>Joint CMC-CESG Meeting</a:t>
            </a:r>
          </a:p>
          <a:p>
            <a:pPr algn="ctr" eaLnBrk="0" hangingPunct="0"/>
            <a:r>
              <a:rPr lang="en-US" sz="1800" dirty="0" smtClean="0">
                <a:solidFill>
                  <a:srgbClr val="000099"/>
                </a:solidFill>
                <a:latin typeface="Calibri" pitchFamily="34" charset="0"/>
              </a:rPr>
              <a:t>INPE Sao Jose dos Campos, </a:t>
            </a:r>
            <a:r>
              <a:rPr lang="en-US" sz="1800" dirty="0" err="1" smtClean="0">
                <a:solidFill>
                  <a:srgbClr val="000099"/>
                </a:solidFill>
                <a:latin typeface="Calibri" pitchFamily="34" charset="0"/>
              </a:rPr>
              <a:t>Brasil</a:t>
            </a:r>
            <a:endParaRPr lang="en-US" sz="1800" dirty="0" smtClean="0">
              <a:solidFill>
                <a:srgbClr val="000099"/>
              </a:solidFill>
              <a:latin typeface="Calibri" pitchFamily="34" charset="0"/>
            </a:endParaRPr>
          </a:p>
          <a:p>
            <a:pPr algn="ctr" eaLnBrk="0" hangingPunct="0"/>
            <a:r>
              <a:rPr lang="en-US" sz="1800" dirty="0" smtClean="0">
                <a:solidFill>
                  <a:srgbClr val="000099"/>
                </a:solidFill>
                <a:latin typeface="Calibri" pitchFamily="34" charset="0"/>
              </a:rPr>
              <a:t>Hosted by INPE</a:t>
            </a:r>
            <a:endParaRPr lang="en-US" sz="1800" dirty="0">
              <a:solidFill>
                <a:srgbClr val="000099"/>
              </a:solidFill>
              <a:latin typeface="Calibri" pitchFamily="34" charset="0"/>
            </a:endParaRPr>
          </a:p>
          <a:p>
            <a:pPr algn="ctr" eaLnBrk="0" hangingPunct="0"/>
            <a:endParaRPr lang="en-US" sz="1000" u="sng" dirty="0">
              <a:solidFill>
                <a:schemeClr val="accent1"/>
              </a:solidFill>
              <a:latin typeface="Calibri" pitchFamily="34" charset="0"/>
            </a:endParaRPr>
          </a:p>
          <a:p>
            <a:pPr algn="ctr" eaLnBrk="0" hangingPunct="0"/>
            <a:r>
              <a:rPr lang="en-US" sz="1800" dirty="0" smtClean="0">
                <a:solidFill>
                  <a:srgbClr val="000099"/>
                </a:solidFill>
                <a:latin typeface="Calibri" pitchFamily="34" charset="0"/>
              </a:rPr>
              <a:t>26 April 2016</a:t>
            </a:r>
            <a:endParaRPr lang="en-US" sz="1200" u="sng" dirty="0">
              <a:solidFill>
                <a:srgbClr val="0033CC"/>
              </a:solidFill>
              <a:latin typeface="Calibri" pitchFamily="34" charset="0"/>
            </a:endParaRPr>
          </a:p>
          <a:p>
            <a:pPr algn="ctr" eaLnBrk="0" hangingPunct="0"/>
            <a:endParaRPr lang="en-US" sz="1200" u="sng" dirty="0">
              <a:solidFill>
                <a:srgbClr val="0033CC"/>
              </a:solidFill>
              <a:latin typeface="Calibri" pitchFamily="34" charset="0"/>
            </a:endParaRPr>
          </a:p>
        </p:txBody>
      </p:sp>
      <p:sp>
        <p:nvSpPr>
          <p:cNvPr id="929803" name="Text Box 11"/>
          <p:cNvSpPr txBox="1">
            <a:spLocks noChangeArrowheads="1"/>
          </p:cNvSpPr>
          <p:nvPr/>
        </p:nvSpPr>
        <p:spPr bwMode="auto">
          <a:xfrm>
            <a:off x="735012" y="1310068"/>
            <a:ext cx="7597775" cy="3416320"/>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r>
              <a:rPr lang="en-US" sz="2800" dirty="0" smtClean="0">
                <a:solidFill>
                  <a:srgbClr val="000099"/>
                </a:solidFill>
                <a:effectLst>
                  <a:outerShdw blurRad="38100" dist="38100" dir="2700000" algn="tl">
                    <a:srgbClr val="C0C0C0"/>
                  </a:outerShdw>
                </a:effectLst>
                <a:latin typeface="Calibri" pitchFamily="34" charset="0"/>
              </a:rPr>
              <a:t>CCSDS Engineering </a:t>
            </a:r>
            <a:r>
              <a:rPr lang="en-US" sz="2800" dirty="0">
                <a:solidFill>
                  <a:srgbClr val="000099"/>
                </a:solidFill>
                <a:effectLst>
                  <a:outerShdw blurRad="38100" dist="38100" dir="2700000" algn="tl">
                    <a:srgbClr val="C0C0C0"/>
                  </a:outerShdw>
                </a:effectLst>
                <a:latin typeface="Calibri" pitchFamily="34" charset="0"/>
              </a:rPr>
              <a:t>Steering </a:t>
            </a:r>
            <a:r>
              <a:rPr lang="en-US" sz="2800" dirty="0" smtClean="0">
                <a:solidFill>
                  <a:srgbClr val="000099"/>
                </a:solidFill>
                <a:effectLst>
                  <a:outerShdw blurRad="38100" dist="38100" dir="2700000" algn="tl">
                    <a:srgbClr val="C0C0C0"/>
                  </a:outerShdw>
                </a:effectLst>
                <a:latin typeface="Calibri" pitchFamily="34" charset="0"/>
              </a:rPr>
              <a:t>Group (CESG):</a:t>
            </a: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2800" dirty="0">
                <a:solidFill>
                  <a:srgbClr val="000099"/>
                </a:solidFill>
                <a:effectLst>
                  <a:outerShdw blurRad="38100" dist="38100" dir="2700000" algn="tl">
                    <a:srgbClr val="C0C0C0"/>
                  </a:outerShdw>
                </a:effectLst>
                <a:latin typeface="Calibri" pitchFamily="34" charset="0"/>
              </a:rPr>
              <a:t>r</a:t>
            </a:r>
            <a:r>
              <a:rPr lang="en-US" sz="2800" dirty="0" smtClean="0">
                <a:solidFill>
                  <a:srgbClr val="000099"/>
                </a:solidFill>
                <a:effectLst>
                  <a:outerShdw blurRad="38100" dist="38100" dir="2700000" algn="tl">
                    <a:srgbClr val="C0C0C0"/>
                  </a:outerShdw>
                </a:effectLst>
                <a:latin typeface="Calibri" pitchFamily="34" charset="0"/>
              </a:rPr>
              <a:t>eport </a:t>
            </a:r>
            <a:r>
              <a:rPr lang="en-US" sz="2800" dirty="0">
                <a:solidFill>
                  <a:srgbClr val="000099"/>
                </a:solidFill>
                <a:effectLst>
                  <a:outerShdw blurRad="38100" dist="38100" dir="2700000" algn="tl">
                    <a:srgbClr val="C0C0C0"/>
                  </a:outerShdw>
                </a:effectLst>
                <a:latin typeface="Calibri" pitchFamily="34" charset="0"/>
              </a:rPr>
              <a:t>to the</a:t>
            </a:r>
          </a:p>
          <a:p>
            <a:pPr algn="ctr" eaLnBrk="0" hangingPunct="0">
              <a:defRPr/>
            </a:pPr>
            <a:r>
              <a:rPr lang="en-US" sz="2800" dirty="0">
                <a:solidFill>
                  <a:srgbClr val="000099"/>
                </a:solidFill>
                <a:effectLst>
                  <a:outerShdw blurRad="38100" dist="38100" dir="2700000" algn="tl">
                    <a:srgbClr val="C0C0C0"/>
                  </a:outerShdw>
                </a:effectLst>
                <a:latin typeface="Calibri" pitchFamily="34" charset="0"/>
              </a:rPr>
              <a:t>CCSDS Management Council (</a:t>
            </a:r>
            <a:r>
              <a:rPr lang="en-US" sz="2800" dirty="0" smtClean="0">
                <a:solidFill>
                  <a:srgbClr val="000099"/>
                </a:solidFill>
                <a:effectLst>
                  <a:outerShdw blurRad="38100" dist="38100" dir="2700000" algn="tl">
                    <a:srgbClr val="C0C0C0"/>
                  </a:outerShdw>
                </a:effectLst>
                <a:latin typeface="Calibri" pitchFamily="34" charset="0"/>
              </a:rPr>
              <a:t>CMC)</a:t>
            </a:r>
          </a:p>
          <a:p>
            <a:pPr algn="ctr" eaLnBrk="0" hangingPunct="0">
              <a:defRPr/>
            </a:pPr>
            <a:r>
              <a:rPr lang="en-US" sz="2800" dirty="0" smtClean="0">
                <a:solidFill>
                  <a:srgbClr val="000099"/>
                </a:solidFill>
                <a:effectLst>
                  <a:outerShdw blurRad="38100" dist="38100" dir="2700000" algn="tl">
                    <a:srgbClr val="C0C0C0"/>
                  </a:outerShdw>
                </a:effectLst>
                <a:latin typeface="Calibri" pitchFamily="34" charset="0"/>
              </a:rPr>
              <a:t>concerning the Spring 2016 Technical Plenary</a:t>
            </a:r>
          </a:p>
          <a:p>
            <a:pPr algn="ctr" eaLnBrk="0" hangingPunct="0">
              <a:defRPr/>
            </a:pPr>
            <a:r>
              <a:rPr lang="en-US" sz="2000" dirty="0" smtClean="0">
                <a:solidFill>
                  <a:srgbClr val="000099"/>
                </a:solidFill>
                <a:effectLst>
                  <a:outerShdw blurRad="38100" dist="38100" dir="2700000" algn="tl">
                    <a:srgbClr val="C0C0C0"/>
                  </a:outerShdw>
                </a:effectLst>
                <a:latin typeface="Calibri" pitchFamily="34" charset="0"/>
              </a:rPr>
              <a:t> </a:t>
            </a:r>
            <a:endParaRPr lang="en-US" dirty="0" smtClean="0">
              <a:solidFill>
                <a:srgbClr val="000099"/>
              </a:solidFill>
              <a:effectLst>
                <a:outerShdw blurRad="38100" dist="38100" dir="2700000" algn="tl">
                  <a:srgbClr val="C0C0C0"/>
                </a:outerShdw>
              </a:effectLst>
              <a:latin typeface="Calibri" pitchFamily="34" charset="0"/>
            </a:endParaRPr>
          </a:p>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4294967295"/>
          </p:nvPr>
        </p:nvSpPr>
        <p:spPr>
          <a:xfrm>
            <a:off x="6553200" y="6477000"/>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a:defRPr sz="2000">
                <a:solidFill>
                  <a:schemeClr val="tx1"/>
                </a:solidFill>
                <a:latin typeface="Arial" pitchFamily="34" charset="0"/>
              </a:defRPr>
            </a:lvl6pPr>
            <a:lvl7pPr>
              <a:defRPr sz="2000">
                <a:solidFill>
                  <a:schemeClr val="tx1"/>
                </a:solidFill>
                <a:latin typeface="Arial" pitchFamily="34" charset="0"/>
              </a:defRPr>
            </a:lvl7pPr>
            <a:lvl8pPr>
              <a:defRPr sz="2000">
                <a:solidFill>
                  <a:schemeClr val="tx1"/>
                </a:solidFill>
                <a:latin typeface="Arial" pitchFamily="34" charset="0"/>
              </a:defRPr>
            </a:lvl8pPr>
            <a:lvl9pPr>
              <a:defRPr sz="2000">
                <a:solidFill>
                  <a:schemeClr val="tx1"/>
                </a:solidFill>
                <a:latin typeface="Arial" pitchFamily="34" charset="0"/>
              </a:defRPr>
            </a:lvl9pPr>
          </a:lstStyle>
          <a:p>
            <a:fld id="{9A698ED6-91E1-4C02-8388-9C88BE3F5E41}" type="slidenum">
              <a:rPr lang="en-GB" altLang="fr-FR" sz="1200" smtClean="0">
                <a:solidFill>
                  <a:schemeClr val="bg2"/>
                </a:solidFill>
                <a:cs typeface="Arial" pitchFamily="34" charset="0"/>
              </a:rPr>
              <a:pPr/>
              <a:t>10</a:t>
            </a:fld>
            <a:endParaRPr lang="en-GB" altLang="fr-FR" sz="1200" smtClean="0">
              <a:solidFill>
                <a:schemeClr val="bg2"/>
              </a:solidFill>
              <a:cs typeface="Arial" pitchFamily="34" charset="0"/>
            </a:endParaRPr>
          </a:p>
        </p:txBody>
      </p:sp>
      <p:sp>
        <p:nvSpPr>
          <p:cNvPr id="13319" name="Text Box 6"/>
          <p:cNvSpPr txBox="1">
            <a:spLocks noChangeArrowheads="1"/>
          </p:cNvSpPr>
          <p:nvPr/>
        </p:nvSpPr>
        <p:spPr bwMode="auto">
          <a:xfrm>
            <a:off x="162745" y="744497"/>
            <a:ext cx="8834955" cy="502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New Roman" pitchFamily="18" charset="0"/>
                <a:cs typeface="Arial" charset="0"/>
              </a:defRPr>
            </a:lvl1pPr>
            <a:lvl2pPr marL="914400" indent="-45720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marL="0" indent="0">
              <a:lnSpc>
                <a:spcPct val="70000"/>
              </a:lnSpc>
              <a:spcBef>
                <a:spcPct val="50000"/>
              </a:spcBef>
              <a:defRPr/>
            </a:pPr>
            <a:r>
              <a:rPr lang="en-US" altLang="fr-FR" sz="1800" u="sng" dirty="0">
                <a:latin typeface="+mn-lt"/>
              </a:rPr>
              <a:t>GOAL:</a:t>
            </a:r>
            <a:r>
              <a:rPr lang="en-US" altLang="fr-FR" sz="1800" b="0" dirty="0">
                <a:latin typeface="+mn-lt"/>
              </a:rPr>
              <a:t> </a:t>
            </a:r>
            <a:r>
              <a:rPr lang="en-US" altLang="fr-FR" sz="1800" b="0" dirty="0" smtClean="0">
                <a:latin typeface="+mn-lt"/>
              </a:rPr>
              <a:t>data </a:t>
            </a:r>
            <a:r>
              <a:rPr lang="en-US" altLang="fr-FR" sz="1800" b="0" dirty="0">
                <a:latin typeface="+mn-lt"/>
              </a:rPr>
              <a:t>acquisition, ingestion and preservation in archives</a:t>
            </a:r>
          </a:p>
          <a:p>
            <a:pPr marL="0" indent="0">
              <a:lnSpc>
                <a:spcPct val="70000"/>
              </a:lnSpc>
              <a:spcBef>
                <a:spcPct val="50000"/>
              </a:spcBef>
              <a:defRPr/>
            </a:pPr>
            <a:endParaRPr lang="en-US" altLang="fr-FR" sz="1800" u="sng" dirty="0" smtClean="0">
              <a:latin typeface="+mn-lt"/>
            </a:endParaRPr>
          </a:p>
          <a:p>
            <a:pPr marL="0" indent="0">
              <a:lnSpc>
                <a:spcPct val="70000"/>
              </a:lnSpc>
              <a:spcBef>
                <a:spcPct val="50000"/>
              </a:spcBef>
              <a:defRPr/>
            </a:pPr>
            <a:r>
              <a:rPr lang="en-US" altLang="fr-FR" sz="1800" u="sng" dirty="0" smtClean="0">
                <a:latin typeface="+mn-lt"/>
              </a:rPr>
              <a:t>STATUS OF BOOKS</a:t>
            </a:r>
          </a:p>
          <a:p>
            <a:pPr marL="285750" indent="-285750">
              <a:lnSpc>
                <a:spcPct val="70000"/>
              </a:lnSpc>
              <a:spcBef>
                <a:spcPct val="50000"/>
              </a:spcBef>
              <a:buFont typeface="Arial" panose="020B0604020202020204" pitchFamily="34" charset="0"/>
              <a:buChar char="•"/>
              <a:defRPr/>
            </a:pPr>
            <a:r>
              <a:rPr lang="en-US" altLang="fr-FR" sz="1800" dirty="0" smtClean="0">
                <a:solidFill>
                  <a:srgbClr val="00B050"/>
                </a:solidFill>
                <a:latin typeface="+mn-lt"/>
              </a:rPr>
              <a:t>GB: </a:t>
            </a:r>
            <a:r>
              <a:rPr lang="en-US" altLang="fr-FR" sz="1800" dirty="0" smtClean="0">
                <a:latin typeface="+mn-lt"/>
              </a:rPr>
              <a:t>Producer </a:t>
            </a:r>
            <a:r>
              <a:rPr lang="en-US" altLang="fr-FR" sz="1800" dirty="0">
                <a:latin typeface="+mn-lt"/>
              </a:rPr>
              <a:t>Archive Interface </a:t>
            </a:r>
            <a:r>
              <a:rPr lang="en-US" altLang="fr-FR" sz="1800" dirty="0" smtClean="0">
                <a:latin typeface="+mn-lt"/>
              </a:rPr>
              <a:t>Specification (PAIS) </a:t>
            </a:r>
          </a:p>
          <a:p>
            <a:pPr marL="742950" lvl="1" indent="-285750">
              <a:spcBef>
                <a:spcPts val="0"/>
              </a:spcBef>
              <a:buFont typeface="Arial" panose="020B0604020202020204" pitchFamily="34" charset="0"/>
              <a:buChar char="•"/>
              <a:defRPr/>
            </a:pPr>
            <a:r>
              <a:rPr lang="en-US" altLang="fr-FR" sz="1800" b="0" dirty="0" smtClean="0">
                <a:latin typeface="+mn-lt"/>
              </a:rPr>
              <a:t>Awaiting publication by mid16 (CESG resolution submitted)</a:t>
            </a:r>
            <a:endParaRPr lang="en-US" sz="1800" b="0" dirty="0" smtClean="0">
              <a:latin typeface="+mn-lt"/>
              <a:cs typeface="Times New Roman" pitchFamily="18" charset="0"/>
            </a:endParaRPr>
          </a:p>
          <a:p>
            <a:pPr marL="285750" lvl="1" indent="-285750">
              <a:lnSpc>
                <a:spcPct val="70000"/>
              </a:lnSpc>
              <a:spcBef>
                <a:spcPct val="50000"/>
              </a:spcBef>
              <a:buFont typeface="Arial" panose="020B0604020202020204" pitchFamily="34" charset="0"/>
              <a:buChar char="•"/>
              <a:defRPr/>
            </a:pPr>
            <a:r>
              <a:rPr lang="en-US" sz="1800" dirty="0" smtClean="0">
                <a:solidFill>
                  <a:srgbClr val="FF0066"/>
                </a:solidFill>
                <a:latin typeface="+mn-lt"/>
                <a:cs typeface="Times New Roman" pitchFamily="18" charset="0"/>
              </a:rPr>
              <a:t>MG: </a:t>
            </a:r>
            <a:r>
              <a:rPr lang="en-US" sz="1800" dirty="0" smtClean="0">
                <a:latin typeface="+mn-lt"/>
                <a:cs typeface="Times New Roman" pitchFamily="18" charset="0"/>
              </a:rPr>
              <a:t>Information </a:t>
            </a:r>
            <a:r>
              <a:rPr lang="en-US" sz="1800" dirty="0">
                <a:latin typeface="+mn-lt"/>
                <a:cs typeface="Times New Roman" pitchFamily="18" charset="0"/>
              </a:rPr>
              <a:t>Lifecycle and Long Term Usage </a:t>
            </a:r>
            <a:r>
              <a:rPr lang="en-US" sz="1800" dirty="0" smtClean="0">
                <a:latin typeface="+mn-lt"/>
                <a:cs typeface="Times New Roman" pitchFamily="18" charset="0"/>
              </a:rPr>
              <a:t>MB</a:t>
            </a:r>
          </a:p>
          <a:p>
            <a:pPr marL="514350" lvl="2" indent="-285750">
              <a:spcBef>
                <a:spcPts val="0"/>
              </a:spcBef>
              <a:buFont typeface="Arial" panose="020B0604020202020204" pitchFamily="34" charset="0"/>
              <a:buChar char="•"/>
              <a:defRPr/>
            </a:pPr>
            <a:r>
              <a:rPr lang="en-US" sz="1800" b="0" dirty="0" smtClean="0">
                <a:latin typeface="+mn-lt"/>
                <a:cs typeface="Times New Roman" pitchFamily="18" charset="0"/>
              </a:rPr>
              <a:t>Title will be changed to “Information </a:t>
            </a:r>
            <a:r>
              <a:rPr lang="en-US" sz="1800" b="0" dirty="0">
                <a:latin typeface="+mn-lt"/>
                <a:cs typeface="Times New Roman" pitchFamily="18" charset="0"/>
              </a:rPr>
              <a:t>Preparation to Enable </a:t>
            </a:r>
            <a:r>
              <a:rPr lang="en-US" sz="1800" b="0" dirty="0" smtClean="0">
                <a:latin typeface="+mn-lt"/>
                <a:cs typeface="Times New Roman" pitchFamily="18" charset="0"/>
              </a:rPr>
              <a:t>Long-Term Use”</a:t>
            </a:r>
          </a:p>
          <a:p>
            <a:pPr marL="514350" lvl="2" indent="-285750">
              <a:spcBef>
                <a:spcPts val="0"/>
              </a:spcBef>
              <a:buFont typeface="Arial" panose="020B0604020202020204" pitchFamily="34" charset="0"/>
              <a:buChar char="•"/>
              <a:defRPr/>
            </a:pPr>
            <a:r>
              <a:rPr lang="en-US" altLang="fr-FR" sz="1800" b="0" dirty="0" smtClean="0">
                <a:latin typeface="+mn-lt"/>
                <a:cs typeface="Times New Roman" pitchFamily="18" charset="0"/>
              </a:rPr>
              <a:t>Good progresses and several drafts</a:t>
            </a:r>
            <a:r>
              <a:rPr lang="en-US" altLang="fr-FR" sz="1800" b="0" dirty="0">
                <a:latin typeface="+mn-lt"/>
                <a:cs typeface="Times New Roman" pitchFamily="18" charset="0"/>
              </a:rPr>
              <a:t>. Awaiting publication by</a:t>
            </a:r>
            <a:r>
              <a:rPr lang="en-US" sz="1800" b="0" dirty="0">
                <a:latin typeface="+mn-lt"/>
                <a:cs typeface="Times New Roman" pitchFamily="18" charset="0"/>
              </a:rPr>
              <a:t> </a:t>
            </a:r>
            <a:r>
              <a:rPr lang="en-US" sz="1800" b="0" dirty="0" smtClean="0">
                <a:latin typeface="+mn-lt"/>
                <a:cs typeface="Times New Roman" pitchFamily="18" charset="0"/>
              </a:rPr>
              <a:t>end16</a:t>
            </a:r>
            <a:endParaRPr lang="en-US" sz="1800" b="0" dirty="0">
              <a:latin typeface="+mn-lt"/>
              <a:cs typeface="Times New Roman" pitchFamily="18" charset="0"/>
            </a:endParaRPr>
          </a:p>
          <a:p>
            <a:pPr marL="285750" lvl="1" indent="-285750">
              <a:lnSpc>
                <a:spcPct val="70000"/>
              </a:lnSpc>
              <a:spcBef>
                <a:spcPct val="50000"/>
              </a:spcBef>
              <a:buFont typeface="Arial" panose="020B0604020202020204" pitchFamily="34" charset="0"/>
              <a:buChar char="•"/>
              <a:defRPr/>
            </a:pPr>
            <a:r>
              <a:rPr lang="en-US" sz="1800" dirty="0">
                <a:solidFill>
                  <a:srgbClr val="FFC000"/>
                </a:solidFill>
                <a:latin typeface="+mn-lt"/>
                <a:cs typeface="Times New Roman" pitchFamily="18" charset="0"/>
              </a:rPr>
              <a:t>OB: </a:t>
            </a:r>
            <a:r>
              <a:rPr lang="en-US" sz="1800" dirty="0">
                <a:latin typeface="+mn-lt"/>
                <a:cs typeface="Times New Roman" pitchFamily="18" charset="0"/>
              </a:rPr>
              <a:t>Data Entity Dictionary Specification Language (DEDSL) XML </a:t>
            </a:r>
            <a:r>
              <a:rPr lang="en-US" sz="1800" dirty="0" smtClean="0">
                <a:latin typeface="+mn-lt"/>
                <a:cs typeface="Times New Roman" pitchFamily="18" charset="0"/>
              </a:rPr>
              <a:t>Schema </a:t>
            </a:r>
          </a:p>
          <a:p>
            <a:pPr marL="514350" lvl="2" indent="-285750">
              <a:spcBef>
                <a:spcPts val="0"/>
              </a:spcBef>
              <a:buFont typeface="Arial" panose="020B0604020202020204" pitchFamily="34" charset="0"/>
              <a:buChar char="•"/>
              <a:defRPr/>
            </a:pPr>
            <a:r>
              <a:rPr lang="en-US" sz="1800" b="0" dirty="0" smtClean="0">
                <a:latin typeface="+mn-lt"/>
                <a:cs typeface="Times New Roman" pitchFamily="18" charset="0"/>
              </a:rPr>
              <a:t>Completed internal WG review and </a:t>
            </a:r>
            <a:r>
              <a:rPr lang="en-US" sz="1800" b="0" dirty="0">
                <a:latin typeface="+mn-lt"/>
                <a:cs typeface="Times New Roman" pitchFamily="18" charset="0"/>
              </a:rPr>
              <a:t>ready for implementation testing</a:t>
            </a:r>
            <a:endParaRPr lang="en-US" sz="1800" b="0" dirty="0" smtClean="0">
              <a:latin typeface="+mn-lt"/>
              <a:cs typeface="Times New Roman" pitchFamily="18" charset="0"/>
            </a:endParaRPr>
          </a:p>
          <a:p>
            <a:pPr marL="514350" lvl="2" indent="-285750">
              <a:spcBef>
                <a:spcPts val="0"/>
              </a:spcBef>
              <a:buFont typeface="Arial" panose="020B0604020202020204" pitchFamily="34" charset="0"/>
              <a:buChar char="•"/>
              <a:defRPr/>
            </a:pPr>
            <a:r>
              <a:rPr lang="en-US" sz="1800" b="0" dirty="0" smtClean="0">
                <a:latin typeface="+mn-lt"/>
                <a:cs typeface="Times New Roman" pitchFamily="18" charset="0"/>
              </a:rPr>
              <a:t>Currently </a:t>
            </a:r>
            <a:r>
              <a:rPr lang="en-US" sz="1800" b="0" dirty="0">
                <a:latin typeface="+mn-lt"/>
                <a:cs typeface="Times New Roman" pitchFamily="18" charset="0"/>
              </a:rPr>
              <a:t>there is no </a:t>
            </a:r>
            <a:r>
              <a:rPr lang="en-US" sz="1800" b="0" dirty="0" smtClean="0">
                <a:latin typeface="+mn-lt"/>
                <a:cs typeface="Times New Roman" pitchFamily="18" charset="0"/>
              </a:rPr>
              <a:t>2</a:t>
            </a:r>
            <a:r>
              <a:rPr lang="en-US" sz="1800" b="0" baseline="30000" dirty="0" smtClean="0">
                <a:latin typeface="+mn-lt"/>
                <a:cs typeface="Times New Roman" pitchFamily="18" charset="0"/>
              </a:rPr>
              <a:t>nd</a:t>
            </a:r>
            <a:r>
              <a:rPr lang="en-US" sz="1800" b="0" dirty="0" smtClean="0">
                <a:latin typeface="+mn-lt"/>
                <a:cs typeface="Times New Roman" pitchFamily="18" charset="0"/>
              </a:rPr>
              <a:t> prototype: investigating </a:t>
            </a:r>
            <a:r>
              <a:rPr lang="en-US" sz="1800" b="0" dirty="0">
                <a:latin typeface="+mn-lt"/>
                <a:cs typeface="Times New Roman" pitchFamily="18" charset="0"/>
              </a:rPr>
              <a:t>resurrecting a previous UK implementation </a:t>
            </a:r>
            <a:r>
              <a:rPr lang="en-US" sz="1800" b="0" dirty="0" smtClean="0">
                <a:latin typeface="+mn-lt"/>
                <a:cs typeface="Times New Roman" pitchFamily="18" charset="0"/>
              </a:rPr>
              <a:t>to </a:t>
            </a:r>
            <a:r>
              <a:rPr lang="en-US" sz="1800" b="0" dirty="0">
                <a:latin typeface="+mn-lt"/>
                <a:cs typeface="Times New Roman" pitchFamily="18" charset="0"/>
              </a:rPr>
              <a:t>be confirmed by </a:t>
            </a:r>
            <a:r>
              <a:rPr lang="en-US" sz="1800" b="0" dirty="0" smtClean="0">
                <a:latin typeface="+mn-lt"/>
                <a:cs typeface="Times New Roman" pitchFamily="18" charset="0"/>
              </a:rPr>
              <a:t>mid16</a:t>
            </a:r>
          </a:p>
          <a:p>
            <a:pPr marL="285750" lvl="1" indent="-285750">
              <a:lnSpc>
                <a:spcPct val="70000"/>
              </a:lnSpc>
              <a:spcBef>
                <a:spcPct val="50000"/>
              </a:spcBef>
              <a:buFont typeface="Arial" panose="020B0604020202020204" pitchFamily="34" charset="0"/>
              <a:buChar char="•"/>
              <a:defRPr/>
            </a:pPr>
            <a:r>
              <a:rPr lang="en-US" sz="1800" dirty="0">
                <a:solidFill>
                  <a:srgbClr val="FF0066"/>
                </a:solidFill>
                <a:latin typeface="+mn-lt"/>
                <a:cs typeface="Times New Roman" pitchFamily="18" charset="0"/>
              </a:rPr>
              <a:t>MG: </a:t>
            </a:r>
            <a:r>
              <a:rPr lang="en-US" sz="1800" dirty="0" smtClean="0">
                <a:latin typeface="+mn-lt"/>
                <a:cs typeface="Times New Roman" pitchFamily="18" charset="0"/>
              </a:rPr>
              <a:t>Reference </a:t>
            </a:r>
            <a:r>
              <a:rPr lang="en-US" sz="1800" dirty="0">
                <a:latin typeface="+mn-lt"/>
                <a:cs typeface="Times New Roman" pitchFamily="18" charset="0"/>
              </a:rPr>
              <a:t>Model for an Open Archival Information System (OAIS)</a:t>
            </a:r>
            <a:endParaRPr lang="en-US" sz="1800" dirty="0" smtClean="0">
              <a:latin typeface="+mn-lt"/>
              <a:cs typeface="Times New Roman" pitchFamily="18" charset="0"/>
            </a:endParaRPr>
          </a:p>
          <a:p>
            <a:pPr marL="514350" lvl="2" indent="-285750">
              <a:spcBef>
                <a:spcPts val="0"/>
              </a:spcBef>
              <a:buFont typeface="Arial" panose="020B0604020202020204" pitchFamily="34" charset="0"/>
              <a:buChar char="•"/>
              <a:defRPr/>
            </a:pPr>
            <a:r>
              <a:rPr lang="en-US" sz="1800" b="0" dirty="0">
                <a:latin typeface="+mn-lt"/>
                <a:cs typeface="Times New Roman" pitchFamily="18" charset="0"/>
              </a:rPr>
              <a:t>Plan on starting new projects </a:t>
            </a:r>
            <a:r>
              <a:rPr lang="en-US" sz="1800" b="0" dirty="0" smtClean="0">
                <a:latin typeface="+mn-lt"/>
                <a:cs typeface="Times New Roman" pitchFamily="18" charset="0"/>
              </a:rPr>
              <a:t>for 5-year review</a:t>
            </a:r>
          </a:p>
          <a:p>
            <a:pPr marL="285750" lvl="1" indent="-285750">
              <a:lnSpc>
                <a:spcPct val="70000"/>
              </a:lnSpc>
              <a:spcBef>
                <a:spcPct val="50000"/>
              </a:spcBef>
              <a:buFont typeface="Arial" panose="020B0604020202020204" pitchFamily="34" charset="0"/>
              <a:buChar char="•"/>
              <a:defRPr/>
            </a:pPr>
            <a:r>
              <a:rPr lang="en-US" sz="1800" dirty="0">
                <a:solidFill>
                  <a:srgbClr val="FF0066"/>
                </a:solidFill>
                <a:latin typeface="+mn-lt"/>
                <a:cs typeface="Times New Roman" pitchFamily="18" charset="0"/>
              </a:rPr>
              <a:t>MG: </a:t>
            </a:r>
            <a:r>
              <a:rPr lang="en-US" sz="1800" dirty="0">
                <a:latin typeface="+mn-lt"/>
                <a:cs typeface="Times New Roman" pitchFamily="18" charset="0"/>
              </a:rPr>
              <a:t>Audit and Certification of Trustworthy Digital Repository</a:t>
            </a:r>
          </a:p>
          <a:p>
            <a:pPr marL="514350" lvl="2" indent="-285750">
              <a:spcBef>
                <a:spcPts val="0"/>
              </a:spcBef>
              <a:buFont typeface="Arial" panose="020B0604020202020204" pitchFamily="34" charset="0"/>
              <a:buChar char="•"/>
              <a:defRPr/>
            </a:pPr>
            <a:r>
              <a:rPr lang="en-US" sz="1800" b="0" dirty="0">
                <a:latin typeface="+mn-lt"/>
                <a:cs typeface="Times New Roman" pitchFamily="18" charset="0"/>
              </a:rPr>
              <a:t>Plan on starting new projects for 5-year review</a:t>
            </a:r>
          </a:p>
          <a:p>
            <a:pPr marL="514350" lvl="2" indent="-285750">
              <a:lnSpc>
                <a:spcPct val="70000"/>
              </a:lnSpc>
              <a:spcBef>
                <a:spcPts val="0"/>
              </a:spcBef>
              <a:buFont typeface="Arial" panose="020B0604020202020204" pitchFamily="34" charset="0"/>
              <a:buChar char="•"/>
              <a:defRPr/>
            </a:pPr>
            <a:endParaRPr lang="en-US" sz="1800" b="0" dirty="0">
              <a:latin typeface="+mn-lt"/>
              <a:cs typeface="Times New Roman" pitchFamily="18" charset="0"/>
            </a:endParaRPr>
          </a:p>
        </p:txBody>
      </p:sp>
      <p:sp>
        <p:nvSpPr>
          <p:cNvPr id="13" name="Text Box 2"/>
          <p:cNvSpPr txBox="1">
            <a:spLocks noChangeArrowheads="1"/>
          </p:cNvSpPr>
          <p:nvPr/>
        </p:nvSpPr>
        <p:spPr bwMode="auto">
          <a:xfrm>
            <a:off x="2229295" y="164575"/>
            <a:ext cx="55949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MS PGothic" pitchFamily="34" charset="-128"/>
              </a:defRPr>
            </a:lvl1pPr>
            <a:lvl2pPr>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9pPr>
          </a:lstStyle>
          <a:p>
            <a:pPr lvl="1">
              <a:lnSpc>
                <a:spcPct val="100000"/>
              </a:lnSpc>
              <a:spcBef>
                <a:spcPct val="50000"/>
              </a:spcBef>
              <a:spcAft>
                <a:spcPct val="0"/>
              </a:spcAft>
              <a:buSzTx/>
            </a:pPr>
            <a:r>
              <a:rPr lang="en-GB" sz="2000" dirty="0">
                <a:solidFill>
                  <a:srgbClr val="000099"/>
                </a:solidFill>
              </a:rPr>
              <a:t>MOIMS </a:t>
            </a:r>
            <a:r>
              <a:rPr lang="en-GB" sz="2000" dirty="0" smtClean="0">
                <a:solidFill>
                  <a:srgbClr val="000099"/>
                </a:solidFill>
              </a:rPr>
              <a:t>AREA </a:t>
            </a:r>
            <a:r>
              <a:rPr lang="en-US" sz="2000" dirty="0" smtClean="0">
                <a:solidFill>
                  <a:srgbClr val="000099"/>
                </a:solidFill>
              </a:rPr>
              <a:t>REPORT: DAI WG</a:t>
            </a:r>
            <a:endParaRPr lang="en-US" sz="2000" dirty="0">
              <a:solidFill>
                <a:srgbClr val="000099"/>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1"/>
          <p:cNvSpPr>
            <a:spLocks noGrp="1"/>
          </p:cNvSpPr>
          <p:nvPr>
            <p:ph type="dt" sz="quarter" idx="4294967295"/>
          </p:nvPr>
        </p:nvSpPr>
        <p:spPr>
          <a:xfrm>
            <a:off x="0" y="6553200"/>
            <a:ext cx="1731963" cy="2682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b="1">
                <a:solidFill>
                  <a:schemeClr val="tx1"/>
                </a:solidFill>
                <a:latin typeface="Arial" charset="0"/>
                <a:ea typeface="ＭＳ Ｐゴシック" pitchFamily="34" charset="-128"/>
              </a:defRPr>
            </a:lvl1pPr>
            <a:lvl2pPr marL="742950" indent="-285750" defTabSz="820738">
              <a:defRPr b="1">
                <a:solidFill>
                  <a:schemeClr val="tx1"/>
                </a:solidFill>
                <a:latin typeface="Arial" charset="0"/>
                <a:ea typeface="ＭＳ Ｐゴシック" pitchFamily="34" charset="-128"/>
              </a:defRPr>
            </a:lvl2pPr>
            <a:lvl3pPr marL="1143000" indent="-228600" defTabSz="820738">
              <a:defRPr b="1">
                <a:solidFill>
                  <a:schemeClr val="tx1"/>
                </a:solidFill>
                <a:latin typeface="Arial" charset="0"/>
                <a:ea typeface="ＭＳ Ｐゴシック" pitchFamily="34" charset="-128"/>
              </a:defRPr>
            </a:lvl3pPr>
            <a:lvl4pPr marL="1600200" indent="-228600" defTabSz="820738">
              <a:defRPr b="1">
                <a:solidFill>
                  <a:schemeClr val="tx1"/>
                </a:solidFill>
                <a:latin typeface="Arial" charset="0"/>
                <a:ea typeface="ＭＳ Ｐゴシック" pitchFamily="34" charset="-128"/>
              </a:defRPr>
            </a:lvl4pPr>
            <a:lvl5pPr marL="2057400" indent="-228600" defTabSz="820738">
              <a:defRPr b="1">
                <a:solidFill>
                  <a:schemeClr val="tx1"/>
                </a:solidFill>
                <a:latin typeface="Arial" charset="0"/>
                <a:ea typeface="ＭＳ Ｐゴシック" pitchFamily="34" charset="-128"/>
              </a:defRPr>
            </a:lvl5pPr>
            <a:lvl6pPr marL="2514600" indent="-228600" defTabSz="820738"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820738"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820738"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820738"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r>
              <a:rPr lang="en-US" b="0" dirty="0" smtClean="0">
                <a:solidFill>
                  <a:srgbClr val="333399"/>
                </a:solidFill>
              </a:rPr>
              <a:t>18-Nov-2014</a:t>
            </a:r>
          </a:p>
        </p:txBody>
      </p:sp>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731500" y="696118"/>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62000"/>
            <a:ext cx="8153400" cy="674031"/>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Cross Support Transfer Services (CSTS) WG </a:t>
            </a:r>
          </a:p>
          <a:p>
            <a:pPr>
              <a:lnSpc>
                <a:spcPct val="80000"/>
              </a:lnSpc>
              <a:spcBef>
                <a:spcPct val="50000"/>
              </a:spcBef>
              <a:spcAft>
                <a:spcPct val="0"/>
              </a:spcAft>
              <a:buSzTx/>
              <a:defRPr/>
            </a:pPr>
            <a:endParaRPr lang="en-US" sz="1800" dirty="0" smtClean="0">
              <a:solidFill>
                <a:srgbClr val="000099"/>
              </a:solidFill>
              <a:effectLst>
                <a:outerShdw blurRad="38100" dist="38100" dir="2700000" algn="tl">
                  <a:srgbClr val="C0C0C0"/>
                </a:outerShdw>
              </a:effectLst>
            </a:endParaRPr>
          </a:p>
        </p:txBody>
      </p:sp>
      <p:sp>
        <p:nvSpPr>
          <p:cNvPr id="9" name="Content Placeholder 2"/>
          <p:cNvSpPr txBox="1">
            <a:spLocks/>
          </p:cNvSpPr>
          <p:nvPr/>
        </p:nvSpPr>
        <p:spPr bwMode="auto">
          <a:xfrm>
            <a:off x="-151814" y="1469484"/>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 Summary</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3" name="TextBox 2"/>
          <p:cNvSpPr txBox="1"/>
          <p:nvPr/>
        </p:nvSpPr>
        <p:spPr>
          <a:xfrm>
            <a:off x="338858" y="1845695"/>
            <a:ext cx="8339960" cy="206210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CSTS FW in Blue State – pending Registry creation </a:t>
            </a:r>
          </a:p>
          <a:p>
            <a:pPr marL="285750" indent="-285750">
              <a:buFont typeface="Arial" panose="020B0604020202020204" pitchFamily="34" charset="0"/>
              <a:buChar char="•"/>
            </a:pPr>
            <a:r>
              <a:rPr lang="en-US" dirty="0" smtClean="0"/>
              <a:t>MD CSTS in Blue State – pending interop-ability testing completion and registry creation </a:t>
            </a:r>
          </a:p>
          <a:p>
            <a:pPr marL="285750" indent="-285750">
              <a:buFont typeface="Arial" panose="020B0604020202020204" pitchFamily="34" charset="0"/>
              <a:buChar char="•"/>
            </a:pPr>
            <a:r>
              <a:rPr lang="en-US" dirty="0" smtClean="0"/>
              <a:t>TD-CSTS in Red state – ready for Agency review </a:t>
            </a:r>
          </a:p>
          <a:p>
            <a:pPr marL="285750" indent="-285750">
              <a:buFont typeface="Arial" panose="020B0604020202020204" pitchFamily="34" charset="0"/>
              <a:buChar char="•"/>
            </a:pPr>
            <a:r>
              <a:rPr lang="en-US" dirty="0" smtClean="0"/>
              <a:t>Good steps towards defining next set of cross support data transfer services</a:t>
            </a:r>
          </a:p>
          <a:p>
            <a:pPr marL="285750" indent="-285750">
              <a:buFont typeface="Arial" panose="020B0604020202020204" pitchFamily="34" charset="0"/>
              <a:buChar char="•"/>
            </a:pPr>
            <a:r>
              <a:rPr lang="en-US" dirty="0" smtClean="0"/>
              <a:t>OIDS/Registry  -- inputs for SANA registry progressing (activity more demanding than anticipated)  </a:t>
            </a:r>
            <a:endParaRPr lang="en-US" dirty="0"/>
          </a:p>
          <a:p>
            <a:pPr lvl="1"/>
            <a:endParaRPr lang="en-US" dirty="0" smtClean="0"/>
          </a:p>
        </p:txBody>
      </p:sp>
      <p:grpSp>
        <p:nvGrpSpPr>
          <p:cNvPr id="11" name="Group 46"/>
          <p:cNvGrpSpPr>
            <a:grpSpLocks/>
          </p:cNvGrpSpPr>
          <p:nvPr/>
        </p:nvGrpSpPr>
        <p:grpSpPr bwMode="auto">
          <a:xfrm>
            <a:off x="1066799" y="4908884"/>
            <a:ext cx="6854825" cy="1045939"/>
            <a:chOff x="730" y="3416"/>
            <a:chExt cx="4318" cy="575"/>
          </a:xfrm>
        </p:grpSpPr>
        <p:sp>
          <p:nvSpPr>
            <p:cNvPr id="12" name="Rectangle 47"/>
            <p:cNvSpPr>
              <a:spLocks noChangeArrowheads="1"/>
            </p:cNvSpPr>
            <p:nvPr/>
          </p:nvSpPr>
          <p:spPr bwMode="auto">
            <a:xfrm>
              <a:off x="1939" y="3778"/>
              <a:ext cx="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GB" dirty="0"/>
            </a:p>
          </p:txBody>
        </p:sp>
        <p:sp>
          <p:nvSpPr>
            <p:cNvPr id="13" name="Rectangle 48"/>
            <p:cNvSpPr>
              <a:spLocks noChangeArrowheads="1"/>
            </p:cNvSpPr>
            <p:nvPr/>
          </p:nvSpPr>
          <p:spPr bwMode="auto">
            <a:xfrm>
              <a:off x="1024" y="3741"/>
              <a:ext cx="4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comment:</a:t>
              </a:r>
              <a:endParaRPr lang="en-GB"/>
            </a:p>
          </p:txBody>
        </p:sp>
        <p:sp>
          <p:nvSpPr>
            <p:cNvPr id="14" name="Rectangle 49"/>
            <p:cNvSpPr>
              <a:spLocks noChangeArrowheads="1"/>
            </p:cNvSpPr>
            <p:nvPr/>
          </p:nvSpPr>
          <p:spPr bwMode="auto">
            <a:xfrm>
              <a:off x="3969" y="3416"/>
              <a:ext cx="1079" cy="28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5" name="Rectangle 50"/>
            <p:cNvSpPr>
              <a:spLocks noChangeArrowheads="1"/>
            </p:cNvSpPr>
            <p:nvPr/>
          </p:nvSpPr>
          <p:spPr bwMode="auto">
            <a:xfrm>
              <a:off x="4234" y="3454"/>
              <a:ext cx="5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PROBLEM</a:t>
              </a:r>
              <a:endParaRPr lang="en-GB"/>
            </a:p>
          </p:txBody>
        </p:sp>
        <p:sp>
          <p:nvSpPr>
            <p:cNvPr id="16" name="Rectangle 51"/>
            <p:cNvSpPr>
              <a:spLocks noChangeArrowheads="1"/>
            </p:cNvSpPr>
            <p:nvPr/>
          </p:nvSpPr>
          <p:spPr bwMode="auto">
            <a:xfrm>
              <a:off x="2889" y="3416"/>
              <a:ext cx="1080" cy="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 name="Rectangle 52"/>
            <p:cNvSpPr>
              <a:spLocks noChangeArrowheads="1"/>
            </p:cNvSpPr>
            <p:nvPr/>
          </p:nvSpPr>
          <p:spPr bwMode="auto">
            <a:xfrm>
              <a:off x="3177" y="3454"/>
              <a:ext cx="50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CAUTION</a:t>
              </a:r>
              <a:endParaRPr lang="en-GB"/>
            </a:p>
          </p:txBody>
        </p:sp>
        <p:sp>
          <p:nvSpPr>
            <p:cNvPr id="18" name="Rectangle 53"/>
            <p:cNvSpPr>
              <a:spLocks noChangeArrowheads="1"/>
            </p:cNvSpPr>
            <p:nvPr/>
          </p:nvSpPr>
          <p:spPr bwMode="auto">
            <a:xfrm>
              <a:off x="1810" y="3416"/>
              <a:ext cx="1079" cy="287"/>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9" name="Rectangle 54"/>
            <p:cNvSpPr>
              <a:spLocks noChangeArrowheads="1"/>
            </p:cNvSpPr>
            <p:nvPr/>
          </p:nvSpPr>
          <p:spPr bwMode="auto">
            <a:xfrm>
              <a:off x="2268" y="3454"/>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OK</a:t>
              </a:r>
              <a:endParaRPr lang="en-GB"/>
            </a:p>
          </p:txBody>
        </p:sp>
        <p:sp>
          <p:nvSpPr>
            <p:cNvPr id="20" name="Rectangle 55"/>
            <p:cNvSpPr>
              <a:spLocks noChangeArrowheads="1"/>
            </p:cNvSpPr>
            <p:nvPr/>
          </p:nvSpPr>
          <p:spPr bwMode="auto">
            <a:xfrm>
              <a:off x="1105" y="3454"/>
              <a:ext cx="3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status:</a:t>
              </a:r>
              <a:endParaRPr lang="en-GB"/>
            </a:p>
          </p:txBody>
        </p:sp>
        <p:sp>
          <p:nvSpPr>
            <p:cNvPr id="21" name="Line 56"/>
            <p:cNvSpPr>
              <a:spLocks noChangeShapeType="1"/>
            </p:cNvSpPr>
            <p:nvPr/>
          </p:nvSpPr>
          <p:spPr bwMode="auto">
            <a:xfrm>
              <a:off x="730" y="3416"/>
              <a:ext cx="431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Line 57"/>
            <p:cNvSpPr>
              <a:spLocks noChangeShapeType="1"/>
            </p:cNvSpPr>
            <p:nvPr/>
          </p:nvSpPr>
          <p:spPr bwMode="auto">
            <a:xfrm>
              <a:off x="730" y="3703"/>
              <a:ext cx="431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 name="Line 58"/>
            <p:cNvSpPr>
              <a:spLocks noChangeShapeType="1"/>
            </p:cNvSpPr>
            <p:nvPr/>
          </p:nvSpPr>
          <p:spPr bwMode="auto">
            <a:xfrm>
              <a:off x="730" y="3991"/>
              <a:ext cx="431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59"/>
            <p:cNvSpPr>
              <a:spLocks noChangeShapeType="1"/>
            </p:cNvSpPr>
            <p:nvPr/>
          </p:nvSpPr>
          <p:spPr bwMode="auto">
            <a:xfrm>
              <a:off x="730" y="3416"/>
              <a:ext cx="0" cy="575"/>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60"/>
            <p:cNvSpPr>
              <a:spLocks noChangeShapeType="1"/>
            </p:cNvSpPr>
            <p:nvPr/>
          </p:nvSpPr>
          <p:spPr bwMode="auto">
            <a:xfrm>
              <a:off x="1810"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Line 61"/>
            <p:cNvSpPr>
              <a:spLocks noChangeShapeType="1"/>
            </p:cNvSpPr>
            <p:nvPr/>
          </p:nvSpPr>
          <p:spPr bwMode="auto">
            <a:xfrm>
              <a:off x="2889"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Line 62"/>
            <p:cNvSpPr>
              <a:spLocks noChangeShapeType="1"/>
            </p:cNvSpPr>
            <p:nvPr/>
          </p:nvSpPr>
          <p:spPr bwMode="auto">
            <a:xfrm>
              <a:off x="3969"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63"/>
            <p:cNvSpPr>
              <a:spLocks noChangeShapeType="1"/>
            </p:cNvSpPr>
            <p:nvPr/>
          </p:nvSpPr>
          <p:spPr bwMode="auto">
            <a:xfrm>
              <a:off x="5048" y="3416"/>
              <a:ext cx="0" cy="575"/>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Rectangle 64"/>
            <p:cNvSpPr>
              <a:spLocks noChangeArrowheads="1"/>
            </p:cNvSpPr>
            <p:nvPr/>
          </p:nvSpPr>
          <p:spPr bwMode="auto">
            <a:xfrm>
              <a:off x="2294" y="3745"/>
              <a:ext cx="8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dirty="0" smtClean="0"/>
                <a:t>X</a:t>
              </a:r>
              <a:endParaRPr lang="en-GB" dirty="0"/>
            </a:p>
          </p:txBody>
        </p:sp>
        <p:sp>
          <p:nvSpPr>
            <p:cNvPr id="30" name="Rectangle 65"/>
            <p:cNvSpPr>
              <a:spLocks noChangeArrowheads="1"/>
            </p:cNvSpPr>
            <p:nvPr/>
          </p:nvSpPr>
          <p:spPr bwMode="auto">
            <a:xfrm>
              <a:off x="1024" y="3741"/>
              <a:ext cx="4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comment:</a:t>
              </a:r>
              <a:endParaRPr lang="en-GB"/>
            </a:p>
          </p:txBody>
        </p:sp>
        <p:sp>
          <p:nvSpPr>
            <p:cNvPr id="31" name="Rectangle 66"/>
            <p:cNvSpPr>
              <a:spLocks noChangeArrowheads="1"/>
            </p:cNvSpPr>
            <p:nvPr/>
          </p:nvSpPr>
          <p:spPr bwMode="auto">
            <a:xfrm>
              <a:off x="3969" y="3416"/>
              <a:ext cx="1079" cy="28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2" name="Rectangle 67"/>
            <p:cNvSpPr>
              <a:spLocks noChangeArrowheads="1"/>
            </p:cNvSpPr>
            <p:nvPr/>
          </p:nvSpPr>
          <p:spPr bwMode="auto">
            <a:xfrm>
              <a:off x="4234" y="3454"/>
              <a:ext cx="5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PROBLEM</a:t>
              </a:r>
              <a:endParaRPr lang="en-GB"/>
            </a:p>
          </p:txBody>
        </p:sp>
        <p:sp>
          <p:nvSpPr>
            <p:cNvPr id="33" name="Rectangle 68"/>
            <p:cNvSpPr>
              <a:spLocks noChangeArrowheads="1"/>
            </p:cNvSpPr>
            <p:nvPr/>
          </p:nvSpPr>
          <p:spPr bwMode="auto">
            <a:xfrm>
              <a:off x="2889" y="3416"/>
              <a:ext cx="1080" cy="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 name="Rectangle 69"/>
            <p:cNvSpPr>
              <a:spLocks noChangeArrowheads="1"/>
            </p:cNvSpPr>
            <p:nvPr/>
          </p:nvSpPr>
          <p:spPr bwMode="auto">
            <a:xfrm>
              <a:off x="3177" y="3454"/>
              <a:ext cx="50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CAUTION</a:t>
              </a:r>
              <a:endParaRPr lang="en-GB"/>
            </a:p>
          </p:txBody>
        </p:sp>
        <p:sp>
          <p:nvSpPr>
            <p:cNvPr id="35" name="Rectangle 70"/>
            <p:cNvSpPr>
              <a:spLocks noChangeArrowheads="1"/>
            </p:cNvSpPr>
            <p:nvPr/>
          </p:nvSpPr>
          <p:spPr bwMode="auto">
            <a:xfrm>
              <a:off x="1810" y="3416"/>
              <a:ext cx="1079" cy="287"/>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6" name="Rectangle 71"/>
            <p:cNvSpPr>
              <a:spLocks noChangeArrowheads="1"/>
            </p:cNvSpPr>
            <p:nvPr/>
          </p:nvSpPr>
          <p:spPr bwMode="auto">
            <a:xfrm>
              <a:off x="2268" y="3454"/>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OK</a:t>
              </a:r>
              <a:endParaRPr lang="en-GB"/>
            </a:p>
          </p:txBody>
        </p:sp>
        <p:sp>
          <p:nvSpPr>
            <p:cNvPr id="37" name="Rectangle 72"/>
            <p:cNvSpPr>
              <a:spLocks noChangeArrowheads="1"/>
            </p:cNvSpPr>
            <p:nvPr/>
          </p:nvSpPr>
          <p:spPr bwMode="auto">
            <a:xfrm>
              <a:off x="1105" y="3454"/>
              <a:ext cx="3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status:</a:t>
              </a:r>
              <a:endParaRPr lang="en-GB"/>
            </a:p>
          </p:txBody>
        </p:sp>
        <p:sp>
          <p:nvSpPr>
            <p:cNvPr id="38" name="Line 73"/>
            <p:cNvSpPr>
              <a:spLocks noChangeShapeType="1"/>
            </p:cNvSpPr>
            <p:nvPr/>
          </p:nvSpPr>
          <p:spPr bwMode="auto">
            <a:xfrm>
              <a:off x="730" y="3416"/>
              <a:ext cx="431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 name="Line 74"/>
            <p:cNvSpPr>
              <a:spLocks noChangeShapeType="1"/>
            </p:cNvSpPr>
            <p:nvPr/>
          </p:nvSpPr>
          <p:spPr bwMode="auto">
            <a:xfrm>
              <a:off x="730" y="3703"/>
              <a:ext cx="431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 name="Line 75"/>
            <p:cNvSpPr>
              <a:spLocks noChangeShapeType="1"/>
            </p:cNvSpPr>
            <p:nvPr/>
          </p:nvSpPr>
          <p:spPr bwMode="auto">
            <a:xfrm>
              <a:off x="730" y="3991"/>
              <a:ext cx="431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 name="Line 76"/>
            <p:cNvSpPr>
              <a:spLocks noChangeShapeType="1"/>
            </p:cNvSpPr>
            <p:nvPr/>
          </p:nvSpPr>
          <p:spPr bwMode="auto">
            <a:xfrm>
              <a:off x="730" y="3416"/>
              <a:ext cx="0" cy="575"/>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 name="Line 77"/>
            <p:cNvSpPr>
              <a:spLocks noChangeShapeType="1"/>
            </p:cNvSpPr>
            <p:nvPr/>
          </p:nvSpPr>
          <p:spPr bwMode="auto">
            <a:xfrm>
              <a:off x="1810"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3" name="Line 78"/>
            <p:cNvSpPr>
              <a:spLocks noChangeShapeType="1"/>
            </p:cNvSpPr>
            <p:nvPr/>
          </p:nvSpPr>
          <p:spPr bwMode="auto">
            <a:xfrm>
              <a:off x="2889"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 name="Line 79"/>
            <p:cNvSpPr>
              <a:spLocks noChangeShapeType="1"/>
            </p:cNvSpPr>
            <p:nvPr/>
          </p:nvSpPr>
          <p:spPr bwMode="auto">
            <a:xfrm>
              <a:off x="3969"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 name="Line 80"/>
            <p:cNvSpPr>
              <a:spLocks noChangeShapeType="1"/>
            </p:cNvSpPr>
            <p:nvPr/>
          </p:nvSpPr>
          <p:spPr bwMode="auto">
            <a:xfrm>
              <a:off x="5048" y="3416"/>
              <a:ext cx="0" cy="575"/>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402063307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2075675" y="1030458"/>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193829" y="763127"/>
            <a:ext cx="8871555" cy="387798"/>
          </a:xfrm>
          <a:prstGeom prst="rect">
            <a:avLst/>
          </a:prstGeom>
          <a:noFill/>
          <a:ln w="9525">
            <a:noFill/>
            <a:miter lim="800000"/>
            <a:headEnd/>
            <a:tailEnd/>
          </a:ln>
          <a:effectLst/>
        </p:spPr>
        <p:txBody>
          <a:bodyPr wrap="square">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pc="300" dirty="0" smtClean="0">
                <a:solidFill>
                  <a:srgbClr val="000099"/>
                </a:solidFill>
              </a:rPr>
              <a:t>Cross Support Service Management (CSSM) WG </a:t>
            </a:r>
          </a:p>
        </p:txBody>
      </p:sp>
      <p:grpSp>
        <p:nvGrpSpPr>
          <p:cNvPr id="2" name="Group 1"/>
          <p:cNvGrpSpPr/>
          <p:nvPr/>
        </p:nvGrpSpPr>
        <p:grpSpPr>
          <a:xfrm>
            <a:off x="415571" y="1355130"/>
            <a:ext cx="7960019" cy="1768439"/>
            <a:chOff x="394126" y="1594338"/>
            <a:chExt cx="7960019" cy="1768439"/>
          </a:xfrm>
        </p:grpSpPr>
        <p:sp>
          <p:nvSpPr>
            <p:cNvPr id="9" name="Content Placeholder 2"/>
            <p:cNvSpPr txBox="1">
              <a:spLocks/>
            </p:cNvSpPr>
            <p:nvPr/>
          </p:nvSpPr>
          <p:spPr bwMode="auto">
            <a:xfrm>
              <a:off x="790182" y="1594338"/>
              <a:ext cx="6644065"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Simple Schedule of Services</a:t>
              </a:r>
            </a:p>
          </p:txBody>
        </p:sp>
        <p:sp>
          <p:nvSpPr>
            <p:cNvPr id="11" name="Content Placeholder 2"/>
            <p:cNvSpPr txBox="1">
              <a:spLocks/>
            </p:cNvSpPr>
            <p:nvPr/>
          </p:nvSpPr>
          <p:spPr bwMode="auto">
            <a:xfrm>
              <a:off x="394126" y="1831222"/>
              <a:ext cx="7960019" cy="153155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endParaRPr lang="en-GB" sz="2400" i="1" u="sng" kern="0" dirty="0" smtClean="0">
                <a:solidFill>
                  <a:srgbClr val="0000FF"/>
                </a:solidFill>
              </a:endParaRPr>
            </a:p>
            <a:p>
              <a:r>
                <a:rPr lang="en-GB" sz="1600" dirty="0" smtClean="0"/>
                <a:t>CESG Blue book poll pending registry creation</a:t>
              </a:r>
              <a:endParaRPr lang="en-GB" sz="1600" dirty="0"/>
            </a:p>
            <a:p>
              <a:pPr lvl="1"/>
              <a:r>
                <a:rPr lang="en-GB" sz="1600" dirty="0" smtClean="0"/>
                <a:t>ESA/ESTRACK and NASA/DSN are already working on implementations </a:t>
              </a:r>
            </a:p>
            <a:p>
              <a:endParaRPr lang="en-GB" sz="2000" dirty="0" smtClean="0"/>
            </a:p>
            <a:p>
              <a:pPr>
                <a:lnSpc>
                  <a:spcPct val="100000"/>
                </a:lnSpc>
                <a:spcBef>
                  <a:spcPts val="0"/>
                </a:spcBef>
                <a:spcAft>
                  <a:spcPts val="0"/>
                </a:spcAft>
                <a:defRPr/>
              </a:pPr>
              <a:endParaRPr lang="en-GB" sz="2000" kern="0" dirty="0" smtClean="0">
                <a:solidFill>
                  <a:srgbClr val="0000FF"/>
                </a:solidFill>
              </a:endParaRPr>
            </a:p>
          </p:txBody>
        </p:sp>
      </p:grpSp>
      <p:grpSp>
        <p:nvGrpSpPr>
          <p:cNvPr id="13" name="Group 12"/>
          <p:cNvGrpSpPr/>
          <p:nvPr/>
        </p:nvGrpSpPr>
        <p:grpSpPr>
          <a:xfrm>
            <a:off x="-590156" y="3083355"/>
            <a:ext cx="9447629" cy="3166960"/>
            <a:chOff x="-650480" y="1177114"/>
            <a:chExt cx="9447629" cy="3166960"/>
          </a:xfrm>
        </p:grpSpPr>
        <p:sp>
          <p:nvSpPr>
            <p:cNvPr id="14" name="Content Placeholder 2"/>
            <p:cNvSpPr txBox="1">
              <a:spLocks/>
            </p:cNvSpPr>
            <p:nvPr/>
          </p:nvSpPr>
          <p:spPr bwMode="auto">
            <a:xfrm>
              <a:off x="-650480" y="1177114"/>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Planning Information Format</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15" name="TextBox 14"/>
            <p:cNvSpPr txBox="1"/>
            <p:nvPr/>
          </p:nvSpPr>
          <p:spPr>
            <a:xfrm>
              <a:off x="398585" y="1543307"/>
              <a:ext cx="8288215" cy="280076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Internal WG review completed; some minor updates in progress </a:t>
              </a:r>
              <a:endParaRPr lang="en-US" dirty="0"/>
            </a:p>
            <a:p>
              <a:pPr marL="742950" lvl="1" indent="-285750">
                <a:buFont typeface="Arial" panose="020B0604020202020204" pitchFamily="34" charset="0"/>
                <a:buChar char="•"/>
              </a:pPr>
              <a:r>
                <a:rPr lang="en-US" dirty="0" smtClean="0"/>
                <a:t>Further coordinated with MOIMS NAVWG and SMC re event definition</a:t>
              </a:r>
            </a:p>
            <a:p>
              <a:pPr marL="1200150" lvl="2" indent="-285750">
                <a:buFont typeface="Arial" panose="020B0604020202020204" pitchFamily="34" charset="0"/>
                <a:buChar char="•"/>
              </a:pPr>
              <a:r>
                <a:rPr lang="en-US" dirty="0" smtClean="0"/>
                <a:t>Updated version sent out for review – allow identification of different timescales </a:t>
              </a:r>
            </a:p>
            <a:p>
              <a:pPr marL="285750" indent="-285750">
                <a:buFont typeface="Arial" panose="020B0604020202020204" pitchFamily="34" charset="0"/>
                <a:buChar char="•"/>
              </a:pPr>
              <a:r>
                <a:rPr lang="en-US" dirty="0" smtClean="0"/>
                <a:t>Celestial body naming “source” – a question for CESG/SEA – should JPL NAIF be used as is currently done in MOIMS NAV recommendations? </a:t>
              </a:r>
            </a:p>
            <a:p>
              <a:pPr marL="742950" lvl="1" indent="-285750">
                <a:buFont typeface="Arial" panose="020B0604020202020204" pitchFamily="34" charset="0"/>
                <a:buChar char="•"/>
              </a:pPr>
              <a:r>
                <a:rPr lang="en-US" dirty="0" smtClean="0"/>
                <a:t>CSS Area does not particularly care what is indicated as the source </a:t>
              </a:r>
            </a:p>
            <a:p>
              <a:pPr marL="1200150" lvl="2" indent="-285750">
                <a:buFont typeface="Arial" panose="020B0604020202020204" pitchFamily="34" charset="0"/>
                <a:buChar char="•"/>
              </a:pPr>
              <a:r>
                <a:rPr lang="en-US" dirty="0"/>
                <a:t>M</a:t>
              </a:r>
              <a:r>
                <a:rPr lang="en-US" dirty="0" smtClean="0"/>
                <a:t>ostly interested in ensuring common, well coordinated references for CCSDS customers </a:t>
              </a:r>
            </a:p>
            <a:p>
              <a:pPr marL="285750" indent="-285750">
                <a:buFont typeface="Arial" panose="020B0604020202020204" pitchFamily="34" charset="0"/>
                <a:buChar char="•"/>
              </a:pPr>
              <a:r>
                <a:rPr lang="en-US" dirty="0" smtClean="0"/>
                <a:t>Candidate R1 by June 2016</a:t>
              </a:r>
            </a:p>
            <a:p>
              <a:pPr marL="285750" indent="-285750">
                <a:buFont typeface="Arial" panose="020B0604020202020204" pitchFamily="34" charset="0"/>
                <a:buChar char="•"/>
              </a:pPr>
              <a:r>
                <a:rPr lang="en-US" dirty="0" smtClean="0"/>
                <a:t>Draft prototype test plan has been produced  </a:t>
              </a:r>
            </a:p>
          </p:txBody>
        </p:sp>
      </p:grpSp>
    </p:spTree>
    <p:extLst>
      <p:ext uri="{BB962C8B-B14F-4D97-AF65-F5344CB8AC3E}">
        <p14:creationId xmlns:p14="http://schemas.microsoft.com/office/powerpoint/2010/main" val="231861935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1009802" y="1176956"/>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533400" y="838200"/>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649836" y="801497"/>
            <a:ext cx="8153400" cy="323850"/>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rPr>
              <a:t>Cross Support Service Management (CSSM) WG</a:t>
            </a:r>
          </a:p>
        </p:txBody>
      </p:sp>
      <p:grpSp>
        <p:nvGrpSpPr>
          <p:cNvPr id="16" name="Group 15"/>
          <p:cNvGrpSpPr/>
          <p:nvPr/>
        </p:nvGrpSpPr>
        <p:grpSpPr>
          <a:xfrm>
            <a:off x="-881510" y="3544215"/>
            <a:ext cx="9447629" cy="1897636"/>
            <a:chOff x="-843105" y="2238445"/>
            <a:chExt cx="9447629" cy="1897636"/>
          </a:xfrm>
        </p:grpSpPr>
        <p:sp>
          <p:nvSpPr>
            <p:cNvPr id="17" name="Content Placeholder 2"/>
            <p:cNvSpPr txBox="1">
              <a:spLocks/>
            </p:cNvSpPr>
            <p:nvPr/>
          </p:nvSpPr>
          <p:spPr bwMode="auto">
            <a:xfrm>
              <a:off x="-843105" y="2238445"/>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Terrestrial Generic File Transfer</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18" name="TextBox 17"/>
            <p:cNvSpPr txBox="1"/>
            <p:nvPr/>
          </p:nvSpPr>
          <p:spPr>
            <a:xfrm>
              <a:off x="551705" y="2566421"/>
              <a:ext cx="7169666" cy="156966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Lacking in progress </a:t>
              </a:r>
            </a:p>
            <a:p>
              <a:pPr marL="742950" lvl="1" indent="-285750">
                <a:buFont typeface="Arial" panose="020B0604020202020204" pitchFamily="34" charset="0"/>
                <a:buChar char="•"/>
              </a:pPr>
              <a:r>
                <a:rPr lang="en-US" dirty="0" smtClean="0"/>
                <a:t>Study re use of XFDU did not really occur – really only item needed to complete white book </a:t>
              </a:r>
            </a:p>
            <a:p>
              <a:pPr marL="285750" indent="-285750">
                <a:buFont typeface="Arial" panose="020B0604020202020204" pitchFamily="34" charset="0"/>
                <a:buChar char="•"/>
              </a:pPr>
              <a:r>
                <a:rPr lang="en-US" dirty="0" smtClean="0"/>
                <a:t>Some Prototype planning with CSNA </a:t>
              </a:r>
            </a:p>
            <a:p>
              <a:pPr marL="742950" lvl="1" indent="-285750">
                <a:buFont typeface="Arial" panose="020B0604020202020204" pitchFamily="34" charset="0"/>
                <a:buChar char="•"/>
              </a:pPr>
              <a:r>
                <a:rPr lang="en-US" dirty="0" smtClean="0"/>
                <a:t>CNES representative unable to attend Cleveland meeting</a:t>
              </a:r>
            </a:p>
            <a:p>
              <a:pPr marL="285750" indent="-285750">
                <a:buFont typeface="Arial" panose="020B0604020202020204" pitchFamily="34" charset="0"/>
                <a:buChar char="•"/>
              </a:pPr>
              <a:r>
                <a:rPr lang="en-US" dirty="0" smtClean="0"/>
                <a:t>Draft White book by August 2016 </a:t>
              </a:r>
            </a:p>
          </p:txBody>
        </p:sp>
      </p:grpSp>
      <p:grpSp>
        <p:nvGrpSpPr>
          <p:cNvPr id="19" name="Group 18"/>
          <p:cNvGrpSpPr/>
          <p:nvPr/>
        </p:nvGrpSpPr>
        <p:grpSpPr>
          <a:xfrm>
            <a:off x="-190220" y="1492661"/>
            <a:ext cx="9447629" cy="1684239"/>
            <a:chOff x="-303630" y="3198328"/>
            <a:chExt cx="9447629" cy="1684239"/>
          </a:xfrm>
        </p:grpSpPr>
        <p:sp>
          <p:nvSpPr>
            <p:cNvPr id="20" name="Content Placeholder 2"/>
            <p:cNvSpPr txBox="1">
              <a:spLocks/>
            </p:cNvSpPr>
            <p:nvPr/>
          </p:nvSpPr>
          <p:spPr bwMode="auto">
            <a:xfrm>
              <a:off x="-303630" y="3198328"/>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Service Management Utilization Request Format </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21" name="TextBox 20"/>
            <p:cNvSpPr txBox="1"/>
            <p:nvPr/>
          </p:nvSpPr>
          <p:spPr>
            <a:xfrm>
              <a:off x="417916" y="3559128"/>
              <a:ext cx="8288215" cy="132343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Preliminary draft review completed</a:t>
              </a:r>
            </a:p>
            <a:p>
              <a:pPr marL="742950" lvl="1" indent="-285750">
                <a:buFont typeface="Arial" panose="020B0604020202020204" pitchFamily="34" charset="0"/>
                <a:buChar char="•"/>
              </a:pPr>
              <a:r>
                <a:rPr lang="en-US" dirty="0" smtClean="0"/>
                <a:t>UML Class diagrams adjusted at the spring workshop </a:t>
              </a:r>
            </a:p>
            <a:p>
              <a:pPr marL="285750" indent="-285750">
                <a:buFont typeface="Arial" panose="020B0604020202020204" pitchFamily="34" charset="0"/>
                <a:buChar char="•"/>
              </a:pPr>
              <a:r>
                <a:rPr lang="en-US" dirty="0" smtClean="0"/>
                <a:t>Candidate R1 by October 2016 (Rome meetings)</a:t>
              </a:r>
            </a:p>
            <a:p>
              <a:pPr marL="285750" indent="-285750">
                <a:buFont typeface="Arial" panose="020B0604020202020204" pitchFamily="34" charset="0"/>
                <a:buChar char="•"/>
              </a:pPr>
              <a:r>
                <a:rPr lang="en-US" dirty="0" smtClean="0"/>
                <a:t>5 major test cases identified re prototyping  </a:t>
              </a:r>
            </a:p>
            <a:p>
              <a:pPr marL="285750" indent="-285750">
                <a:buFont typeface="Arial" panose="020B0604020202020204" pitchFamily="34" charset="0"/>
                <a:buChar char="•"/>
              </a:pPr>
              <a:endParaRPr lang="en-US" dirty="0" smtClean="0"/>
            </a:p>
          </p:txBody>
        </p:sp>
      </p:grpSp>
    </p:spTree>
    <p:extLst>
      <p:ext uri="{BB962C8B-B14F-4D97-AF65-F5344CB8AC3E}">
        <p14:creationId xmlns:p14="http://schemas.microsoft.com/office/powerpoint/2010/main" val="17708646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3"/>
          <p:cNvSpPr txBox="1">
            <a:spLocks noChangeArrowheads="1"/>
          </p:cNvSpPr>
          <p:nvPr/>
        </p:nvSpPr>
        <p:spPr bwMode="auto">
          <a:xfrm>
            <a:off x="3213707" y="-3165559"/>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62000"/>
            <a:ext cx="8153400" cy="323850"/>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rPr>
              <a:t>Cross Support Service Management (CSSM) WG</a:t>
            </a:r>
          </a:p>
        </p:txBody>
      </p:sp>
      <p:grpSp>
        <p:nvGrpSpPr>
          <p:cNvPr id="15" name="Group 14"/>
          <p:cNvGrpSpPr/>
          <p:nvPr/>
        </p:nvGrpSpPr>
        <p:grpSpPr>
          <a:xfrm>
            <a:off x="117020" y="3889860"/>
            <a:ext cx="9447629" cy="2402236"/>
            <a:chOff x="-182177" y="4918514"/>
            <a:chExt cx="9447629" cy="2402236"/>
          </a:xfrm>
        </p:grpSpPr>
        <p:sp>
          <p:nvSpPr>
            <p:cNvPr id="16" name="Content Placeholder 2"/>
            <p:cNvSpPr txBox="1">
              <a:spLocks/>
            </p:cNvSpPr>
            <p:nvPr/>
          </p:nvSpPr>
          <p:spPr bwMode="auto">
            <a:xfrm>
              <a:off x="-182177" y="4918514"/>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Configuration Profile &amp; Service Agreement Data Format</a:t>
              </a:r>
            </a:p>
          </p:txBody>
        </p:sp>
        <p:sp>
          <p:nvSpPr>
            <p:cNvPr id="17" name="TextBox 16"/>
            <p:cNvSpPr txBox="1"/>
            <p:nvPr/>
          </p:nvSpPr>
          <p:spPr>
            <a:xfrm>
              <a:off x="506074" y="5751090"/>
              <a:ext cx="8071125" cy="156966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Outline produced and reviewed</a:t>
              </a:r>
            </a:p>
            <a:p>
              <a:pPr marL="285750" indent="-285750">
                <a:buFont typeface="Arial" panose="020B0604020202020204" pitchFamily="34" charset="0"/>
                <a:buChar char="•"/>
              </a:pPr>
              <a:r>
                <a:rPr lang="en-US" dirty="0" smtClean="0"/>
                <a:t>Agreed to simplify approach by removing temporal constraints from profile definition</a:t>
              </a:r>
            </a:p>
            <a:p>
              <a:pPr marL="742950" lvl="1" indent="-285750">
                <a:buFont typeface="Arial" panose="020B0604020202020204" pitchFamily="34" charset="0"/>
                <a:buChar char="•"/>
              </a:pPr>
              <a:r>
                <a:rPr lang="en-US" dirty="0" smtClean="0"/>
                <a:t>To be dealt with exclusively by event sequencing information entity </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grpSp>
      <p:grpSp>
        <p:nvGrpSpPr>
          <p:cNvPr id="18" name="Group 17"/>
          <p:cNvGrpSpPr/>
          <p:nvPr/>
        </p:nvGrpSpPr>
        <p:grpSpPr>
          <a:xfrm>
            <a:off x="805271" y="1085850"/>
            <a:ext cx="8071125" cy="2933339"/>
            <a:chOff x="506074" y="4918514"/>
            <a:chExt cx="8071125" cy="2933339"/>
          </a:xfrm>
        </p:grpSpPr>
        <p:sp>
          <p:nvSpPr>
            <p:cNvPr id="19" name="Content Placeholder 2"/>
            <p:cNvSpPr txBox="1">
              <a:spLocks/>
            </p:cNvSpPr>
            <p:nvPr/>
          </p:nvSpPr>
          <p:spPr bwMode="auto">
            <a:xfrm>
              <a:off x="1008378" y="4918514"/>
              <a:ext cx="629841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Service Package Data Format</a:t>
              </a:r>
            </a:p>
          </p:txBody>
        </p:sp>
        <p:sp>
          <p:nvSpPr>
            <p:cNvPr id="20" name="TextBox 19"/>
            <p:cNvSpPr txBox="1"/>
            <p:nvPr/>
          </p:nvSpPr>
          <p:spPr>
            <a:xfrm>
              <a:off x="506074" y="5543529"/>
              <a:ext cx="8071125"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Design work (preliminary class </a:t>
              </a:r>
              <a:r>
                <a:rPr lang="en-US" dirty="0" err="1" smtClean="0"/>
                <a:t>digarams</a:t>
              </a:r>
              <a:r>
                <a:rPr lang="en-US" dirty="0" smtClean="0"/>
                <a:t>) conducted since last workshop reviewed</a:t>
              </a:r>
            </a:p>
            <a:p>
              <a:pPr marL="285750" indent="-285750">
                <a:buFont typeface="Arial" panose="020B0604020202020204" pitchFamily="34" charset="0"/>
                <a:buChar char="•"/>
              </a:pPr>
              <a:r>
                <a:rPr lang="en-US" dirty="0" smtClean="0"/>
                <a:t>Some concept leveling work required</a:t>
              </a:r>
            </a:p>
            <a:p>
              <a:pPr marL="742950" lvl="1" indent="-285750">
                <a:buFont typeface="Arial" panose="020B0604020202020204" pitchFamily="34" charset="0"/>
                <a:buChar char="•"/>
              </a:pPr>
              <a:r>
                <a:rPr lang="en-US" dirty="0" smtClean="0"/>
                <a:t>Needs to be better separated from definition of configuration profile</a:t>
              </a:r>
            </a:p>
            <a:p>
              <a:pPr marL="1200150" lvl="2" indent="-285750">
                <a:buFont typeface="Arial" panose="020B0604020202020204" pitchFamily="34" charset="0"/>
                <a:buChar char="•"/>
              </a:pPr>
              <a:r>
                <a:rPr lang="en-US" dirty="0" smtClean="0"/>
                <a:t>Too tightly bound – impact to agency adoption, tending to significantly require implementation of configuration profile</a:t>
              </a:r>
            </a:p>
            <a:p>
              <a:pPr marL="742950" lvl="1" indent="-285750">
                <a:buFont typeface="Arial" panose="020B0604020202020204" pitchFamily="34" charset="0"/>
                <a:buChar char="•"/>
              </a:pPr>
              <a:r>
                <a:rPr lang="en-US" dirty="0" smtClean="0"/>
                <a:t> Focused </a:t>
              </a:r>
              <a:r>
                <a:rPr lang="en-US" dirty="0" err="1" smtClean="0"/>
                <a:t>telecon</a:t>
              </a:r>
              <a:r>
                <a:rPr lang="en-US" dirty="0" smtClean="0"/>
                <a:t> scheduled for early June</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grpSp>
    </p:spTree>
    <p:extLst>
      <p:ext uri="{BB962C8B-B14F-4D97-AF65-F5344CB8AC3E}">
        <p14:creationId xmlns:p14="http://schemas.microsoft.com/office/powerpoint/2010/main" val="109955367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533400" y="838200"/>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62000"/>
            <a:ext cx="8153400" cy="323850"/>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rPr>
              <a:t>Cross Support Service Management (CSSM) WG</a:t>
            </a:r>
          </a:p>
        </p:txBody>
      </p:sp>
      <p:grpSp>
        <p:nvGrpSpPr>
          <p:cNvPr id="11" name="Group 10"/>
          <p:cNvGrpSpPr/>
          <p:nvPr/>
        </p:nvGrpSpPr>
        <p:grpSpPr>
          <a:xfrm>
            <a:off x="-881510" y="3198280"/>
            <a:ext cx="9447629" cy="2304590"/>
            <a:chOff x="-537258" y="1059403"/>
            <a:chExt cx="9447629" cy="2304590"/>
          </a:xfrm>
        </p:grpSpPr>
        <p:sp>
          <p:nvSpPr>
            <p:cNvPr id="12" name="Content Placeholder 2"/>
            <p:cNvSpPr txBox="1">
              <a:spLocks/>
            </p:cNvSpPr>
            <p:nvPr/>
          </p:nvSpPr>
          <p:spPr bwMode="auto">
            <a:xfrm>
              <a:off x="-537258" y="1059403"/>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Service </a:t>
              </a:r>
              <a:r>
                <a:rPr lang="en-GB" sz="2800" i="1" u="sng" kern="0" dirty="0" err="1" smtClean="0">
                  <a:solidFill>
                    <a:srgbClr val="0000FF"/>
                  </a:solidFill>
                </a:rPr>
                <a:t>Catalog</a:t>
              </a:r>
              <a:r>
                <a:rPr lang="en-GB" sz="2800" i="1" u="sng" kern="0" dirty="0" smtClean="0">
                  <a:solidFill>
                    <a:srgbClr val="0000FF"/>
                  </a:solidFill>
                </a:rPr>
                <a:t> </a:t>
              </a:r>
            </a:p>
          </p:txBody>
        </p:sp>
        <p:sp>
          <p:nvSpPr>
            <p:cNvPr id="13" name="TextBox 12"/>
            <p:cNvSpPr txBox="1"/>
            <p:nvPr/>
          </p:nvSpPr>
          <p:spPr>
            <a:xfrm>
              <a:off x="848551" y="1548111"/>
              <a:ext cx="7218304" cy="181588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Reviewed preliminary draft exercise putting NASA </a:t>
              </a:r>
              <a:r>
                <a:rPr lang="en-US" dirty="0" err="1" smtClean="0"/>
                <a:t>SCaN</a:t>
              </a:r>
              <a:r>
                <a:rPr lang="en-US" dirty="0" smtClean="0"/>
                <a:t> service catalog into CCSDS magenta book format </a:t>
              </a:r>
            </a:p>
            <a:p>
              <a:pPr marL="285750" indent="-285750">
                <a:buFont typeface="Arial" panose="020B0604020202020204" pitchFamily="34" charset="0"/>
                <a:buChar char="•"/>
              </a:pPr>
              <a:r>
                <a:rPr lang="en-US" dirty="0" smtClean="0"/>
                <a:t>Conclusion is to pursue magenta book for expression of service catalogs from member agencies </a:t>
              </a:r>
            </a:p>
            <a:p>
              <a:pPr marL="742950" lvl="1" indent="-285750">
                <a:buFont typeface="Arial" panose="020B0604020202020204" pitchFamily="34" charset="0"/>
                <a:buChar char="•"/>
              </a:pPr>
              <a:r>
                <a:rPr lang="en-US" dirty="0" smtClean="0"/>
                <a:t>Templates for service expression that will facilitate overviews of services offered </a:t>
              </a:r>
            </a:p>
            <a:p>
              <a:pPr marL="742950" lvl="1" indent="-285750">
                <a:buFont typeface="Arial" panose="020B0604020202020204" pitchFamily="34" charset="0"/>
                <a:buChar char="•"/>
              </a:pPr>
              <a:r>
                <a:rPr lang="en-US" dirty="0" smtClean="0"/>
                <a:t>Detailed parameters to be found in Sites and Apertures registry </a:t>
              </a:r>
            </a:p>
          </p:txBody>
        </p:sp>
      </p:grpSp>
      <p:grpSp>
        <p:nvGrpSpPr>
          <p:cNvPr id="14" name="Group 13"/>
          <p:cNvGrpSpPr/>
          <p:nvPr/>
        </p:nvGrpSpPr>
        <p:grpSpPr>
          <a:xfrm>
            <a:off x="-689485" y="938362"/>
            <a:ext cx="9447629" cy="2354413"/>
            <a:chOff x="-579736" y="4009159"/>
            <a:chExt cx="9447629" cy="2354413"/>
          </a:xfrm>
        </p:grpSpPr>
        <p:sp>
          <p:nvSpPr>
            <p:cNvPr id="15" name="Content Placeholder 2"/>
            <p:cNvSpPr txBox="1">
              <a:spLocks/>
            </p:cNvSpPr>
            <p:nvPr/>
          </p:nvSpPr>
          <p:spPr bwMode="auto">
            <a:xfrm>
              <a:off x="-579736" y="4009159"/>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Event Sequences</a:t>
              </a:r>
            </a:p>
          </p:txBody>
        </p:sp>
        <p:sp>
          <p:nvSpPr>
            <p:cNvPr id="16" name="TextBox 15"/>
            <p:cNvSpPr txBox="1"/>
            <p:nvPr/>
          </p:nvSpPr>
          <p:spPr>
            <a:xfrm>
              <a:off x="537434" y="4547690"/>
              <a:ext cx="7687309" cy="181588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 resources applied since Darmstadt meeting due to higher priorities </a:t>
              </a:r>
            </a:p>
            <a:p>
              <a:pPr marL="285750" indent="-285750">
                <a:buFont typeface="Arial" panose="020B0604020202020204" pitchFamily="34" charset="0"/>
                <a:buChar char="•"/>
              </a:pPr>
              <a:r>
                <a:rPr lang="en-US" dirty="0" smtClean="0"/>
                <a:t>Presentation from NASA/DSN on expressing event sequencing relative to logical events rather than absolute time reviewed</a:t>
              </a:r>
            </a:p>
            <a:p>
              <a:pPr marL="285750" indent="-285750">
                <a:buFont typeface="Arial" panose="020B0604020202020204" pitchFamily="34" charset="0"/>
                <a:buChar char="•"/>
              </a:pPr>
              <a:r>
                <a:rPr lang="en-US" dirty="0" smtClean="0"/>
                <a:t>Exercise pending to show capturing/addressing temporal constraints in configuration profile</a:t>
              </a:r>
            </a:p>
            <a:p>
              <a:pPr marL="742950" lvl="1" indent="-285750">
                <a:buFont typeface="Arial" panose="020B0604020202020204" pitchFamily="34" charset="0"/>
                <a:buChar char="•"/>
              </a:pPr>
              <a:r>
                <a:rPr lang="en-US" dirty="0" smtClean="0"/>
                <a:t>If successful will “unify” near-earth and deep space temporal expressions from a data systems standardization viewpoint </a:t>
              </a:r>
            </a:p>
          </p:txBody>
        </p:sp>
      </p:grpSp>
      <p:grpSp>
        <p:nvGrpSpPr>
          <p:cNvPr id="17" name="Group 16"/>
          <p:cNvGrpSpPr/>
          <p:nvPr/>
        </p:nvGrpSpPr>
        <p:grpSpPr>
          <a:xfrm>
            <a:off x="-535865" y="5745836"/>
            <a:ext cx="9447629" cy="909184"/>
            <a:chOff x="-151814" y="1278320"/>
            <a:chExt cx="9447629" cy="909184"/>
          </a:xfrm>
        </p:grpSpPr>
        <p:sp>
          <p:nvSpPr>
            <p:cNvPr id="18" name="Content Placeholder 2"/>
            <p:cNvSpPr txBox="1">
              <a:spLocks/>
            </p:cNvSpPr>
            <p:nvPr/>
          </p:nvSpPr>
          <p:spPr bwMode="auto">
            <a:xfrm>
              <a:off x="-151814" y="1278320"/>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Accountability Data Format</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19" name="TextBox 18"/>
            <p:cNvSpPr txBox="1"/>
            <p:nvPr/>
          </p:nvSpPr>
          <p:spPr>
            <a:xfrm>
              <a:off x="848551" y="1602729"/>
              <a:ext cx="7218304" cy="58477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 resources applied since Darmstadt meetings due to higher priorities </a:t>
              </a:r>
            </a:p>
          </p:txBody>
        </p:sp>
      </p:grpSp>
    </p:spTree>
    <p:extLst>
      <p:ext uri="{BB962C8B-B14F-4D97-AF65-F5344CB8AC3E}">
        <p14:creationId xmlns:p14="http://schemas.microsoft.com/office/powerpoint/2010/main" val="87391478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533400" y="838200"/>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72363"/>
            <a:ext cx="8153400" cy="313932"/>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rPr>
              <a:t>Cross Support Service Management (CSSM) WG Summary</a:t>
            </a:r>
          </a:p>
        </p:txBody>
      </p:sp>
      <p:sp>
        <p:nvSpPr>
          <p:cNvPr id="9" name="Content Placeholder 2"/>
          <p:cNvSpPr txBox="1">
            <a:spLocks/>
          </p:cNvSpPr>
          <p:nvPr/>
        </p:nvSpPr>
        <p:spPr>
          <a:xfrm>
            <a:off x="164939" y="1343520"/>
            <a:ext cx="8229600" cy="5472704"/>
          </a:xfrm>
          <a:prstGeom prst="rect">
            <a:avLst/>
          </a:prstGeom>
        </p:spPr>
        <p:txBody>
          <a:bodyPr>
            <a:normAutofit/>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endParaRPr lang="en-US" sz="1800" kern="0" dirty="0" smtClean="0"/>
          </a:p>
        </p:txBody>
      </p:sp>
      <p:grpSp>
        <p:nvGrpSpPr>
          <p:cNvPr id="10" name="Group 46"/>
          <p:cNvGrpSpPr>
            <a:grpSpLocks/>
          </p:cNvGrpSpPr>
          <p:nvPr/>
        </p:nvGrpSpPr>
        <p:grpSpPr bwMode="auto">
          <a:xfrm>
            <a:off x="1352736" y="4604531"/>
            <a:ext cx="5854005" cy="1632268"/>
            <a:chOff x="730" y="3416"/>
            <a:chExt cx="4318" cy="575"/>
          </a:xfrm>
        </p:grpSpPr>
        <p:sp>
          <p:nvSpPr>
            <p:cNvPr id="11" name="Rectangle 47"/>
            <p:cNvSpPr>
              <a:spLocks noChangeArrowheads="1"/>
            </p:cNvSpPr>
            <p:nvPr/>
          </p:nvSpPr>
          <p:spPr bwMode="auto">
            <a:xfrm>
              <a:off x="2178" y="3781"/>
              <a:ext cx="14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dirty="0" smtClean="0"/>
                <a:t> X</a:t>
              </a:r>
            </a:p>
          </p:txBody>
        </p:sp>
        <p:sp>
          <p:nvSpPr>
            <p:cNvPr id="12" name="Rectangle 48"/>
            <p:cNvSpPr>
              <a:spLocks noChangeArrowheads="1"/>
            </p:cNvSpPr>
            <p:nvPr/>
          </p:nvSpPr>
          <p:spPr bwMode="auto">
            <a:xfrm>
              <a:off x="1024" y="3741"/>
              <a:ext cx="4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comment:</a:t>
              </a:r>
              <a:endParaRPr lang="en-GB"/>
            </a:p>
          </p:txBody>
        </p:sp>
        <p:sp>
          <p:nvSpPr>
            <p:cNvPr id="13" name="Rectangle 49"/>
            <p:cNvSpPr>
              <a:spLocks noChangeArrowheads="1"/>
            </p:cNvSpPr>
            <p:nvPr/>
          </p:nvSpPr>
          <p:spPr bwMode="auto">
            <a:xfrm>
              <a:off x="3969" y="3416"/>
              <a:ext cx="1079" cy="28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 name="Rectangle 50"/>
            <p:cNvSpPr>
              <a:spLocks noChangeArrowheads="1"/>
            </p:cNvSpPr>
            <p:nvPr/>
          </p:nvSpPr>
          <p:spPr bwMode="auto">
            <a:xfrm>
              <a:off x="4234" y="3454"/>
              <a:ext cx="5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PROBLEM</a:t>
              </a:r>
              <a:endParaRPr lang="en-GB"/>
            </a:p>
          </p:txBody>
        </p:sp>
        <p:sp>
          <p:nvSpPr>
            <p:cNvPr id="15" name="Rectangle 51"/>
            <p:cNvSpPr>
              <a:spLocks noChangeArrowheads="1"/>
            </p:cNvSpPr>
            <p:nvPr/>
          </p:nvSpPr>
          <p:spPr bwMode="auto">
            <a:xfrm>
              <a:off x="2889" y="3416"/>
              <a:ext cx="1080" cy="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 name="Rectangle 52"/>
            <p:cNvSpPr>
              <a:spLocks noChangeArrowheads="1"/>
            </p:cNvSpPr>
            <p:nvPr/>
          </p:nvSpPr>
          <p:spPr bwMode="auto">
            <a:xfrm>
              <a:off x="3177" y="3454"/>
              <a:ext cx="50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CAUTION</a:t>
              </a:r>
              <a:endParaRPr lang="en-GB"/>
            </a:p>
          </p:txBody>
        </p:sp>
        <p:sp>
          <p:nvSpPr>
            <p:cNvPr id="17" name="Rectangle 53"/>
            <p:cNvSpPr>
              <a:spLocks noChangeArrowheads="1"/>
            </p:cNvSpPr>
            <p:nvPr/>
          </p:nvSpPr>
          <p:spPr bwMode="auto">
            <a:xfrm>
              <a:off x="1810" y="3416"/>
              <a:ext cx="1079" cy="287"/>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 name="Rectangle 54"/>
            <p:cNvSpPr>
              <a:spLocks noChangeArrowheads="1"/>
            </p:cNvSpPr>
            <p:nvPr/>
          </p:nvSpPr>
          <p:spPr bwMode="auto">
            <a:xfrm>
              <a:off x="2268" y="3454"/>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OK</a:t>
              </a:r>
              <a:endParaRPr lang="en-GB"/>
            </a:p>
          </p:txBody>
        </p:sp>
        <p:sp>
          <p:nvSpPr>
            <p:cNvPr id="19" name="Rectangle 55"/>
            <p:cNvSpPr>
              <a:spLocks noChangeArrowheads="1"/>
            </p:cNvSpPr>
            <p:nvPr/>
          </p:nvSpPr>
          <p:spPr bwMode="auto">
            <a:xfrm>
              <a:off x="1105" y="3454"/>
              <a:ext cx="3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status:</a:t>
              </a:r>
              <a:endParaRPr lang="en-GB"/>
            </a:p>
          </p:txBody>
        </p:sp>
        <p:sp>
          <p:nvSpPr>
            <p:cNvPr id="20" name="Line 56"/>
            <p:cNvSpPr>
              <a:spLocks noChangeShapeType="1"/>
            </p:cNvSpPr>
            <p:nvPr/>
          </p:nvSpPr>
          <p:spPr bwMode="auto">
            <a:xfrm>
              <a:off x="730" y="3416"/>
              <a:ext cx="431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Line 57"/>
            <p:cNvSpPr>
              <a:spLocks noChangeShapeType="1"/>
            </p:cNvSpPr>
            <p:nvPr/>
          </p:nvSpPr>
          <p:spPr bwMode="auto">
            <a:xfrm>
              <a:off x="730" y="3703"/>
              <a:ext cx="431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Line 58"/>
            <p:cNvSpPr>
              <a:spLocks noChangeShapeType="1"/>
            </p:cNvSpPr>
            <p:nvPr/>
          </p:nvSpPr>
          <p:spPr bwMode="auto">
            <a:xfrm>
              <a:off x="730" y="3991"/>
              <a:ext cx="431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 name="Line 59"/>
            <p:cNvSpPr>
              <a:spLocks noChangeShapeType="1"/>
            </p:cNvSpPr>
            <p:nvPr/>
          </p:nvSpPr>
          <p:spPr bwMode="auto">
            <a:xfrm>
              <a:off x="730" y="3416"/>
              <a:ext cx="0" cy="575"/>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60"/>
            <p:cNvSpPr>
              <a:spLocks noChangeShapeType="1"/>
            </p:cNvSpPr>
            <p:nvPr/>
          </p:nvSpPr>
          <p:spPr bwMode="auto">
            <a:xfrm>
              <a:off x="1810"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61"/>
            <p:cNvSpPr>
              <a:spLocks noChangeShapeType="1"/>
            </p:cNvSpPr>
            <p:nvPr/>
          </p:nvSpPr>
          <p:spPr bwMode="auto">
            <a:xfrm>
              <a:off x="2889"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Line 62"/>
            <p:cNvSpPr>
              <a:spLocks noChangeShapeType="1"/>
            </p:cNvSpPr>
            <p:nvPr/>
          </p:nvSpPr>
          <p:spPr bwMode="auto">
            <a:xfrm>
              <a:off x="3969"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Line 63"/>
            <p:cNvSpPr>
              <a:spLocks noChangeShapeType="1"/>
            </p:cNvSpPr>
            <p:nvPr/>
          </p:nvSpPr>
          <p:spPr bwMode="auto">
            <a:xfrm>
              <a:off x="5048" y="3416"/>
              <a:ext cx="0" cy="575"/>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Rectangle 64"/>
            <p:cNvSpPr>
              <a:spLocks noChangeArrowheads="1"/>
            </p:cNvSpPr>
            <p:nvPr/>
          </p:nvSpPr>
          <p:spPr bwMode="auto">
            <a:xfrm>
              <a:off x="2294" y="3745"/>
              <a:ext cx="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GB" dirty="0"/>
            </a:p>
          </p:txBody>
        </p:sp>
        <p:sp>
          <p:nvSpPr>
            <p:cNvPr id="29" name="Rectangle 65"/>
            <p:cNvSpPr>
              <a:spLocks noChangeArrowheads="1"/>
            </p:cNvSpPr>
            <p:nvPr/>
          </p:nvSpPr>
          <p:spPr bwMode="auto">
            <a:xfrm>
              <a:off x="1024" y="3741"/>
              <a:ext cx="4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comment:</a:t>
              </a:r>
              <a:endParaRPr lang="en-GB"/>
            </a:p>
          </p:txBody>
        </p:sp>
        <p:sp>
          <p:nvSpPr>
            <p:cNvPr id="30" name="Rectangle 66"/>
            <p:cNvSpPr>
              <a:spLocks noChangeArrowheads="1"/>
            </p:cNvSpPr>
            <p:nvPr/>
          </p:nvSpPr>
          <p:spPr bwMode="auto">
            <a:xfrm>
              <a:off x="3969" y="3416"/>
              <a:ext cx="1079" cy="28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 name="Rectangle 67"/>
            <p:cNvSpPr>
              <a:spLocks noChangeArrowheads="1"/>
            </p:cNvSpPr>
            <p:nvPr/>
          </p:nvSpPr>
          <p:spPr bwMode="auto">
            <a:xfrm>
              <a:off x="4234" y="3454"/>
              <a:ext cx="5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PROBLEM</a:t>
              </a:r>
              <a:endParaRPr lang="en-GB"/>
            </a:p>
          </p:txBody>
        </p:sp>
        <p:sp>
          <p:nvSpPr>
            <p:cNvPr id="32" name="Rectangle 68"/>
            <p:cNvSpPr>
              <a:spLocks noChangeArrowheads="1"/>
            </p:cNvSpPr>
            <p:nvPr/>
          </p:nvSpPr>
          <p:spPr bwMode="auto">
            <a:xfrm>
              <a:off x="2889" y="3416"/>
              <a:ext cx="1080" cy="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3" name="Rectangle 69"/>
            <p:cNvSpPr>
              <a:spLocks noChangeArrowheads="1"/>
            </p:cNvSpPr>
            <p:nvPr/>
          </p:nvSpPr>
          <p:spPr bwMode="auto">
            <a:xfrm>
              <a:off x="3177" y="3454"/>
              <a:ext cx="50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CAUTION</a:t>
              </a:r>
              <a:endParaRPr lang="en-GB"/>
            </a:p>
          </p:txBody>
        </p:sp>
        <p:sp>
          <p:nvSpPr>
            <p:cNvPr id="34" name="Rectangle 70"/>
            <p:cNvSpPr>
              <a:spLocks noChangeArrowheads="1"/>
            </p:cNvSpPr>
            <p:nvPr/>
          </p:nvSpPr>
          <p:spPr bwMode="auto">
            <a:xfrm>
              <a:off x="1810" y="3416"/>
              <a:ext cx="1079" cy="287"/>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5" name="Rectangle 71"/>
            <p:cNvSpPr>
              <a:spLocks noChangeArrowheads="1"/>
            </p:cNvSpPr>
            <p:nvPr/>
          </p:nvSpPr>
          <p:spPr bwMode="auto">
            <a:xfrm>
              <a:off x="2268" y="3454"/>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OK</a:t>
              </a:r>
              <a:endParaRPr lang="en-GB"/>
            </a:p>
          </p:txBody>
        </p:sp>
        <p:sp>
          <p:nvSpPr>
            <p:cNvPr id="36" name="Rectangle 72"/>
            <p:cNvSpPr>
              <a:spLocks noChangeArrowheads="1"/>
            </p:cNvSpPr>
            <p:nvPr/>
          </p:nvSpPr>
          <p:spPr bwMode="auto">
            <a:xfrm>
              <a:off x="1105" y="3454"/>
              <a:ext cx="3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status:</a:t>
              </a:r>
              <a:endParaRPr lang="en-GB"/>
            </a:p>
          </p:txBody>
        </p:sp>
        <p:sp>
          <p:nvSpPr>
            <p:cNvPr id="37" name="Line 73"/>
            <p:cNvSpPr>
              <a:spLocks noChangeShapeType="1"/>
            </p:cNvSpPr>
            <p:nvPr/>
          </p:nvSpPr>
          <p:spPr bwMode="auto">
            <a:xfrm>
              <a:off x="730" y="3416"/>
              <a:ext cx="431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 name="Line 74"/>
            <p:cNvSpPr>
              <a:spLocks noChangeShapeType="1"/>
            </p:cNvSpPr>
            <p:nvPr/>
          </p:nvSpPr>
          <p:spPr bwMode="auto">
            <a:xfrm>
              <a:off x="730" y="3703"/>
              <a:ext cx="431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 name="Line 75"/>
            <p:cNvSpPr>
              <a:spLocks noChangeShapeType="1"/>
            </p:cNvSpPr>
            <p:nvPr/>
          </p:nvSpPr>
          <p:spPr bwMode="auto">
            <a:xfrm>
              <a:off x="730" y="3991"/>
              <a:ext cx="431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 name="Line 76"/>
            <p:cNvSpPr>
              <a:spLocks noChangeShapeType="1"/>
            </p:cNvSpPr>
            <p:nvPr/>
          </p:nvSpPr>
          <p:spPr bwMode="auto">
            <a:xfrm>
              <a:off x="730" y="3416"/>
              <a:ext cx="0" cy="575"/>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 name="Line 77"/>
            <p:cNvSpPr>
              <a:spLocks noChangeShapeType="1"/>
            </p:cNvSpPr>
            <p:nvPr/>
          </p:nvSpPr>
          <p:spPr bwMode="auto">
            <a:xfrm>
              <a:off x="1810"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 name="Line 78"/>
            <p:cNvSpPr>
              <a:spLocks noChangeShapeType="1"/>
            </p:cNvSpPr>
            <p:nvPr/>
          </p:nvSpPr>
          <p:spPr bwMode="auto">
            <a:xfrm>
              <a:off x="2889"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3" name="Line 79"/>
            <p:cNvSpPr>
              <a:spLocks noChangeShapeType="1"/>
            </p:cNvSpPr>
            <p:nvPr/>
          </p:nvSpPr>
          <p:spPr bwMode="auto">
            <a:xfrm>
              <a:off x="3969"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 name="Line 80"/>
            <p:cNvSpPr>
              <a:spLocks noChangeShapeType="1"/>
            </p:cNvSpPr>
            <p:nvPr/>
          </p:nvSpPr>
          <p:spPr bwMode="auto">
            <a:xfrm>
              <a:off x="5048" y="3416"/>
              <a:ext cx="0" cy="575"/>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45" name="TextBox 44"/>
          <p:cNvSpPr txBox="1"/>
          <p:nvPr/>
        </p:nvSpPr>
        <p:spPr>
          <a:xfrm>
            <a:off x="218216" y="1320982"/>
            <a:ext cx="8339960" cy="280076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Current Projects – all okay </a:t>
            </a:r>
          </a:p>
          <a:p>
            <a:pPr marL="742950" lvl="1" indent="-285750">
              <a:buFont typeface="Arial" panose="020B0604020202020204" pitchFamily="34" charset="0"/>
              <a:buChar char="•"/>
            </a:pPr>
            <a:r>
              <a:rPr lang="en-US" dirty="0" smtClean="0"/>
              <a:t>Schedule of Services – Ready for publication (pending registries)</a:t>
            </a:r>
          </a:p>
          <a:p>
            <a:pPr marL="742950" lvl="1" indent="-285750">
              <a:buFont typeface="Arial" panose="020B0604020202020204" pitchFamily="34" charset="0"/>
              <a:buChar char="•"/>
            </a:pPr>
            <a:r>
              <a:rPr lang="en-US" dirty="0" smtClean="0"/>
              <a:t>Planning Data Format – Ready for agency review </a:t>
            </a:r>
          </a:p>
          <a:p>
            <a:pPr marL="742950" lvl="1" indent="-285750">
              <a:buFont typeface="Arial" panose="020B0604020202020204" pitchFamily="34" charset="0"/>
              <a:buChar char="•"/>
            </a:pPr>
            <a:r>
              <a:rPr lang="en-US" dirty="0" smtClean="0"/>
              <a:t>Service Management Utilization Request Format – on track to be reviewed in </a:t>
            </a:r>
          </a:p>
          <a:p>
            <a:pPr marL="742950" lvl="1" indent="-285750">
              <a:buFont typeface="Arial" panose="020B0604020202020204" pitchFamily="34" charset="0"/>
              <a:buChar char="•"/>
            </a:pPr>
            <a:r>
              <a:rPr lang="en-US" dirty="0" smtClean="0"/>
              <a:t>Terrestrial Generic File Transfer – needs attention re XFDU as last item for </a:t>
            </a:r>
            <a:r>
              <a:rPr lang="en-US" dirty="0" err="1" smtClean="0"/>
              <a:t>Whitebook</a:t>
            </a:r>
            <a:endParaRPr lang="en-US" dirty="0" smtClean="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Planned projects – all okay</a:t>
            </a:r>
          </a:p>
          <a:p>
            <a:pPr marL="742950" lvl="1" indent="-285750">
              <a:buFont typeface="Arial" panose="020B0604020202020204" pitchFamily="34" charset="0"/>
              <a:buChar char="•"/>
            </a:pPr>
            <a:r>
              <a:rPr lang="en-US" dirty="0" smtClean="0"/>
              <a:t>Most attention needed on conceptual details for service package – splinter session(s) to be work the issue</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146256183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533400" y="838200"/>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72363"/>
            <a:ext cx="8153400" cy="313932"/>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rPr>
              <a:t>Area Summary</a:t>
            </a:r>
          </a:p>
        </p:txBody>
      </p:sp>
      <p:sp>
        <p:nvSpPr>
          <p:cNvPr id="9" name="Content Placeholder 2"/>
          <p:cNvSpPr txBox="1">
            <a:spLocks/>
          </p:cNvSpPr>
          <p:nvPr/>
        </p:nvSpPr>
        <p:spPr>
          <a:xfrm>
            <a:off x="164939" y="1343520"/>
            <a:ext cx="8229600" cy="5472704"/>
          </a:xfrm>
          <a:prstGeom prst="rect">
            <a:avLst/>
          </a:prstGeom>
        </p:spPr>
        <p:txBody>
          <a:bodyPr>
            <a:normAutofit/>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endParaRPr lang="en-US" sz="1800" kern="0" dirty="0" smtClean="0"/>
          </a:p>
        </p:txBody>
      </p:sp>
      <p:sp>
        <p:nvSpPr>
          <p:cNvPr id="45" name="TextBox 44"/>
          <p:cNvSpPr txBox="1"/>
          <p:nvPr/>
        </p:nvSpPr>
        <p:spPr>
          <a:xfrm>
            <a:off x="332999" y="1094319"/>
            <a:ext cx="8339960" cy="4770537"/>
          </a:xfrm>
          <a:prstGeom prst="rect">
            <a:avLst/>
          </a:prstGeom>
          <a:noFill/>
        </p:spPr>
        <p:txBody>
          <a:bodyPr wrap="square" rtlCol="0">
            <a:spAutoFit/>
          </a:bodyPr>
          <a:lstStyle/>
          <a:p>
            <a:pPr marL="285750" indent="-285750">
              <a:buFont typeface="Arial" panose="020B0604020202020204" pitchFamily="34" charset="0"/>
              <a:buChar char="•"/>
            </a:pPr>
            <a:r>
              <a:rPr lang="en-US" dirty="0"/>
              <a:t>The area has made good </a:t>
            </a:r>
            <a:r>
              <a:rPr lang="en-US" dirty="0" smtClean="0"/>
              <a:t>progress, advancing several recommendations</a:t>
            </a:r>
          </a:p>
          <a:p>
            <a:pPr marL="742950" lvl="1" indent="-285750">
              <a:buFont typeface="Arial" panose="020B0604020202020204" pitchFamily="34" charset="0"/>
              <a:buChar char="•"/>
            </a:pPr>
            <a:r>
              <a:rPr lang="en-US" dirty="0" smtClean="0"/>
              <a:t>Nearly to be published</a:t>
            </a:r>
          </a:p>
          <a:p>
            <a:pPr marL="1200150" lvl="2" indent="-285750">
              <a:buFont typeface="Arial" panose="020B0604020202020204" pitchFamily="34" charset="0"/>
              <a:buChar char="•"/>
            </a:pPr>
            <a:r>
              <a:rPr lang="en-US" dirty="0" smtClean="0"/>
              <a:t>CSTS FW</a:t>
            </a:r>
          </a:p>
          <a:p>
            <a:pPr marL="1200150" lvl="2" indent="-285750">
              <a:buFont typeface="Arial" panose="020B0604020202020204" pitchFamily="34" charset="0"/>
              <a:buChar char="•"/>
            </a:pPr>
            <a:r>
              <a:rPr lang="en-US" dirty="0" smtClean="0"/>
              <a:t>MD-CSTS</a:t>
            </a:r>
          </a:p>
          <a:p>
            <a:pPr marL="1200150" lvl="2" indent="-285750">
              <a:buFont typeface="Arial" panose="020B0604020202020204" pitchFamily="34" charset="0"/>
              <a:buChar char="•"/>
            </a:pPr>
            <a:r>
              <a:rPr lang="en-US" dirty="0" smtClean="0"/>
              <a:t>Schedule of Services</a:t>
            </a:r>
          </a:p>
          <a:p>
            <a:pPr marL="742950" lvl="1" indent="-285750">
              <a:buFont typeface="Arial" panose="020B0604020202020204" pitchFamily="34" charset="0"/>
              <a:buChar char="•"/>
            </a:pPr>
            <a:r>
              <a:rPr lang="en-US" dirty="0" smtClean="0"/>
              <a:t>Nearly ready for agency review</a:t>
            </a:r>
          </a:p>
          <a:p>
            <a:pPr marL="1200150" lvl="2" indent="-285750">
              <a:buFont typeface="Arial" panose="020B0604020202020204" pitchFamily="34" charset="0"/>
              <a:buChar char="•"/>
            </a:pPr>
            <a:r>
              <a:rPr lang="en-US" dirty="0" smtClean="0"/>
              <a:t>TD-CSTS</a:t>
            </a:r>
          </a:p>
          <a:p>
            <a:pPr marL="1200150" lvl="2" indent="-285750">
              <a:buFont typeface="Arial" panose="020B0604020202020204" pitchFamily="34" charset="0"/>
              <a:buChar char="•"/>
            </a:pPr>
            <a:r>
              <a:rPr lang="en-US" dirty="0" smtClean="0"/>
              <a:t>Planning Information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Area level considerations</a:t>
            </a:r>
          </a:p>
          <a:p>
            <a:pPr marL="742950" lvl="1" indent="-285750">
              <a:buFont typeface="Arial" panose="020B0604020202020204" pitchFamily="34" charset="0"/>
              <a:buChar char="•"/>
            </a:pPr>
            <a:r>
              <a:rPr lang="en-US" dirty="0" smtClean="0"/>
              <a:t>Functional Resource Model has become “bedrock” for the area</a:t>
            </a:r>
          </a:p>
          <a:p>
            <a:pPr marL="742950" lvl="1" indent="-285750">
              <a:buFont typeface="Arial" panose="020B0604020202020204" pitchFamily="34" charset="0"/>
              <a:buChar char="•"/>
            </a:pPr>
            <a:r>
              <a:rPr lang="en-US" dirty="0" smtClean="0"/>
              <a:t>It makes sense to advance this from a technical note to a </a:t>
            </a:r>
            <a:r>
              <a:rPr lang="en-US" dirty="0"/>
              <a:t>M</a:t>
            </a:r>
            <a:r>
              <a:rPr lang="en-US" dirty="0" smtClean="0"/>
              <a:t>agenta Book</a:t>
            </a:r>
          </a:p>
          <a:p>
            <a:pPr marL="1200150" lvl="2" indent="-285750">
              <a:buFont typeface="Arial" panose="020B0604020202020204" pitchFamily="34" charset="0"/>
              <a:buChar char="•"/>
            </a:pPr>
            <a:r>
              <a:rPr lang="en-US" dirty="0" smtClean="0"/>
              <a:t>At the moment, AD does not want to request resources for this</a:t>
            </a:r>
          </a:p>
          <a:p>
            <a:pPr marL="1200150" lvl="2" indent="-285750">
              <a:buFont typeface="Arial" panose="020B0604020202020204" pitchFamily="34" charset="0"/>
              <a:buChar char="•"/>
            </a:pPr>
            <a:r>
              <a:rPr lang="en-US" dirty="0" smtClean="0"/>
              <a:t>CSS Area requests that other areas take a look; SLS in particular</a:t>
            </a:r>
          </a:p>
          <a:p>
            <a:pPr marL="1657350" lvl="3" indent="-285750">
              <a:buFont typeface="Arial" panose="020B0604020202020204" pitchFamily="34" charset="0"/>
              <a:buChar char="•"/>
            </a:pPr>
            <a:r>
              <a:rPr lang="en-US" dirty="0" smtClean="0">
                <a:sym typeface="Wingdings" panose="05000000000000000000" pitchFamily="2" charset="2"/>
              </a:rPr>
              <a:t> Action on CESG; suggested due date of October 1, 2016</a:t>
            </a:r>
          </a:p>
          <a:p>
            <a:pPr marL="742950" lvl="1" indent="-285750">
              <a:buFont typeface="Arial" panose="020B0604020202020204" pitchFamily="34" charset="0"/>
              <a:buChar char="•"/>
            </a:pPr>
            <a:r>
              <a:rPr lang="en-US" dirty="0" smtClean="0">
                <a:sym typeface="Wingdings" panose="05000000000000000000" pitchFamily="2" charset="2"/>
              </a:rPr>
              <a:t>CSS Area recommends CESG determine overall CCSDS approach as to proper authoritative source to reference in referring to celestial bodies </a:t>
            </a:r>
            <a:endParaRPr lang="en-US" dirty="0" smtClean="0"/>
          </a:p>
          <a:p>
            <a:pPr marL="1200150" lvl="2" indent="-285750">
              <a:buFont typeface="Arial" panose="020B0604020202020204" pitchFamily="34" charset="0"/>
              <a:buChar char="•"/>
            </a:pPr>
            <a:endParaRPr lang="en-US" dirty="0"/>
          </a:p>
          <a:p>
            <a:pPr lvl="1"/>
            <a:r>
              <a:rPr lang="en-US" dirty="0" smtClean="0"/>
              <a:t>  </a:t>
            </a:r>
          </a:p>
        </p:txBody>
      </p:sp>
    </p:spTree>
    <p:extLst>
      <p:ext uri="{BB962C8B-B14F-4D97-AF65-F5344CB8AC3E}">
        <p14:creationId xmlns:p14="http://schemas.microsoft.com/office/powerpoint/2010/main" val="246540697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81" name="Text Box 5"/>
          <p:cNvSpPr txBox="1">
            <a:spLocks noChangeArrowheads="1"/>
          </p:cNvSpPr>
          <p:nvPr/>
        </p:nvSpPr>
        <p:spPr bwMode="auto">
          <a:xfrm>
            <a:off x="838200" y="1919288"/>
            <a:ext cx="7597775" cy="2616200"/>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endParaRPr lang="en-US" sz="32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400" dirty="0">
                <a:solidFill>
                  <a:srgbClr val="000099"/>
                </a:solidFill>
                <a:effectLst>
                  <a:outerShdw blurRad="38100" dist="38100" dir="2700000" algn="tl">
                    <a:srgbClr val="C0C0C0"/>
                  </a:outerShdw>
                </a:effectLst>
                <a:latin typeface="Calibri" pitchFamily="34" charset="0"/>
              </a:rPr>
              <a:t>CESG </a:t>
            </a:r>
            <a:r>
              <a:rPr lang="en-US" sz="4400" dirty="0" smtClean="0">
                <a:solidFill>
                  <a:srgbClr val="000099"/>
                </a:solidFill>
                <a:effectLst>
                  <a:outerShdw blurRad="38100" dist="38100" dir="2700000" algn="tl">
                    <a:srgbClr val="C0C0C0"/>
                  </a:outerShdw>
                </a:effectLst>
                <a:latin typeface="Calibri" pitchFamily="34" charset="0"/>
              </a:rPr>
              <a:t>Spring 2016</a:t>
            </a:r>
            <a:endParaRPr lang="en-US" sz="44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400" dirty="0">
                <a:solidFill>
                  <a:srgbClr val="000099"/>
                </a:solidFill>
                <a:effectLst>
                  <a:outerShdw blurRad="38100" dist="38100" dir="2700000" algn="tl">
                    <a:srgbClr val="C0C0C0"/>
                  </a:outerShdw>
                </a:effectLst>
                <a:latin typeface="Calibri" pitchFamily="34" charset="0"/>
              </a:rPr>
              <a:t>MEETING STATISTICS</a:t>
            </a:r>
          </a:p>
          <a:p>
            <a:pPr algn="ctr" eaLnBrk="0" hangingPunct="0">
              <a:defRPr/>
            </a:pPr>
            <a:endParaRPr lang="en-US" sz="4400" dirty="0">
              <a:solidFill>
                <a:srgbClr val="000099"/>
              </a:solidFill>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02980"/>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solidFill>
                  <a:srgbClr val="000099"/>
                </a:solidFill>
                <a:effectLst/>
              </a:rPr>
              <a:t>CCSDS Spring 2016 statistics</a:t>
            </a:r>
            <a:endParaRPr lang="en-US" dirty="0">
              <a:solidFill>
                <a:srgbClr val="000099"/>
              </a:solidFill>
              <a:effectLst/>
            </a:endParaRPr>
          </a:p>
        </p:txBody>
      </p:sp>
      <p:sp>
        <p:nvSpPr>
          <p:cNvPr id="6" name="Rectangle 3"/>
          <p:cNvSpPr txBox="1">
            <a:spLocks noChangeArrowheads="1"/>
          </p:cNvSpPr>
          <p:nvPr/>
        </p:nvSpPr>
        <p:spPr bwMode="auto">
          <a:xfrm>
            <a:off x="460250" y="817460"/>
            <a:ext cx="8413110"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2400" dirty="0" smtClean="0">
                <a:solidFill>
                  <a:srgbClr val="000099"/>
                </a:solidFill>
              </a:rPr>
              <a:t>171 registrants</a:t>
            </a:r>
          </a:p>
          <a:p>
            <a:pPr>
              <a:lnSpc>
                <a:spcPct val="100000"/>
              </a:lnSpc>
              <a:spcBef>
                <a:spcPct val="0"/>
              </a:spcBef>
              <a:spcAft>
                <a:spcPct val="0"/>
              </a:spcAft>
            </a:pPr>
            <a:endParaRPr lang="en-US" sz="2400" dirty="0" smtClean="0">
              <a:solidFill>
                <a:srgbClr val="000099"/>
              </a:solidFill>
            </a:endParaRPr>
          </a:p>
          <a:p>
            <a:pPr>
              <a:lnSpc>
                <a:spcPct val="100000"/>
              </a:lnSpc>
              <a:spcBef>
                <a:spcPct val="0"/>
              </a:spcBef>
              <a:spcAft>
                <a:spcPct val="0"/>
              </a:spcAft>
            </a:pPr>
            <a:r>
              <a:rPr lang="en-US" sz="2200" dirty="0" smtClean="0"/>
              <a:t>ASI (Italy)			  0</a:t>
            </a:r>
          </a:p>
          <a:p>
            <a:pPr>
              <a:lnSpc>
                <a:spcPct val="100000"/>
              </a:lnSpc>
              <a:spcBef>
                <a:spcPct val="0"/>
              </a:spcBef>
              <a:spcAft>
                <a:spcPct val="0"/>
              </a:spcAft>
            </a:pPr>
            <a:r>
              <a:rPr lang="en-US" sz="2200" dirty="0" smtClean="0"/>
              <a:t>CNES (</a:t>
            </a:r>
            <a:r>
              <a:rPr lang="en-US" sz="2200" dirty="0"/>
              <a:t>F</a:t>
            </a:r>
            <a:r>
              <a:rPr lang="en-US" sz="2200" dirty="0" smtClean="0"/>
              <a:t>rance)		10</a:t>
            </a:r>
          </a:p>
          <a:p>
            <a:pPr>
              <a:lnSpc>
                <a:spcPct val="100000"/>
              </a:lnSpc>
              <a:spcBef>
                <a:spcPct val="0"/>
              </a:spcBef>
              <a:spcAft>
                <a:spcPct val="0"/>
              </a:spcAft>
            </a:pPr>
            <a:r>
              <a:rPr lang="en-US" sz="2200" dirty="0" smtClean="0"/>
              <a:t>CNSA (China)		  7</a:t>
            </a:r>
          </a:p>
          <a:p>
            <a:pPr>
              <a:lnSpc>
                <a:spcPct val="100000"/>
              </a:lnSpc>
              <a:spcBef>
                <a:spcPct val="0"/>
              </a:spcBef>
              <a:spcAft>
                <a:spcPct val="0"/>
              </a:spcAft>
            </a:pPr>
            <a:r>
              <a:rPr lang="en-US" sz="2200" dirty="0" smtClean="0"/>
              <a:t>CSA (Canada)		  0</a:t>
            </a:r>
          </a:p>
          <a:p>
            <a:pPr>
              <a:lnSpc>
                <a:spcPct val="100000"/>
              </a:lnSpc>
              <a:spcBef>
                <a:spcPct val="0"/>
              </a:spcBef>
              <a:spcAft>
                <a:spcPct val="0"/>
              </a:spcAft>
            </a:pPr>
            <a:r>
              <a:rPr lang="en-US" sz="2200" dirty="0" smtClean="0"/>
              <a:t>DLR (Germany)		15</a:t>
            </a:r>
          </a:p>
          <a:p>
            <a:pPr>
              <a:lnSpc>
                <a:spcPct val="100000"/>
              </a:lnSpc>
              <a:spcBef>
                <a:spcPct val="0"/>
              </a:spcBef>
              <a:spcAft>
                <a:spcPct val="0"/>
              </a:spcAft>
            </a:pPr>
            <a:r>
              <a:rPr lang="en-US" sz="2200" dirty="0" smtClean="0"/>
              <a:t>ESA (various </a:t>
            </a:r>
            <a:r>
              <a:rPr lang="en-US" sz="2200" dirty="0" err="1" smtClean="0"/>
              <a:t>Centres</a:t>
            </a:r>
            <a:r>
              <a:rPr lang="en-US" sz="2200" dirty="0" smtClean="0"/>
              <a:t>)	33</a:t>
            </a:r>
          </a:p>
          <a:p>
            <a:pPr>
              <a:lnSpc>
                <a:spcPct val="100000"/>
              </a:lnSpc>
              <a:spcBef>
                <a:spcPct val="0"/>
              </a:spcBef>
              <a:spcAft>
                <a:spcPct val="0"/>
              </a:spcAft>
            </a:pPr>
            <a:r>
              <a:rPr lang="en-US" sz="2200" dirty="0" smtClean="0">
                <a:solidFill>
                  <a:srgbClr val="FF0000"/>
                </a:solidFill>
              </a:rPr>
              <a:t>ETRI (South Korea)</a:t>
            </a:r>
            <a:r>
              <a:rPr lang="en-US" sz="2200" dirty="0">
                <a:solidFill>
                  <a:srgbClr val="FF0000"/>
                </a:solidFill>
              </a:rPr>
              <a:t>	 </a:t>
            </a:r>
            <a:r>
              <a:rPr lang="en-US" sz="2200" dirty="0" smtClean="0">
                <a:solidFill>
                  <a:srgbClr val="FF0000"/>
                </a:solidFill>
              </a:rPr>
              <a:t> 3</a:t>
            </a:r>
          </a:p>
          <a:p>
            <a:pPr>
              <a:lnSpc>
                <a:spcPct val="100000"/>
              </a:lnSpc>
              <a:spcBef>
                <a:spcPct val="0"/>
              </a:spcBef>
              <a:spcAft>
                <a:spcPct val="0"/>
              </a:spcAft>
            </a:pPr>
            <a:r>
              <a:rPr lang="en-US" sz="2200" dirty="0" smtClean="0">
                <a:solidFill>
                  <a:srgbClr val="FF0000"/>
                </a:solidFill>
              </a:rPr>
              <a:t>KARI (South Korea)	  1</a:t>
            </a:r>
          </a:p>
          <a:p>
            <a:pPr>
              <a:lnSpc>
                <a:spcPct val="100000"/>
              </a:lnSpc>
              <a:spcBef>
                <a:spcPct val="0"/>
              </a:spcBef>
              <a:spcAft>
                <a:spcPct val="0"/>
              </a:spcAft>
            </a:pPr>
            <a:r>
              <a:rPr lang="en-US" sz="2200" dirty="0" smtClean="0"/>
              <a:t>FSA (Russia)		</a:t>
            </a:r>
            <a:r>
              <a:rPr lang="en-US" sz="2200" dirty="0"/>
              <a:t> </a:t>
            </a:r>
            <a:r>
              <a:rPr lang="en-US" sz="2200" dirty="0" smtClean="0"/>
              <a:t> 4</a:t>
            </a:r>
          </a:p>
          <a:p>
            <a:pPr>
              <a:lnSpc>
                <a:spcPct val="100000"/>
              </a:lnSpc>
              <a:spcBef>
                <a:spcPct val="0"/>
              </a:spcBef>
              <a:spcAft>
                <a:spcPct val="0"/>
              </a:spcAft>
            </a:pPr>
            <a:r>
              <a:rPr lang="en-US" sz="2200" dirty="0" smtClean="0"/>
              <a:t>JAXA (Japan)		15</a:t>
            </a:r>
          </a:p>
          <a:p>
            <a:pPr>
              <a:lnSpc>
                <a:spcPct val="100000"/>
              </a:lnSpc>
              <a:spcBef>
                <a:spcPct val="0"/>
              </a:spcBef>
              <a:spcAft>
                <a:spcPct val="0"/>
              </a:spcAft>
            </a:pPr>
            <a:r>
              <a:rPr lang="en-US" sz="2200" dirty="0" smtClean="0"/>
              <a:t>NASA (various </a:t>
            </a:r>
            <a:r>
              <a:rPr lang="en-US" sz="2200" dirty="0" err="1" smtClean="0"/>
              <a:t>Centres</a:t>
            </a:r>
            <a:r>
              <a:rPr lang="en-US" sz="2200" dirty="0" smtClean="0"/>
              <a:t>)    77</a:t>
            </a:r>
            <a:endParaRPr lang="en-US" sz="2200" dirty="0" smtClean="0">
              <a:solidFill>
                <a:srgbClr val="FF0000"/>
              </a:solidFill>
            </a:endParaRPr>
          </a:p>
          <a:p>
            <a:pPr>
              <a:lnSpc>
                <a:spcPct val="100000"/>
              </a:lnSpc>
              <a:spcBef>
                <a:spcPct val="0"/>
              </a:spcBef>
              <a:spcAft>
                <a:spcPct val="0"/>
              </a:spcAft>
            </a:pPr>
            <a:r>
              <a:rPr lang="en-US" sz="2200" dirty="0" smtClean="0"/>
              <a:t>UKSA (UK)			  6</a:t>
            </a:r>
          </a:p>
        </p:txBody>
      </p:sp>
    </p:spTree>
    <p:extLst>
      <p:ext uri="{BB962C8B-B14F-4D97-AF65-F5344CB8AC3E}">
        <p14:creationId xmlns:p14="http://schemas.microsoft.com/office/powerpoint/2010/main" val="28896547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5" name="Text Box 2"/>
          <p:cNvSpPr txBox="1">
            <a:spLocks noChangeArrowheads="1"/>
          </p:cNvSpPr>
          <p:nvPr/>
        </p:nvSpPr>
        <p:spPr bwMode="auto">
          <a:xfrm>
            <a:off x="2114080" y="126170"/>
            <a:ext cx="6019800" cy="480131"/>
          </a:xfrm>
          <a:prstGeom prst="rect">
            <a:avLst/>
          </a:prstGeom>
          <a:noFill/>
          <a:ln w="9525">
            <a:noFill/>
            <a:miter lim="800000"/>
            <a:headEnd/>
            <a:tailEnd/>
          </a:ln>
        </p:spPr>
        <p:txBody>
          <a:bodyPr>
            <a:spAutoFit/>
          </a:bodyPr>
          <a:lstStyle/>
          <a:p>
            <a:pPr lvl="1">
              <a:lnSpc>
                <a:spcPct val="90000"/>
              </a:lnSpc>
              <a:spcBef>
                <a:spcPct val="50000"/>
              </a:spcBef>
              <a:spcAft>
                <a:spcPct val="10000"/>
              </a:spcAft>
              <a:buSzPct val="125000"/>
              <a:defRPr/>
            </a:pPr>
            <a:r>
              <a:rPr lang="en-GB" sz="2800" dirty="0">
                <a:solidFill>
                  <a:srgbClr val="000099"/>
                </a:solidFill>
                <a:latin typeface="Calibri" pitchFamily="34" charset="0"/>
                <a:cs typeface="+mn-cs"/>
              </a:rPr>
              <a:t>Spring 2016 Total Attendance</a:t>
            </a:r>
            <a:endParaRPr lang="en-US" sz="2800" dirty="0">
              <a:solidFill>
                <a:srgbClr val="000099"/>
              </a:solidFill>
              <a:latin typeface="Calibri" pitchFamily="34" charset="0"/>
              <a:cs typeface="+mn-cs"/>
            </a:endParaRPr>
          </a:p>
        </p:txBody>
      </p:sp>
      <p:graphicFrame>
        <p:nvGraphicFramePr>
          <p:cNvPr id="4099" name="Chart 4"/>
          <p:cNvGraphicFramePr>
            <a:graphicFrameLocks/>
          </p:cNvGraphicFramePr>
          <p:nvPr/>
        </p:nvGraphicFramePr>
        <p:xfrm>
          <a:off x="538163" y="838200"/>
          <a:ext cx="8223250" cy="5332413"/>
        </p:xfrm>
        <a:graphic>
          <a:graphicData uri="http://schemas.openxmlformats.org/presentationml/2006/ole">
            <mc:AlternateContent xmlns:mc="http://schemas.openxmlformats.org/markup-compatibility/2006">
              <mc:Choice xmlns:v="urn:schemas-microsoft-com:vml" Requires="v">
                <p:oleObj spid="_x0000_s4076566" name="Worksheet" r:id="rId4" imgW="8717298" imgH="4465368" progId="Excel.Sheet.8">
                  <p:embed/>
                </p:oleObj>
              </mc:Choice>
              <mc:Fallback>
                <p:oleObj name="Worksheet" r:id="rId4" imgW="8717298" imgH="4465368"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3" y="838200"/>
                        <a:ext cx="8223250"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6553200" y="6477000"/>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a:defRPr sz="2000">
                <a:solidFill>
                  <a:schemeClr val="tx1"/>
                </a:solidFill>
                <a:latin typeface="Arial" pitchFamily="34" charset="0"/>
              </a:defRPr>
            </a:lvl6pPr>
            <a:lvl7pPr>
              <a:defRPr sz="2000">
                <a:solidFill>
                  <a:schemeClr val="tx1"/>
                </a:solidFill>
                <a:latin typeface="Arial" pitchFamily="34" charset="0"/>
              </a:defRPr>
            </a:lvl7pPr>
            <a:lvl8pPr>
              <a:defRPr sz="2000">
                <a:solidFill>
                  <a:schemeClr val="tx1"/>
                </a:solidFill>
                <a:latin typeface="Arial" pitchFamily="34" charset="0"/>
              </a:defRPr>
            </a:lvl8pPr>
            <a:lvl9pPr>
              <a:defRPr sz="2000">
                <a:solidFill>
                  <a:schemeClr val="tx1"/>
                </a:solidFill>
                <a:latin typeface="Arial" pitchFamily="34" charset="0"/>
              </a:defRPr>
            </a:lvl9pPr>
          </a:lstStyle>
          <a:p>
            <a:fld id="{11B8D498-192C-46C9-830C-901CF8E0E43A}" type="slidenum">
              <a:rPr lang="en-GB" altLang="fr-FR" sz="1200" smtClean="0">
                <a:solidFill>
                  <a:schemeClr val="bg2"/>
                </a:solidFill>
                <a:cs typeface="Arial" pitchFamily="34" charset="0"/>
              </a:rPr>
              <a:pPr/>
              <a:t>11</a:t>
            </a:fld>
            <a:endParaRPr lang="en-GB" altLang="fr-FR" sz="1200" smtClean="0">
              <a:solidFill>
                <a:schemeClr val="bg2"/>
              </a:solidFill>
              <a:cs typeface="Arial" pitchFamily="34" charset="0"/>
            </a:endParaRPr>
          </a:p>
        </p:txBody>
      </p:sp>
      <p:sp>
        <p:nvSpPr>
          <p:cNvPr id="16388" name="Rectangle 3"/>
          <p:cNvSpPr>
            <a:spLocks noGrp="1" noChangeArrowheads="1"/>
          </p:cNvSpPr>
          <p:nvPr>
            <p:ph type="body" idx="1"/>
          </p:nvPr>
        </p:nvSpPr>
        <p:spPr>
          <a:xfrm>
            <a:off x="533400" y="779054"/>
            <a:ext cx="8229600" cy="5645535"/>
          </a:xfrm>
        </p:spPr>
        <p:txBody>
          <a:bodyPr/>
          <a:lstStyle/>
          <a:p>
            <a:pPr marL="0" indent="0">
              <a:lnSpc>
                <a:spcPct val="100000"/>
              </a:lnSpc>
              <a:spcBef>
                <a:spcPts val="600"/>
              </a:spcBef>
              <a:spcAft>
                <a:spcPts val="600"/>
              </a:spcAft>
              <a:buNone/>
            </a:pPr>
            <a:r>
              <a:rPr lang="en-US" altLang="fr-FR" sz="1800" u="sng" dirty="0" smtClean="0">
                <a:latin typeface="+mj-lt"/>
                <a:cs typeface="Times New Roman" pitchFamily="18" charset="0"/>
              </a:rPr>
              <a:t>STATUS OF WORKING </a:t>
            </a:r>
            <a:r>
              <a:rPr lang="en-US" altLang="fr-FR" sz="1800" u="sng" dirty="0">
                <a:latin typeface="+mj-lt"/>
                <a:cs typeface="Times New Roman" pitchFamily="18" charset="0"/>
              </a:rPr>
              <a:t>GROUP</a:t>
            </a:r>
            <a:endParaRPr lang="en-US" altLang="fr-FR" sz="1800" b="1" u="sng" dirty="0" smtClean="0">
              <a:latin typeface="+mj-lt"/>
              <a:cs typeface="Times New Roman" pitchFamily="18" charset="0"/>
            </a:endParaRPr>
          </a:p>
          <a:p>
            <a:pPr>
              <a:lnSpc>
                <a:spcPct val="100000"/>
              </a:lnSpc>
              <a:spcBef>
                <a:spcPts val="0"/>
              </a:spcBef>
              <a:spcAft>
                <a:spcPts val="0"/>
              </a:spcAft>
            </a:pPr>
            <a:r>
              <a:rPr lang="en-US" altLang="en-US" sz="1800" b="0" kern="1200" dirty="0">
                <a:cs typeface="Times New Roman" pitchFamily="18" charset="0"/>
              </a:rPr>
              <a:t>David </a:t>
            </a:r>
            <a:r>
              <a:rPr lang="en-US" altLang="en-US" sz="1800" b="0" kern="1200" dirty="0" err="1" smtClean="0">
                <a:cs typeface="Times New Roman" pitchFamily="18" charset="0"/>
              </a:rPr>
              <a:t>Giarretta</a:t>
            </a:r>
            <a:r>
              <a:rPr lang="en-US" altLang="en-US" sz="1800" b="0" kern="1200" dirty="0" smtClean="0">
                <a:cs typeface="Times New Roman" pitchFamily="18" charset="0"/>
              </a:rPr>
              <a:t> (</a:t>
            </a:r>
            <a:r>
              <a:rPr lang="en-US" altLang="en-US" sz="1800" b="0" kern="1200" dirty="0" smtClean="0">
                <a:ea typeface="+mn-ea"/>
                <a:cs typeface="Times New Roman" pitchFamily="18" charset="0"/>
              </a:rPr>
              <a:t>UKSA) nominated new chair</a:t>
            </a:r>
          </a:p>
          <a:p>
            <a:pPr>
              <a:lnSpc>
                <a:spcPct val="100000"/>
              </a:lnSpc>
              <a:spcBef>
                <a:spcPts val="0"/>
              </a:spcBef>
              <a:spcAft>
                <a:spcPts val="0"/>
              </a:spcAft>
            </a:pPr>
            <a:r>
              <a:rPr lang="en-US" altLang="en-US" sz="1800" b="0" kern="1200" dirty="0" smtClean="0">
                <a:cs typeface="Times New Roman" pitchFamily="18" charset="0"/>
              </a:rPr>
              <a:t>WG active </a:t>
            </a:r>
            <a:r>
              <a:rPr lang="en-US" altLang="en-US" sz="1800" b="0" kern="1200" dirty="0">
                <a:cs typeface="Times New Roman" pitchFamily="18" charset="0"/>
              </a:rPr>
              <a:t>and making </a:t>
            </a:r>
            <a:r>
              <a:rPr lang="en-US" altLang="en-US" sz="1800" b="0" kern="1200" dirty="0" smtClean="0">
                <a:cs typeface="Times New Roman" pitchFamily="18" charset="0"/>
              </a:rPr>
              <a:t>progress</a:t>
            </a:r>
          </a:p>
          <a:p>
            <a:pPr>
              <a:lnSpc>
                <a:spcPct val="100000"/>
              </a:lnSpc>
              <a:spcBef>
                <a:spcPts val="0"/>
              </a:spcBef>
              <a:spcAft>
                <a:spcPts val="0"/>
              </a:spcAft>
            </a:pPr>
            <a:r>
              <a:rPr lang="en-US" altLang="en-US" sz="1800" b="0" kern="1200" dirty="0">
                <a:cs typeface="Times New Roman" pitchFamily="18" charset="0"/>
              </a:rPr>
              <a:t>Exceptionally meeting </a:t>
            </a:r>
            <a:r>
              <a:rPr lang="en-US" altLang="en-US" sz="1800" b="0" kern="1200" dirty="0" smtClean="0">
                <a:cs typeface="Times New Roman" pitchFamily="18" charset="0"/>
              </a:rPr>
              <a:t>in </a:t>
            </a:r>
            <a:r>
              <a:rPr lang="en-US" altLang="en-US" sz="1800" b="0" kern="1200" dirty="0">
                <a:cs typeface="Times New Roman" pitchFamily="18" charset="0"/>
              </a:rPr>
              <a:t>College Park, MD, USA</a:t>
            </a:r>
          </a:p>
          <a:p>
            <a:pPr lvl="1">
              <a:lnSpc>
                <a:spcPct val="100000"/>
              </a:lnSpc>
              <a:spcBef>
                <a:spcPts val="0"/>
              </a:spcBef>
              <a:spcAft>
                <a:spcPts val="0"/>
              </a:spcAft>
            </a:pPr>
            <a:r>
              <a:rPr lang="en-US" altLang="en-US" sz="1500" b="0" kern="1200" dirty="0">
                <a:cs typeface="Times New Roman" pitchFamily="18" charset="0"/>
              </a:rPr>
              <a:t>Only CNES had funding for travel to Cleveland</a:t>
            </a:r>
          </a:p>
          <a:p>
            <a:pPr lvl="1">
              <a:lnSpc>
                <a:spcPct val="100000"/>
              </a:lnSpc>
              <a:spcBef>
                <a:spcPts val="0"/>
              </a:spcBef>
              <a:spcAft>
                <a:spcPts val="0"/>
              </a:spcAft>
            </a:pPr>
            <a:r>
              <a:rPr lang="en-US" altLang="en-US" sz="1500" b="0" kern="1200" dirty="0" smtClean="0">
                <a:cs typeface="Times New Roman" pitchFamily="18" charset="0"/>
              </a:rPr>
              <a:t>7 on-site </a:t>
            </a:r>
            <a:r>
              <a:rPr lang="en-US" altLang="en-US" sz="1500" b="0" kern="1200" dirty="0">
                <a:cs typeface="Times New Roman" pitchFamily="18" charset="0"/>
              </a:rPr>
              <a:t>participants from NASA/GSFC and SEDAC, CNES,  NARA,  other US participants</a:t>
            </a:r>
          </a:p>
          <a:p>
            <a:pPr lvl="1">
              <a:lnSpc>
                <a:spcPct val="100000"/>
              </a:lnSpc>
              <a:spcBef>
                <a:spcPts val="0"/>
              </a:spcBef>
              <a:spcAft>
                <a:spcPts val="0"/>
              </a:spcAft>
            </a:pPr>
            <a:r>
              <a:rPr lang="en-US" altLang="en-US" sz="1500" b="0" kern="1200" dirty="0">
                <a:cs typeface="Times New Roman" pitchFamily="18" charset="0"/>
              </a:rPr>
              <a:t>4 Offsite participants from NASA/JPL , UK, other USA participation</a:t>
            </a:r>
          </a:p>
          <a:p>
            <a:pPr lvl="1">
              <a:lnSpc>
                <a:spcPct val="100000"/>
              </a:lnSpc>
              <a:spcBef>
                <a:spcPts val="0"/>
              </a:spcBef>
              <a:spcAft>
                <a:spcPts val="0"/>
              </a:spcAft>
            </a:pPr>
            <a:r>
              <a:rPr lang="en-US" altLang="en-US" sz="1500" b="0" kern="1200" dirty="0">
                <a:cs typeface="Times New Roman" pitchFamily="18" charset="0"/>
              </a:rPr>
              <a:t>Also met </a:t>
            </a:r>
            <a:r>
              <a:rPr lang="en-US" altLang="en-US" sz="1500" b="0" kern="1200" dirty="0" smtClean="0">
                <a:cs typeface="Times New Roman" pitchFamily="18" charset="0"/>
              </a:rPr>
              <a:t>with </a:t>
            </a:r>
            <a:r>
              <a:rPr lang="en-US" altLang="en-US" sz="1500" b="0" kern="1200" dirty="0" err="1">
                <a:cs typeface="Times New Roman" pitchFamily="18" charset="0"/>
              </a:rPr>
              <a:t>Vint</a:t>
            </a:r>
            <a:r>
              <a:rPr lang="en-US" altLang="en-US" sz="1500" b="0" kern="1200" dirty="0">
                <a:cs typeface="Times New Roman" pitchFamily="18" charset="0"/>
              </a:rPr>
              <a:t> Cerf, Google VP, JPL associate, a father of the </a:t>
            </a:r>
            <a:r>
              <a:rPr lang="en-US" altLang="en-US" sz="1500" b="0" kern="1200" dirty="0" smtClean="0">
                <a:cs typeface="Times New Roman" pitchFamily="18" charset="0"/>
              </a:rPr>
              <a:t>internet</a:t>
            </a:r>
            <a:endParaRPr lang="en-US" altLang="en-US" sz="1800" b="0" kern="1200" dirty="0">
              <a:cs typeface="Times New Roman" pitchFamily="18" charset="0"/>
            </a:endParaRPr>
          </a:p>
          <a:p>
            <a:pPr>
              <a:lnSpc>
                <a:spcPct val="100000"/>
              </a:lnSpc>
              <a:spcBef>
                <a:spcPts val="0"/>
              </a:spcBef>
              <a:spcAft>
                <a:spcPts val="0"/>
              </a:spcAft>
            </a:pPr>
            <a:r>
              <a:rPr lang="en-US" altLang="en-US" sz="1800" b="0" kern="1200" dirty="0" smtClean="0">
                <a:cs typeface="Times New Roman" pitchFamily="18" charset="0"/>
              </a:rPr>
              <a:t>Liaisons with </a:t>
            </a:r>
            <a:r>
              <a:rPr lang="en-US" altLang="en-US" sz="1800" b="0" kern="1200" dirty="0">
                <a:cs typeface="Times New Roman" pitchFamily="18" charset="0"/>
              </a:rPr>
              <a:t>ISO CASCO and ISO TC 46/SC 4 and </a:t>
            </a:r>
            <a:r>
              <a:rPr lang="en-US" altLang="en-US" sz="1800" b="0" kern="1200" dirty="0" smtClean="0">
                <a:cs typeface="Times New Roman" pitchFamily="18" charset="0"/>
              </a:rPr>
              <a:t>11</a:t>
            </a:r>
          </a:p>
          <a:p>
            <a:pPr>
              <a:lnSpc>
                <a:spcPct val="100000"/>
              </a:lnSpc>
              <a:spcBef>
                <a:spcPts val="0"/>
              </a:spcBef>
              <a:spcAft>
                <a:spcPts val="0"/>
              </a:spcAft>
            </a:pPr>
            <a:endParaRPr lang="en-US" altLang="en-US" sz="1800" b="0" kern="1200" dirty="0">
              <a:ea typeface="+mn-ea"/>
              <a:cs typeface="Times New Roman" pitchFamily="18" charset="0"/>
            </a:endParaRPr>
          </a:p>
          <a:p>
            <a:pPr marL="0" indent="0">
              <a:lnSpc>
                <a:spcPct val="100000"/>
              </a:lnSpc>
              <a:spcBef>
                <a:spcPts val="600"/>
              </a:spcBef>
              <a:spcAft>
                <a:spcPts val="600"/>
              </a:spcAft>
              <a:buNone/>
            </a:pPr>
            <a:r>
              <a:rPr lang="en-US" altLang="fr-FR" sz="1800" u="sng" dirty="0" smtClean="0">
                <a:cs typeface="Times New Roman" pitchFamily="18" charset="0"/>
              </a:rPr>
              <a:t>ISSUES</a:t>
            </a:r>
            <a:endParaRPr lang="en-US" altLang="fr-FR" sz="1800" u="sng" dirty="0">
              <a:cs typeface="Times New Roman" pitchFamily="18" charset="0"/>
            </a:endParaRPr>
          </a:p>
          <a:p>
            <a:pPr>
              <a:lnSpc>
                <a:spcPct val="100000"/>
              </a:lnSpc>
              <a:spcBef>
                <a:spcPts val="0"/>
              </a:spcBef>
              <a:spcAft>
                <a:spcPts val="0"/>
              </a:spcAft>
            </a:pPr>
            <a:r>
              <a:rPr lang="en-US" altLang="en-US" sz="1800" b="0" kern="1200" dirty="0">
                <a:cs typeface="Times New Roman" pitchFamily="18" charset="0"/>
              </a:rPr>
              <a:t>Need additional agency support for WG</a:t>
            </a:r>
            <a:endParaRPr lang="en-US" altLang="en-US" sz="1800" b="0" kern="1200" dirty="0">
              <a:ea typeface="+mn-ea"/>
              <a:cs typeface="Times New Roman" pitchFamily="18" charset="0"/>
            </a:endParaRPr>
          </a:p>
        </p:txBody>
      </p:sp>
      <p:sp>
        <p:nvSpPr>
          <p:cNvPr id="8" name="Text Box 2"/>
          <p:cNvSpPr txBox="1">
            <a:spLocks noChangeArrowheads="1"/>
          </p:cNvSpPr>
          <p:nvPr/>
        </p:nvSpPr>
        <p:spPr bwMode="auto">
          <a:xfrm>
            <a:off x="2229295" y="164575"/>
            <a:ext cx="56074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MS PGothic" pitchFamily="34" charset="-128"/>
              </a:defRPr>
            </a:lvl1pPr>
            <a:lvl2pPr>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9pPr>
          </a:lstStyle>
          <a:p>
            <a:pPr lvl="1">
              <a:lnSpc>
                <a:spcPct val="100000"/>
              </a:lnSpc>
              <a:spcBef>
                <a:spcPct val="50000"/>
              </a:spcBef>
              <a:spcAft>
                <a:spcPct val="0"/>
              </a:spcAft>
              <a:buSzTx/>
            </a:pPr>
            <a:r>
              <a:rPr lang="en-GB" sz="2000" dirty="0">
                <a:solidFill>
                  <a:srgbClr val="000099"/>
                </a:solidFill>
              </a:rPr>
              <a:t>MOIMS </a:t>
            </a:r>
            <a:r>
              <a:rPr lang="en-GB" sz="2000" dirty="0" smtClean="0">
                <a:solidFill>
                  <a:srgbClr val="000099"/>
                </a:solidFill>
              </a:rPr>
              <a:t>AREA </a:t>
            </a:r>
            <a:r>
              <a:rPr lang="en-US" sz="2000" dirty="0" smtClean="0">
                <a:solidFill>
                  <a:srgbClr val="000099"/>
                </a:solidFill>
              </a:rPr>
              <a:t>REPORT: DAI WG</a:t>
            </a:r>
            <a:endParaRPr lang="en-US" sz="2000" dirty="0">
              <a:solidFill>
                <a:srgbClr val="000099"/>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1" name="Rectangle 5"/>
          <p:cNvSpPr>
            <a:spLocks noChangeArrowheads="1"/>
          </p:cNvSpPr>
          <p:nvPr/>
        </p:nvSpPr>
        <p:spPr bwMode="auto">
          <a:xfrm>
            <a:off x="912595" y="152400"/>
            <a:ext cx="8229600" cy="334963"/>
          </a:xfrm>
          <a:prstGeom prst="rect">
            <a:avLst/>
          </a:prstGeom>
          <a:noFill/>
          <a:ln w="9525">
            <a:noFill/>
            <a:miter lim="800000"/>
            <a:headEnd/>
            <a:tailEnd/>
          </a:ln>
        </p:spPr>
        <p:txBody>
          <a:bodyPr/>
          <a:lstStyle/>
          <a:p>
            <a:pPr algn="ctr">
              <a:lnSpc>
                <a:spcPct val="90000"/>
              </a:lnSpc>
              <a:spcAft>
                <a:spcPct val="10000"/>
              </a:spcAft>
              <a:buSzPct val="125000"/>
              <a:defRPr/>
            </a:pPr>
            <a:r>
              <a:rPr lang="en-US" sz="2800" dirty="0">
                <a:solidFill>
                  <a:srgbClr val="000099"/>
                </a:solidFill>
                <a:latin typeface="Calibri" pitchFamily="34" charset="0"/>
                <a:cs typeface="+mn-cs"/>
              </a:rPr>
              <a:t>Spring 2016 Attendance By Sponsoring Agency</a:t>
            </a:r>
          </a:p>
        </p:txBody>
      </p:sp>
      <p:graphicFrame>
        <p:nvGraphicFramePr>
          <p:cNvPr id="6147" name="Chart 8"/>
          <p:cNvGraphicFramePr>
            <a:graphicFrameLocks/>
          </p:cNvGraphicFramePr>
          <p:nvPr/>
        </p:nvGraphicFramePr>
        <p:xfrm>
          <a:off x="304800" y="609600"/>
          <a:ext cx="8562975" cy="5792788"/>
        </p:xfrm>
        <a:graphic>
          <a:graphicData uri="http://schemas.openxmlformats.org/presentationml/2006/ole">
            <mc:AlternateContent xmlns:mc="http://schemas.openxmlformats.org/markup-compatibility/2006">
              <mc:Choice xmlns:v="urn:schemas-microsoft-com:vml" Requires="v">
                <p:oleObj spid="_x0000_s4077590" name="Worksheet" r:id="rId3" imgW="8435279" imgH="5326344" progId="Excel.Sheet.8">
                  <p:embed/>
                </p:oleObj>
              </mc:Choice>
              <mc:Fallback>
                <p:oleObj name="Worksheet" r:id="rId3" imgW="8435279" imgH="5326344"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9600"/>
                        <a:ext cx="8562975" cy="579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5" name="Rectangle 5"/>
          <p:cNvSpPr>
            <a:spLocks noChangeArrowheads="1"/>
          </p:cNvSpPr>
          <p:nvPr/>
        </p:nvSpPr>
        <p:spPr bwMode="auto">
          <a:xfrm>
            <a:off x="457200" y="152400"/>
            <a:ext cx="8229600" cy="334963"/>
          </a:xfrm>
          <a:prstGeom prst="rect">
            <a:avLst/>
          </a:prstGeom>
          <a:noFill/>
          <a:ln w="9525">
            <a:noFill/>
            <a:miter lim="800000"/>
            <a:headEnd/>
            <a:tailEnd/>
          </a:ln>
        </p:spPr>
        <p:txBody>
          <a:bodyPr/>
          <a:lstStyle/>
          <a:p>
            <a:pPr algn="ctr">
              <a:lnSpc>
                <a:spcPct val="90000"/>
              </a:lnSpc>
              <a:spcAft>
                <a:spcPct val="10000"/>
              </a:spcAft>
              <a:buSzPct val="125000"/>
              <a:defRPr/>
            </a:pPr>
            <a:r>
              <a:rPr lang="en-US" sz="2800" dirty="0">
                <a:solidFill>
                  <a:srgbClr val="000099"/>
                </a:solidFill>
                <a:latin typeface="Calibri" pitchFamily="34" charset="0"/>
                <a:cs typeface="+mn-cs"/>
              </a:rPr>
              <a:t>Spring 2016 Daily Attendance By Area</a:t>
            </a:r>
          </a:p>
        </p:txBody>
      </p:sp>
      <p:graphicFrame>
        <p:nvGraphicFramePr>
          <p:cNvPr id="7171" name="Chart 4"/>
          <p:cNvGraphicFramePr>
            <a:graphicFrameLocks noGrp="1"/>
          </p:cNvGraphicFramePr>
          <p:nvPr>
            <p:extLst>
              <p:ext uri="{D42A27DB-BD31-4B8C-83A1-F6EECF244321}">
                <p14:modId xmlns:p14="http://schemas.microsoft.com/office/powerpoint/2010/main" val="817726995"/>
              </p:ext>
            </p:extLst>
          </p:nvPr>
        </p:nvGraphicFramePr>
        <p:xfrm>
          <a:off x="380390" y="779054"/>
          <a:ext cx="8339350" cy="5875965"/>
        </p:xfrm>
        <a:graphic>
          <a:graphicData uri="http://schemas.openxmlformats.org/presentationml/2006/ole">
            <mc:AlternateContent xmlns:mc="http://schemas.openxmlformats.org/markup-compatibility/2006">
              <mc:Choice xmlns:v="urn:schemas-microsoft-com:vml" Requires="v">
                <p:oleObj spid="_x0000_s4078614" name="Chart" r:id="rId3" imgW="8766808" imgH="6395258" progId="Excel.Chart.8">
                  <p:embed/>
                </p:oleObj>
              </mc:Choice>
              <mc:Fallback>
                <p:oleObj name="Chart" r:id="rId3" imgW="8766808" imgH="6395258"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390" y="779054"/>
                        <a:ext cx="8339350" cy="5875965"/>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9" name="Rectangle 5"/>
          <p:cNvSpPr>
            <a:spLocks noChangeArrowheads="1"/>
          </p:cNvSpPr>
          <p:nvPr/>
        </p:nvSpPr>
        <p:spPr bwMode="auto">
          <a:xfrm>
            <a:off x="457200" y="152400"/>
            <a:ext cx="8229600" cy="334963"/>
          </a:xfrm>
          <a:prstGeom prst="rect">
            <a:avLst/>
          </a:prstGeom>
          <a:noFill/>
          <a:ln w="9525">
            <a:noFill/>
            <a:miter lim="800000"/>
            <a:headEnd/>
            <a:tailEnd/>
          </a:ln>
        </p:spPr>
        <p:txBody>
          <a:bodyPr/>
          <a:lstStyle/>
          <a:p>
            <a:pPr algn="ctr">
              <a:lnSpc>
                <a:spcPct val="90000"/>
              </a:lnSpc>
              <a:spcAft>
                <a:spcPct val="10000"/>
              </a:spcAft>
              <a:buSzPct val="125000"/>
              <a:defRPr/>
            </a:pPr>
            <a:r>
              <a:rPr lang="en-US" sz="2800" dirty="0">
                <a:solidFill>
                  <a:srgbClr val="000099"/>
                </a:solidFill>
                <a:latin typeface="Calibri" pitchFamily="34" charset="0"/>
                <a:cs typeface="+mn-cs"/>
              </a:rPr>
              <a:t>Spring 2016 Daily Room Utilization</a:t>
            </a:r>
          </a:p>
        </p:txBody>
      </p:sp>
      <p:graphicFrame>
        <p:nvGraphicFramePr>
          <p:cNvPr id="8195" name="Chart 7"/>
          <p:cNvGraphicFramePr>
            <a:graphicFrameLocks/>
          </p:cNvGraphicFramePr>
          <p:nvPr/>
        </p:nvGraphicFramePr>
        <p:xfrm>
          <a:off x="544513" y="762000"/>
          <a:ext cx="8142287" cy="5665788"/>
        </p:xfrm>
        <a:graphic>
          <a:graphicData uri="http://schemas.openxmlformats.org/presentationml/2006/ole">
            <mc:AlternateContent xmlns:mc="http://schemas.openxmlformats.org/markup-compatibility/2006">
              <mc:Choice xmlns:v="urn:schemas-microsoft-com:vml" Requires="v">
                <p:oleObj spid="_x0000_s4079637" name="Worksheet" r:id="rId3" imgW="8206639" imgH="5280768" progId="Excel.Sheet.8">
                  <p:embed/>
                </p:oleObj>
              </mc:Choice>
              <mc:Fallback>
                <p:oleObj name="Worksheet" r:id="rId3" imgW="8206639" imgH="5280768"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13" y="762000"/>
                        <a:ext cx="8142287"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9" name="Rectangle 5"/>
          <p:cNvSpPr>
            <a:spLocks noChangeArrowheads="1"/>
          </p:cNvSpPr>
          <p:nvPr/>
        </p:nvSpPr>
        <p:spPr bwMode="auto">
          <a:xfrm>
            <a:off x="457200" y="152400"/>
            <a:ext cx="8229600" cy="334963"/>
          </a:xfrm>
          <a:prstGeom prst="rect">
            <a:avLst/>
          </a:prstGeom>
          <a:noFill/>
          <a:ln w="9525">
            <a:noFill/>
            <a:miter lim="800000"/>
            <a:headEnd/>
            <a:tailEnd/>
          </a:ln>
        </p:spPr>
        <p:txBody>
          <a:bodyPr/>
          <a:lstStyle/>
          <a:p>
            <a:pPr algn="ctr">
              <a:lnSpc>
                <a:spcPct val="90000"/>
              </a:lnSpc>
              <a:spcAft>
                <a:spcPct val="10000"/>
              </a:spcAft>
              <a:buSzPct val="125000"/>
              <a:defRPr/>
            </a:pPr>
            <a:r>
              <a:rPr lang="en-US" sz="2800" dirty="0">
                <a:solidFill>
                  <a:srgbClr val="000099"/>
                </a:solidFill>
                <a:latin typeface="Calibri" pitchFamily="34" charset="0"/>
                <a:cs typeface="+mn-cs"/>
              </a:rPr>
              <a:t>Spring 2016 Daily Room Utilization</a:t>
            </a:r>
          </a:p>
        </p:txBody>
      </p:sp>
      <p:pic>
        <p:nvPicPr>
          <p:cNvPr id="4080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8238"/>
            <a:ext cx="91440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37870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9" name="Rectangle 5"/>
          <p:cNvSpPr>
            <a:spLocks noChangeArrowheads="1"/>
          </p:cNvSpPr>
          <p:nvPr/>
        </p:nvSpPr>
        <p:spPr bwMode="auto">
          <a:xfrm>
            <a:off x="457200" y="152400"/>
            <a:ext cx="8229600" cy="334963"/>
          </a:xfrm>
          <a:prstGeom prst="rect">
            <a:avLst/>
          </a:prstGeom>
          <a:noFill/>
          <a:ln w="9525">
            <a:noFill/>
            <a:miter lim="800000"/>
            <a:headEnd/>
            <a:tailEnd/>
          </a:ln>
        </p:spPr>
        <p:txBody>
          <a:bodyPr/>
          <a:lstStyle/>
          <a:p>
            <a:pPr algn="ctr">
              <a:lnSpc>
                <a:spcPct val="90000"/>
              </a:lnSpc>
              <a:spcAft>
                <a:spcPct val="10000"/>
              </a:spcAft>
              <a:buSzPct val="125000"/>
              <a:defRPr/>
            </a:pPr>
            <a:r>
              <a:rPr lang="en-US" sz="2800" dirty="0">
                <a:solidFill>
                  <a:srgbClr val="000099"/>
                </a:solidFill>
                <a:latin typeface="Calibri" pitchFamily="34" charset="0"/>
                <a:cs typeface="+mn-cs"/>
              </a:rPr>
              <a:t>Spring 2016 Daily Room Utilization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20" y="1124700"/>
            <a:ext cx="8950535" cy="44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13220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02980"/>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solidFill>
                  <a:srgbClr val="000099"/>
                </a:solidFill>
                <a:effectLst/>
              </a:rPr>
              <a:t>CCSDS Spring 2016 Meetings – Some issues</a:t>
            </a:r>
            <a:endParaRPr lang="en-US" dirty="0">
              <a:solidFill>
                <a:srgbClr val="000099"/>
              </a:solidFill>
              <a:effectLst/>
            </a:endParaRPr>
          </a:p>
        </p:txBody>
      </p:sp>
      <p:sp>
        <p:nvSpPr>
          <p:cNvPr id="6" name="Rectangle 3"/>
          <p:cNvSpPr txBox="1">
            <a:spLocks noChangeArrowheads="1"/>
          </p:cNvSpPr>
          <p:nvPr/>
        </p:nvSpPr>
        <p:spPr bwMode="auto">
          <a:xfrm>
            <a:off x="460250" y="817460"/>
            <a:ext cx="8413110"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ts val="600"/>
              </a:spcAft>
            </a:pPr>
            <a:r>
              <a:rPr lang="en-US" sz="2400" dirty="0" smtClean="0"/>
              <a:t>There was not an optimal use of the requested meeting rooms at the Westin Hotel. Many rooms remained free on Thursday and Friday.</a:t>
            </a:r>
          </a:p>
          <a:p>
            <a:pPr>
              <a:lnSpc>
                <a:spcPct val="100000"/>
              </a:lnSpc>
              <a:spcBef>
                <a:spcPct val="0"/>
              </a:spcBef>
              <a:spcAft>
                <a:spcPts val="600"/>
              </a:spcAft>
            </a:pPr>
            <a:r>
              <a:rPr lang="en-US" sz="2400" dirty="0" smtClean="0"/>
              <a:t>CESG has discussed this issue at length.</a:t>
            </a:r>
          </a:p>
          <a:p>
            <a:pPr>
              <a:lnSpc>
                <a:spcPct val="100000"/>
              </a:lnSpc>
              <a:spcBef>
                <a:spcPct val="0"/>
              </a:spcBef>
              <a:spcAft>
                <a:spcPts val="600"/>
              </a:spcAft>
            </a:pPr>
            <a:r>
              <a:rPr lang="en-US" sz="2400" dirty="0" smtClean="0"/>
              <a:t>CESG has no clear consensual position, but the following is noted:</a:t>
            </a:r>
          </a:p>
          <a:p>
            <a:pPr lvl="1">
              <a:lnSpc>
                <a:spcPct val="100000"/>
              </a:lnSpc>
              <a:spcBef>
                <a:spcPct val="0"/>
              </a:spcBef>
              <a:spcAft>
                <a:spcPts val="600"/>
              </a:spcAft>
            </a:pPr>
            <a:r>
              <a:rPr lang="en-US" sz="2100" dirty="0" smtClean="0"/>
              <a:t>There are different opinions within CESG about the meeting duration ( 4 or 5 days)</a:t>
            </a:r>
          </a:p>
          <a:p>
            <a:pPr lvl="1">
              <a:lnSpc>
                <a:spcPct val="100000"/>
              </a:lnSpc>
              <a:spcBef>
                <a:spcPct val="0"/>
              </a:spcBef>
              <a:spcAft>
                <a:spcPts val="600"/>
              </a:spcAft>
            </a:pPr>
            <a:r>
              <a:rPr lang="en-GB" sz="2100" dirty="0" smtClean="0"/>
              <a:t>It </a:t>
            </a:r>
            <a:r>
              <a:rPr lang="en-GB" sz="2100" dirty="0"/>
              <a:t>is recognised that the host is the one deciding the meeting duration (4 or 5 days)</a:t>
            </a:r>
          </a:p>
          <a:p>
            <a:pPr lvl="1">
              <a:lnSpc>
                <a:spcPct val="100000"/>
              </a:lnSpc>
              <a:spcBef>
                <a:spcPct val="0"/>
              </a:spcBef>
              <a:spcAft>
                <a:spcPts val="600"/>
              </a:spcAft>
            </a:pPr>
            <a:r>
              <a:rPr lang="en-GB" sz="2100" dirty="0" smtClean="0"/>
              <a:t>An </a:t>
            </a:r>
            <a:r>
              <a:rPr lang="en-GB" sz="2100" dirty="0"/>
              <a:t>optimization can be done based on maximum number of rooms per </a:t>
            </a:r>
            <a:r>
              <a:rPr lang="en-GB" sz="2100" dirty="0" smtClean="0"/>
              <a:t>day (e.g. 12 meeting rooms per day). </a:t>
            </a:r>
            <a:r>
              <a:rPr lang="en-GB" sz="2100" dirty="0"/>
              <a:t>CESG needs more data tracking the room </a:t>
            </a:r>
            <a:r>
              <a:rPr lang="en-GB" sz="2100" dirty="0" smtClean="0"/>
              <a:t>utilisation.</a:t>
            </a:r>
          </a:p>
          <a:p>
            <a:pPr lvl="1">
              <a:lnSpc>
                <a:spcPct val="100000"/>
              </a:lnSpc>
              <a:spcBef>
                <a:spcPct val="0"/>
              </a:spcBef>
              <a:spcAft>
                <a:spcPts val="600"/>
              </a:spcAft>
            </a:pPr>
            <a:r>
              <a:rPr lang="en-GB" sz="2100" dirty="0" smtClean="0"/>
              <a:t>It is difficult to plan in advanced (1 month prior meeting start) all the required meeting rooms.</a:t>
            </a:r>
          </a:p>
          <a:p>
            <a:pPr lvl="2">
              <a:lnSpc>
                <a:spcPct val="100000"/>
              </a:lnSpc>
              <a:spcBef>
                <a:spcPct val="0"/>
              </a:spcBef>
              <a:spcAft>
                <a:spcPts val="600"/>
              </a:spcAft>
            </a:pPr>
            <a:endParaRPr lang="en-GB" sz="2300" dirty="0"/>
          </a:p>
          <a:p>
            <a:pPr lvl="1">
              <a:lnSpc>
                <a:spcPct val="100000"/>
              </a:lnSpc>
              <a:spcBef>
                <a:spcPct val="0"/>
              </a:spcBef>
              <a:spcAft>
                <a:spcPct val="0"/>
              </a:spcAft>
            </a:pPr>
            <a:endParaRPr lang="en-US" sz="2100" dirty="0" smtClean="0"/>
          </a:p>
          <a:p>
            <a:pPr lvl="1">
              <a:lnSpc>
                <a:spcPct val="100000"/>
              </a:lnSpc>
              <a:spcBef>
                <a:spcPct val="0"/>
              </a:spcBef>
              <a:spcAft>
                <a:spcPct val="0"/>
              </a:spcAft>
            </a:pPr>
            <a:endParaRPr lang="en-US" sz="2100" dirty="0" smtClean="0"/>
          </a:p>
        </p:txBody>
      </p:sp>
    </p:spTree>
    <p:extLst>
      <p:ext uri="{BB962C8B-B14F-4D97-AF65-F5344CB8AC3E}">
        <p14:creationId xmlns:p14="http://schemas.microsoft.com/office/powerpoint/2010/main" val="397388902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9" name="Text Box 3"/>
          <p:cNvSpPr txBox="1">
            <a:spLocks noChangeArrowheads="1"/>
          </p:cNvSpPr>
          <p:nvPr/>
        </p:nvSpPr>
        <p:spPr bwMode="auto">
          <a:xfrm>
            <a:off x="838200" y="1919288"/>
            <a:ext cx="7597775" cy="2986087"/>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CESG </a:t>
            </a:r>
            <a:r>
              <a:rPr lang="en-US" sz="4000" dirty="0" smtClean="0">
                <a:solidFill>
                  <a:srgbClr val="000099"/>
                </a:solidFill>
                <a:effectLst>
                  <a:outerShdw blurRad="38100" dist="38100" dir="2700000" algn="tl">
                    <a:srgbClr val="C0C0C0"/>
                  </a:outerShdw>
                </a:effectLst>
                <a:latin typeface="Calibri" pitchFamily="34" charset="0"/>
              </a:rPr>
              <a:t>Spring 2016:</a:t>
            </a:r>
            <a:endParaRPr lang="en-US" sz="40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items brought to attention</a:t>
            </a: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of the CMC</a:t>
            </a:r>
          </a:p>
          <a:p>
            <a:pPr algn="ctr" eaLnBrk="0" hangingPunct="0">
              <a:defRPr/>
            </a:pPr>
            <a:endParaRPr lang="en-US" sz="4000" dirty="0">
              <a:solidFill>
                <a:srgbClr val="000099"/>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110487167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02980"/>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effectLst/>
              </a:rPr>
              <a:t>CESG – IT Support meeting</a:t>
            </a:r>
            <a:endParaRPr lang="en-US" dirty="0">
              <a:solidFill>
                <a:srgbClr val="000099"/>
              </a:solidFill>
              <a:effectLst/>
            </a:endParaRPr>
          </a:p>
        </p:txBody>
      </p:sp>
      <p:sp>
        <p:nvSpPr>
          <p:cNvPr id="6" name="Rectangle 3"/>
          <p:cNvSpPr txBox="1">
            <a:spLocks noChangeArrowheads="1"/>
          </p:cNvSpPr>
          <p:nvPr/>
        </p:nvSpPr>
        <p:spPr bwMode="auto">
          <a:xfrm>
            <a:off x="78615" y="817460"/>
            <a:ext cx="8948365"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ts val="600"/>
              </a:spcAft>
            </a:pPr>
            <a:r>
              <a:rPr lang="en-GB" sz="2100" dirty="0" smtClean="0"/>
              <a:t>There </a:t>
            </a:r>
            <a:r>
              <a:rPr lang="en-GB" sz="2100" dirty="0"/>
              <a:t>will be only one mail address for all traffic between CESG/WGs and IT / Technical Support / Tom Gannet, i.e. </a:t>
            </a:r>
            <a:r>
              <a:rPr lang="en-GB" sz="2100" dirty="0" smtClean="0"/>
              <a:t>	</a:t>
            </a:r>
            <a:r>
              <a:rPr lang="en-GB" sz="2100" dirty="0" smtClean="0">
                <a:solidFill>
                  <a:srgbClr val="FF0000"/>
                </a:solidFill>
              </a:rPr>
              <a:t>secretariat@mailman.ccsds.org</a:t>
            </a:r>
            <a:endParaRPr lang="en-GB" sz="2100" dirty="0">
              <a:solidFill>
                <a:srgbClr val="FF0000"/>
              </a:solidFill>
            </a:endParaRPr>
          </a:p>
          <a:p>
            <a:pPr>
              <a:lnSpc>
                <a:spcPct val="100000"/>
              </a:lnSpc>
              <a:spcBef>
                <a:spcPct val="0"/>
              </a:spcBef>
              <a:spcAft>
                <a:spcPts val="600"/>
              </a:spcAft>
            </a:pPr>
            <a:r>
              <a:rPr lang="en-GB" sz="2100" dirty="0" smtClean="0"/>
              <a:t>Mail </a:t>
            </a:r>
            <a:r>
              <a:rPr lang="en-GB" sz="2100" dirty="0"/>
              <a:t>archive shall be kept (start date 2003) when migrating to new OS (Ubuntu) and mailman last version. Security issues in mailman will still persist.</a:t>
            </a:r>
          </a:p>
          <a:p>
            <a:pPr>
              <a:lnSpc>
                <a:spcPct val="100000"/>
              </a:lnSpc>
              <a:spcBef>
                <a:spcPct val="0"/>
              </a:spcBef>
              <a:spcAft>
                <a:spcPts val="600"/>
              </a:spcAft>
            </a:pPr>
            <a:r>
              <a:rPr lang="en-GB" sz="2100" dirty="0" smtClean="0"/>
              <a:t>RID </a:t>
            </a:r>
            <a:r>
              <a:rPr lang="en-GB" sz="2100" dirty="0"/>
              <a:t>system: BO </a:t>
            </a:r>
            <a:r>
              <a:rPr lang="en-GB" sz="2100" dirty="0" smtClean="0"/>
              <a:t>will distribute </a:t>
            </a:r>
            <a:r>
              <a:rPr lang="en-GB" sz="2100" dirty="0"/>
              <a:t>the RID requirements </a:t>
            </a:r>
            <a:r>
              <a:rPr lang="en-GB" sz="2100" dirty="0" smtClean="0"/>
              <a:t>before coding</a:t>
            </a:r>
            <a:r>
              <a:rPr lang="en-GB" sz="2100" dirty="0"/>
              <a:t>. </a:t>
            </a:r>
          </a:p>
          <a:p>
            <a:pPr>
              <a:lnSpc>
                <a:spcPct val="100000"/>
              </a:lnSpc>
              <a:spcBef>
                <a:spcPct val="0"/>
              </a:spcBef>
              <a:spcAft>
                <a:spcPts val="600"/>
              </a:spcAft>
            </a:pPr>
            <a:r>
              <a:rPr lang="en-GB" sz="2100" dirty="0" smtClean="0"/>
              <a:t>Polling </a:t>
            </a:r>
            <a:r>
              <a:rPr lang="en-GB" sz="2100" dirty="0"/>
              <a:t>System: BO will distribute the existing requirements.</a:t>
            </a:r>
          </a:p>
          <a:p>
            <a:pPr>
              <a:lnSpc>
                <a:spcPct val="100000"/>
              </a:lnSpc>
              <a:spcBef>
                <a:spcPct val="0"/>
              </a:spcBef>
              <a:spcAft>
                <a:spcPts val="600"/>
              </a:spcAft>
            </a:pPr>
            <a:r>
              <a:rPr lang="en-GB" sz="2100" dirty="0"/>
              <a:t>T</a:t>
            </a:r>
            <a:r>
              <a:rPr lang="en-GB" sz="2100" dirty="0" smtClean="0"/>
              <a:t>he </a:t>
            </a:r>
            <a:r>
              <a:rPr lang="en-GB" sz="2100" dirty="0"/>
              <a:t>fact that CWE Projects can be edited only in parts is not very visible.</a:t>
            </a:r>
          </a:p>
          <a:p>
            <a:pPr>
              <a:lnSpc>
                <a:spcPct val="100000"/>
              </a:lnSpc>
              <a:spcBef>
                <a:spcPct val="0"/>
              </a:spcBef>
              <a:spcAft>
                <a:spcPts val="600"/>
              </a:spcAft>
            </a:pPr>
            <a:r>
              <a:rPr lang="en-GB" sz="2100" dirty="0" smtClean="0"/>
              <a:t>Editing </a:t>
            </a:r>
            <a:r>
              <a:rPr lang="en-GB" sz="2100" dirty="0"/>
              <a:t>of CWE Projects Dates it is sometimes difficult and is unstable.</a:t>
            </a:r>
          </a:p>
          <a:p>
            <a:pPr>
              <a:lnSpc>
                <a:spcPct val="100000"/>
              </a:lnSpc>
              <a:spcBef>
                <a:spcPct val="0"/>
              </a:spcBef>
              <a:spcAft>
                <a:spcPts val="600"/>
              </a:spcAft>
            </a:pPr>
            <a:r>
              <a:rPr lang="en-GB" sz="2100" dirty="0" smtClean="0"/>
              <a:t>Some </a:t>
            </a:r>
            <a:r>
              <a:rPr lang="en-GB" sz="2100" dirty="0"/>
              <a:t>members of mailing lists experienced problems because their e-mails to the list were marked as SPAM. </a:t>
            </a:r>
          </a:p>
          <a:p>
            <a:pPr>
              <a:lnSpc>
                <a:spcPct val="100000"/>
              </a:lnSpc>
              <a:spcBef>
                <a:spcPct val="0"/>
              </a:spcBef>
              <a:spcAft>
                <a:spcPts val="600"/>
              </a:spcAft>
            </a:pPr>
            <a:r>
              <a:rPr lang="en-GB" sz="2100" dirty="0" smtClean="0"/>
              <a:t>Chrome </a:t>
            </a:r>
            <a:r>
              <a:rPr lang="en-GB" sz="2100" dirty="0"/>
              <a:t>sometimes does not allow to sign in to the CWE.</a:t>
            </a:r>
          </a:p>
          <a:p>
            <a:pPr>
              <a:lnSpc>
                <a:spcPct val="100000"/>
              </a:lnSpc>
              <a:spcBef>
                <a:spcPct val="0"/>
              </a:spcBef>
              <a:spcAft>
                <a:spcPts val="600"/>
              </a:spcAft>
            </a:pPr>
            <a:endParaRPr lang="en-US" sz="2100" dirty="0" smtClean="0"/>
          </a:p>
        </p:txBody>
      </p:sp>
    </p:spTree>
    <p:extLst>
      <p:ext uri="{BB962C8B-B14F-4D97-AF65-F5344CB8AC3E}">
        <p14:creationId xmlns:p14="http://schemas.microsoft.com/office/powerpoint/2010/main" val="308789031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ct val="50000"/>
              </a:spcBef>
              <a:spcAft>
                <a:spcPct val="0"/>
              </a:spcAft>
              <a:buSzTx/>
            </a:pPr>
            <a:endParaRPr lang="en-GB" sz="2400" b="0">
              <a:latin typeface="Calibri" pitchFamily="34" charset="0"/>
            </a:endParaRPr>
          </a:p>
        </p:txBody>
      </p:sp>
      <p:sp>
        <p:nvSpPr>
          <p:cNvPr id="8194" name="Text Box 3"/>
          <p:cNvSpPr txBox="1">
            <a:spLocks noChangeArrowheads="1"/>
          </p:cNvSpPr>
          <p:nvPr/>
        </p:nvSpPr>
        <p:spPr bwMode="auto">
          <a:xfrm>
            <a:off x="322618" y="740650"/>
            <a:ext cx="8686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342900" indent="-342900">
              <a:lnSpc>
                <a:spcPct val="100000"/>
              </a:lnSpc>
              <a:spcBef>
                <a:spcPts val="0"/>
              </a:spcBef>
              <a:spcAft>
                <a:spcPct val="0"/>
              </a:spcAft>
              <a:buSzTx/>
              <a:buFont typeface="Arial" panose="020B0604020202020204" pitchFamily="34" charset="0"/>
              <a:buChar char="•"/>
            </a:pPr>
            <a:r>
              <a:rPr lang="en-GB" sz="2000" dirty="0">
                <a:latin typeface="Calibri" pitchFamily="34" charset="0"/>
              </a:rPr>
              <a:t>Space Data Link Security (SDLS) </a:t>
            </a:r>
            <a:r>
              <a:rPr lang="en-GB" sz="2000" dirty="0" smtClean="0">
                <a:latin typeface="Calibri" pitchFamily="34" charset="0"/>
              </a:rPr>
              <a:t>WG </a:t>
            </a:r>
            <a:r>
              <a:rPr lang="en-GB" sz="2000" dirty="0" err="1" smtClean="0">
                <a:latin typeface="Calibri" pitchFamily="34" charset="0"/>
              </a:rPr>
              <a:t>chosed</a:t>
            </a:r>
            <a:r>
              <a:rPr lang="en-GB" sz="2000" dirty="0" smtClean="0">
                <a:latin typeface="Calibri" pitchFamily="34" charset="0"/>
              </a:rPr>
              <a:t> </a:t>
            </a:r>
            <a:r>
              <a:rPr lang="en-GB" sz="2000" dirty="0">
                <a:latin typeface="Calibri" pitchFamily="34" charset="0"/>
              </a:rPr>
              <a:t>by </a:t>
            </a:r>
            <a:r>
              <a:rPr lang="en-GB" sz="2000" dirty="0" smtClean="0">
                <a:latin typeface="Calibri" pitchFamily="34" charset="0"/>
              </a:rPr>
              <a:t>CESG </a:t>
            </a:r>
            <a:r>
              <a:rPr lang="en-GB" sz="2000" dirty="0">
                <a:latin typeface="Calibri" pitchFamily="34" charset="0"/>
              </a:rPr>
              <a:t>to be a pilot study for interoperability testing in the cloud (between ESA and </a:t>
            </a:r>
            <a:r>
              <a:rPr lang="en-GB" sz="2000" dirty="0" smtClean="0">
                <a:latin typeface="Calibri" pitchFamily="34" charset="0"/>
              </a:rPr>
              <a:t>NASA)</a:t>
            </a:r>
          </a:p>
          <a:p>
            <a:pPr marL="628650" lvl="1" indent="-342900">
              <a:lnSpc>
                <a:spcPct val="100000"/>
              </a:lnSpc>
              <a:spcBef>
                <a:spcPts val="0"/>
              </a:spcBef>
              <a:spcAft>
                <a:spcPct val="0"/>
              </a:spcAft>
              <a:buSzTx/>
              <a:buFont typeface="Arial" panose="020B0604020202020204" pitchFamily="34" charset="0"/>
              <a:buChar char="•"/>
            </a:pPr>
            <a:r>
              <a:rPr lang="en-GB" sz="2000" dirty="0" smtClean="0">
                <a:latin typeface="Calibri" pitchFamily="34" charset="0"/>
              </a:rPr>
              <a:t>ESA and NASA (by using modified process to host information systems </a:t>
            </a:r>
            <a:r>
              <a:rPr lang="en-GB" sz="2000" dirty="0" err="1" smtClean="0">
                <a:latin typeface="Calibri" pitchFamily="34" charset="0"/>
              </a:rPr>
              <a:t>externalk</a:t>
            </a:r>
            <a:r>
              <a:rPr lang="en-GB" sz="2000" dirty="0" smtClean="0">
                <a:latin typeface="Calibri" pitchFamily="34" charset="0"/>
              </a:rPr>
              <a:t> to NASA) used </a:t>
            </a:r>
            <a:r>
              <a:rPr lang="en-GB" sz="2000" dirty="0" err="1" smtClean="0">
                <a:latin typeface="Calibri" pitchFamily="34" charset="0"/>
              </a:rPr>
              <a:t>CloudSigma</a:t>
            </a:r>
            <a:r>
              <a:rPr lang="en-GB" sz="2000" dirty="0" smtClean="0">
                <a:latin typeface="Calibri" pitchFamily="34" charset="0"/>
              </a:rPr>
              <a:t>, by depositing money </a:t>
            </a:r>
            <a:r>
              <a:rPr lang="en-GB" sz="2000" dirty="0">
                <a:latin typeface="Calibri" pitchFamily="34" charset="0"/>
              </a:rPr>
              <a:t>in their </a:t>
            </a:r>
            <a:r>
              <a:rPr lang="en-GB" sz="2000" dirty="0" smtClean="0">
                <a:latin typeface="Calibri" pitchFamily="34" charset="0"/>
              </a:rPr>
              <a:t>accounts </a:t>
            </a:r>
            <a:r>
              <a:rPr lang="en-GB" sz="2000" dirty="0">
                <a:latin typeface="Calibri" pitchFamily="34" charset="0"/>
              </a:rPr>
              <a:t>which will get billed as the virtual machines are used. </a:t>
            </a:r>
            <a:endParaRPr lang="en-GB" sz="2000" dirty="0" smtClean="0">
              <a:latin typeface="Calibri" pitchFamily="34" charset="0"/>
            </a:endParaRPr>
          </a:p>
          <a:p>
            <a:pPr marL="628650" lvl="1" indent="-342900">
              <a:lnSpc>
                <a:spcPct val="100000"/>
              </a:lnSpc>
              <a:spcBef>
                <a:spcPts val="0"/>
              </a:spcBef>
              <a:spcAft>
                <a:spcPct val="0"/>
              </a:spcAft>
              <a:buSzTx/>
              <a:buFont typeface="Arial" panose="020B0604020202020204" pitchFamily="34" charset="0"/>
              <a:buChar char="•"/>
            </a:pPr>
            <a:r>
              <a:rPr lang="en-GB" sz="2000" dirty="0">
                <a:latin typeface="Calibri" pitchFamily="34" charset="0"/>
              </a:rPr>
              <a:t>L</a:t>
            </a:r>
            <a:r>
              <a:rPr lang="en-GB" sz="2000" dirty="0" smtClean="0">
                <a:latin typeface="Calibri" pitchFamily="34" charset="0"/>
              </a:rPr>
              <a:t>ast </a:t>
            </a:r>
            <a:r>
              <a:rPr lang="en-GB" sz="2000" dirty="0">
                <a:latin typeface="Calibri" pitchFamily="34" charset="0"/>
              </a:rPr>
              <a:t>30 days </a:t>
            </a:r>
            <a:r>
              <a:rPr lang="en-GB" sz="2000" dirty="0" err="1">
                <a:latin typeface="Calibri" pitchFamily="34" charset="0"/>
              </a:rPr>
              <a:t>costed</a:t>
            </a:r>
            <a:r>
              <a:rPr lang="en-GB" sz="2000" dirty="0">
                <a:latin typeface="Calibri" pitchFamily="34" charset="0"/>
              </a:rPr>
              <a:t> approximately $34 </a:t>
            </a:r>
            <a:r>
              <a:rPr lang="en-GB" sz="2000" dirty="0" smtClean="0">
                <a:latin typeface="Calibri" pitchFamily="34" charset="0"/>
              </a:rPr>
              <a:t>USD</a:t>
            </a:r>
            <a:r>
              <a:rPr lang="en-GB" sz="2000" dirty="0">
                <a:latin typeface="Calibri" pitchFamily="34" charset="0"/>
              </a:rPr>
              <a:t> </a:t>
            </a:r>
            <a:r>
              <a:rPr lang="en-GB" sz="2000" dirty="0" smtClean="0">
                <a:latin typeface="Calibri" pitchFamily="34" charset="0"/>
              </a:rPr>
              <a:t>per Agency</a:t>
            </a:r>
          </a:p>
          <a:p>
            <a:pPr marL="628650" lvl="1" indent="-342900">
              <a:lnSpc>
                <a:spcPct val="100000"/>
              </a:lnSpc>
              <a:spcBef>
                <a:spcPts val="0"/>
              </a:spcBef>
              <a:spcAft>
                <a:spcPct val="0"/>
              </a:spcAft>
              <a:buSzTx/>
              <a:buFont typeface="Arial" panose="020B0604020202020204" pitchFamily="34" charset="0"/>
              <a:buChar char="•"/>
            </a:pPr>
            <a:r>
              <a:rPr lang="en-GB" sz="2000" dirty="0">
                <a:latin typeface="Calibri" pitchFamily="34" charset="0"/>
              </a:rPr>
              <a:t>it </a:t>
            </a:r>
            <a:r>
              <a:rPr lang="en-GB" sz="2000" dirty="0" smtClean="0">
                <a:latin typeface="Calibri" pitchFamily="34" charset="0"/>
              </a:rPr>
              <a:t>took </a:t>
            </a:r>
            <a:r>
              <a:rPr lang="en-GB" sz="2000" dirty="0" err="1" smtClean="0">
                <a:latin typeface="Calibri" pitchFamily="34" charset="0"/>
              </a:rPr>
              <a:t>ca</a:t>
            </a:r>
            <a:r>
              <a:rPr lang="en-GB" sz="2000" dirty="0" smtClean="0">
                <a:latin typeface="Calibri" pitchFamily="34" charset="0"/>
              </a:rPr>
              <a:t> 10 </a:t>
            </a:r>
            <a:r>
              <a:rPr lang="en-GB" sz="2000" dirty="0" err="1">
                <a:latin typeface="Calibri" pitchFamily="34" charset="0"/>
              </a:rPr>
              <a:t>h</a:t>
            </a:r>
            <a:r>
              <a:rPr lang="en-GB" sz="2000" dirty="0" err="1" smtClean="0">
                <a:latin typeface="Calibri" pitchFamily="34" charset="0"/>
              </a:rPr>
              <a:t>rs</a:t>
            </a:r>
            <a:r>
              <a:rPr lang="en-GB" sz="2000" dirty="0" smtClean="0">
                <a:latin typeface="Calibri" pitchFamily="34" charset="0"/>
              </a:rPr>
              <a:t> </a:t>
            </a:r>
            <a:r>
              <a:rPr lang="en-GB" sz="2000" dirty="0">
                <a:latin typeface="Calibri" pitchFamily="34" charset="0"/>
              </a:rPr>
              <a:t>between meetings with NASA, ESA, </a:t>
            </a:r>
            <a:r>
              <a:rPr lang="en-GB" sz="2000" dirty="0" err="1">
                <a:latin typeface="Calibri" pitchFamily="34" charset="0"/>
              </a:rPr>
              <a:t>CloudSigma</a:t>
            </a:r>
            <a:r>
              <a:rPr lang="en-GB" sz="2000" dirty="0">
                <a:latin typeface="Calibri" pitchFamily="34" charset="0"/>
              </a:rPr>
              <a:t>, ESA management, NASA HQ management. This would not be the case in the future as the ground work has already been </a:t>
            </a:r>
            <a:r>
              <a:rPr lang="en-GB" sz="2000" dirty="0" smtClean="0">
                <a:latin typeface="Calibri" pitchFamily="34" charset="0"/>
              </a:rPr>
              <a:t>completed</a:t>
            </a:r>
          </a:p>
          <a:p>
            <a:pPr marL="628650" lvl="1" indent="-342900">
              <a:lnSpc>
                <a:spcPct val="100000"/>
              </a:lnSpc>
              <a:spcBef>
                <a:spcPts val="0"/>
              </a:spcBef>
              <a:spcAft>
                <a:spcPct val="0"/>
              </a:spcAft>
              <a:buSzTx/>
              <a:buFont typeface="Arial" panose="020B0604020202020204" pitchFamily="34" charset="0"/>
              <a:buChar char="•"/>
            </a:pPr>
            <a:r>
              <a:rPr lang="en-GB" sz="2000" dirty="0" smtClean="0">
                <a:latin typeface="Calibri" pitchFamily="34" charset="0"/>
              </a:rPr>
              <a:t>Each </a:t>
            </a:r>
            <a:r>
              <a:rPr lang="en-GB" sz="2000" dirty="0">
                <a:latin typeface="Calibri" pitchFamily="34" charset="0"/>
              </a:rPr>
              <a:t>agency successfully imported their custom VM into </a:t>
            </a:r>
            <a:r>
              <a:rPr lang="en-GB" sz="2000" dirty="0" err="1">
                <a:latin typeface="Calibri" pitchFamily="34" charset="0"/>
              </a:rPr>
              <a:t>CloudSigma</a:t>
            </a:r>
            <a:r>
              <a:rPr lang="en-GB" sz="2000" dirty="0">
                <a:latin typeface="Calibri" pitchFamily="34" charset="0"/>
              </a:rPr>
              <a:t> and were able to connect over SLE and send/receive commands</a:t>
            </a:r>
          </a:p>
          <a:p>
            <a:pPr marL="628650" lvl="1" indent="-342900">
              <a:lnSpc>
                <a:spcPct val="100000"/>
              </a:lnSpc>
              <a:spcBef>
                <a:spcPts val="0"/>
              </a:spcBef>
              <a:spcAft>
                <a:spcPct val="0"/>
              </a:spcAft>
              <a:buSzTx/>
              <a:buFont typeface="Arial" panose="020B0604020202020204" pitchFamily="34" charset="0"/>
              <a:buChar char="•"/>
            </a:pPr>
            <a:endParaRPr lang="en-GB" sz="2000" dirty="0">
              <a:latin typeface="Calibri" pitchFamily="34" charset="0"/>
            </a:endParaRPr>
          </a:p>
          <a:p>
            <a:pPr marL="628650" lvl="1" indent="-342900">
              <a:lnSpc>
                <a:spcPct val="100000"/>
              </a:lnSpc>
              <a:spcBef>
                <a:spcPts val="0"/>
              </a:spcBef>
              <a:spcAft>
                <a:spcPct val="0"/>
              </a:spcAft>
              <a:buSzTx/>
              <a:buFont typeface="Arial" panose="020B0604020202020204" pitchFamily="34" charset="0"/>
              <a:buChar char="•"/>
            </a:pPr>
            <a:endParaRPr lang="en-GB" sz="2000" dirty="0">
              <a:latin typeface="Calibri" pitchFamily="34" charset="0"/>
            </a:endParaRPr>
          </a:p>
          <a:p>
            <a:pPr marL="342900" indent="-342900">
              <a:lnSpc>
                <a:spcPct val="100000"/>
              </a:lnSpc>
              <a:spcBef>
                <a:spcPts val="0"/>
              </a:spcBef>
              <a:spcAft>
                <a:spcPct val="0"/>
              </a:spcAft>
              <a:buSzTx/>
              <a:buFont typeface="Arial" panose="020B0604020202020204" pitchFamily="34" charset="0"/>
              <a:buChar char="•"/>
            </a:pPr>
            <a:endParaRPr lang="en-US" sz="2000" dirty="0">
              <a:latin typeface="Calibri" pitchFamily="34" charset="0"/>
            </a:endParaRPr>
          </a:p>
        </p:txBody>
      </p:sp>
      <p:sp>
        <p:nvSpPr>
          <p:cNvPr id="6" name="Text Box 2"/>
          <p:cNvSpPr txBox="1">
            <a:spLocks noChangeArrowheads="1"/>
          </p:cNvSpPr>
          <p:nvPr/>
        </p:nvSpPr>
        <p:spPr bwMode="auto">
          <a:xfrm>
            <a:off x="923525" y="87765"/>
            <a:ext cx="7220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gn="ctr">
              <a:lnSpc>
                <a:spcPct val="100000"/>
              </a:lnSpc>
              <a:spcBef>
                <a:spcPct val="50000"/>
              </a:spcBef>
              <a:spcAft>
                <a:spcPct val="0"/>
              </a:spcAft>
              <a:buSzTx/>
            </a:pPr>
            <a:r>
              <a:rPr lang="en-GB" sz="2800" dirty="0">
                <a:solidFill>
                  <a:srgbClr val="000099"/>
                </a:solidFill>
                <a:latin typeface="Calibri" pitchFamily="34" charset="0"/>
                <a:cs typeface="Calibri" pitchFamily="34" charset="0"/>
              </a:rPr>
              <a:t>Cloud Testing </a:t>
            </a:r>
            <a:r>
              <a:rPr lang="en-GB" sz="2800" dirty="0" smtClean="0">
                <a:solidFill>
                  <a:srgbClr val="000099"/>
                </a:solidFill>
                <a:latin typeface="Calibri" pitchFamily="34" charset="0"/>
                <a:cs typeface="Calibri" pitchFamily="34" charset="0"/>
              </a:rPr>
              <a:t>Pilot – Report from SDLS WG</a:t>
            </a:r>
            <a:endParaRPr lang="en-US" sz="2800" dirty="0">
              <a:solidFill>
                <a:srgbClr val="000099"/>
              </a:solidFill>
              <a:latin typeface="Calibri" pitchFamily="34" charset="0"/>
              <a:cs typeface="Calibri" pitchFamily="34" charset="0"/>
            </a:endParaRPr>
          </a:p>
        </p:txBody>
      </p:sp>
      <p:pic>
        <p:nvPicPr>
          <p:cNvPr id="40816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6985" y="4120290"/>
            <a:ext cx="5736771" cy="2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49959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ct val="50000"/>
              </a:spcBef>
              <a:spcAft>
                <a:spcPct val="0"/>
              </a:spcAft>
              <a:buSzTx/>
            </a:pPr>
            <a:endParaRPr lang="en-GB" sz="2400" b="0">
              <a:latin typeface="Calibri" pitchFamily="34" charset="0"/>
            </a:endParaRPr>
          </a:p>
        </p:txBody>
      </p:sp>
      <p:sp>
        <p:nvSpPr>
          <p:cNvPr id="8194" name="Text Box 3"/>
          <p:cNvSpPr txBox="1">
            <a:spLocks noChangeArrowheads="1"/>
          </p:cNvSpPr>
          <p:nvPr/>
        </p:nvSpPr>
        <p:spPr bwMode="auto">
          <a:xfrm>
            <a:off x="322618" y="740650"/>
            <a:ext cx="8686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342900" indent="-342900">
              <a:lnSpc>
                <a:spcPct val="100000"/>
              </a:lnSpc>
              <a:spcBef>
                <a:spcPts val="0"/>
              </a:spcBef>
              <a:spcAft>
                <a:spcPct val="0"/>
              </a:spcAft>
              <a:buSzTx/>
              <a:buFont typeface="Arial" panose="020B0604020202020204" pitchFamily="34" charset="0"/>
              <a:buChar char="•"/>
            </a:pPr>
            <a:r>
              <a:rPr lang="en-GB" sz="2000" dirty="0">
                <a:latin typeface="Calibri" pitchFamily="34" charset="0"/>
              </a:rPr>
              <a:t>The cloud can be used for </a:t>
            </a:r>
            <a:r>
              <a:rPr lang="en-GB" sz="2000" dirty="0">
                <a:solidFill>
                  <a:srgbClr val="FF0000"/>
                </a:solidFill>
                <a:latin typeface="Calibri" pitchFamily="34" charset="0"/>
              </a:rPr>
              <a:t>future interoperability testing for CCSDS </a:t>
            </a:r>
            <a:r>
              <a:rPr lang="en-GB" sz="2000" dirty="0" smtClean="0">
                <a:solidFill>
                  <a:srgbClr val="FF0000"/>
                </a:solidFill>
                <a:latin typeface="Calibri" pitchFamily="34" charset="0"/>
              </a:rPr>
              <a:t>WGs</a:t>
            </a:r>
            <a:endParaRPr lang="en-GB" sz="2000" dirty="0">
              <a:solidFill>
                <a:srgbClr val="FF0000"/>
              </a:solidFill>
              <a:latin typeface="Calibri" pitchFamily="34" charset="0"/>
            </a:endParaRPr>
          </a:p>
          <a:p>
            <a:pPr marL="342900" indent="-342900">
              <a:lnSpc>
                <a:spcPct val="100000"/>
              </a:lnSpc>
              <a:spcBef>
                <a:spcPts val="0"/>
              </a:spcBef>
              <a:spcAft>
                <a:spcPct val="0"/>
              </a:spcAft>
              <a:buSzTx/>
              <a:buFont typeface="Arial" panose="020B0604020202020204" pitchFamily="34" charset="0"/>
              <a:buChar char="•"/>
            </a:pPr>
            <a:r>
              <a:rPr lang="en-GB" sz="2000" dirty="0">
                <a:latin typeface="Calibri" pitchFamily="34" charset="0"/>
              </a:rPr>
              <a:t>The cloud setup will be used to perform the SDLS Extended Procedure interoperability testing. </a:t>
            </a:r>
          </a:p>
          <a:p>
            <a:pPr marL="342900" indent="-342900">
              <a:lnSpc>
                <a:spcPct val="100000"/>
              </a:lnSpc>
              <a:spcBef>
                <a:spcPts val="0"/>
              </a:spcBef>
              <a:spcAft>
                <a:spcPct val="0"/>
              </a:spcAft>
              <a:buSzTx/>
              <a:buFont typeface="Arial" panose="020B0604020202020204" pitchFamily="34" charset="0"/>
              <a:buChar char="•"/>
            </a:pPr>
            <a:r>
              <a:rPr lang="en-GB" sz="2000" dirty="0">
                <a:latin typeface="Calibri" pitchFamily="34" charset="0"/>
              </a:rPr>
              <a:t>This pilot proved </a:t>
            </a:r>
            <a:r>
              <a:rPr lang="en-GB" sz="2000" dirty="0">
                <a:solidFill>
                  <a:srgbClr val="FF0000"/>
                </a:solidFill>
                <a:latin typeface="Calibri" pitchFamily="34" charset="0"/>
              </a:rPr>
              <a:t>that testing in the cloud is a low cost, efficient option for CCSDS working groups to interface their implementations. </a:t>
            </a:r>
          </a:p>
          <a:p>
            <a:pPr marL="342900" indent="-342900">
              <a:lnSpc>
                <a:spcPct val="100000"/>
              </a:lnSpc>
              <a:spcBef>
                <a:spcPts val="0"/>
              </a:spcBef>
              <a:spcAft>
                <a:spcPct val="0"/>
              </a:spcAft>
              <a:buSzTx/>
              <a:buFont typeface="Arial" panose="020B0604020202020204" pitchFamily="34" charset="0"/>
              <a:buChar char="•"/>
            </a:pPr>
            <a:r>
              <a:rPr lang="en-GB" sz="2000" dirty="0">
                <a:latin typeface="Calibri" pitchFamily="34" charset="0"/>
              </a:rPr>
              <a:t>This approach </a:t>
            </a:r>
            <a:r>
              <a:rPr lang="en-GB" sz="2000" dirty="0" smtClean="0">
                <a:latin typeface="Calibri" pitchFamily="34" charset="0"/>
              </a:rPr>
              <a:t>will decrease </a:t>
            </a:r>
            <a:r>
              <a:rPr lang="en-GB" sz="2000" dirty="0">
                <a:latin typeface="Calibri" pitchFamily="34" charset="0"/>
              </a:rPr>
              <a:t>the </a:t>
            </a:r>
            <a:r>
              <a:rPr lang="en-GB" sz="2000" dirty="0" smtClean="0">
                <a:latin typeface="Calibri" pitchFamily="34" charset="0"/>
              </a:rPr>
              <a:t>time needed to </a:t>
            </a:r>
            <a:r>
              <a:rPr lang="en-GB" sz="2000" dirty="0">
                <a:latin typeface="Calibri" pitchFamily="34" charset="0"/>
              </a:rPr>
              <a:t>perform interoperability testing as agencies will not have to wait until the </a:t>
            </a:r>
            <a:r>
              <a:rPr lang="en-GB" sz="2000" dirty="0" err="1" smtClean="0">
                <a:latin typeface="Calibri" pitchFamily="34" charset="0"/>
              </a:rPr>
              <a:t>physsical</a:t>
            </a:r>
            <a:r>
              <a:rPr lang="en-GB" sz="2000" dirty="0" smtClean="0">
                <a:latin typeface="Calibri" pitchFamily="34" charset="0"/>
              </a:rPr>
              <a:t> technical </a:t>
            </a:r>
            <a:r>
              <a:rPr lang="en-GB" sz="2000" dirty="0">
                <a:latin typeface="Calibri" pitchFamily="34" charset="0"/>
              </a:rPr>
              <a:t>meetings </a:t>
            </a:r>
            <a:r>
              <a:rPr lang="en-GB" sz="2000" dirty="0" smtClean="0">
                <a:latin typeface="Calibri" pitchFamily="34" charset="0"/>
              </a:rPr>
              <a:t>or </a:t>
            </a:r>
            <a:r>
              <a:rPr lang="en-GB" sz="2000" dirty="0">
                <a:latin typeface="Calibri" pitchFamily="34" charset="0"/>
              </a:rPr>
              <a:t>get bogged down with IT security and firewall modification requests.</a:t>
            </a:r>
          </a:p>
          <a:p>
            <a:pPr marL="342900" indent="-342900">
              <a:lnSpc>
                <a:spcPct val="100000"/>
              </a:lnSpc>
              <a:spcBef>
                <a:spcPts val="0"/>
              </a:spcBef>
              <a:spcAft>
                <a:spcPct val="0"/>
              </a:spcAft>
              <a:buSzTx/>
              <a:buFont typeface="Arial" panose="020B0604020202020204" pitchFamily="34" charset="0"/>
              <a:buChar char="•"/>
            </a:pPr>
            <a:r>
              <a:rPr lang="en-GB" sz="2000" dirty="0">
                <a:latin typeface="Calibri" pitchFamily="34" charset="0"/>
              </a:rPr>
              <a:t>It is recommended that agencies use the same cloud provider using a shared VLAN vice connecting over public IP space</a:t>
            </a:r>
          </a:p>
          <a:p>
            <a:pPr marL="342900" indent="-342900">
              <a:lnSpc>
                <a:spcPct val="100000"/>
              </a:lnSpc>
              <a:spcBef>
                <a:spcPts val="0"/>
              </a:spcBef>
              <a:spcAft>
                <a:spcPct val="0"/>
              </a:spcAft>
              <a:buSzTx/>
              <a:buFont typeface="Arial" panose="020B0604020202020204" pitchFamily="34" charset="0"/>
              <a:buChar char="•"/>
            </a:pPr>
            <a:endParaRPr lang="en-GB" sz="2000" dirty="0">
              <a:latin typeface="Calibri" pitchFamily="34" charset="0"/>
            </a:endParaRPr>
          </a:p>
          <a:p>
            <a:pPr marL="628650" lvl="1" indent="-342900">
              <a:lnSpc>
                <a:spcPct val="100000"/>
              </a:lnSpc>
              <a:spcBef>
                <a:spcPts val="0"/>
              </a:spcBef>
              <a:spcAft>
                <a:spcPct val="0"/>
              </a:spcAft>
              <a:buSzTx/>
              <a:buFont typeface="Arial" panose="020B0604020202020204" pitchFamily="34" charset="0"/>
              <a:buChar char="•"/>
            </a:pPr>
            <a:endParaRPr lang="en-GB" sz="2000" dirty="0">
              <a:latin typeface="Calibri" pitchFamily="34" charset="0"/>
            </a:endParaRPr>
          </a:p>
          <a:p>
            <a:pPr marL="342900" indent="-342900">
              <a:lnSpc>
                <a:spcPct val="100000"/>
              </a:lnSpc>
              <a:spcBef>
                <a:spcPts val="0"/>
              </a:spcBef>
              <a:spcAft>
                <a:spcPct val="0"/>
              </a:spcAft>
              <a:buSzTx/>
              <a:buFont typeface="Arial" panose="020B0604020202020204" pitchFamily="34" charset="0"/>
              <a:buChar char="•"/>
            </a:pPr>
            <a:endParaRPr lang="en-US" sz="2000" dirty="0">
              <a:latin typeface="Calibri" pitchFamily="34" charset="0"/>
            </a:endParaRPr>
          </a:p>
        </p:txBody>
      </p:sp>
      <p:sp>
        <p:nvSpPr>
          <p:cNvPr id="6" name="Text Box 2"/>
          <p:cNvSpPr txBox="1">
            <a:spLocks noChangeArrowheads="1"/>
          </p:cNvSpPr>
          <p:nvPr/>
        </p:nvSpPr>
        <p:spPr bwMode="auto">
          <a:xfrm>
            <a:off x="923525" y="87765"/>
            <a:ext cx="7220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gn="ctr">
              <a:lnSpc>
                <a:spcPct val="100000"/>
              </a:lnSpc>
              <a:spcBef>
                <a:spcPct val="50000"/>
              </a:spcBef>
              <a:spcAft>
                <a:spcPct val="0"/>
              </a:spcAft>
              <a:buSzTx/>
            </a:pPr>
            <a:r>
              <a:rPr lang="en-GB" sz="2800" dirty="0">
                <a:solidFill>
                  <a:srgbClr val="000099"/>
                </a:solidFill>
                <a:latin typeface="Calibri" pitchFamily="34" charset="0"/>
                <a:cs typeface="Calibri" pitchFamily="34" charset="0"/>
              </a:rPr>
              <a:t>Cloud Testing </a:t>
            </a:r>
            <a:r>
              <a:rPr lang="en-GB" sz="2800" dirty="0" smtClean="0">
                <a:solidFill>
                  <a:srgbClr val="000099"/>
                </a:solidFill>
                <a:latin typeface="Calibri" pitchFamily="34" charset="0"/>
                <a:cs typeface="Calibri" pitchFamily="34" charset="0"/>
              </a:rPr>
              <a:t>Pilot – Report from SDSLS WG</a:t>
            </a:r>
            <a:endParaRPr lang="en-US" sz="2800" dirty="0">
              <a:solidFill>
                <a:srgbClr val="000099"/>
              </a:solidFill>
              <a:latin typeface="Calibri" pitchFamily="34" charset="0"/>
              <a:cs typeface="Calibri" pitchFamily="34" charset="0"/>
            </a:endParaRPr>
          </a:p>
        </p:txBody>
      </p:sp>
      <p:pic>
        <p:nvPicPr>
          <p:cNvPr id="40816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7110" y="4158695"/>
            <a:ext cx="5046680" cy="207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2666" y="4247272"/>
            <a:ext cx="3264424" cy="2062103"/>
          </a:xfrm>
          <a:prstGeom prst="rect">
            <a:avLst/>
          </a:prstGeom>
          <a:solidFill>
            <a:srgbClr val="FFFF00"/>
          </a:solidFill>
        </p:spPr>
        <p:txBody>
          <a:bodyPr wrap="square" rtlCol="0">
            <a:spAutoFit/>
          </a:bodyPr>
          <a:lstStyle/>
          <a:p>
            <a:r>
              <a:rPr lang="en-GB" dirty="0" smtClean="0"/>
              <a:t>CESG </a:t>
            </a:r>
            <a:r>
              <a:rPr lang="en-GB" dirty="0"/>
              <a:t>recommends that all WGs adopt this approach for all future interoperability tests. </a:t>
            </a:r>
            <a:endParaRPr lang="en-GB" dirty="0" smtClean="0"/>
          </a:p>
          <a:p>
            <a:r>
              <a:rPr lang="en-GB" dirty="0" smtClean="0"/>
              <a:t>A </a:t>
            </a:r>
            <a:r>
              <a:rPr lang="en-GB" dirty="0"/>
              <a:t>recommended procedure shall be produced (YB) describing how to configure and perform the interoperability testing   (e.g. a cookbook).</a:t>
            </a:r>
          </a:p>
        </p:txBody>
      </p:sp>
    </p:spTree>
    <p:extLst>
      <p:ext uri="{BB962C8B-B14F-4D97-AF65-F5344CB8AC3E}">
        <p14:creationId xmlns:p14="http://schemas.microsoft.com/office/powerpoint/2010/main" val="3732580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6553200" y="6477000"/>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a:defRPr sz="2000">
                <a:solidFill>
                  <a:schemeClr val="tx1"/>
                </a:solidFill>
                <a:latin typeface="Arial" pitchFamily="34" charset="0"/>
              </a:defRPr>
            </a:lvl6pPr>
            <a:lvl7pPr>
              <a:defRPr sz="2000">
                <a:solidFill>
                  <a:schemeClr val="tx1"/>
                </a:solidFill>
                <a:latin typeface="Arial" pitchFamily="34" charset="0"/>
              </a:defRPr>
            </a:lvl7pPr>
            <a:lvl8pPr>
              <a:defRPr sz="2000">
                <a:solidFill>
                  <a:schemeClr val="tx1"/>
                </a:solidFill>
                <a:latin typeface="Arial" pitchFamily="34" charset="0"/>
              </a:defRPr>
            </a:lvl8pPr>
            <a:lvl9pPr>
              <a:defRPr sz="2000">
                <a:solidFill>
                  <a:schemeClr val="tx1"/>
                </a:solidFill>
                <a:latin typeface="Arial" pitchFamily="34" charset="0"/>
              </a:defRPr>
            </a:lvl9pPr>
          </a:lstStyle>
          <a:p>
            <a:fld id="{11B8D498-192C-46C9-830C-901CF8E0E43A}" type="slidenum">
              <a:rPr lang="en-GB" altLang="fr-FR" sz="1200" smtClean="0">
                <a:solidFill>
                  <a:schemeClr val="bg2"/>
                </a:solidFill>
                <a:cs typeface="Arial" pitchFamily="34" charset="0"/>
              </a:rPr>
              <a:pPr/>
              <a:t>12</a:t>
            </a:fld>
            <a:endParaRPr lang="en-GB" altLang="fr-FR" sz="1200" smtClean="0">
              <a:solidFill>
                <a:schemeClr val="bg2"/>
              </a:solidFill>
              <a:cs typeface="Arial" pitchFamily="34" charset="0"/>
            </a:endParaRPr>
          </a:p>
        </p:txBody>
      </p:sp>
      <p:sp>
        <p:nvSpPr>
          <p:cNvPr id="16388" name="Rectangle 3"/>
          <p:cNvSpPr>
            <a:spLocks noGrp="1" noChangeArrowheads="1"/>
          </p:cNvSpPr>
          <p:nvPr>
            <p:ph type="body" idx="1"/>
          </p:nvPr>
        </p:nvSpPr>
        <p:spPr>
          <a:xfrm>
            <a:off x="533400" y="779054"/>
            <a:ext cx="8229600" cy="5645535"/>
          </a:xfrm>
        </p:spPr>
        <p:txBody>
          <a:bodyPr/>
          <a:lstStyle/>
          <a:p>
            <a:pPr marL="0" indent="0">
              <a:lnSpc>
                <a:spcPct val="100000"/>
              </a:lnSpc>
              <a:spcBef>
                <a:spcPts val="600"/>
              </a:spcBef>
              <a:spcAft>
                <a:spcPts val="600"/>
              </a:spcAft>
              <a:buNone/>
            </a:pPr>
            <a:r>
              <a:rPr lang="en-US" altLang="fr-FR" sz="1800" u="sng" dirty="0">
                <a:latin typeface="+mj-lt"/>
                <a:cs typeface="Times New Roman" pitchFamily="18" charset="0"/>
              </a:rPr>
              <a:t>RESOLUTIONS</a:t>
            </a:r>
          </a:p>
          <a:p>
            <a:pPr marL="342900" indent="-342900">
              <a:lnSpc>
                <a:spcPct val="100000"/>
              </a:lnSpc>
              <a:spcBef>
                <a:spcPts val="0"/>
              </a:spcBef>
              <a:spcAft>
                <a:spcPts val="0"/>
              </a:spcAft>
              <a:buSzPct val="100000"/>
              <a:buFont typeface="+mj-lt"/>
              <a:buAutoNum type="arabicPeriod"/>
            </a:pPr>
            <a:r>
              <a:rPr lang="en-US" altLang="en-US" sz="1800" b="0" dirty="0">
                <a:cs typeface="Times New Roman" pitchFamily="18" charset="0"/>
              </a:rPr>
              <a:t>Thank NARA for hosting (alternate site) and NASA/GSFC for hosting the meeting with </a:t>
            </a:r>
            <a:r>
              <a:rPr lang="en-US" altLang="en-US" sz="1800" b="0" dirty="0" err="1">
                <a:cs typeface="Times New Roman" pitchFamily="18" charset="0"/>
              </a:rPr>
              <a:t>Vint</a:t>
            </a:r>
            <a:r>
              <a:rPr lang="en-US" altLang="en-US" sz="1800" b="0" dirty="0">
                <a:cs typeface="Times New Roman" pitchFamily="18" charset="0"/>
              </a:rPr>
              <a:t> Cerf</a:t>
            </a:r>
          </a:p>
          <a:p>
            <a:pPr marL="342900" indent="-342900">
              <a:lnSpc>
                <a:spcPct val="100000"/>
              </a:lnSpc>
              <a:spcBef>
                <a:spcPts val="0"/>
              </a:spcBef>
              <a:spcAft>
                <a:spcPts val="0"/>
              </a:spcAft>
              <a:buSzPct val="100000"/>
              <a:buFont typeface="+mj-lt"/>
              <a:buAutoNum type="arabicPeriod"/>
            </a:pPr>
            <a:r>
              <a:rPr lang="en-US" altLang="en-US" sz="1800" b="0" dirty="0">
                <a:cs typeface="Times New Roman" pitchFamily="18" charset="0"/>
              </a:rPr>
              <a:t>Publish PAIS tutorial Green Book</a:t>
            </a:r>
          </a:p>
          <a:p>
            <a:pPr marL="342900" indent="-342900">
              <a:lnSpc>
                <a:spcPct val="100000"/>
              </a:lnSpc>
              <a:spcBef>
                <a:spcPts val="0"/>
              </a:spcBef>
              <a:spcAft>
                <a:spcPts val="0"/>
              </a:spcAft>
              <a:buSzPct val="100000"/>
              <a:buFont typeface="+mj-lt"/>
              <a:buAutoNum type="arabicPeriod"/>
            </a:pPr>
            <a:r>
              <a:rPr lang="en-US" altLang="en-US" sz="1800" b="0" dirty="0">
                <a:cs typeface="Times New Roman" pitchFamily="18" charset="0"/>
              </a:rPr>
              <a:t>Approve draft OAIS 5-year review and update project   </a:t>
            </a:r>
          </a:p>
          <a:p>
            <a:pPr marL="342900" indent="-342900">
              <a:lnSpc>
                <a:spcPct val="100000"/>
              </a:lnSpc>
              <a:spcBef>
                <a:spcPts val="0"/>
              </a:spcBef>
              <a:spcAft>
                <a:spcPts val="0"/>
              </a:spcAft>
              <a:buSzPct val="100000"/>
              <a:buFont typeface="+mj-lt"/>
              <a:buAutoNum type="arabicPeriod"/>
            </a:pPr>
            <a:r>
              <a:rPr lang="en-US" altLang="en-US" sz="1800" b="0" dirty="0">
                <a:cs typeface="Times New Roman" pitchFamily="18" charset="0"/>
              </a:rPr>
              <a:t>Approve draft RAC metrics 5-year update project</a:t>
            </a:r>
          </a:p>
          <a:p>
            <a:pPr marL="346075" lvl="1" indent="0">
              <a:lnSpc>
                <a:spcPct val="100000"/>
              </a:lnSpc>
              <a:spcBef>
                <a:spcPts val="0"/>
              </a:spcBef>
              <a:spcAft>
                <a:spcPts val="0"/>
              </a:spcAft>
              <a:buNone/>
            </a:pPr>
            <a:endParaRPr lang="en-US" sz="1800" u="sng" dirty="0" smtClean="0">
              <a:latin typeface="+mj-lt"/>
              <a:ea typeface="+mn-ea"/>
              <a:cs typeface="Times New Roman" pitchFamily="18" charset="0"/>
            </a:endParaRPr>
          </a:p>
          <a:p>
            <a:pPr marL="7938" indent="0">
              <a:lnSpc>
                <a:spcPct val="100000"/>
              </a:lnSpc>
              <a:spcBef>
                <a:spcPts val="0"/>
              </a:spcBef>
              <a:spcAft>
                <a:spcPts val="0"/>
              </a:spcAft>
              <a:buNone/>
            </a:pPr>
            <a:r>
              <a:rPr lang="en-GB" sz="2100" u="sng" dirty="0" smtClean="0">
                <a:latin typeface="+mj-lt"/>
                <a:ea typeface="+mn-ea"/>
                <a:cs typeface="Times New Roman" pitchFamily="18" charset="0"/>
              </a:rPr>
              <a:t>WORKING GROUP STATUS:</a:t>
            </a:r>
            <a:r>
              <a:rPr lang="en-GB" sz="2100" b="0" dirty="0" smtClean="0">
                <a:latin typeface="+mj-lt"/>
                <a:ea typeface="+mn-ea"/>
                <a:cs typeface="Times New Roman" pitchFamily="18" charset="0"/>
              </a:rPr>
              <a:t> Active</a:t>
            </a:r>
          </a:p>
          <a:p>
            <a:pPr marL="7938" indent="0">
              <a:lnSpc>
                <a:spcPct val="100000"/>
              </a:lnSpc>
              <a:spcBef>
                <a:spcPts val="0"/>
              </a:spcBef>
              <a:spcAft>
                <a:spcPts val="0"/>
              </a:spcAft>
              <a:buNone/>
            </a:pPr>
            <a:endParaRPr lang="en-GB" altLang="en-US" sz="2100" u="sng" dirty="0">
              <a:latin typeface="+mj-lt"/>
              <a:cs typeface="Times New Roman" pitchFamily="18" charset="0"/>
            </a:endParaRPr>
          </a:p>
          <a:p>
            <a:pPr marL="7938" indent="0">
              <a:lnSpc>
                <a:spcPct val="100000"/>
              </a:lnSpc>
              <a:spcBef>
                <a:spcPts val="0"/>
              </a:spcBef>
              <a:spcAft>
                <a:spcPts val="0"/>
              </a:spcAft>
              <a:buNone/>
            </a:pPr>
            <a:endParaRPr lang="en-US" altLang="en-US" sz="2100" u="sng" dirty="0">
              <a:latin typeface="+mj-lt"/>
              <a:ea typeface="+mn-ea"/>
              <a:cs typeface="Times New Roman" pitchFamily="18" charset="0"/>
            </a:endParaRPr>
          </a:p>
        </p:txBody>
      </p:sp>
      <p:sp>
        <p:nvSpPr>
          <p:cNvPr id="8" name="Text Box 2"/>
          <p:cNvSpPr txBox="1">
            <a:spLocks noChangeArrowheads="1"/>
          </p:cNvSpPr>
          <p:nvPr/>
        </p:nvSpPr>
        <p:spPr bwMode="auto">
          <a:xfrm>
            <a:off x="2229295" y="164575"/>
            <a:ext cx="56074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MS PGothic" pitchFamily="34" charset="-128"/>
              </a:defRPr>
            </a:lvl1pPr>
            <a:lvl2pPr>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9pPr>
          </a:lstStyle>
          <a:p>
            <a:pPr lvl="1">
              <a:lnSpc>
                <a:spcPct val="100000"/>
              </a:lnSpc>
              <a:spcBef>
                <a:spcPct val="50000"/>
              </a:spcBef>
              <a:spcAft>
                <a:spcPct val="0"/>
              </a:spcAft>
              <a:buSzTx/>
            </a:pPr>
            <a:r>
              <a:rPr lang="en-GB" sz="2000" dirty="0">
                <a:solidFill>
                  <a:srgbClr val="000099"/>
                </a:solidFill>
              </a:rPr>
              <a:t>MOIMS </a:t>
            </a:r>
            <a:r>
              <a:rPr lang="en-GB" sz="2000" dirty="0" smtClean="0">
                <a:solidFill>
                  <a:srgbClr val="000099"/>
                </a:solidFill>
              </a:rPr>
              <a:t>AREA </a:t>
            </a:r>
            <a:r>
              <a:rPr lang="en-US" sz="2000" dirty="0" smtClean="0">
                <a:solidFill>
                  <a:srgbClr val="000099"/>
                </a:solidFill>
              </a:rPr>
              <a:t>REPORT: DAI WG</a:t>
            </a:r>
            <a:endParaRPr lang="en-US" sz="2000" dirty="0">
              <a:solidFill>
                <a:srgbClr val="000099"/>
              </a:solidFill>
            </a:endParaRPr>
          </a:p>
        </p:txBody>
      </p:sp>
      <p:graphicFrame>
        <p:nvGraphicFramePr>
          <p:cNvPr id="5" name="Group 39"/>
          <p:cNvGraphicFramePr>
            <a:graphicFrameLocks noGrp="1"/>
          </p:cNvGraphicFramePr>
          <p:nvPr>
            <p:extLst>
              <p:ext uri="{D42A27DB-BD31-4B8C-83A1-F6EECF244321}">
                <p14:modId xmlns:p14="http://schemas.microsoft.com/office/powerpoint/2010/main" val="1976014686"/>
              </p:ext>
            </p:extLst>
          </p:nvPr>
        </p:nvGraphicFramePr>
        <p:xfrm>
          <a:off x="1153955" y="3582620"/>
          <a:ext cx="6858000" cy="1097280"/>
        </p:xfrm>
        <a:graphic>
          <a:graphicData uri="http://schemas.openxmlformats.org/drawingml/2006/table">
            <a:tbl>
              <a:tblPr/>
              <a:tblGrid>
                <a:gridCol w="1714500"/>
                <a:gridCol w="1714500"/>
                <a:gridCol w="1714500"/>
                <a:gridCol w="1714500"/>
              </a:tblGrid>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status: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CAUTION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PROBLEM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comment: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Arial" charset="0"/>
                          <a:ea typeface="ＭＳ Ｐゴシック" charset="-128"/>
                        </a:rPr>
                        <a:t>Limited momentum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3570831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0065" name="Picture 19" descr="MCj02544040000[1]"/>
          <p:cNvPicPr>
            <a:picLocks noChangeAspect="1" noChangeArrowheads="1"/>
          </p:cNvPicPr>
          <p:nvPr/>
        </p:nvPicPr>
        <p:blipFill>
          <a:blip r:embed="rId2" cstate="print"/>
          <a:srcRect/>
          <a:stretch>
            <a:fillRect/>
          </a:stretch>
        </p:blipFill>
        <p:spPr bwMode="auto">
          <a:xfrm>
            <a:off x="885120" y="395005"/>
            <a:ext cx="1488796" cy="2836529"/>
          </a:xfrm>
          <a:prstGeom prst="rect">
            <a:avLst/>
          </a:prstGeom>
          <a:noFill/>
          <a:ln w="9525">
            <a:noFill/>
            <a:miter lim="800000"/>
            <a:headEnd/>
            <a:tailEnd/>
          </a:ln>
        </p:spPr>
      </p:pic>
      <p:sp>
        <p:nvSpPr>
          <p:cNvPr id="3800066" name="TextBox 21"/>
          <p:cNvSpPr txBox="1">
            <a:spLocks noChangeArrowheads="1"/>
          </p:cNvSpPr>
          <p:nvPr/>
        </p:nvSpPr>
        <p:spPr bwMode="auto">
          <a:xfrm>
            <a:off x="3241858" y="1354142"/>
            <a:ext cx="5523035" cy="1089529"/>
          </a:xfrm>
          <a:prstGeom prst="rect">
            <a:avLst/>
          </a:prstGeom>
          <a:noFill/>
          <a:ln w="9525">
            <a:noFill/>
            <a:miter lim="800000"/>
            <a:headEnd/>
            <a:tailEnd/>
          </a:ln>
        </p:spPr>
        <p:txBody>
          <a:bodyPr wrap="square">
            <a:spAutoFit/>
          </a:bodyPr>
          <a:lstStyle/>
          <a:p>
            <a:pPr eaLnBrk="0" hangingPunct="0">
              <a:lnSpc>
                <a:spcPct val="90000"/>
              </a:lnSpc>
              <a:spcAft>
                <a:spcPct val="10000"/>
              </a:spcAft>
              <a:buSzPct val="125000"/>
            </a:pPr>
            <a:r>
              <a:rPr lang="en-US" sz="2400" dirty="0" smtClean="0">
                <a:solidFill>
                  <a:srgbClr val="C00000"/>
                </a:solidFill>
                <a:effectLst>
                  <a:outerShdw blurRad="38100" dist="38100" dir="2700000" algn="tl">
                    <a:srgbClr val="000000">
                      <a:alpha val="43137"/>
                    </a:srgbClr>
                  </a:outerShdw>
                </a:effectLst>
                <a:latin typeface="Calibri" pitchFamily="34" charset="0"/>
              </a:rPr>
              <a:t>Many thanks to NASA / Glenn Research Center (GRC) for meeting </a:t>
            </a:r>
            <a:r>
              <a:rPr lang="en-US" sz="2400" dirty="0">
                <a:solidFill>
                  <a:srgbClr val="C00000"/>
                </a:solidFill>
                <a:effectLst>
                  <a:outerShdw blurRad="38100" dist="38100" dir="2700000" algn="tl">
                    <a:srgbClr val="000000">
                      <a:alpha val="43137"/>
                    </a:srgbClr>
                  </a:outerShdw>
                </a:effectLst>
                <a:latin typeface="Calibri" pitchFamily="34" charset="0"/>
              </a:rPr>
              <a:t>hosting </a:t>
            </a:r>
            <a:r>
              <a:rPr lang="en-US" sz="2400" dirty="0" smtClean="0">
                <a:solidFill>
                  <a:srgbClr val="C00000"/>
                </a:solidFill>
                <a:effectLst>
                  <a:outerShdw blurRad="38100" dist="38100" dir="2700000" algn="tl">
                    <a:srgbClr val="000000">
                      <a:alpha val="43137"/>
                    </a:srgbClr>
                  </a:outerShdw>
                </a:effectLst>
                <a:latin typeface="Calibri" pitchFamily="34" charset="0"/>
              </a:rPr>
              <a:t>during the CCSDS Spring 2016 meetings!</a:t>
            </a:r>
            <a:endParaRPr lang="en-US" sz="2400" dirty="0">
              <a:solidFill>
                <a:srgbClr val="C00000"/>
              </a:solidFill>
              <a:effectLst>
                <a:outerShdw blurRad="38100" dist="38100" dir="2700000" algn="tl">
                  <a:srgbClr val="000000">
                    <a:alpha val="43137"/>
                  </a:srgbClr>
                </a:outerShdw>
              </a:effectLst>
              <a:latin typeface="Calibri" pitchFamily="34" charset="0"/>
            </a:endParaRPr>
          </a:p>
        </p:txBody>
      </p:sp>
      <p:sp>
        <p:nvSpPr>
          <p:cNvPr id="22" name="Rectangle 5"/>
          <p:cNvSpPr>
            <a:spLocks noChangeArrowheads="1"/>
          </p:cNvSpPr>
          <p:nvPr/>
        </p:nvSpPr>
        <p:spPr bwMode="auto">
          <a:xfrm>
            <a:off x="457200" y="104127"/>
            <a:ext cx="8229600" cy="566065"/>
          </a:xfrm>
          <a:prstGeom prst="rect">
            <a:avLst/>
          </a:prstGeom>
          <a:noFill/>
          <a:ln w="9525">
            <a:noFill/>
            <a:miter lim="800000"/>
            <a:headEnd/>
            <a:tailEnd/>
          </a:ln>
        </p:spPr>
        <p:txBody>
          <a:bodyPr/>
          <a:lstStyle/>
          <a:p>
            <a:pPr algn="ctr" eaLnBrk="0" hangingPunct="0">
              <a:lnSpc>
                <a:spcPct val="90000"/>
              </a:lnSpc>
              <a:spcAft>
                <a:spcPct val="10000"/>
              </a:spcAft>
              <a:buSzPct val="125000"/>
              <a:defRPr/>
            </a:pPr>
            <a:r>
              <a:rPr lang="en-US" sz="3200" dirty="0" smtClean="0">
                <a:solidFill>
                  <a:srgbClr val="000099"/>
                </a:solidFill>
                <a:effectLst>
                  <a:outerShdw blurRad="38100" dist="38100" dir="2700000" algn="tl">
                    <a:srgbClr val="C0C0C0"/>
                  </a:outerShdw>
                </a:effectLst>
                <a:latin typeface="Calibri" pitchFamily="34" charset="0"/>
              </a:rPr>
              <a:t>We’re done!</a:t>
            </a:r>
            <a:endParaRPr lang="en-US" sz="3200" dirty="0">
              <a:solidFill>
                <a:srgbClr val="000099"/>
              </a:solidFill>
              <a:effectLst>
                <a:outerShdw blurRad="38100" dist="38100" dir="2700000" algn="tl">
                  <a:srgbClr val="C0C0C0"/>
                </a:outerShdw>
              </a:effectLst>
              <a:latin typeface="Calibri" pitchFamily="34" charset="0"/>
            </a:endParaRPr>
          </a:p>
        </p:txBody>
      </p:sp>
      <p:pic>
        <p:nvPicPr>
          <p:cNvPr id="40755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1" y="3121760"/>
            <a:ext cx="4990949" cy="324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1390" y="254568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2255" y="4465935"/>
            <a:ext cx="233362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4294967295"/>
          </p:nvPr>
        </p:nvSpPr>
        <p:spPr>
          <a:xfrm>
            <a:off x="6553200" y="6477000"/>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a:defRPr sz="2000">
                <a:solidFill>
                  <a:schemeClr val="tx1"/>
                </a:solidFill>
                <a:latin typeface="Arial" pitchFamily="34" charset="0"/>
              </a:defRPr>
            </a:lvl6pPr>
            <a:lvl7pPr>
              <a:defRPr sz="2000">
                <a:solidFill>
                  <a:schemeClr val="tx1"/>
                </a:solidFill>
                <a:latin typeface="Arial" pitchFamily="34" charset="0"/>
              </a:defRPr>
            </a:lvl7pPr>
            <a:lvl8pPr>
              <a:defRPr sz="2000">
                <a:solidFill>
                  <a:schemeClr val="tx1"/>
                </a:solidFill>
                <a:latin typeface="Arial" pitchFamily="34" charset="0"/>
              </a:defRPr>
            </a:lvl8pPr>
            <a:lvl9pPr>
              <a:defRPr sz="2000">
                <a:solidFill>
                  <a:schemeClr val="tx1"/>
                </a:solidFill>
                <a:latin typeface="Arial" pitchFamily="34" charset="0"/>
              </a:defRPr>
            </a:lvl9pPr>
          </a:lstStyle>
          <a:p>
            <a:fld id="{9A698ED6-91E1-4C02-8388-9C88BE3F5E41}" type="slidenum">
              <a:rPr lang="en-GB" altLang="fr-FR" sz="1200" smtClean="0">
                <a:solidFill>
                  <a:schemeClr val="bg2"/>
                </a:solidFill>
                <a:cs typeface="Arial" pitchFamily="34" charset="0"/>
              </a:rPr>
              <a:pPr/>
              <a:t>13</a:t>
            </a:fld>
            <a:endParaRPr lang="en-GB" altLang="fr-FR" sz="1200" dirty="0" smtClean="0">
              <a:solidFill>
                <a:schemeClr val="bg2"/>
              </a:solidFill>
              <a:cs typeface="Arial" pitchFamily="34" charset="0"/>
            </a:endParaRPr>
          </a:p>
        </p:txBody>
      </p:sp>
      <p:sp>
        <p:nvSpPr>
          <p:cNvPr id="13319" name="Text Box 6"/>
          <p:cNvSpPr txBox="1">
            <a:spLocks noChangeArrowheads="1"/>
          </p:cNvSpPr>
          <p:nvPr/>
        </p:nvSpPr>
        <p:spPr bwMode="auto">
          <a:xfrm>
            <a:off x="501070" y="779055"/>
            <a:ext cx="849663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New Roman" pitchFamily="18" charset="0"/>
                <a:cs typeface="Arial" charset="0"/>
              </a:defRPr>
            </a:lvl1pPr>
            <a:lvl2pPr marL="914400" indent="-45720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marL="0" indent="0">
              <a:lnSpc>
                <a:spcPct val="70000"/>
              </a:lnSpc>
              <a:spcBef>
                <a:spcPts val="600"/>
              </a:spcBef>
              <a:defRPr/>
            </a:pPr>
            <a:r>
              <a:rPr lang="en-US" altLang="fr-FR" sz="1800" u="sng" dirty="0">
                <a:latin typeface="+mn-lt"/>
              </a:rPr>
              <a:t>GOAL:</a:t>
            </a:r>
            <a:r>
              <a:rPr lang="en-US" altLang="fr-FR" sz="1800" b="0" dirty="0">
                <a:latin typeface="+mn-lt"/>
              </a:rPr>
              <a:t> development of technical flight dynamics standards (orbit/trajectory, attitude, tracking, maneuver, pointing, orbital events, conjunction </a:t>
            </a:r>
            <a:r>
              <a:rPr lang="en-US" altLang="fr-FR" sz="1800" b="0" dirty="0" smtClean="0">
                <a:latin typeface="+mn-lt"/>
              </a:rPr>
              <a:t>assessment…). </a:t>
            </a:r>
            <a:endParaRPr lang="en-US" altLang="fr-FR" sz="1800" u="sng" dirty="0" smtClean="0">
              <a:latin typeface="+mn-lt"/>
            </a:endParaRPr>
          </a:p>
          <a:p>
            <a:pPr marL="0" indent="0">
              <a:lnSpc>
                <a:spcPct val="70000"/>
              </a:lnSpc>
              <a:spcBef>
                <a:spcPts val="1200"/>
              </a:spcBef>
              <a:defRPr/>
            </a:pPr>
            <a:r>
              <a:rPr lang="en-US" altLang="fr-FR" sz="1800" u="sng" dirty="0" smtClean="0">
                <a:latin typeface="+mn-lt"/>
              </a:rPr>
              <a:t>STATUS OF BOOKS:</a:t>
            </a:r>
          </a:p>
          <a:p>
            <a:pPr marL="285750" indent="-285750">
              <a:lnSpc>
                <a:spcPct val="70000"/>
              </a:lnSpc>
              <a:spcBef>
                <a:spcPts val="1200"/>
              </a:spcBef>
              <a:buFont typeface="Arial" panose="020B0604020202020204" pitchFamily="34" charset="0"/>
              <a:buChar char="•"/>
              <a:defRPr/>
            </a:pPr>
            <a:r>
              <a:rPr lang="en-US" altLang="fr-FR" sz="1800" dirty="0">
                <a:solidFill>
                  <a:srgbClr val="00B050"/>
                </a:solidFill>
                <a:latin typeface="+mn-lt"/>
              </a:rPr>
              <a:t>GB</a:t>
            </a:r>
            <a:r>
              <a:rPr lang="en-US" altLang="fr-FR" sz="1800" dirty="0">
                <a:solidFill>
                  <a:srgbClr val="003399"/>
                </a:solidFill>
                <a:latin typeface="+mn-lt"/>
              </a:rPr>
              <a:t>: </a:t>
            </a:r>
            <a:r>
              <a:rPr lang="en-US" altLang="fr-FR" sz="1800" dirty="0">
                <a:solidFill>
                  <a:schemeClr val="tx2"/>
                </a:solidFill>
                <a:latin typeface="+mn-lt"/>
              </a:rPr>
              <a:t>Navigation Data - Definitions and Conventions</a:t>
            </a:r>
          </a:p>
          <a:p>
            <a:pPr marL="742950" lvl="1" indent="-285750">
              <a:spcBef>
                <a:spcPts val="0"/>
              </a:spcBef>
              <a:buFont typeface="Arial" panose="020B0604020202020204" pitchFamily="34" charset="0"/>
              <a:buChar char="•"/>
              <a:defRPr/>
            </a:pPr>
            <a:r>
              <a:rPr lang="en-US" altLang="fr-FR" sz="1800" b="0" dirty="0">
                <a:latin typeface="+mn-lt"/>
              </a:rPr>
              <a:t>On going. Dale </a:t>
            </a:r>
            <a:r>
              <a:rPr lang="en-US" altLang="fr-FR" sz="1800" b="0" dirty="0" smtClean="0">
                <a:latin typeface="+mn-lt"/>
              </a:rPr>
              <a:t>Force (</a:t>
            </a:r>
            <a:r>
              <a:rPr lang="en-US" altLang="fr-FR" sz="1800" b="0" dirty="0" err="1" smtClean="0">
                <a:latin typeface="+mn-lt"/>
              </a:rPr>
              <a:t>Nasa</a:t>
            </a:r>
            <a:r>
              <a:rPr lang="en-US" altLang="fr-FR" sz="1800" b="0" dirty="0" smtClean="0">
                <a:latin typeface="+mn-lt"/>
              </a:rPr>
              <a:t>/Glen) is new </a:t>
            </a:r>
            <a:r>
              <a:rPr lang="en-US" altLang="fr-FR" sz="1800" b="0" dirty="0">
                <a:latin typeface="+mn-lt"/>
              </a:rPr>
              <a:t>Lead </a:t>
            </a:r>
            <a:r>
              <a:rPr lang="en-US" altLang="fr-FR" sz="1800" b="0" dirty="0" smtClean="0">
                <a:latin typeface="+mn-lt"/>
              </a:rPr>
              <a:t>Editor</a:t>
            </a:r>
            <a:endParaRPr lang="en-US" altLang="fr-FR" sz="1800" b="0" dirty="0">
              <a:latin typeface="+mn-lt"/>
            </a:endParaRPr>
          </a:p>
          <a:p>
            <a:pPr marL="285750" indent="-285750">
              <a:lnSpc>
                <a:spcPct val="70000"/>
              </a:lnSpc>
              <a:spcBef>
                <a:spcPts val="1200"/>
              </a:spcBef>
              <a:buFont typeface="Arial" panose="020B0604020202020204" pitchFamily="34" charset="0"/>
              <a:buChar char="•"/>
              <a:defRPr/>
            </a:pPr>
            <a:r>
              <a:rPr lang="en-US" altLang="fr-FR" sz="1800" dirty="0" smtClean="0">
                <a:solidFill>
                  <a:srgbClr val="003399"/>
                </a:solidFill>
                <a:latin typeface="+mn-lt"/>
              </a:rPr>
              <a:t>BB: </a:t>
            </a:r>
            <a:r>
              <a:rPr lang="en-US" altLang="fr-FR" sz="1800" dirty="0">
                <a:solidFill>
                  <a:schemeClr val="tx2"/>
                </a:solidFill>
                <a:latin typeface="+mn-lt"/>
              </a:rPr>
              <a:t>Navigation Data Message / XML </a:t>
            </a:r>
            <a:r>
              <a:rPr lang="en-US" altLang="fr-FR" sz="1800" dirty="0" smtClean="0">
                <a:solidFill>
                  <a:schemeClr val="tx2"/>
                </a:solidFill>
                <a:latin typeface="+mn-lt"/>
              </a:rPr>
              <a:t>Specification (NASA, ESA?)</a:t>
            </a:r>
            <a:endParaRPr lang="en-US" altLang="fr-FR" sz="1800" dirty="0">
              <a:solidFill>
                <a:schemeClr val="tx2"/>
              </a:solidFill>
              <a:latin typeface="+mn-lt"/>
            </a:endParaRPr>
          </a:p>
          <a:p>
            <a:pPr marL="742950" lvl="1" indent="-285750">
              <a:spcBef>
                <a:spcPts val="0"/>
              </a:spcBef>
              <a:buFont typeface="Arial" panose="020B0604020202020204" pitchFamily="34" charset="0"/>
              <a:buChar char="•"/>
              <a:defRPr/>
            </a:pPr>
            <a:r>
              <a:rPr lang="en-US" altLang="fr-FR" sz="1800" b="0" dirty="0" smtClean="0">
                <a:latin typeface="+mn-lt"/>
              </a:rPr>
              <a:t>Resolution for revision will be raised</a:t>
            </a:r>
            <a:endParaRPr lang="en-US" altLang="fr-FR" sz="1800" b="0" dirty="0">
              <a:latin typeface="+mn-lt"/>
            </a:endParaRPr>
          </a:p>
          <a:p>
            <a:pPr marL="285750" indent="-285750">
              <a:lnSpc>
                <a:spcPct val="70000"/>
              </a:lnSpc>
              <a:spcBef>
                <a:spcPts val="1200"/>
              </a:spcBef>
              <a:buFont typeface="Arial" panose="020B0604020202020204" pitchFamily="34" charset="0"/>
              <a:buChar char="•"/>
              <a:defRPr/>
            </a:pPr>
            <a:r>
              <a:rPr lang="en-US" altLang="fr-FR" sz="1800" dirty="0">
                <a:solidFill>
                  <a:srgbClr val="003399"/>
                </a:solidFill>
                <a:latin typeface="+mn-lt"/>
              </a:rPr>
              <a:t>BB: </a:t>
            </a:r>
            <a:r>
              <a:rPr lang="en-US" altLang="fr-FR" sz="1800" dirty="0">
                <a:solidFill>
                  <a:schemeClr val="tx2"/>
                </a:solidFill>
                <a:latin typeface="+mn-lt"/>
              </a:rPr>
              <a:t>Pointing Request Message (PRM</a:t>
            </a:r>
            <a:r>
              <a:rPr lang="en-US" altLang="fr-FR" sz="1800" dirty="0" smtClean="0">
                <a:solidFill>
                  <a:schemeClr val="tx2"/>
                </a:solidFill>
                <a:latin typeface="+mn-lt"/>
              </a:rPr>
              <a:t>) (ESA, ?)</a:t>
            </a:r>
            <a:endParaRPr lang="en-US" altLang="fr-FR" sz="1800" dirty="0">
              <a:solidFill>
                <a:schemeClr val="tx2"/>
              </a:solidFill>
              <a:latin typeface="+mn-lt"/>
            </a:endParaRPr>
          </a:p>
          <a:p>
            <a:pPr marL="742950" lvl="1" indent="-285750">
              <a:spcBef>
                <a:spcPts val="0"/>
              </a:spcBef>
              <a:buFont typeface="Arial" panose="020B0604020202020204" pitchFamily="34" charset="0"/>
              <a:buChar char="•"/>
              <a:defRPr/>
            </a:pPr>
            <a:r>
              <a:rPr lang="en-US" altLang="fr-FR" sz="1800" b="0" dirty="0">
                <a:latin typeface="+mn-lt"/>
              </a:rPr>
              <a:t>RIDs from </a:t>
            </a:r>
            <a:r>
              <a:rPr lang="en-US" altLang="fr-FR" sz="1800" b="0" dirty="0" smtClean="0">
                <a:latin typeface="+mn-lt"/>
              </a:rPr>
              <a:t>AR successfully </a:t>
            </a:r>
            <a:r>
              <a:rPr lang="en-US" altLang="fr-FR" sz="1800" b="0" dirty="0" err="1" smtClean="0">
                <a:latin typeface="+mn-lt"/>
              </a:rPr>
              <a:t>dispositioned</a:t>
            </a:r>
            <a:r>
              <a:rPr lang="en-US" altLang="fr-FR" sz="1800" b="0" dirty="0" smtClean="0">
                <a:latin typeface="+mn-lt"/>
              </a:rPr>
              <a:t>. Missing Proto2</a:t>
            </a:r>
            <a:endParaRPr lang="en-US" altLang="fr-FR" sz="1800" b="0" dirty="0">
              <a:latin typeface="+mn-lt"/>
            </a:endParaRPr>
          </a:p>
          <a:p>
            <a:pPr marL="285750" indent="-285750">
              <a:lnSpc>
                <a:spcPct val="70000"/>
              </a:lnSpc>
              <a:spcBef>
                <a:spcPts val="1200"/>
              </a:spcBef>
              <a:buFont typeface="Arial" panose="020B0604020202020204" pitchFamily="34" charset="0"/>
              <a:buChar char="•"/>
              <a:defRPr/>
            </a:pPr>
            <a:r>
              <a:rPr lang="en-US" altLang="fr-FR" sz="1800" dirty="0">
                <a:solidFill>
                  <a:srgbClr val="003399"/>
                </a:solidFill>
                <a:latin typeface="+mn-lt"/>
              </a:rPr>
              <a:t>BB: </a:t>
            </a:r>
            <a:r>
              <a:rPr lang="en-US" altLang="fr-FR" sz="1800" dirty="0">
                <a:solidFill>
                  <a:schemeClr val="tx2"/>
                </a:solidFill>
                <a:latin typeface="+mn-lt"/>
              </a:rPr>
              <a:t>Attitude Data Message (</a:t>
            </a:r>
            <a:r>
              <a:rPr lang="en-US" altLang="fr-FR" sz="1800" dirty="0" smtClean="0">
                <a:solidFill>
                  <a:schemeClr val="tx2"/>
                </a:solidFill>
                <a:latin typeface="+mn-lt"/>
              </a:rPr>
              <a:t>ADM):  </a:t>
            </a:r>
            <a:r>
              <a:rPr lang="en-US" altLang="fr-FR" sz="1800" dirty="0">
                <a:solidFill>
                  <a:schemeClr val="tx2"/>
                </a:solidFill>
                <a:latin typeface="+mn-lt"/>
              </a:rPr>
              <a:t>5-year review </a:t>
            </a:r>
            <a:r>
              <a:rPr lang="en-US" altLang="fr-FR" sz="1800" dirty="0" smtClean="0">
                <a:solidFill>
                  <a:schemeClr val="tx2"/>
                </a:solidFill>
                <a:latin typeface="+mn-lt"/>
              </a:rPr>
              <a:t>(CNES, ?)</a:t>
            </a:r>
            <a:endParaRPr lang="en-US" altLang="fr-FR" sz="1800" dirty="0">
              <a:solidFill>
                <a:schemeClr val="tx2"/>
              </a:solidFill>
              <a:latin typeface="+mn-lt"/>
            </a:endParaRPr>
          </a:p>
          <a:p>
            <a:pPr marL="742950" lvl="1" indent="-285750">
              <a:spcBef>
                <a:spcPts val="0"/>
              </a:spcBef>
              <a:buFont typeface="Arial" panose="020B0604020202020204" pitchFamily="34" charset="0"/>
              <a:buChar char="•"/>
              <a:defRPr/>
            </a:pPr>
            <a:r>
              <a:rPr lang="en-US" altLang="fr-FR" sz="1800" b="0" dirty="0">
                <a:latin typeface="+mn-lt"/>
              </a:rPr>
              <a:t>On going. Missing </a:t>
            </a:r>
            <a:r>
              <a:rPr lang="en-US" altLang="fr-FR" sz="1800" b="0" dirty="0" smtClean="0">
                <a:latin typeface="+mn-lt"/>
              </a:rPr>
              <a:t>Proto2</a:t>
            </a:r>
            <a:endParaRPr lang="en-US" altLang="fr-FR" sz="1800" b="0" dirty="0">
              <a:latin typeface="+mn-lt"/>
            </a:endParaRPr>
          </a:p>
          <a:p>
            <a:pPr marL="285750" indent="-285750">
              <a:lnSpc>
                <a:spcPct val="70000"/>
              </a:lnSpc>
              <a:spcBef>
                <a:spcPts val="1200"/>
              </a:spcBef>
              <a:buFont typeface="Arial" panose="020B0604020202020204" pitchFamily="34" charset="0"/>
              <a:buChar char="•"/>
              <a:defRPr/>
            </a:pPr>
            <a:r>
              <a:rPr lang="en-US" altLang="fr-FR" sz="1800" dirty="0">
                <a:solidFill>
                  <a:srgbClr val="003399"/>
                </a:solidFill>
                <a:latin typeface="+mn-lt"/>
              </a:rPr>
              <a:t>BB: </a:t>
            </a:r>
            <a:r>
              <a:rPr lang="en-US" altLang="fr-FR" sz="1800" dirty="0">
                <a:solidFill>
                  <a:schemeClr val="tx2"/>
                </a:solidFill>
                <a:latin typeface="+mn-lt"/>
              </a:rPr>
              <a:t>Tracking Data Message (TDM): 5-year review </a:t>
            </a:r>
            <a:r>
              <a:rPr lang="en-US" altLang="fr-FR" sz="1800" dirty="0" smtClean="0">
                <a:solidFill>
                  <a:schemeClr val="tx2"/>
                </a:solidFill>
                <a:latin typeface="+mn-lt"/>
              </a:rPr>
              <a:t>(NASA, ESA)</a:t>
            </a:r>
            <a:endParaRPr lang="en-US" altLang="fr-FR" sz="1800" dirty="0">
              <a:solidFill>
                <a:schemeClr val="tx2"/>
              </a:solidFill>
              <a:latin typeface="+mn-lt"/>
            </a:endParaRPr>
          </a:p>
          <a:p>
            <a:pPr marL="742950" lvl="1" indent="-285750">
              <a:spcBef>
                <a:spcPts val="0"/>
              </a:spcBef>
              <a:buFont typeface="Arial" panose="020B0604020202020204" pitchFamily="34" charset="0"/>
              <a:buChar char="•"/>
              <a:defRPr/>
            </a:pPr>
            <a:r>
              <a:rPr lang="en-US" altLang="fr-FR" sz="1800" b="0" dirty="0">
                <a:latin typeface="+mn-lt"/>
              </a:rPr>
              <a:t>Discussion of further changes based on results of internal review</a:t>
            </a:r>
          </a:p>
          <a:p>
            <a:pPr marL="285750" indent="-285750">
              <a:lnSpc>
                <a:spcPct val="70000"/>
              </a:lnSpc>
              <a:spcBef>
                <a:spcPts val="1200"/>
              </a:spcBef>
              <a:buFont typeface="Arial" panose="020B0604020202020204" pitchFamily="34" charset="0"/>
              <a:buChar char="•"/>
              <a:defRPr/>
            </a:pPr>
            <a:r>
              <a:rPr lang="en-US" altLang="fr-FR" sz="1800" dirty="0">
                <a:solidFill>
                  <a:srgbClr val="003399"/>
                </a:solidFill>
                <a:latin typeface="+mn-lt"/>
              </a:rPr>
              <a:t>BB: </a:t>
            </a:r>
            <a:r>
              <a:rPr lang="en-US" altLang="fr-FR" sz="1800" dirty="0">
                <a:solidFill>
                  <a:schemeClr val="tx2"/>
                </a:solidFill>
                <a:latin typeface="+mn-lt"/>
              </a:rPr>
              <a:t>Orbit Data Message (ODM): 5-year review  (NASA, ESA)</a:t>
            </a:r>
          </a:p>
          <a:p>
            <a:pPr marL="742950" lvl="1" indent="-285750">
              <a:spcBef>
                <a:spcPts val="0"/>
              </a:spcBef>
              <a:buFont typeface="Arial" panose="020B0604020202020204" pitchFamily="34" charset="0"/>
              <a:buChar char="•"/>
              <a:defRPr/>
            </a:pPr>
            <a:r>
              <a:rPr lang="en-US" altLang="fr-FR" sz="1800" b="0" dirty="0">
                <a:latin typeface="+mn-lt"/>
              </a:rPr>
              <a:t>Review of WG comments </a:t>
            </a:r>
            <a:r>
              <a:rPr lang="en-US" altLang="fr-FR" sz="1800" b="0" dirty="0" smtClean="0">
                <a:latin typeface="+mn-lt"/>
              </a:rPr>
              <a:t>completed</a:t>
            </a:r>
            <a:endParaRPr lang="en-US" altLang="fr-FR" sz="1800" b="0" dirty="0">
              <a:latin typeface="+mn-lt"/>
            </a:endParaRPr>
          </a:p>
          <a:p>
            <a:pPr marL="285750" indent="-285750">
              <a:lnSpc>
                <a:spcPct val="70000"/>
              </a:lnSpc>
              <a:spcBef>
                <a:spcPts val="1200"/>
              </a:spcBef>
              <a:buFont typeface="Arial" panose="020B0604020202020204" pitchFamily="34" charset="0"/>
              <a:buChar char="•"/>
              <a:defRPr/>
            </a:pPr>
            <a:r>
              <a:rPr lang="en-US" altLang="fr-FR" sz="1800" dirty="0">
                <a:solidFill>
                  <a:srgbClr val="003399"/>
                </a:solidFill>
                <a:latin typeface="+mn-lt"/>
              </a:rPr>
              <a:t>BB: </a:t>
            </a:r>
            <a:r>
              <a:rPr lang="en-US" altLang="fr-FR" sz="1800" dirty="0">
                <a:solidFill>
                  <a:schemeClr val="tx2"/>
                </a:solidFill>
                <a:latin typeface="+mn-lt"/>
              </a:rPr>
              <a:t>Events Message (EVM)</a:t>
            </a:r>
          </a:p>
          <a:p>
            <a:pPr marL="742950" lvl="1" indent="-285750">
              <a:spcBef>
                <a:spcPts val="0"/>
              </a:spcBef>
              <a:buFont typeface="Arial" panose="020B0604020202020204" pitchFamily="34" charset="0"/>
              <a:buChar char="•"/>
              <a:defRPr/>
            </a:pPr>
            <a:r>
              <a:rPr lang="en-US" altLang="fr-FR" sz="1800" b="0" dirty="0" smtClean="0">
                <a:latin typeface="+mn-lt"/>
              </a:rPr>
              <a:t>On hold. </a:t>
            </a:r>
            <a:r>
              <a:rPr lang="en-US" altLang="fr-FR" sz="1800" b="0" dirty="0" err="1" smtClean="0">
                <a:latin typeface="+mn-lt"/>
              </a:rPr>
              <a:t>Harmonisation</a:t>
            </a:r>
            <a:r>
              <a:rPr lang="en-US" altLang="fr-FR" sz="1800" b="0" dirty="0" smtClean="0">
                <a:latin typeface="+mn-lt"/>
              </a:rPr>
              <a:t> with CSS/SM and SM&amp;C COM needed. Potential </a:t>
            </a:r>
            <a:r>
              <a:rPr lang="en-US" altLang="fr-FR" sz="1800" b="0" dirty="0">
                <a:latin typeface="+mn-lt"/>
              </a:rPr>
              <a:t>use of SANA for event </a:t>
            </a:r>
            <a:r>
              <a:rPr lang="en-US" altLang="fr-FR" sz="1800" b="0" dirty="0" smtClean="0">
                <a:latin typeface="+mn-lt"/>
              </a:rPr>
              <a:t>catalog</a:t>
            </a:r>
            <a:endParaRPr lang="en-US" altLang="fr-FR" sz="1800" b="0" dirty="0">
              <a:latin typeface="+mn-lt"/>
            </a:endParaRPr>
          </a:p>
        </p:txBody>
      </p:sp>
      <p:sp>
        <p:nvSpPr>
          <p:cNvPr id="13" name="Text Box 2"/>
          <p:cNvSpPr txBox="1">
            <a:spLocks noChangeArrowheads="1"/>
          </p:cNvSpPr>
          <p:nvPr/>
        </p:nvSpPr>
        <p:spPr bwMode="auto">
          <a:xfrm>
            <a:off x="2229295" y="164575"/>
            <a:ext cx="55949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MS PGothic" pitchFamily="34" charset="-128"/>
              </a:defRPr>
            </a:lvl1pPr>
            <a:lvl2pPr>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9pPr>
          </a:lstStyle>
          <a:p>
            <a:pPr lvl="1">
              <a:lnSpc>
                <a:spcPct val="100000"/>
              </a:lnSpc>
              <a:spcBef>
                <a:spcPct val="50000"/>
              </a:spcBef>
              <a:spcAft>
                <a:spcPct val="0"/>
              </a:spcAft>
              <a:buSzTx/>
            </a:pPr>
            <a:r>
              <a:rPr lang="en-GB" sz="2000" dirty="0">
                <a:solidFill>
                  <a:srgbClr val="000099"/>
                </a:solidFill>
              </a:rPr>
              <a:t>MOIMS </a:t>
            </a:r>
            <a:r>
              <a:rPr lang="en-GB" sz="2000" dirty="0" smtClean="0">
                <a:solidFill>
                  <a:srgbClr val="000099"/>
                </a:solidFill>
              </a:rPr>
              <a:t>AREA </a:t>
            </a:r>
            <a:r>
              <a:rPr lang="en-US" sz="2000" dirty="0" smtClean="0">
                <a:solidFill>
                  <a:srgbClr val="000099"/>
                </a:solidFill>
              </a:rPr>
              <a:t>REPORT: NAV WG</a:t>
            </a:r>
            <a:endParaRPr lang="en-US" sz="2000" dirty="0">
              <a:solidFill>
                <a:srgbClr val="000099"/>
              </a:solidFill>
            </a:endParaRPr>
          </a:p>
        </p:txBody>
      </p:sp>
    </p:spTree>
    <p:extLst>
      <p:ext uri="{BB962C8B-B14F-4D97-AF65-F5344CB8AC3E}">
        <p14:creationId xmlns:p14="http://schemas.microsoft.com/office/powerpoint/2010/main" val="66933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6553200" y="6477000"/>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a:defRPr sz="2000">
                <a:solidFill>
                  <a:schemeClr val="tx1"/>
                </a:solidFill>
                <a:latin typeface="Arial" pitchFamily="34" charset="0"/>
              </a:defRPr>
            </a:lvl6pPr>
            <a:lvl7pPr>
              <a:defRPr sz="2000">
                <a:solidFill>
                  <a:schemeClr val="tx1"/>
                </a:solidFill>
                <a:latin typeface="Arial" pitchFamily="34" charset="0"/>
              </a:defRPr>
            </a:lvl7pPr>
            <a:lvl8pPr>
              <a:defRPr sz="2000">
                <a:solidFill>
                  <a:schemeClr val="tx1"/>
                </a:solidFill>
                <a:latin typeface="Arial" pitchFamily="34" charset="0"/>
              </a:defRPr>
            </a:lvl8pPr>
            <a:lvl9pPr>
              <a:defRPr sz="2000">
                <a:solidFill>
                  <a:schemeClr val="tx1"/>
                </a:solidFill>
                <a:latin typeface="Arial" pitchFamily="34" charset="0"/>
              </a:defRPr>
            </a:lvl9pPr>
          </a:lstStyle>
          <a:p>
            <a:fld id="{11B8D498-192C-46C9-830C-901CF8E0E43A}" type="slidenum">
              <a:rPr lang="en-GB" altLang="fr-FR" sz="1200" smtClean="0">
                <a:solidFill>
                  <a:schemeClr val="bg2"/>
                </a:solidFill>
                <a:cs typeface="Arial" pitchFamily="34" charset="0"/>
              </a:rPr>
              <a:pPr/>
              <a:t>14</a:t>
            </a:fld>
            <a:endParaRPr lang="en-GB" altLang="fr-FR" sz="1200" smtClean="0">
              <a:solidFill>
                <a:schemeClr val="bg2"/>
              </a:solidFill>
              <a:cs typeface="Arial" pitchFamily="34" charset="0"/>
            </a:endParaRPr>
          </a:p>
        </p:txBody>
      </p:sp>
      <p:sp>
        <p:nvSpPr>
          <p:cNvPr id="16388" name="Rectangle 3"/>
          <p:cNvSpPr>
            <a:spLocks noGrp="1" noChangeArrowheads="1"/>
          </p:cNvSpPr>
          <p:nvPr>
            <p:ph type="body" idx="1"/>
          </p:nvPr>
        </p:nvSpPr>
        <p:spPr>
          <a:xfrm>
            <a:off x="533400" y="779054"/>
            <a:ext cx="8229600" cy="5645535"/>
          </a:xfrm>
        </p:spPr>
        <p:txBody>
          <a:bodyPr/>
          <a:lstStyle/>
          <a:p>
            <a:pPr marL="0" indent="0">
              <a:lnSpc>
                <a:spcPct val="70000"/>
              </a:lnSpc>
              <a:spcBef>
                <a:spcPts val="1200"/>
              </a:spcBef>
              <a:defRPr/>
            </a:pPr>
            <a:r>
              <a:rPr lang="en-US" altLang="fr-FR" sz="1800" u="sng" dirty="0"/>
              <a:t>STATUS OF BOOKS </a:t>
            </a:r>
            <a:r>
              <a:rPr lang="en-US" altLang="fr-FR" sz="1800" u="sng" dirty="0" smtClean="0"/>
              <a:t>(continue):</a:t>
            </a:r>
            <a:endParaRPr lang="en-US" altLang="fr-FR" sz="1800" u="sng" dirty="0"/>
          </a:p>
          <a:p>
            <a:pPr marL="285750" lvl="1" indent="-285750">
              <a:lnSpc>
                <a:spcPct val="70000"/>
              </a:lnSpc>
              <a:spcBef>
                <a:spcPts val="1200"/>
              </a:spcBef>
              <a:buFont typeface="Arial" panose="020B0604020202020204" pitchFamily="34" charset="0"/>
              <a:buChar char="•"/>
              <a:defRPr/>
            </a:pPr>
            <a:r>
              <a:rPr lang="en-US" sz="1800" dirty="0" smtClean="0">
                <a:solidFill>
                  <a:srgbClr val="003399"/>
                </a:solidFill>
              </a:rPr>
              <a:t>BB</a:t>
            </a:r>
            <a:r>
              <a:rPr lang="en-US" sz="1800" dirty="0">
                <a:solidFill>
                  <a:srgbClr val="003399"/>
                </a:solidFill>
              </a:rPr>
              <a:t>: </a:t>
            </a:r>
            <a:r>
              <a:rPr lang="en-US" sz="1800" dirty="0">
                <a:solidFill>
                  <a:schemeClr val="tx2"/>
                </a:solidFill>
              </a:rPr>
              <a:t>Navigation Hardware Message (NHM</a:t>
            </a:r>
            <a:r>
              <a:rPr lang="en-US" sz="1800" dirty="0" smtClean="0">
                <a:solidFill>
                  <a:schemeClr val="tx2"/>
                </a:solidFill>
              </a:rPr>
              <a:t>) (NASA, ?)</a:t>
            </a:r>
            <a:endParaRPr lang="en-US" sz="1800" dirty="0">
              <a:solidFill>
                <a:schemeClr val="tx2"/>
              </a:solidFill>
            </a:endParaRPr>
          </a:p>
          <a:p>
            <a:pPr marL="742950" lvl="1" indent="-285750">
              <a:spcBef>
                <a:spcPts val="0"/>
              </a:spcBef>
              <a:buFont typeface="Arial" panose="020B0604020202020204" pitchFamily="34" charset="0"/>
              <a:buChar char="•"/>
              <a:defRPr/>
            </a:pPr>
            <a:r>
              <a:rPr lang="en-US" sz="1800" b="0" dirty="0" smtClean="0"/>
              <a:t>No </a:t>
            </a:r>
            <a:r>
              <a:rPr lang="en-US" sz="1800" b="0" dirty="0"/>
              <a:t>discussion </a:t>
            </a:r>
            <a:r>
              <a:rPr lang="en-US" sz="1800" b="0" dirty="0" smtClean="0"/>
              <a:t>as there is no Lead </a:t>
            </a:r>
            <a:r>
              <a:rPr lang="en-US" sz="1800" b="0" dirty="0"/>
              <a:t>Editor</a:t>
            </a:r>
            <a:r>
              <a:rPr lang="en-US" sz="1800" dirty="0"/>
              <a:t>	</a:t>
            </a:r>
          </a:p>
          <a:p>
            <a:pPr marL="285750" lvl="1" indent="-285750">
              <a:lnSpc>
                <a:spcPct val="70000"/>
              </a:lnSpc>
              <a:spcBef>
                <a:spcPts val="1200"/>
              </a:spcBef>
              <a:buFont typeface="Arial" panose="020B0604020202020204" pitchFamily="34" charset="0"/>
              <a:buChar char="•"/>
              <a:defRPr/>
            </a:pPr>
            <a:r>
              <a:rPr lang="en-US" sz="1800" dirty="0">
                <a:solidFill>
                  <a:srgbClr val="003399"/>
                </a:solidFill>
              </a:rPr>
              <a:t>BB: </a:t>
            </a:r>
            <a:r>
              <a:rPr lang="en-US" sz="1800" dirty="0"/>
              <a:t>Spacecraft Maneuver Message (SMM</a:t>
            </a:r>
            <a:r>
              <a:rPr lang="en-US" sz="1800" dirty="0" smtClean="0"/>
              <a:t>) </a:t>
            </a:r>
            <a:r>
              <a:rPr lang="en-US" sz="1800" dirty="0">
                <a:solidFill>
                  <a:schemeClr val="tx2"/>
                </a:solidFill>
              </a:rPr>
              <a:t>(NASA, </a:t>
            </a:r>
            <a:r>
              <a:rPr lang="en-US" sz="1800" dirty="0" smtClean="0">
                <a:solidFill>
                  <a:schemeClr val="tx2"/>
                </a:solidFill>
              </a:rPr>
              <a:t>?)</a:t>
            </a:r>
            <a:endParaRPr lang="en-US" sz="1800" dirty="0"/>
          </a:p>
          <a:p>
            <a:pPr marL="742950" lvl="1" indent="-285750">
              <a:spcBef>
                <a:spcPts val="0"/>
              </a:spcBef>
              <a:buFont typeface="Arial" panose="020B0604020202020204" pitchFamily="34" charset="0"/>
              <a:buChar char="•"/>
              <a:defRPr/>
            </a:pPr>
            <a:r>
              <a:rPr lang="en-US" sz="1800" b="0" dirty="0"/>
              <a:t>Discussion of potential overlaps between SMM and ODM/OCM</a:t>
            </a:r>
            <a:endParaRPr lang="en-US" altLang="fr-FR" sz="1800" b="0" dirty="0"/>
          </a:p>
          <a:p>
            <a:pPr marL="0" indent="0">
              <a:lnSpc>
                <a:spcPct val="100000"/>
              </a:lnSpc>
              <a:spcBef>
                <a:spcPts val="0"/>
              </a:spcBef>
              <a:spcAft>
                <a:spcPts val="600"/>
              </a:spcAft>
              <a:buNone/>
            </a:pPr>
            <a:endParaRPr lang="en-US" altLang="fr-FR" sz="1800" b="0" u="sng" dirty="0">
              <a:cs typeface="Times New Roman" pitchFamily="18" charset="0"/>
            </a:endParaRPr>
          </a:p>
          <a:p>
            <a:pPr marL="0" indent="0">
              <a:lnSpc>
                <a:spcPct val="100000"/>
              </a:lnSpc>
              <a:spcBef>
                <a:spcPts val="0"/>
              </a:spcBef>
              <a:spcAft>
                <a:spcPts val="600"/>
              </a:spcAft>
              <a:buNone/>
            </a:pPr>
            <a:r>
              <a:rPr lang="en-US" altLang="fr-FR" sz="1800" u="sng" dirty="0" smtClean="0">
                <a:cs typeface="Times New Roman" pitchFamily="18" charset="0"/>
              </a:rPr>
              <a:t>STATUS </a:t>
            </a:r>
            <a:r>
              <a:rPr lang="en-US" altLang="fr-FR" sz="1800" u="sng" dirty="0">
                <a:cs typeface="Times New Roman" pitchFamily="18" charset="0"/>
              </a:rPr>
              <a:t>OF WORKING GROUP </a:t>
            </a:r>
          </a:p>
          <a:p>
            <a:pPr>
              <a:lnSpc>
                <a:spcPct val="100000"/>
              </a:lnSpc>
              <a:spcBef>
                <a:spcPts val="0"/>
              </a:spcBef>
              <a:spcAft>
                <a:spcPts val="0"/>
              </a:spcAft>
            </a:pPr>
            <a:r>
              <a:rPr lang="en-US" altLang="en-US" sz="1800" b="0" dirty="0">
                <a:latin typeface="+mj-lt"/>
                <a:cs typeface="Times New Roman" pitchFamily="18" charset="0"/>
              </a:rPr>
              <a:t>Attendance: </a:t>
            </a:r>
            <a:r>
              <a:rPr lang="en-US" altLang="en-US" sz="1800" b="0" dirty="0" smtClean="0">
                <a:latin typeface="+mj-lt"/>
                <a:cs typeface="Times New Roman" pitchFamily="18" charset="0"/>
              </a:rPr>
              <a:t>CNES</a:t>
            </a:r>
            <a:r>
              <a:rPr lang="en-US" altLang="en-US" sz="1800" b="0" dirty="0">
                <a:latin typeface="+mj-lt"/>
                <a:cs typeface="Times New Roman" pitchFamily="18" charset="0"/>
              </a:rPr>
              <a:t>, ESA/GMV, ETRI, JAXA, NASA, NSSC/CAS, ISO TC20/SC14 participated in the meetings; from 9 to 11 participants each day</a:t>
            </a:r>
          </a:p>
          <a:p>
            <a:pPr>
              <a:lnSpc>
                <a:spcPct val="100000"/>
              </a:lnSpc>
              <a:spcBef>
                <a:spcPts val="0"/>
              </a:spcBef>
              <a:spcAft>
                <a:spcPts val="0"/>
              </a:spcAft>
            </a:pPr>
            <a:r>
              <a:rPr lang="en-US" altLang="en-US" sz="1800" b="0" dirty="0" smtClean="0">
                <a:latin typeface="+mj-lt"/>
                <a:cs typeface="Times New Roman" pitchFamily="18" charset="0"/>
              </a:rPr>
              <a:t>Satisfactory </a:t>
            </a:r>
            <a:r>
              <a:rPr lang="en-US" altLang="en-US" sz="1800" b="0" dirty="0">
                <a:latin typeface="+mj-lt"/>
                <a:cs typeface="Times New Roman" pitchFamily="18" charset="0"/>
              </a:rPr>
              <a:t>progress catching up on items delayed by intensive work on CDM (ADM, ODM, </a:t>
            </a:r>
            <a:r>
              <a:rPr lang="en-US" altLang="en-US" sz="1800" b="0" dirty="0" smtClean="0">
                <a:latin typeface="+mj-lt"/>
                <a:cs typeface="Times New Roman" pitchFamily="18" charset="0"/>
              </a:rPr>
              <a:t>PRM). Little </a:t>
            </a:r>
            <a:r>
              <a:rPr lang="en-US" altLang="en-US" sz="1800" b="0" dirty="0">
                <a:latin typeface="+mj-lt"/>
                <a:cs typeface="Times New Roman" pitchFamily="18" charset="0"/>
              </a:rPr>
              <a:t>progress on TDM, Green Book, </a:t>
            </a:r>
            <a:r>
              <a:rPr lang="en-US" altLang="en-US" sz="1800" b="0" dirty="0" smtClean="0">
                <a:latin typeface="+mj-lt"/>
                <a:cs typeface="Times New Roman" pitchFamily="18" charset="0"/>
              </a:rPr>
              <a:t>EVM. No </a:t>
            </a:r>
            <a:r>
              <a:rPr lang="en-US" altLang="en-US" sz="1800" b="0" dirty="0">
                <a:latin typeface="+mj-lt"/>
                <a:cs typeface="Times New Roman" pitchFamily="18" charset="0"/>
              </a:rPr>
              <a:t>progress on NHM, </a:t>
            </a:r>
            <a:r>
              <a:rPr lang="en-US" altLang="en-US" sz="1800" b="0" dirty="0" smtClean="0">
                <a:latin typeface="+mj-lt"/>
                <a:cs typeface="Times New Roman" pitchFamily="18" charset="0"/>
              </a:rPr>
              <a:t>SMM</a:t>
            </a:r>
          </a:p>
          <a:p>
            <a:pPr>
              <a:lnSpc>
                <a:spcPct val="100000"/>
              </a:lnSpc>
              <a:spcBef>
                <a:spcPts val="0"/>
              </a:spcBef>
              <a:spcAft>
                <a:spcPts val="0"/>
              </a:spcAft>
            </a:pPr>
            <a:r>
              <a:rPr lang="en-US" altLang="en-US" sz="1800" b="0" dirty="0" smtClean="0">
                <a:latin typeface="+mj-lt"/>
                <a:cs typeface="Times New Roman" pitchFamily="18" charset="0"/>
              </a:rPr>
              <a:t>Discussed future topics: Fragmentation </a:t>
            </a:r>
            <a:r>
              <a:rPr lang="en-US" altLang="en-US" sz="1800" b="0" dirty="0">
                <a:latin typeface="+mj-lt"/>
                <a:cs typeface="Times New Roman" pitchFamily="18" charset="0"/>
              </a:rPr>
              <a:t>Data Message (</a:t>
            </a:r>
            <a:r>
              <a:rPr lang="en-US" altLang="en-US" sz="1800" b="0" dirty="0" smtClean="0">
                <a:latin typeface="+mj-lt"/>
                <a:cs typeface="Times New Roman" pitchFamily="18" charset="0"/>
              </a:rPr>
              <a:t>FDM), </a:t>
            </a:r>
            <a:r>
              <a:rPr lang="en-US" altLang="en-US" sz="1800" b="0" dirty="0">
                <a:latin typeface="+mj-lt"/>
                <a:cs typeface="Times New Roman" pitchFamily="18" charset="0"/>
              </a:rPr>
              <a:t>Re-Entry Data Message (</a:t>
            </a:r>
            <a:r>
              <a:rPr lang="en-US" altLang="en-US" sz="1800" b="0" dirty="0" smtClean="0">
                <a:latin typeface="+mj-lt"/>
                <a:cs typeface="Times New Roman" pitchFamily="18" charset="0"/>
              </a:rPr>
              <a:t>RDM), Launch </a:t>
            </a:r>
            <a:r>
              <a:rPr lang="en-US" altLang="en-US" sz="1800" b="0" dirty="0">
                <a:latin typeface="+mj-lt"/>
                <a:cs typeface="Times New Roman" pitchFamily="18" charset="0"/>
              </a:rPr>
              <a:t>Data Message (</a:t>
            </a:r>
            <a:r>
              <a:rPr lang="en-US" altLang="en-US" sz="1800" b="0" dirty="0" smtClean="0">
                <a:latin typeface="+mj-lt"/>
                <a:cs typeface="Times New Roman" pitchFamily="18" charset="0"/>
              </a:rPr>
              <a:t>LDM)</a:t>
            </a:r>
          </a:p>
          <a:p>
            <a:pPr>
              <a:lnSpc>
                <a:spcPct val="100000"/>
              </a:lnSpc>
              <a:spcBef>
                <a:spcPts val="0"/>
              </a:spcBef>
              <a:spcAft>
                <a:spcPts val="0"/>
              </a:spcAft>
            </a:pPr>
            <a:r>
              <a:rPr lang="en-US" altLang="en-US" sz="1800" b="0" dirty="0" smtClean="0">
                <a:latin typeface="+mj-lt"/>
                <a:cs typeface="Times New Roman" pitchFamily="18" charset="0"/>
              </a:rPr>
              <a:t>Joint </a:t>
            </a:r>
            <a:r>
              <a:rPr lang="en-US" altLang="en-US" sz="1800" b="0" dirty="0">
                <a:latin typeface="+mj-lt"/>
                <a:cs typeface="Times New Roman" pitchFamily="18" charset="0"/>
              </a:rPr>
              <a:t>meeting with </a:t>
            </a:r>
            <a:r>
              <a:rPr lang="en-US" altLang="en-US" sz="1800" b="0" dirty="0" smtClean="0">
                <a:latin typeface="+mj-lt"/>
                <a:cs typeface="Times New Roman" pitchFamily="18" charset="0"/>
              </a:rPr>
              <a:t>CSS/SM </a:t>
            </a:r>
            <a:r>
              <a:rPr lang="en-US" altLang="en-US" sz="1800" b="0" dirty="0">
                <a:latin typeface="+mj-lt"/>
                <a:cs typeface="Times New Roman" pitchFamily="18" charset="0"/>
              </a:rPr>
              <a:t>WG </a:t>
            </a:r>
            <a:r>
              <a:rPr lang="en-US" altLang="en-US" sz="1800" b="0" dirty="0" smtClean="0">
                <a:latin typeface="+mj-lt"/>
                <a:cs typeface="Times New Roman" pitchFamily="18" charset="0"/>
              </a:rPr>
              <a:t>and MOIMS on Event Message. </a:t>
            </a:r>
            <a:r>
              <a:rPr lang="en-US" altLang="en-US" sz="1800" b="0" kern="1200" dirty="0" err="1">
                <a:cs typeface="Times New Roman" pitchFamily="18" charset="0"/>
              </a:rPr>
              <a:t>Harmonisation</a:t>
            </a:r>
            <a:r>
              <a:rPr lang="en-US" altLang="en-US" sz="1800" b="0" kern="1200" dirty="0">
                <a:cs typeface="Times New Roman" pitchFamily="18" charset="0"/>
              </a:rPr>
              <a:t> </a:t>
            </a:r>
            <a:r>
              <a:rPr lang="en-US" altLang="en-US" sz="1800" b="0" kern="1200" dirty="0" smtClean="0">
                <a:cs typeface="Times New Roman" pitchFamily="18" charset="0"/>
              </a:rPr>
              <a:t>need agreed</a:t>
            </a:r>
            <a:endParaRPr lang="en-US" altLang="en-US" sz="1800" b="0" dirty="0">
              <a:latin typeface="+mj-lt"/>
              <a:cs typeface="Times New Roman" pitchFamily="18" charset="0"/>
            </a:endParaRPr>
          </a:p>
          <a:p>
            <a:pPr>
              <a:lnSpc>
                <a:spcPct val="100000"/>
              </a:lnSpc>
              <a:spcBef>
                <a:spcPts val="0"/>
              </a:spcBef>
              <a:spcAft>
                <a:spcPts val="0"/>
              </a:spcAft>
            </a:pPr>
            <a:r>
              <a:rPr lang="en-US" altLang="en-US" sz="1800" b="0" dirty="0" smtClean="0">
                <a:latin typeface="+mj-lt"/>
                <a:cs typeface="Times New Roman" pitchFamily="18" charset="0"/>
              </a:rPr>
              <a:t>Joint </a:t>
            </a:r>
            <a:r>
              <a:rPr lang="en-US" altLang="en-US" sz="1800" b="0" dirty="0">
                <a:latin typeface="+mj-lt"/>
                <a:cs typeface="Times New Roman" pitchFamily="18" charset="0"/>
              </a:rPr>
              <a:t>meeting with </a:t>
            </a:r>
            <a:r>
              <a:rPr lang="en-US" altLang="en-US" sz="1800" b="0" dirty="0" smtClean="0">
                <a:latin typeface="+mj-lt"/>
                <a:cs typeface="Times New Roman" pitchFamily="18" charset="0"/>
              </a:rPr>
              <a:t>CSS/CSTS on </a:t>
            </a:r>
            <a:r>
              <a:rPr lang="en-US" altLang="en-US" sz="1800" b="0" dirty="0">
                <a:latin typeface="+mj-lt"/>
                <a:cs typeface="Times New Roman" pitchFamily="18" charset="0"/>
              </a:rPr>
              <a:t>the “Validated Radiometric </a:t>
            </a:r>
            <a:r>
              <a:rPr lang="en-US" altLang="en-US" sz="1800" b="0" dirty="0" smtClean="0">
                <a:latin typeface="+mj-lt"/>
                <a:cs typeface="Times New Roman" pitchFamily="18" charset="0"/>
              </a:rPr>
              <a:t>Service”</a:t>
            </a:r>
            <a:endParaRPr lang="en-US" altLang="en-US" sz="1800" b="0" dirty="0">
              <a:latin typeface="+mj-lt"/>
              <a:cs typeface="Times New Roman" pitchFamily="18" charset="0"/>
            </a:endParaRPr>
          </a:p>
          <a:p>
            <a:pPr>
              <a:lnSpc>
                <a:spcPct val="100000"/>
              </a:lnSpc>
              <a:spcBef>
                <a:spcPts val="0"/>
              </a:spcBef>
              <a:spcAft>
                <a:spcPts val="0"/>
              </a:spcAft>
            </a:pPr>
            <a:r>
              <a:rPr lang="en-US" altLang="en-US" sz="1800" b="0" dirty="0">
                <a:latin typeface="+mj-lt"/>
                <a:cs typeface="Times New Roman" pitchFamily="18" charset="0"/>
              </a:rPr>
              <a:t>Supported XSG SIG, SAWG, and SANA SG </a:t>
            </a:r>
            <a:r>
              <a:rPr lang="en-US" altLang="en-US" sz="1800" b="0" dirty="0" smtClean="0">
                <a:latin typeface="+mj-lt"/>
                <a:cs typeface="Times New Roman" pitchFamily="18" charset="0"/>
              </a:rPr>
              <a:t>meetings</a:t>
            </a:r>
            <a:endParaRPr lang="en-US" altLang="en-US" sz="1800" b="0" dirty="0">
              <a:latin typeface="+mj-lt"/>
              <a:cs typeface="Times New Roman" pitchFamily="18" charset="0"/>
            </a:endParaRPr>
          </a:p>
          <a:p>
            <a:pPr lvl="1">
              <a:lnSpc>
                <a:spcPct val="100000"/>
              </a:lnSpc>
              <a:spcBef>
                <a:spcPts val="600"/>
              </a:spcBef>
              <a:spcAft>
                <a:spcPts val="0"/>
              </a:spcAft>
              <a:buFont typeface="Wingdings" panose="05000000000000000000" pitchFamily="2" charset="2"/>
              <a:buChar char="ü"/>
            </a:pPr>
            <a:endParaRPr lang="en-US" altLang="en-US" sz="1600" b="0" dirty="0">
              <a:latin typeface="+mj-lt"/>
              <a:cs typeface="Times New Roman" pitchFamily="18" charset="0"/>
            </a:endParaRPr>
          </a:p>
          <a:p>
            <a:pPr>
              <a:lnSpc>
                <a:spcPct val="100000"/>
              </a:lnSpc>
              <a:spcBef>
                <a:spcPts val="600"/>
              </a:spcBef>
              <a:spcAft>
                <a:spcPts val="600"/>
              </a:spcAft>
            </a:pPr>
            <a:endParaRPr lang="en-US" altLang="en-US" sz="1800" dirty="0">
              <a:latin typeface="+mj-lt"/>
              <a:cs typeface="Times New Roman" pitchFamily="18" charset="0"/>
            </a:endParaRPr>
          </a:p>
          <a:p>
            <a:pPr lvl="1">
              <a:lnSpc>
                <a:spcPct val="100000"/>
              </a:lnSpc>
              <a:spcBef>
                <a:spcPts val="600"/>
              </a:spcBef>
              <a:spcAft>
                <a:spcPts val="0"/>
              </a:spcAft>
            </a:pPr>
            <a:endParaRPr lang="en-US" altLang="en-US" sz="1800" b="0" dirty="0">
              <a:latin typeface="+mj-lt"/>
              <a:cs typeface="Times New Roman" pitchFamily="18" charset="0"/>
            </a:endParaRPr>
          </a:p>
          <a:p>
            <a:pPr marL="0" indent="0">
              <a:lnSpc>
                <a:spcPct val="90000"/>
              </a:lnSpc>
              <a:spcBef>
                <a:spcPct val="50000"/>
              </a:spcBef>
              <a:buNone/>
            </a:pPr>
            <a:endParaRPr lang="en-US" altLang="fr-FR" sz="1800" b="1" dirty="0" smtClean="0">
              <a:latin typeface="+mj-lt"/>
              <a:cs typeface="Times New Roman" pitchFamily="18" charset="0"/>
            </a:endParaRPr>
          </a:p>
        </p:txBody>
      </p:sp>
      <p:sp>
        <p:nvSpPr>
          <p:cNvPr id="8" name="Text Box 2"/>
          <p:cNvSpPr txBox="1">
            <a:spLocks noChangeArrowheads="1"/>
          </p:cNvSpPr>
          <p:nvPr/>
        </p:nvSpPr>
        <p:spPr bwMode="auto">
          <a:xfrm>
            <a:off x="2229295" y="164575"/>
            <a:ext cx="56074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MS PGothic" pitchFamily="34" charset="-128"/>
              </a:defRPr>
            </a:lvl1pPr>
            <a:lvl2pPr>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9pPr>
          </a:lstStyle>
          <a:p>
            <a:pPr lvl="1">
              <a:lnSpc>
                <a:spcPct val="100000"/>
              </a:lnSpc>
              <a:spcBef>
                <a:spcPct val="50000"/>
              </a:spcBef>
              <a:spcAft>
                <a:spcPct val="0"/>
              </a:spcAft>
              <a:buSzTx/>
            </a:pPr>
            <a:r>
              <a:rPr lang="en-GB" sz="2000" dirty="0">
                <a:solidFill>
                  <a:srgbClr val="000099"/>
                </a:solidFill>
              </a:rPr>
              <a:t>MOIMS </a:t>
            </a:r>
            <a:r>
              <a:rPr lang="en-GB" sz="2000" dirty="0" smtClean="0">
                <a:solidFill>
                  <a:srgbClr val="000099"/>
                </a:solidFill>
              </a:rPr>
              <a:t>AREA </a:t>
            </a:r>
            <a:r>
              <a:rPr lang="en-US" sz="2000" dirty="0" smtClean="0">
                <a:solidFill>
                  <a:srgbClr val="000099"/>
                </a:solidFill>
              </a:rPr>
              <a:t>REPORT: NAV WG</a:t>
            </a:r>
            <a:endParaRPr lang="en-US" sz="2000" dirty="0">
              <a:solidFill>
                <a:srgbClr val="000099"/>
              </a:solidFill>
            </a:endParaRPr>
          </a:p>
        </p:txBody>
      </p:sp>
    </p:spTree>
    <p:extLst>
      <p:ext uri="{BB962C8B-B14F-4D97-AF65-F5344CB8AC3E}">
        <p14:creationId xmlns:p14="http://schemas.microsoft.com/office/powerpoint/2010/main" val="2031350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6553200" y="6477000"/>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a:defRPr sz="2000">
                <a:solidFill>
                  <a:schemeClr val="tx1"/>
                </a:solidFill>
                <a:latin typeface="Arial" pitchFamily="34" charset="0"/>
              </a:defRPr>
            </a:lvl6pPr>
            <a:lvl7pPr>
              <a:defRPr sz="2000">
                <a:solidFill>
                  <a:schemeClr val="tx1"/>
                </a:solidFill>
                <a:latin typeface="Arial" pitchFamily="34" charset="0"/>
              </a:defRPr>
            </a:lvl7pPr>
            <a:lvl8pPr>
              <a:defRPr sz="2000">
                <a:solidFill>
                  <a:schemeClr val="tx1"/>
                </a:solidFill>
                <a:latin typeface="Arial" pitchFamily="34" charset="0"/>
              </a:defRPr>
            </a:lvl8pPr>
            <a:lvl9pPr>
              <a:defRPr sz="2000">
                <a:solidFill>
                  <a:schemeClr val="tx1"/>
                </a:solidFill>
                <a:latin typeface="Arial" pitchFamily="34" charset="0"/>
              </a:defRPr>
            </a:lvl9pPr>
          </a:lstStyle>
          <a:p>
            <a:fld id="{11B8D498-192C-46C9-830C-901CF8E0E43A}" type="slidenum">
              <a:rPr lang="en-GB" altLang="fr-FR" sz="1200" smtClean="0">
                <a:solidFill>
                  <a:schemeClr val="bg2"/>
                </a:solidFill>
                <a:cs typeface="Arial" pitchFamily="34" charset="0"/>
              </a:rPr>
              <a:pPr/>
              <a:t>15</a:t>
            </a:fld>
            <a:endParaRPr lang="en-GB" altLang="fr-FR" sz="1200" smtClean="0">
              <a:solidFill>
                <a:schemeClr val="bg2"/>
              </a:solidFill>
              <a:cs typeface="Arial" pitchFamily="34" charset="0"/>
            </a:endParaRPr>
          </a:p>
        </p:txBody>
      </p:sp>
      <p:sp>
        <p:nvSpPr>
          <p:cNvPr id="16388" name="Rectangle 3"/>
          <p:cNvSpPr>
            <a:spLocks noGrp="1" noChangeArrowheads="1"/>
          </p:cNvSpPr>
          <p:nvPr>
            <p:ph type="body" idx="1"/>
          </p:nvPr>
        </p:nvSpPr>
        <p:spPr>
          <a:xfrm>
            <a:off x="533400" y="779054"/>
            <a:ext cx="8229600" cy="5645535"/>
          </a:xfrm>
        </p:spPr>
        <p:txBody>
          <a:bodyPr/>
          <a:lstStyle/>
          <a:p>
            <a:pPr marL="0" indent="0">
              <a:lnSpc>
                <a:spcPct val="100000"/>
              </a:lnSpc>
              <a:spcBef>
                <a:spcPts val="1200"/>
              </a:spcBef>
              <a:spcAft>
                <a:spcPts val="600"/>
              </a:spcAft>
              <a:buNone/>
            </a:pPr>
            <a:r>
              <a:rPr lang="en-US" altLang="en-US" sz="1800" u="sng" dirty="0" smtClean="0">
                <a:cs typeface="Times New Roman" pitchFamily="18" charset="0"/>
              </a:rPr>
              <a:t>ISSUES</a:t>
            </a:r>
          </a:p>
          <a:p>
            <a:pPr>
              <a:lnSpc>
                <a:spcPct val="100000"/>
              </a:lnSpc>
              <a:spcBef>
                <a:spcPts val="0"/>
              </a:spcBef>
              <a:spcAft>
                <a:spcPts val="0"/>
              </a:spcAft>
            </a:pPr>
            <a:r>
              <a:rPr lang="en-US" altLang="en-US" sz="1800" b="0" dirty="0">
                <a:cs typeface="Times New Roman" pitchFamily="18" charset="0"/>
              </a:rPr>
              <a:t>Many books in progress, difficult to get detailed commentary on new </a:t>
            </a:r>
            <a:r>
              <a:rPr lang="en-US" altLang="en-US" sz="1800" b="0" dirty="0" smtClean="0">
                <a:cs typeface="Times New Roman" pitchFamily="18" charset="0"/>
              </a:rPr>
              <a:t>drafts</a:t>
            </a:r>
            <a:endParaRPr lang="en-US" altLang="en-US" sz="1800" b="0" dirty="0">
              <a:cs typeface="Times New Roman" pitchFamily="18" charset="0"/>
            </a:endParaRPr>
          </a:p>
          <a:p>
            <a:pPr>
              <a:lnSpc>
                <a:spcPct val="100000"/>
              </a:lnSpc>
              <a:spcBef>
                <a:spcPts val="0"/>
              </a:spcBef>
              <a:spcAft>
                <a:spcPts val="0"/>
              </a:spcAft>
            </a:pPr>
            <a:r>
              <a:rPr lang="en-US" altLang="en-US" sz="1800" b="0" dirty="0">
                <a:cs typeface="Times New Roman" pitchFamily="18" charset="0"/>
              </a:rPr>
              <a:t>4 books (ADM, PRM, SMM, NHM) still missing </a:t>
            </a:r>
            <a:r>
              <a:rPr lang="en-US" altLang="en-US" sz="1800" b="0" dirty="0" smtClean="0">
                <a:cs typeface="Times New Roman" pitchFamily="18" charset="0"/>
              </a:rPr>
              <a:t>2</a:t>
            </a:r>
            <a:r>
              <a:rPr lang="en-US" altLang="en-US" sz="1800" b="0" baseline="30000" dirty="0" smtClean="0">
                <a:cs typeface="Times New Roman" pitchFamily="18" charset="0"/>
              </a:rPr>
              <a:t>nd</a:t>
            </a:r>
            <a:r>
              <a:rPr lang="en-US" altLang="en-US" sz="1800" b="0" dirty="0" smtClean="0">
                <a:cs typeface="Times New Roman" pitchFamily="18" charset="0"/>
              </a:rPr>
              <a:t> prototype </a:t>
            </a:r>
            <a:endParaRPr lang="en-US" altLang="en-US" sz="1800" b="0" dirty="0">
              <a:cs typeface="Times New Roman" pitchFamily="18" charset="0"/>
            </a:endParaRPr>
          </a:p>
          <a:p>
            <a:pPr>
              <a:lnSpc>
                <a:spcPct val="100000"/>
              </a:lnSpc>
              <a:spcBef>
                <a:spcPts val="0"/>
              </a:spcBef>
              <a:spcAft>
                <a:spcPts val="0"/>
              </a:spcAft>
            </a:pPr>
            <a:r>
              <a:rPr lang="en-US" altLang="en-US" sz="1800" b="0" dirty="0">
                <a:cs typeface="Times New Roman" pitchFamily="18" charset="0"/>
              </a:rPr>
              <a:t>Several new </a:t>
            </a:r>
            <a:r>
              <a:rPr lang="en-US" altLang="en-US" sz="1800" b="0" dirty="0" smtClean="0">
                <a:cs typeface="Times New Roman" pitchFamily="18" charset="0"/>
              </a:rPr>
              <a:t>ideas, </a:t>
            </a:r>
            <a:r>
              <a:rPr lang="en-US" altLang="en-US" sz="1800" b="0" dirty="0">
                <a:cs typeface="Times New Roman" pitchFamily="18" charset="0"/>
              </a:rPr>
              <a:t>but slow progress on existing items</a:t>
            </a:r>
          </a:p>
          <a:p>
            <a:pPr>
              <a:lnSpc>
                <a:spcPct val="100000"/>
              </a:lnSpc>
              <a:spcBef>
                <a:spcPts val="0"/>
              </a:spcBef>
              <a:spcAft>
                <a:spcPts val="0"/>
              </a:spcAft>
            </a:pPr>
            <a:r>
              <a:rPr lang="en-US" altLang="en-US" sz="1800" b="0" dirty="0">
                <a:cs typeface="Times New Roman" pitchFamily="18" charset="0"/>
              </a:rPr>
              <a:t>New Lead Editor unable to attend Boot Camp due to its </a:t>
            </a:r>
            <a:r>
              <a:rPr lang="en-US" altLang="en-US" sz="1800" b="0" dirty="0" smtClean="0">
                <a:cs typeface="Times New Roman" pitchFamily="18" charset="0"/>
              </a:rPr>
              <a:t>cancellation</a:t>
            </a:r>
            <a:endParaRPr lang="en-US" altLang="en-US" sz="1600" b="0" dirty="0">
              <a:latin typeface="+mj-lt"/>
              <a:cs typeface="Times New Roman" pitchFamily="18" charset="0"/>
            </a:endParaRPr>
          </a:p>
          <a:p>
            <a:pPr lvl="1">
              <a:lnSpc>
                <a:spcPct val="100000"/>
              </a:lnSpc>
              <a:spcBef>
                <a:spcPts val="600"/>
              </a:spcBef>
              <a:spcAft>
                <a:spcPts val="0"/>
              </a:spcAft>
              <a:buFont typeface="Wingdings" panose="05000000000000000000" pitchFamily="2" charset="2"/>
              <a:buChar char="ü"/>
            </a:pPr>
            <a:endParaRPr lang="en-US" altLang="en-US" sz="1600" b="0" dirty="0">
              <a:latin typeface="+mj-lt"/>
              <a:cs typeface="Times New Roman" pitchFamily="18" charset="0"/>
            </a:endParaRPr>
          </a:p>
          <a:p>
            <a:pPr lvl="1">
              <a:lnSpc>
                <a:spcPct val="100000"/>
              </a:lnSpc>
              <a:spcBef>
                <a:spcPts val="600"/>
              </a:spcBef>
              <a:spcAft>
                <a:spcPts val="0"/>
              </a:spcAft>
              <a:buFont typeface="Wingdings" panose="05000000000000000000" pitchFamily="2" charset="2"/>
              <a:buChar char="ü"/>
            </a:pPr>
            <a:endParaRPr lang="en-US" altLang="en-US" sz="1600" b="0" dirty="0">
              <a:latin typeface="+mj-lt"/>
              <a:cs typeface="Times New Roman" pitchFamily="18" charset="0"/>
            </a:endParaRPr>
          </a:p>
          <a:p>
            <a:pPr>
              <a:lnSpc>
                <a:spcPct val="100000"/>
              </a:lnSpc>
              <a:spcBef>
                <a:spcPts val="600"/>
              </a:spcBef>
              <a:spcAft>
                <a:spcPts val="600"/>
              </a:spcAft>
            </a:pPr>
            <a:endParaRPr lang="en-US" altLang="en-US" sz="1800" dirty="0">
              <a:latin typeface="+mj-lt"/>
              <a:cs typeface="Times New Roman" pitchFamily="18" charset="0"/>
            </a:endParaRPr>
          </a:p>
          <a:p>
            <a:pPr lvl="1">
              <a:lnSpc>
                <a:spcPct val="100000"/>
              </a:lnSpc>
              <a:spcBef>
                <a:spcPts val="600"/>
              </a:spcBef>
              <a:spcAft>
                <a:spcPts val="0"/>
              </a:spcAft>
            </a:pPr>
            <a:endParaRPr lang="en-US" altLang="en-US" sz="1800" b="0" dirty="0">
              <a:latin typeface="+mj-lt"/>
              <a:cs typeface="Times New Roman" pitchFamily="18" charset="0"/>
            </a:endParaRPr>
          </a:p>
          <a:p>
            <a:pPr marL="0" indent="0">
              <a:lnSpc>
                <a:spcPct val="90000"/>
              </a:lnSpc>
              <a:spcBef>
                <a:spcPct val="50000"/>
              </a:spcBef>
              <a:buNone/>
            </a:pPr>
            <a:endParaRPr lang="en-US" altLang="fr-FR" sz="1800" b="1" dirty="0" smtClean="0">
              <a:latin typeface="+mj-lt"/>
              <a:cs typeface="Times New Roman" pitchFamily="18" charset="0"/>
            </a:endParaRPr>
          </a:p>
        </p:txBody>
      </p:sp>
      <p:sp>
        <p:nvSpPr>
          <p:cNvPr id="8" name="Text Box 2"/>
          <p:cNvSpPr txBox="1">
            <a:spLocks noChangeArrowheads="1"/>
          </p:cNvSpPr>
          <p:nvPr/>
        </p:nvSpPr>
        <p:spPr bwMode="auto">
          <a:xfrm>
            <a:off x="2229295" y="164575"/>
            <a:ext cx="56074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MS PGothic" pitchFamily="34" charset="-128"/>
              </a:defRPr>
            </a:lvl1pPr>
            <a:lvl2pPr>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9pPr>
          </a:lstStyle>
          <a:p>
            <a:pPr lvl="1">
              <a:lnSpc>
                <a:spcPct val="100000"/>
              </a:lnSpc>
              <a:spcBef>
                <a:spcPct val="50000"/>
              </a:spcBef>
              <a:spcAft>
                <a:spcPct val="0"/>
              </a:spcAft>
              <a:buSzTx/>
            </a:pPr>
            <a:r>
              <a:rPr lang="en-GB" sz="2000" dirty="0">
                <a:solidFill>
                  <a:srgbClr val="000099"/>
                </a:solidFill>
              </a:rPr>
              <a:t>MOIMS </a:t>
            </a:r>
            <a:r>
              <a:rPr lang="en-GB" sz="2000" dirty="0" smtClean="0">
                <a:solidFill>
                  <a:srgbClr val="000099"/>
                </a:solidFill>
              </a:rPr>
              <a:t>AREA </a:t>
            </a:r>
            <a:r>
              <a:rPr lang="en-US" sz="2000" dirty="0" smtClean="0">
                <a:solidFill>
                  <a:srgbClr val="000099"/>
                </a:solidFill>
              </a:rPr>
              <a:t>REPORT: NAV WG</a:t>
            </a:r>
            <a:endParaRPr lang="en-US" sz="2000" dirty="0">
              <a:solidFill>
                <a:srgbClr val="000099"/>
              </a:solidFill>
            </a:endParaRPr>
          </a:p>
        </p:txBody>
      </p:sp>
    </p:spTree>
    <p:extLst>
      <p:ext uri="{BB962C8B-B14F-4D97-AF65-F5344CB8AC3E}">
        <p14:creationId xmlns:p14="http://schemas.microsoft.com/office/powerpoint/2010/main" val="2649520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4294967295"/>
          </p:nvPr>
        </p:nvSpPr>
        <p:spPr>
          <a:xfrm>
            <a:off x="6553200" y="6477000"/>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a:defRPr sz="2000">
                <a:solidFill>
                  <a:schemeClr val="tx1"/>
                </a:solidFill>
                <a:latin typeface="Arial" pitchFamily="34" charset="0"/>
              </a:defRPr>
            </a:lvl6pPr>
            <a:lvl7pPr>
              <a:defRPr sz="2000">
                <a:solidFill>
                  <a:schemeClr val="tx1"/>
                </a:solidFill>
                <a:latin typeface="Arial" pitchFamily="34" charset="0"/>
              </a:defRPr>
            </a:lvl7pPr>
            <a:lvl8pPr>
              <a:defRPr sz="2000">
                <a:solidFill>
                  <a:schemeClr val="tx1"/>
                </a:solidFill>
                <a:latin typeface="Arial" pitchFamily="34" charset="0"/>
              </a:defRPr>
            </a:lvl8pPr>
            <a:lvl9pPr>
              <a:defRPr sz="2000">
                <a:solidFill>
                  <a:schemeClr val="tx1"/>
                </a:solidFill>
                <a:latin typeface="Arial" pitchFamily="34" charset="0"/>
              </a:defRPr>
            </a:lvl9pPr>
          </a:lstStyle>
          <a:p>
            <a:fld id="{05863BF0-6E7A-48E1-861F-CB07D53031FA}" type="slidenum">
              <a:rPr lang="en-GB" altLang="fr-FR" sz="1200" smtClean="0">
                <a:solidFill>
                  <a:schemeClr val="bg2"/>
                </a:solidFill>
                <a:cs typeface="Arial" pitchFamily="34" charset="0"/>
              </a:rPr>
              <a:pPr/>
              <a:t>16</a:t>
            </a:fld>
            <a:endParaRPr lang="en-GB" altLang="fr-FR" sz="1200" smtClean="0">
              <a:solidFill>
                <a:schemeClr val="bg2"/>
              </a:solidFill>
              <a:cs typeface="Arial" pitchFamily="34" charset="0"/>
            </a:endParaRPr>
          </a:p>
        </p:txBody>
      </p:sp>
      <p:sp>
        <p:nvSpPr>
          <p:cNvPr id="20484" name="Text Box 3"/>
          <p:cNvSpPr txBox="1">
            <a:spLocks noChangeArrowheads="1"/>
          </p:cNvSpPr>
          <p:nvPr/>
        </p:nvSpPr>
        <p:spPr bwMode="auto">
          <a:xfrm>
            <a:off x="402252" y="855865"/>
            <a:ext cx="83058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a:defRPr sz="2000">
                <a:solidFill>
                  <a:schemeClr val="tx1"/>
                </a:solidFill>
                <a:latin typeface="Arial" pitchFamily="34" charset="0"/>
              </a:defRPr>
            </a:lvl6pPr>
            <a:lvl7pPr>
              <a:defRPr sz="2000">
                <a:solidFill>
                  <a:schemeClr val="tx1"/>
                </a:solidFill>
                <a:latin typeface="Arial" pitchFamily="34" charset="0"/>
              </a:defRPr>
            </a:lvl7pPr>
            <a:lvl8pPr>
              <a:defRPr sz="2000">
                <a:solidFill>
                  <a:schemeClr val="tx1"/>
                </a:solidFill>
                <a:latin typeface="Arial" pitchFamily="34" charset="0"/>
              </a:defRPr>
            </a:lvl8pPr>
            <a:lvl9pPr>
              <a:defRPr sz="2000">
                <a:solidFill>
                  <a:schemeClr val="tx1"/>
                </a:solidFill>
                <a:latin typeface="Arial" pitchFamily="34" charset="0"/>
              </a:defRPr>
            </a:lvl9pPr>
          </a:lstStyle>
          <a:p>
            <a:pPr>
              <a:spcBef>
                <a:spcPct val="50000"/>
              </a:spcBef>
            </a:pPr>
            <a:r>
              <a:rPr lang="en-US" altLang="fr-FR" sz="1800" u="sng" dirty="0" smtClean="0"/>
              <a:t>RESOLUTIONS</a:t>
            </a:r>
            <a:endParaRPr lang="en-US" altLang="fr-FR" sz="1800" u="sng" dirty="0"/>
          </a:p>
          <a:p>
            <a:pPr>
              <a:spcBef>
                <a:spcPct val="50000"/>
              </a:spcBef>
              <a:buFont typeface="Arial" panose="020B0604020202020204" pitchFamily="34" charset="0"/>
              <a:buChar char="•"/>
            </a:pPr>
            <a:r>
              <a:rPr lang="en-US" altLang="fr-FR" sz="1800" dirty="0"/>
              <a:t>Resolution 1:  </a:t>
            </a:r>
            <a:r>
              <a:rPr lang="en-US" altLang="fr-FR" sz="1800" b="0" dirty="0"/>
              <a:t>The Navigation WG requests approval to add </a:t>
            </a:r>
            <a:r>
              <a:rPr lang="en-US" altLang="fr-FR" sz="1800" b="0" dirty="0" smtClean="0"/>
              <a:t>a </a:t>
            </a:r>
            <a:r>
              <a:rPr lang="en-US" altLang="fr-FR" sz="1800" b="0" dirty="0"/>
              <a:t>project to update the Navigation Data Messages XML Specification (</a:t>
            </a:r>
            <a:r>
              <a:rPr lang="en-US" altLang="fr-FR" sz="1800" b="0" dirty="0" smtClean="0"/>
              <a:t>5-year </a:t>
            </a:r>
            <a:r>
              <a:rPr lang="en-US" altLang="fr-FR" sz="1800" b="0" dirty="0"/>
              <a:t>r</a:t>
            </a:r>
            <a:r>
              <a:rPr lang="en-US" altLang="fr-FR" sz="1800" b="0" dirty="0" smtClean="0"/>
              <a:t>evisions)</a:t>
            </a:r>
            <a:endParaRPr lang="en-US" altLang="fr-FR" sz="1800" b="0" dirty="0"/>
          </a:p>
          <a:p>
            <a:pPr>
              <a:spcBef>
                <a:spcPct val="50000"/>
              </a:spcBef>
              <a:buFont typeface="Arial" panose="020B0604020202020204" pitchFamily="34" charset="0"/>
              <a:buChar char="•"/>
            </a:pPr>
            <a:r>
              <a:rPr lang="en-US" altLang="fr-FR" sz="1800" dirty="0"/>
              <a:t>Resolution 2:  </a:t>
            </a:r>
            <a:r>
              <a:rPr lang="en-US" altLang="fr-FR" sz="1800" b="0" dirty="0"/>
              <a:t>The Navigation WG proposes that the “boilerplate text” Security section of Blue/Magenta books be added to the Blue/Magenta Book templates (see example next page)</a:t>
            </a:r>
          </a:p>
          <a:p>
            <a:pPr>
              <a:spcBef>
                <a:spcPct val="50000"/>
              </a:spcBef>
              <a:buFont typeface="Arial" panose="020B0604020202020204" pitchFamily="34" charset="0"/>
              <a:buChar char="•"/>
            </a:pPr>
            <a:r>
              <a:rPr lang="en-US" altLang="fr-FR" sz="1800" dirty="0"/>
              <a:t>Resolution 3:  </a:t>
            </a:r>
            <a:r>
              <a:rPr lang="en-US" altLang="fr-FR" sz="1800" b="0" dirty="0"/>
              <a:t>The Navigation WG proposes that a “Concept Paper Template” be added to the document templates on the CESG CWE site</a:t>
            </a:r>
          </a:p>
          <a:p>
            <a:pPr>
              <a:spcBef>
                <a:spcPct val="50000"/>
              </a:spcBef>
              <a:buFont typeface="Arial" panose="020B0604020202020204" pitchFamily="34" charset="0"/>
              <a:buChar char="•"/>
            </a:pPr>
            <a:r>
              <a:rPr lang="en-US" altLang="fr-FR" sz="1800" dirty="0"/>
              <a:t>Resolution 4:  </a:t>
            </a:r>
            <a:r>
              <a:rPr lang="en-US" altLang="fr-FR" sz="1800" b="0" dirty="0"/>
              <a:t>The Navigation WG expresses appreciation to NASA and the staff of the Westin Cleveland for their excellent support of these </a:t>
            </a:r>
            <a:r>
              <a:rPr lang="en-US" altLang="fr-FR" sz="1800" b="0" dirty="0" smtClean="0"/>
              <a:t>meetings</a:t>
            </a:r>
          </a:p>
          <a:p>
            <a:pPr marL="0" indent="0" eaLnBrk="0" hangingPunct="0">
              <a:spcBef>
                <a:spcPts val="1200"/>
              </a:spcBef>
              <a:spcAft>
                <a:spcPts val="0"/>
              </a:spcAft>
              <a:buSzPct val="125000"/>
            </a:pPr>
            <a:r>
              <a:rPr lang="en-US" altLang="fr-FR" sz="1800" u="sng" dirty="0">
                <a:latin typeface="+mn-lt"/>
                <a:cs typeface="Times New Roman" pitchFamily="18" charset="0"/>
              </a:rPr>
              <a:t>WORKING GROUP </a:t>
            </a:r>
            <a:r>
              <a:rPr lang="en-US" altLang="fr-FR" sz="1800" u="sng" dirty="0" smtClean="0">
                <a:latin typeface="+mn-lt"/>
                <a:cs typeface="Times New Roman" pitchFamily="18" charset="0"/>
              </a:rPr>
              <a:t>STATUS:</a:t>
            </a:r>
            <a:r>
              <a:rPr lang="en-US" altLang="fr-FR" sz="1800" b="0" dirty="0" smtClean="0">
                <a:latin typeface="+mn-lt"/>
                <a:cs typeface="Times New Roman" pitchFamily="18" charset="0"/>
              </a:rPr>
              <a:t> Active</a:t>
            </a:r>
          </a:p>
          <a:p>
            <a:pPr marL="0" indent="0" eaLnBrk="0" hangingPunct="0">
              <a:spcBef>
                <a:spcPts val="1200"/>
              </a:spcBef>
              <a:spcAft>
                <a:spcPts val="0"/>
              </a:spcAft>
              <a:buSzPct val="125000"/>
            </a:pPr>
            <a:endParaRPr lang="en-US" altLang="fr-FR" sz="1800" u="sng" dirty="0">
              <a:latin typeface="+mn-lt"/>
              <a:cs typeface="Times New Roman" pitchFamily="18" charset="0"/>
            </a:endParaRPr>
          </a:p>
        </p:txBody>
      </p:sp>
      <p:sp>
        <p:nvSpPr>
          <p:cNvPr id="8" name="Text Box 2"/>
          <p:cNvSpPr txBox="1">
            <a:spLocks noChangeArrowheads="1"/>
          </p:cNvSpPr>
          <p:nvPr/>
        </p:nvSpPr>
        <p:spPr bwMode="auto">
          <a:xfrm>
            <a:off x="2037270" y="164575"/>
            <a:ext cx="58762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MS PGothic" pitchFamily="34" charset="-128"/>
              </a:defRPr>
            </a:lvl1pPr>
            <a:lvl2pPr>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9pPr>
          </a:lstStyle>
          <a:p>
            <a:pPr lvl="1">
              <a:lnSpc>
                <a:spcPct val="100000"/>
              </a:lnSpc>
              <a:spcBef>
                <a:spcPct val="50000"/>
              </a:spcBef>
              <a:spcAft>
                <a:spcPct val="0"/>
              </a:spcAft>
              <a:buSzTx/>
            </a:pPr>
            <a:r>
              <a:rPr lang="en-GB" sz="2000" dirty="0">
                <a:solidFill>
                  <a:srgbClr val="000099"/>
                </a:solidFill>
              </a:rPr>
              <a:t>MOIMS </a:t>
            </a:r>
            <a:r>
              <a:rPr lang="en-GB" sz="2000" dirty="0" smtClean="0">
                <a:solidFill>
                  <a:srgbClr val="000099"/>
                </a:solidFill>
              </a:rPr>
              <a:t>AREA </a:t>
            </a:r>
            <a:r>
              <a:rPr lang="en-US" sz="2000" dirty="0" smtClean="0">
                <a:solidFill>
                  <a:srgbClr val="000099"/>
                </a:solidFill>
              </a:rPr>
              <a:t>REPORT: NAV WG</a:t>
            </a:r>
            <a:endParaRPr lang="en-US" sz="2000" dirty="0">
              <a:solidFill>
                <a:srgbClr val="000099"/>
              </a:solidFill>
            </a:endParaRPr>
          </a:p>
        </p:txBody>
      </p:sp>
      <p:graphicFrame>
        <p:nvGraphicFramePr>
          <p:cNvPr id="6" name="Tableau 1"/>
          <p:cNvGraphicFramePr>
            <a:graphicFrameLocks noGrp="1"/>
          </p:cNvGraphicFramePr>
          <p:nvPr>
            <p:extLst>
              <p:ext uri="{D42A27DB-BD31-4B8C-83A1-F6EECF244321}">
                <p14:modId xmlns:p14="http://schemas.microsoft.com/office/powerpoint/2010/main" val="2432773466"/>
              </p:ext>
            </p:extLst>
          </p:nvPr>
        </p:nvGraphicFramePr>
        <p:xfrm>
          <a:off x="1269170" y="5157225"/>
          <a:ext cx="6096000" cy="736600"/>
        </p:xfrm>
        <a:graphic>
          <a:graphicData uri="http://schemas.openxmlformats.org/drawingml/2006/table">
            <a:tbl>
              <a:tblPr firstRow="1" bandRow="1">
                <a:tableStyleId>{5C22544A-7EE6-4342-B048-85BDC9FD1C3A}</a:tableStyleId>
              </a:tblPr>
              <a:tblGrid>
                <a:gridCol w="1524000"/>
                <a:gridCol w="1524000"/>
                <a:gridCol w="1524000"/>
                <a:gridCol w="1524000"/>
              </a:tblGrid>
              <a:tr h="1353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status: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CAUTION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PROBLEM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comment: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122994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Aft>
                <a:spcPct val="10000"/>
              </a:spcAft>
              <a:buSzPct val="125000"/>
              <a:defRPr b="1">
                <a:solidFill>
                  <a:schemeClr val="tx1"/>
                </a:solidFill>
                <a:latin typeface="Arial" charset="0"/>
                <a:ea typeface="ＭＳ Ｐゴシック" charset="-128"/>
              </a:defRPr>
            </a:lvl1pPr>
            <a:lvl2pPr marL="742950" indent="-285750">
              <a:lnSpc>
                <a:spcPct val="90000"/>
              </a:lnSpc>
              <a:spcAft>
                <a:spcPct val="10000"/>
              </a:spcAft>
              <a:buSzPct val="125000"/>
              <a:defRPr b="1">
                <a:solidFill>
                  <a:schemeClr val="tx1"/>
                </a:solidFill>
                <a:latin typeface="Arial" charset="0"/>
                <a:ea typeface="ＭＳ Ｐゴシック" charset="-128"/>
              </a:defRPr>
            </a:lvl2pPr>
            <a:lvl3pPr marL="1143000" indent="-228600">
              <a:lnSpc>
                <a:spcPct val="90000"/>
              </a:lnSpc>
              <a:spcAft>
                <a:spcPct val="10000"/>
              </a:spcAft>
              <a:buSzPct val="125000"/>
              <a:defRPr b="1">
                <a:solidFill>
                  <a:schemeClr val="tx1"/>
                </a:solidFill>
                <a:latin typeface="Arial" charset="0"/>
                <a:ea typeface="ＭＳ Ｐゴシック" charset="-128"/>
              </a:defRPr>
            </a:lvl3pPr>
            <a:lvl4pPr marL="1600200" indent="-228600">
              <a:lnSpc>
                <a:spcPct val="90000"/>
              </a:lnSpc>
              <a:spcAft>
                <a:spcPct val="10000"/>
              </a:spcAft>
              <a:buSzPct val="125000"/>
              <a:defRPr b="1">
                <a:solidFill>
                  <a:schemeClr val="tx1"/>
                </a:solidFill>
                <a:latin typeface="Arial" charset="0"/>
                <a:ea typeface="ＭＳ Ｐゴシック" charset="-128"/>
              </a:defRPr>
            </a:lvl4pPr>
            <a:lvl5pPr marL="2057400" indent="-228600">
              <a:lnSpc>
                <a:spcPct val="90000"/>
              </a:lnSpc>
              <a:spcAft>
                <a:spcPct val="10000"/>
              </a:spcAft>
              <a:buSzPct val="125000"/>
              <a:defRPr b="1">
                <a:solidFill>
                  <a:schemeClr val="tx1"/>
                </a:solidFill>
                <a:latin typeface="Arial" charset="0"/>
                <a:ea typeface="ＭＳ Ｐゴシック"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charset="-128"/>
              </a:defRPr>
            </a:lvl9pPr>
          </a:lstStyle>
          <a:p>
            <a:pPr>
              <a:lnSpc>
                <a:spcPct val="100000"/>
              </a:lnSpc>
              <a:spcBef>
                <a:spcPct val="50000"/>
              </a:spcBef>
              <a:spcAft>
                <a:spcPct val="0"/>
              </a:spcAft>
              <a:buSzTx/>
            </a:pPr>
            <a:endParaRPr lang="en-GB" altLang="en-US" sz="2400" b="0"/>
          </a:p>
        </p:txBody>
      </p:sp>
      <p:sp>
        <p:nvSpPr>
          <p:cNvPr id="27651" name="Text Box 3"/>
          <p:cNvSpPr txBox="1">
            <a:spLocks noChangeArrowheads="1"/>
          </p:cNvSpPr>
          <p:nvPr/>
        </p:nvSpPr>
        <p:spPr bwMode="auto">
          <a:xfrm>
            <a:off x="533400" y="838200"/>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ct val="10000"/>
              </a:spcAft>
              <a:buSzPct val="125000"/>
              <a:defRPr b="1">
                <a:solidFill>
                  <a:schemeClr val="tx1"/>
                </a:solidFill>
                <a:latin typeface="Arial" charset="0"/>
                <a:ea typeface="ＭＳ Ｐゴシック" charset="-128"/>
              </a:defRPr>
            </a:lvl1pPr>
            <a:lvl2pPr marL="742950" indent="-285750">
              <a:lnSpc>
                <a:spcPct val="90000"/>
              </a:lnSpc>
              <a:spcAft>
                <a:spcPct val="10000"/>
              </a:spcAft>
              <a:buSzPct val="125000"/>
              <a:defRPr b="1">
                <a:solidFill>
                  <a:schemeClr val="tx1"/>
                </a:solidFill>
                <a:latin typeface="Arial" charset="0"/>
                <a:ea typeface="ＭＳ Ｐゴシック" charset="-128"/>
              </a:defRPr>
            </a:lvl2pPr>
            <a:lvl3pPr marL="1143000" indent="-228600">
              <a:lnSpc>
                <a:spcPct val="90000"/>
              </a:lnSpc>
              <a:spcAft>
                <a:spcPct val="10000"/>
              </a:spcAft>
              <a:buSzPct val="125000"/>
              <a:defRPr b="1">
                <a:solidFill>
                  <a:schemeClr val="tx1"/>
                </a:solidFill>
                <a:latin typeface="Arial" charset="0"/>
                <a:ea typeface="ＭＳ Ｐゴシック" charset="-128"/>
              </a:defRPr>
            </a:lvl3pPr>
            <a:lvl4pPr marL="1600200" indent="-228600">
              <a:lnSpc>
                <a:spcPct val="90000"/>
              </a:lnSpc>
              <a:spcAft>
                <a:spcPct val="10000"/>
              </a:spcAft>
              <a:buSzPct val="125000"/>
              <a:defRPr b="1">
                <a:solidFill>
                  <a:schemeClr val="tx1"/>
                </a:solidFill>
                <a:latin typeface="Arial" charset="0"/>
                <a:ea typeface="ＭＳ Ｐゴシック" charset="-128"/>
              </a:defRPr>
            </a:lvl4pPr>
            <a:lvl5pPr marL="2057400" indent="-228600">
              <a:lnSpc>
                <a:spcPct val="90000"/>
              </a:lnSpc>
              <a:spcAft>
                <a:spcPct val="10000"/>
              </a:spcAft>
              <a:buSzPct val="125000"/>
              <a:defRPr b="1">
                <a:solidFill>
                  <a:schemeClr val="tx1"/>
                </a:solidFill>
                <a:latin typeface="Arial" charset="0"/>
                <a:ea typeface="ＭＳ Ｐゴシック"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charset="-128"/>
              </a:defRPr>
            </a:lvl9pPr>
          </a:lstStyle>
          <a:p>
            <a:pPr>
              <a:lnSpc>
                <a:spcPct val="100000"/>
              </a:lnSpc>
              <a:spcBef>
                <a:spcPct val="50000"/>
              </a:spcBef>
              <a:spcAft>
                <a:spcPct val="0"/>
              </a:spcAft>
              <a:buSzTx/>
            </a:pPr>
            <a:endParaRPr lang="en-US" altLang="en-US">
              <a:solidFill>
                <a:srgbClr val="CC0000"/>
              </a:solidFill>
            </a:endParaRPr>
          </a:p>
          <a:p>
            <a:pPr>
              <a:lnSpc>
                <a:spcPct val="100000"/>
              </a:lnSpc>
              <a:spcBef>
                <a:spcPct val="50000"/>
              </a:spcBef>
              <a:spcAft>
                <a:spcPct val="0"/>
              </a:spcAft>
              <a:buSzTx/>
            </a:pPr>
            <a:endParaRPr lang="en-GB" altLang="en-US">
              <a:solidFill>
                <a:srgbClr val="CC0000"/>
              </a:solidFill>
            </a:endParaRPr>
          </a:p>
        </p:txBody>
      </p:sp>
      <p:sp>
        <p:nvSpPr>
          <p:cNvPr id="27652" name="Text Box 2"/>
          <p:cNvSpPr txBox="1">
            <a:spLocks noChangeArrowheads="1"/>
          </p:cNvSpPr>
          <p:nvPr/>
        </p:nvSpPr>
        <p:spPr bwMode="auto">
          <a:xfrm>
            <a:off x="2421320" y="228600"/>
            <a:ext cx="458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Aft>
                <a:spcPct val="10000"/>
              </a:spcAft>
              <a:buSzPct val="125000"/>
              <a:defRPr b="1">
                <a:solidFill>
                  <a:schemeClr val="tx1"/>
                </a:solidFill>
                <a:latin typeface="Arial" charset="0"/>
                <a:ea typeface="ＭＳ Ｐゴシック" charset="-128"/>
              </a:defRPr>
            </a:lvl1pPr>
            <a:lvl2pPr>
              <a:lnSpc>
                <a:spcPct val="90000"/>
              </a:lnSpc>
              <a:spcAft>
                <a:spcPct val="10000"/>
              </a:spcAft>
              <a:buSzPct val="125000"/>
              <a:defRPr b="1">
                <a:solidFill>
                  <a:schemeClr val="tx1"/>
                </a:solidFill>
                <a:latin typeface="Arial" charset="0"/>
                <a:ea typeface="ＭＳ Ｐゴシック" charset="-128"/>
              </a:defRPr>
            </a:lvl2pPr>
            <a:lvl3pPr marL="1143000" indent="-228600">
              <a:lnSpc>
                <a:spcPct val="90000"/>
              </a:lnSpc>
              <a:spcAft>
                <a:spcPct val="10000"/>
              </a:spcAft>
              <a:buSzPct val="125000"/>
              <a:defRPr b="1">
                <a:solidFill>
                  <a:schemeClr val="tx1"/>
                </a:solidFill>
                <a:latin typeface="Arial" charset="0"/>
                <a:ea typeface="ＭＳ Ｐゴシック" charset="-128"/>
              </a:defRPr>
            </a:lvl3pPr>
            <a:lvl4pPr marL="1600200" indent="-228600">
              <a:lnSpc>
                <a:spcPct val="90000"/>
              </a:lnSpc>
              <a:spcAft>
                <a:spcPct val="10000"/>
              </a:spcAft>
              <a:buSzPct val="125000"/>
              <a:defRPr b="1">
                <a:solidFill>
                  <a:schemeClr val="tx1"/>
                </a:solidFill>
                <a:latin typeface="Arial" charset="0"/>
                <a:ea typeface="ＭＳ Ｐゴシック" charset="-128"/>
              </a:defRPr>
            </a:lvl4pPr>
            <a:lvl5pPr marL="2057400" indent="-228600">
              <a:lnSpc>
                <a:spcPct val="90000"/>
              </a:lnSpc>
              <a:spcAft>
                <a:spcPct val="10000"/>
              </a:spcAft>
              <a:buSzPct val="125000"/>
              <a:defRPr b="1">
                <a:solidFill>
                  <a:schemeClr val="tx1"/>
                </a:solidFill>
                <a:latin typeface="Arial" charset="0"/>
                <a:ea typeface="ＭＳ Ｐゴシック"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charset="-128"/>
              </a:defRPr>
            </a:lvl9pPr>
          </a:lstStyle>
          <a:p>
            <a:pPr lvl="1">
              <a:lnSpc>
                <a:spcPct val="100000"/>
              </a:lnSpc>
              <a:spcBef>
                <a:spcPct val="50000"/>
              </a:spcBef>
              <a:spcAft>
                <a:spcPct val="0"/>
              </a:spcAft>
              <a:buSzTx/>
            </a:pPr>
            <a:r>
              <a:rPr lang="en-GB" sz="2000" dirty="0">
                <a:solidFill>
                  <a:srgbClr val="000099"/>
                </a:solidFill>
              </a:rPr>
              <a:t>MOIMS AREA </a:t>
            </a:r>
            <a:r>
              <a:rPr lang="en-US" sz="2000" dirty="0">
                <a:solidFill>
                  <a:srgbClr val="000099"/>
                </a:solidFill>
              </a:rPr>
              <a:t>REPORT: NAV WG</a:t>
            </a:r>
          </a:p>
        </p:txBody>
      </p:sp>
      <p:sp>
        <p:nvSpPr>
          <p:cNvPr id="1416197" name="Text Box 5"/>
          <p:cNvSpPr txBox="1">
            <a:spLocks noChangeArrowheads="1"/>
          </p:cNvSpPr>
          <p:nvPr/>
        </p:nvSpPr>
        <p:spPr bwMode="auto">
          <a:xfrm>
            <a:off x="533400" y="838200"/>
            <a:ext cx="8153400" cy="313932"/>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a:lnSpc>
                <a:spcPct val="80000"/>
              </a:lnSpc>
              <a:spcBef>
                <a:spcPct val="50000"/>
              </a:spcBef>
              <a:defRPr/>
            </a:pPr>
            <a:r>
              <a:rPr lang="en-US" altLang="en-US" sz="1800" dirty="0" smtClean="0">
                <a:solidFill>
                  <a:srgbClr val="000099"/>
                </a:solidFill>
                <a:effectLst>
                  <a:outerShdw blurRad="38100" dist="38100" dir="2700000" algn="tl">
                    <a:srgbClr val="C0C0C0"/>
                  </a:outerShdw>
                </a:effectLst>
              </a:rPr>
              <a:t>Resolution 2: Current Blue Book Annex for Security, SANA, Patent</a:t>
            </a:r>
          </a:p>
        </p:txBody>
      </p:sp>
      <p:sp>
        <p:nvSpPr>
          <p:cNvPr id="27654" name="Text Box 6"/>
          <p:cNvSpPr txBox="1">
            <a:spLocks noChangeArrowheads="1"/>
          </p:cNvSpPr>
          <p:nvPr/>
        </p:nvSpPr>
        <p:spPr bwMode="auto">
          <a:xfrm>
            <a:off x="609600" y="1295400"/>
            <a:ext cx="792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Aft>
                <a:spcPct val="10000"/>
              </a:spcAft>
              <a:buSzPct val="125000"/>
              <a:defRPr b="1">
                <a:solidFill>
                  <a:schemeClr val="tx1"/>
                </a:solidFill>
                <a:latin typeface="Arial" charset="0"/>
                <a:ea typeface="ＭＳ Ｐゴシック" charset="-128"/>
              </a:defRPr>
            </a:lvl1pPr>
            <a:lvl2pPr marL="914400" indent="-457200">
              <a:lnSpc>
                <a:spcPct val="90000"/>
              </a:lnSpc>
              <a:spcAft>
                <a:spcPct val="10000"/>
              </a:spcAft>
              <a:buSzPct val="125000"/>
              <a:defRPr b="1">
                <a:solidFill>
                  <a:schemeClr val="tx1"/>
                </a:solidFill>
                <a:latin typeface="Arial" charset="0"/>
                <a:ea typeface="ＭＳ Ｐゴシック" charset="-128"/>
              </a:defRPr>
            </a:lvl2pPr>
            <a:lvl3pPr marL="1371600" indent="-457200">
              <a:lnSpc>
                <a:spcPct val="90000"/>
              </a:lnSpc>
              <a:spcAft>
                <a:spcPct val="10000"/>
              </a:spcAft>
              <a:buSzPct val="125000"/>
              <a:defRPr b="1">
                <a:solidFill>
                  <a:schemeClr val="tx1"/>
                </a:solidFill>
                <a:latin typeface="Arial" charset="0"/>
                <a:ea typeface="ＭＳ Ｐゴシック" charset="-128"/>
              </a:defRPr>
            </a:lvl3pPr>
            <a:lvl4pPr marL="1600200" indent="-228600">
              <a:lnSpc>
                <a:spcPct val="90000"/>
              </a:lnSpc>
              <a:spcAft>
                <a:spcPct val="10000"/>
              </a:spcAft>
              <a:buSzPct val="125000"/>
              <a:defRPr b="1">
                <a:solidFill>
                  <a:schemeClr val="tx1"/>
                </a:solidFill>
                <a:latin typeface="Arial" charset="0"/>
                <a:ea typeface="ＭＳ Ｐゴシック" charset="-128"/>
              </a:defRPr>
            </a:lvl4pPr>
            <a:lvl5pPr marL="2057400" indent="-228600">
              <a:lnSpc>
                <a:spcPct val="90000"/>
              </a:lnSpc>
              <a:spcAft>
                <a:spcPct val="10000"/>
              </a:spcAft>
              <a:buSzPct val="125000"/>
              <a:defRPr b="1">
                <a:solidFill>
                  <a:schemeClr val="tx1"/>
                </a:solidFill>
                <a:latin typeface="Arial" charset="0"/>
                <a:ea typeface="ＭＳ Ｐゴシック"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charset="-128"/>
              </a:defRPr>
            </a:lvl9pPr>
          </a:lstStyle>
          <a:p>
            <a:pPr>
              <a:lnSpc>
                <a:spcPct val="100000"/>
              </a:lnSpc>
              <a:spcBef>
                <a:spcPts val="600"/>
              </a:spcBef>
              <a:spcAft>
                <a:spcPts val="600"/>
              </a:spcAft>
              <a:buSzTx/>
              <a:buFont typeface="Arial" charset="0"/>
              <a:buChar char="•"/>
            </a:pPr>
            <a:endParaRPr lang="en-US" alt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0911" y="1204047"/>
            <a:ext cx="6174789" cy="5136116"/>
          </a:xfrm>
          <a:prstGeom prst="rect">
            <a:avLst/>
          </a:prstGeom>
        </p:spPr>
      </p:pic>
    </p:spTree>
    <p:extLst>
      <p:ext uri="{BB962C8B-B14F-4D97-AF65-F5344CB8AC3E}">
        <p14:creationId xmlns:p14="http://schemas.microsoft.com/office/powerpoint/2010/main" val="2817838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4294967295"/>
          </p:nvPr>
        </p:nvSpPr>
        <p:spPr>
          <a:xfrm>
            <a:off x="6553200" y="6477000"/>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a:defRPr sz="2000">
                <a:solidFill>
                  <a:schemeClr val="tx1"/>
                </a:solidFill>
                <a:latin typeface="Arial" pitchFamily="34" charset="0"/>
              </a:defRPr>
            </a:lvl6pPr>
            <a:lvl7pPr>
              <a:defRPr sz="2000">
                <a:solidFill>
                  <a:schemeClr val="tx1"/>
                </a:solidFill>
                <a:latin typeface="Arial" pitchFamily="34" charset="0"/>
              </a:defRPr>
            </a:lvl7pPr>
            <a:lvl8pPr>
              <a:defRPr sz="2000">
                <a:solidFill>
                  <a:schemeClr val="tx1"/>
                </a:solidFill>
                <a:latin typeface="Arial" pitchFamily="34" charset="0"/>
              </a:defRPr>
            </a:lvl8pPr>
            <a:lvl9pPr>
              <a:defRPr sz="2000">
                <a:solidFill>
                  <a:schemeClr val="tx1"/>
                </a:solidFill>
                <a:latin typeface="Arial" pitchFamily="34" charset="0"/>
              </a:defRPr>
            </a:lvl9pPr>
          </a:lstStyle>
          <a:p>
            <a:fld id="{9A698ED6-91E1-4C02-8388-9C88BE3F5E41}" type="slidenum">
              <a:rPr lang="en-GB" altLang="fr-FR" sz="1200" smtClean="0">
                <a:solidFill>
                  <a:schemeClr val="bg2"/>
                </a:solidFill>
                <a:cs typeface="Arial" pitchFamily="34" charset="0"/>
              </a:rPr>
              <a:pPr/>
              <a:t>18</a:t>
            </a:fld>
            <a:endParaRPr lang="en-GB" altLang="fr-FR" sz="1200" dirty="0" smtClean="0">
              <a:solidFill>
                <a:schemeClr val="bg2"/>
              </a:solidFill>
              <a:cs typeface="Arial" pitchFamily="34" charset="0"/>
            </a:endParaRPr>
          </a:p>
        </p:txBody>
      </p:sp>
      <p:sp>
        <p:nvSpPr>
          <p:cNvPr id="13319" name="Text Box 6"/>
          <p:cNvSpPr txBox="1">
            <a:spLocks noChangeArrowheads="1"/>
          </p:cNvSpPr>
          <p:nvPr/>
        </p:nvSpPr>
        <p:spPr bwMode="auto">
          <a:xfrm>
            <a:off x="347450" y="663840"/>
            <a:ext cx="865025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New Roman" pitchFamily="18" charset="0"/>
                <a:cs typeface="Arial" charset="0"/>
              </a:defRPr>
            </a:lvl1pPr>
            <a:lvl2pPr marL="914400" indent="-45720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marL="0" indent="0">
              <a:spcBef>
                <a:spcPts val="600"/>
              </a:spcBef>
              <a:defRPr/>
            </a:pPr>
            <a:r>
              <a:rPr lang="en-US" altLang="fr-FR" sz="1800" u="sng" dirty="0">
                <a:latin typeface="+mn-lt"/>
              </a:rPr>
              <a:t>GOAL</a:t>
            </a:r>
            <a:r>
              <a:rPr lang="en-US" altLang="fr-FR" sz="1800" u="sng" dirty="0" smtClean="0">
                <a:latin typeface="+mn-lt"/>
              </a:rPr>
              <a:t>:</a:t>
            </a:r>
            <a:r>
              <a:rPr lang="en-US" altLang="fr-FR" sz="1800" b="0" dirty="0" smtClean="0">
                <a:latin typeface="+mn-lt"/>
              </a:rPr>
              <a:t> </a:t>
            </a:r>
            <a:r>
              <a:rPr lang="en-US" sz="1800" b="0" dirty="0">
                <a:latin typeface="+mn-lt"/>
              </a:rPr>
              <a:t>definition of an extensible set of services to support </a:t>
            </a:r>
            <a:r>
              <a:rPr lang="en-US" sz="1800" b="0" dirty="0" smtClean="0">
                <a:latin typeface="+mn-lt"/>
              </a:rPr>
              <a:t>mission operations</a:t>
            </a:r>
          </a:p>
          <a:p>
            <a:pPr marL="0" indent="0">
              <a:spcBef>
                <a:spcPts val="600"/>
              </a:spcBef>
              <a:defRPr/>
            </a:pPr>
            <a:endParaRPr lang="en-US" altLang="fr-FR" sz="700" u="sng" dirty="0" smtClean="0">
              <a:latin typeface="+mn-lt"/>
            </a:endParaRPr>
          </a:p>
          <a:p>
            <a:pPr marL="0" indent="0">
              <a:spcBef>
                <a:spcPts val="600"/>
              </a:spcBef>
              <a:defRPr/>
            </a:pPr>
            <a:r>
              <a:rPr lang="en-US" altLang="fr-FR" sz="1800" u="sng" dirty="0" smtClean="0">
                <a:latin typeface="+mn-lt"/>
              </a:rPr>
              <a:t>STATUS OF BOOKS:</a:t>
            </a:r>
            <a:r>
              <a:rPr lang="en-US" altLang="fr-FR" sz="1800" dirty="0" smtClean="0">
                <a:latin typeface="+mn-lt"/>
              </a:rPr>
              <a:t> </a:t>
            </a:r>
            <a:endParaRPr lang="en-US" altLang="fr-FR" sz="1800" u="sng" dirty="0" smtClean="0">
              <a:latin typeface="+mn-lt"/>
            </a:endParaRPr>
          </a:p>
          <a:p>
            <a:pPr marL="342900" lvl="1" indent="-342900">
              <a:spcBef>
                <a:spcPts val="600"/>
              </a:spcBef>
              <a:buFont typeface="Arial" panose="020B0604020202020204" pitchFamily="34" charset="0"/>
              <a:buChar char="•"/>
              <a:defRPr/>
            </a:pPr>
            <a:r>
              <a:rPr lang="en-GB" sz="1800" dirty="0">
                <a:solidFill>
                  <a:schemeClr val="accent1">
                    <a:lumMod val="75000"/>
                  </a:schemeClr>
                </a:solidFill>
                <a:latin typeface="+mn-lt"/>
              </a:rPr>
              <a:t>BB: </a:t>
            </a:r>
            <a:r>
              <a:rPr lang="en-GB" sz="1800" dirty="0">
                <a:latin typeface="+mn-lt"/>
              </a:rPr>
              <a:t>Monitor &amp; Control Services (ESA + DLR</a:t>
            </a:r>
            <a:r>
              <a:rPr lang="en-GB" sz="1800" dirty="0" smtClean="0">
                <a:latin typeface="+mn-lt"/>
              </a:rPr>
              <a:t>)</a:t>
            </a:r>
          </a:p>
          <a:p>
            <a:pPr marL="742950" lvl="1" indent="-285750">
              <a:spcBef>
                <a:spcPts val="0"/>
              </a:spcBef>
              <a:buFont typeface="Arial" panose="020B0604020202020204" pitchFamily="34" charset="0"/>
              <a:buChar char="•"/>
              <a:defRPr/>
            </a:pPr>
            <a:r>
              <a:rPr lang="en-GB" sz="1800" b="0" dirty="0">
                <a:latin typeface="+mn-lt"/>
              </a:rPr>
              <a:t>Successful RID </a:t>
            </a:r>
            <a:r>
              <a:rPr lang="en-GB" sz="1800" b="0" dirty="0" smtClean="0">
                <a:latin typeface="+mn-lt"/>
              </a:rPr>
              <a:t>discussion, awaiting </a:t>
            </a:r>
            <a:r>
              <a:rPr lang="en-US" altLang="fr-FR" sz="1800" b="0" dirty="0">
                <a:latin typeface="+mn-lt"/>
              </a:rPr>
              <a:t>publication by</a:t>
            </a:r>
            <a:r>
              <a:rPr lang="en-US" sz="1800" b="0" dirty="0">
                <a:latin typeface="+mn-lt"/>
              </a:rPr>
              <a:t> </a:t>
            </a:r>
            <a:r>
              <a:rPr lang="en-US" sz="1800" b="0" dirty="0" smtClean="0">
                <a:latin typeface="+mn-lt"/>
              </a:rPr>
              <a:t>end 2016</a:t>
            </a:r>
            <a:endParaRPr lang="en-US" sz="1800" b="0" dirty="0">
              <a:latin typeface="+mn-lt"/>
            </a:endParaRPr>
          </a:p>
          <a:p>
            <a:pPr marL="342900" indent="-342900" eaLnBrk="0" hangingPunct="0">
              <a:spcBef>
                <a:spcPts val="600"/>
              </a:spcBef>
              <a:buSzPct val="125000"/>
              <a:buFont typeface="Arial" panose="020B0604020202020204" pitchFamily="34" charset="0"/>
              <a:buChar char="•"/>
            </a:pPr>
            <a:r>
              <a:rPr lang="en-GB" sz="1800" dirty="0" smtClean="0">
                <a:solidFill>
                  <a:schemeClr val="accent1">
                    <a:lumMod val="75000"/>
                  </a:schemeClr>
                </a:solidFill>
                <a:latin typeface="+mn-lt"/>
              </a:rPr>
              <a:t>BB</a:t>
            </a:r>
            <a:r>
              <a:rPr lang="en-GB" sz="1800" dirty="0">
                <a:solidFill>
                  <a:schemeClr val="accent1">
                    <a:lumMod val="75000"/>
                  </a:schemeClr>
                </a:solidFill>
                <a:latin typeface="+mn-lt"/>
              </a:rPr>
              <a:t>: </a:t>
            </a:r>
            <a:r>
              <a:rPr lang="en-GB" sz="1800" dirty="0">
                <a:latin typeface="+mn-lt"/>
              </a:rPr>
              <a:t>Common Services (ESA + </a:t>
            </a:r>
            <a:r>
              <a:rPr lang="en-GB" sz="1800" dirty="0" smtClean="0">
                <a:latin typeface="+mn-lt"/>
              </a:rPr>
              <a:t>CNES)</a:t>
            </a:r>
          </a:p>
          <a:p>
            <a:pPr marL="742950" lvl="1" indent="-285750" eaLnBrk="0" hangingPunct="0">
              <a:spcBef>
                <a:spcPts val="0"/>
              </a:spcBef>
              <a:buSzPct val="125000"/>
              <a:buFont typeface="Arial" panose="020B0604020202020204" pitchFamily="34" charset="0"/>
              <a:buChar char="•"/>
              <a:defRPr/>
            </a:pPr>
            <a:r>
              <a:rPr lang="en-GB" sz="1800" b="0" dirty="0">
                <a:latin typeface="+mn-lt"/>
              </a:rPr>
              <a:t>Awaiting publication by end 2017</a:t>
            </a:r>
          </a:p>
          <a:p>
            <a:pPr marL="342900" indent="-342900" eaLnBrk="0" hangingPunct="0">
              <a:spcBef>
                <a:spcPts val="600"/>
              </a:spcBef>
              <a:buSzPct val="125000"/>
              <a:buFont typeface="Arial" panose="020B0604020202020204" pitchFamily="34" charset="0"/>
              <a:buChar char="•"/>
            </a:pPr>
            <a:r>
              <a:rPr lang="en-GB" sz="1800" dirty="0">
                <a:solidFill>
                  <a:schemeClr val="accent1">
                    <a:lumMod val="75000"/>
                  </a:schemeClr>
                </a:solidFill>
                <a:latin typeface="+mn-lt"/>
              </a:rPr>
              <a:t>BB: </a:t>
            </a:r>
            <a:r>
              <a:rPr lang="en-GB" sz="1800" dirty="0">
                <a:latin typeface="+mn-lt"/>
              </a:rPr>
              <a:t>Mission Product Data Distribution Services (</a:t>
            </a:r>
            <a:r>
              <a:rPr lang="en-GB" sz="1800" dirty="0" smtClean="0">
                <a:latin typeface="+mn-lt"/>
              </a:rPr>
              <a:t>ESA + ?)</a:t>
            </a:r>
          </a:p>
          <a:p>
            <a:pPr marL="742950" lvl="1" indent="-285750" eaLnBrk="0" hangingPunct="0">
              <a:spcBef>
                <a:spcPts val="0"/>
              </a:spcBef>
              <a:buSzPct val="125000"/>
              <a:buFont typeface="Arial" panose="020B0604020202020204" pitchFamily="34" charset="0"/>
              <a:buChar char="•"/>
              <a:defRPr/>
            </a:pPr>
            <a:r>
              <a:rPr lang="en-US" sz="1800" b="0" dirty="0" smtClean="0">
                <a:latin typeface="+mn-lt"/>
              </a:rPr>
              <a:t>2</a:t>
            </a:r>
            <a:r>
              <a:rPr lang="en-US" sz="1800" b="0" baseline="30000" dirty="0" smtClean="0">
                <a:latin typeface="+mn-lt"/>
              </a:rPr>
              <a:t>nd</a:t>
            </a:r>
            <a:r>
              <a:rPr lang="en-US" sz="1800" b="0" dirty="0" smtClean="0">
                <a:latin typeface="+mn-lt"/>
              </a:rPr>
              <a:t> internal review: NASA will provide mapping to their needs by Jun16 </a:t>
            </a:r>
            <a:endParaRPr lang="en-US" sz="1800" b="0" dirty="0">
              <a:latin typeface="+mn-lt"/>
            </a:endParaRPr>
          </a:p>
          <a:p>
            <a:pPr marL="342900" indent="-342900" eaLnBrk="0" hangingPunct="0">
              <a:spcBef>
                <a:spcPts val="600"/>
              </a:spcBef>
              <a:buSzPct val="125000"/>
              <a:buFont typeface="Arial" panose="020B0604020202020204" pitchFamily="34" charset="0"/>
              <a:buChar char="•"/>
            </a:pPr>
            <a:r>
              <a:rPr lang="en-GB" sz="1800" dirty="0" smtClean="0">
                <a:solidFill>
                  <a:schemeClr val="accent1">
                    <a:lumMod val="75000"/>
                  </a:schemeClr>
                </a:solidFill>
                <a:latin typeface="+mn-lt"/>
              </a:rPr>
              <a:t>BB</a:t>
            </a:r>
            <a:r>
              <a:rPr lang="en-GB" sz="1800" dirty="0">
                <a:solidFill>
                  <a:schemeClr val="accent1">
                    <a:lumMod val="75000"/>
                  </a:schemeClr>
                </a:solidFill>
                <a:latin typeface="+mn-lt"/>
              </a:rPr>
              <a:t>: </a:t>
            </a:r>
            <a:r>
              <a:rPr lang="en-GB" sz="1800" dirty="0">
                <a:latin typeface="+mn-lt"/>
              </a:rPr>
              <a:t>TCP/IP Transport Binding and Split Binary Encoding (ESA + </a:t>
            </a:r>
            <a:r>
              <a:rPr lang="en-GB" sz="1800" dirty="0" smtClean="0">
                <a:latin typeface="+mn-lt"/>
              </a:rPr>
              <a:t>CNES)</a:t>
            </a:r>
          </a:p>
          <a:p>
            <a:pPr marL="742950" lvl="1" indent="-285750" eaLnBrk="0" hangingPunct="0">
              <a:spcBef>
                <a:spcPts val="0"/>
              </a:spcBef>
              <a:buSzPct val="125000"/>
              <a:buFont typeface="Arial" panose="020B0604020202020204" pitchFamily="34" charset="0"/>
              <a:buChar char="•"/>
              <a:defRPr/>
            </a:pPr>
            <a:r>
              <a:rPr lang="en-GB" sz="1800" b="0" dirty="0" smtClean="0">
                <a:latin typeface="+mn-lt"/>
              </a:rPr>
              <a:t>Successful RID discussion. Proto2 by CNES. Publication by end 2016</a:t>
            </a:r>
          </a:p>
          <a:p>
            <a:pPr marL="342900" indent="-342900" eaLnBrk="0" hangingPunct="0">
              <a:spcBef>
                <a:spcPts val="600"/>
              </a:spcBef>
              <a:buSzPct val="125000"/>
              <a:buFont typeface="Arial" panose="020B0604020202020204" pitchFamily="34" charset="0"/>
              <a:buChar char="•"/>
            </a:pPr>
            <a:r>
              <a:rPr lang="en-GB" sz="1800" dirty="0" smtClean="0">
                <a:solidFill>
                  <a:schemeClr val="accent1">
                    <a:lumMod val="75000"/>
                  </a:schemeClr>
                </a:solidFill>
                <a:latin typeface="+mn-lt"/>
              </a:rPr>
              <a:t>BB</a:t>
            </a:r>
            <a:r>
              <a:rPr lang="en-GB" sz="1800" dirty="0">
                <a:solidFill>
                  <a:schemeClr val="accent1">
                    <a:lumMod val="75000"/>
                  </a:schemeClr>
                </a:solidFill>
                <a:latin typeface="+mn-lt"/>
              </a:rPr>
              <a:t>: </a:t>
            </a:r>
            <a:r>
              <a:rPr lang="en-GB" sz="1800" dirty="0">
                <a:latin typeface="+mn-lt"/>
              </a:rPr>
              <a:t>HTTP Transport Binding and XML Encoding (ESA + </a:t>
            </a:r>
            <a:r>
              <a:rPr lang="en-GB" sz="1800" dirty="0" smtClean="0">
                <a:latin typeface="+mn-lt"/>
              </a:rPr>
              <a:t>JPL TBC)</a:t>
            </a:r>
          </a:p>
          <a:p>
            <a:pPr marL="742950" lvl="1" indent="-285750" eaLnBrk="0" hangingPunct="0">
              <a:spcBef>
                <a:spcPts val="0"/>
              </a:spcBef>
              <a:buSzPct val="125000"/>
              <a:buFont typeface="Arial" panose="020B0604020202020204" pitchFamily="34" charset="0"/>
              <a:buChar char="•"/>
              <a:defRPr/>
            </a:pPr>
            <a:r>
              <a:rPr lang="en-GB" sz="1800" dirty="0" smtClean="0">
                <a:latin typeface="+mn-lt"/>
              </a:rPr>
              <a:t> </a:t>
            </a:r>
            <a:r>
              <a:rPr lang="en-GB" sz="1800" b="0" dirty="0">
                <a:latin typeface="+mn-lt"/>
              </a:rPr>
              <a:t>Awaiting publication by beginning </a:t>
            </a:r>
            <a:r>
              <a:rPr lang="en-GB" sz="1800" b="0" dirty="0" smtClean="0">
                <a:latin typeface="+mn-lt"/>
              </a:rPr>
              <a:t>2017</a:t>
            </a:r>
          </a:p>
          <a:p>
            <a:pPr marL="342900" indent="-342900" eaLnBrk="0" hangingPunct="0">
              <a:spcBef>
                <a:spcPts val="600"/>
              </a:spcBef>
              <a:buSzPct val="125000"/>
              <a:buFont typeface="Arial" panose="020B0604020202020204" pitchFamily="34" charset="0"/>
              <a:buChar char="•"/>
            </a:pPr>
            <a:r>
              <a:rPr lang="en-GB" sz="1800" dirty="0">
                <a:solidFill>
                  <a:schemeClr val="accent1">
                    <a:lumMod val="75000"/>
                  </a:schemeClr>
                </a:solidFill>
                <a:latin typeface="+mn-lt"/>
              </a:rPr>
              <a:t>BB: </a:t>
            </a:r>
            <a:r>
              <a:rPr lang="en-GB" sz="1800" dirty="0" err="1">
                <a:latin typeface="+mn-lt"/>
              </a:rPr>
              <a:t>ZeroMQ</a:t>
            </a:r>
            <a:r>
              <a:rPr lang="en-GB" sz="1800" dirty="0">
                <a:latin typeface="+mn-lt"/>
              </a:rPr>
              <a:t> Transport Binding and CNES Binary Encoding (CNES + ESA)</a:t>
            </a:r>
          </a:p>
          <a:p>
            <a:pPr marL="742950" lvl="1" indent="-285750" eaLnBrk="0" hangingPunct="0">
              <a:spcBef>
                <a:spcPts val="0"/>
              </a:spcBef>
              <a:buSzPct val="125000"/>
              <a:buFont typeface="Arial" panose="020B0604020202020204" pitchFamily="34" charset="0"/>
              <a:buChar char="•"/>
              <a:defRPr/>
            </a:pPr>
            <a:r>
              <a:rPr lang="en-GB" sz="1800" b="0" dirty="0">
                <a:latin typeface="+mn-lt"/>
              </a:rPr>
              <a:t>Proto2 by </a:t>
            </a:r>
            <a:r>
              <a:rPr lang="en-GB" sz="1800" b="0" dirty="0" smtClean="0">
                <a:latin typeface="+mn-lt"/>
              </a:rPr>
              <a:t>ESA. Awaiting </a:t>
            </a:r>
            <a:r>
              <a:rPr lang="en-GB" sz="1800" b="0" dirty="0">
                <a:latin typeface="+mn-lt"/>
              </a:rPr>
              <a:t>publication by April 2017</a:t>
            </a:r>
            <a:r>
              <a:rPr lang="en-US" sz="1800" b="0" dirty="0">
                <a:latin typeface="+mn-lt"/>
              </a:rPr>
              <a:t> </a:t>
            </a:r>
            <a:endParaRPr lang="en-GB" sz="1800" b="0" dirty="0">
              <a:latin typeface="+mn-lt"/>
            </a:endParaRPr>
          </a:p>
          <a:p>
            <a:pPr marL="342900" indent="-342900" eaLnBrk="0" hangingPunct="0">
              <a:spcBef>
                <a:spcPts val="600"/>
              </a:spcBef>
              <a:buSzPct val="125000"/>
              <a:buFont typeface="Arial" panose="020B0604020202020204" pitchFamily="34" charset="0"/>
              <a:buChar char="•"/>
            </a:pPr>
            <a:r>
              <a:rPr lang="en-GB" sz="1800" dirty="0">
                <a:solidFill>
                  <a:srgbClr val="FF0066"/>
                </a:solidFill>
                <a:latin typeface="+mn-lt"/>
              </a:rPr>
              <a:t>MB:</a:t>
            </a:r>
            <a:r>
              <a:rPr lang="en-GB" sz="1800" dirty="0">
                <a:solidFill>
                  <a:schemeClr val="accent1">
                    <a:lumMod val="75000"/>
                  </a:schemeClr>
                </a:solidFill>
                <a:latin typeface="+mn-lt"/>
              </a:rPr>
              <a:t> </a:t>
            </a:r>
            <a:r>
              <a:rPr lang="en-GB" sz="1800" dirty="0">
                <a:latin typeface="+mn-lt"/>
              </a:rPr>
              <a:t>C++ MAL API (NASA)</a:t>
            </a:r>
          </a:p>
          <a:p>
            <a:pPr marL="742950" lvl="1" indent="-285750" eaLnBrk="0" hangingPunct="0">
              <a:spcBef>
                <a:spcPts val="0"/>
              </a:spcBef>
              <a:buSzPct val="125000"/>
              <a:buFont typeface="Arial" panose="020B0604020202020204" pitchFamily="34" charset="0"/>
              <a:buChar char="•"/>
              <a:defRPr/>
            </a:pPr>
            <a:r>
              <a:rPr lang="en-GB" sz="1800" b="0" dirty="0">
                <a:latin typeface="+mn-lt"/>
              </a:rPr>
              <a:t>NASA approved for release! - Awaiting publication by end 2016</a:t>
            </a:r>
            <a:r>
              <a:rPr lang="en-US" sz="1800" b="0" dirty="0">
                <a:latin typeface="+mn-lt"/>
              </a:rPr>
              <a:t> </a:t>
            </a:r>
            <a:endParaRPr lang="en-GB" sz="1800" b="0" dirty="0">
              <a:latin typeface="+mn-lt"/>
            </a:endParaRPr>
          </a:p>
          <a:p>
            <a:pPr marL="342900" indent="-342900" eaLnBrk="0" hangingPunct="0">
              <a:spcBef>
                <a:spcPts val="600"/>
              </a:spcBef>
              <a:buSzPct val="125000"/>
              <a:buFont typeface="Arial" panose="020B0604020202020204" pitchFamily="34" charset="0"/>
              <a:buChar char="•"/>
            </a:pPr>
            <a:r>
              <a:rPr lang="en-GB" sz="1800" dirty="0">
                <a:solidFill>
                  <a:schemeClr val="accent1">
                    <a:lumMod val="75000"/>
                  </a:schemeClr>
                </a:solidFill>
                <a:latin typeface="+mn-lt"/>
              </a:rPr>
              <a:t>BB: </a:t>
            </a:r>
            <a:r>
              <a:rPr lang="en-GB" sz="1800" dirty="0">
                <a:latin typeface="+mn-lt"/>
              </a:rPr>
              <a:t>XML Telemetric &amp; Command Exchange (XTCE) </a:t>
            </a:r>
          </a:p>
          <a:p>
            <a:pPr marL="742950" lvl="1" indent="-285750" eaLnBrk="0" hangingPunct="0">
              <a:spcBef>
                <a:spcPts val="0"/>
              </a:spcBef>
              <a:buSzPct val="125000"/>
              <a:buFont typeface="Arial" panose="020B0604020202020204" pitchFamily="34" charset="0"/>
              <a:buChar char="•"/>
              <a:defRPr/>
            </a:pPr>
            <a:r>
              <a:rPr lang="en-GB" sz="1800" b="0" dirty="0" smtClean="0">
                <a:latin typeface="+mn-lt"/>
              </a:rPr>
              <a:t>Awaiting </a:t>
            </a:r>
            <a:r>
              <a:rPr lang="en-GB" sz="1800" b="0" dirty="0">
                <a:latin typeface="+mn-lt"/>
              </a:rPr>
              <a:t>OMG </a:t>
            </a:r>
            <a:r>
              <a:rPr lang="en-GB" sz="1800" b="0" dirty="0" smtClean="0">
                <a:latin typeface="+mn-lt"/>
              </a:rPr>
              <a:t>approval. P</a:t>
            </a:r>
            <a:r>
              <a:rPr lang="en-US" sz="1800" b="0" dirty="0" err="1" smtClean="0">
                <a:latin typeface="+mn-lt"/>
              </a:rPr>
              <a:t>ublication</a:t>
            </a:r>
            <a:r>
              <a:rPr lang="en-US" sz="1800" b="0" dirty="0" smtClean="0">
                <a:latin typeface="+mn-lt"/>
              </a:rPr>
              <a:t> end 2016. N</a:t>
            </a:r>
            <a:r>
              <a:rPr lang="en-GB" sz="1800" b="0" dirty="0" smtClean="0">
                <a:latin typeface="+mn-lt"/>
              </a:rPr>
              <a:t>o </a:t>
            </a:r>
            <a:r>
              <a:rPr lang="en-GB" sz="1800" b="0" dirty="0">
                <a:latin typeface="+mn-lt"/>
              </a:rPr>
              <a:t>prototype </a:t>
            </a:r>
            <a:r>
              <a:rPr lang="en-GB" sz="1800" b="0" dirty="0" smtClean="0">
                <a:latin typeface="+mn-lt"/>
              </a:rPr>
              <a:t>assumed</a:t>
            </a:r>
            <a:endParaRPr lang="en-US" altLang="fr-FR" sz="1800" b="0" dirty="0">
              <a:latin typeface="+mn-lt"/>
            </a:endParaRPr>
          </a:p>
        </p:txBody>
      </p:sp>
      <p:sp>
        <p:nvSpPr>
          <p:cNvPr id="13" name="Text Box 2"/>
          <p:cNvSpPr txBox="1">
            <a:spLocks noChangeArrowheads="1"/>
          </p:cNvSpPr>
          <p:nvPr/>
        </p:nvSpPr>
        <p:spPr bwMode="auto">
          <a:xfrm>
            <a:off x="2229295" y="164575"/>
            <a:ext cx="55949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MS PGothic" pitchFamily="34" charset="-128"/>
              </a:defRPr>
            </a:lvl1pPr>
            <a:lvl2pPr>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9pPr>
          </a:lstStyle>
          <a:p>
            <a:pPr lvl="1">
              <a:lnSpc>
                <a:spcPct val="100000"/>
              </a:lnSpc>
              <a:spcBef>
                <a:spcPct val="50000"/>
              </a:spcBef>
              <a:spcAft>
                <a:spcPct val="0"/>
              </a:spcAft>
              <a:buSzTx/>
            </a:pPr>
            <a:r>
              <a:rPr lang="en-GB" sz="2000" dirty="0">
                <a:solidFill>
                  <a:srgbClr val="000099"/>
                </a:solidFill>
              </a:rPr>
              <a:t>MOIMS </a:t>
            </a:r>
            <a:r>
              <a:rPr lang="en-GB" sz="2000" dirty="0" smtClean="0">
                <a:solidFill>
                  <a:srgbClr val="000099"/>
                </a:solidFill>
              </a:rPr>
              <a:t>AREA </a:t>
            </a:r>
            <a:r>
              <a:rPr lang="en-US" sz="2000" dirty="0" smtClean="0">
                <a:solidFill>
                  <a:srgbClr val="000099"/>
                </a:solidFill>
              </a:rPr>
              <a:t>REPORT: SM&amp;C WG</a:t>
            </a:r>
            <a:endParaRPr lang="en-US" sz="2000" dirty="0">
              <a:solidFill>
                <a:srgbClr val="000099"/>
              </a:solidFill>
            </a:endParaRPr>
          </a:p>
        </p:txBody>
      </p:sp>
    </p:spTree>
    <p:extLst>
      <p:ext uri="{BB962C8B-B14F-4D97-AF65-F5344CB8AC3E}">
        <p14:creationId xmlns:p14="http://schemas.microsoft.com/office/powerpoint/2010/main" val="724408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6553200" y="6477000"/>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a:defRPr sz="2000">
                <a:solidFill>
                  <a:schemeClr val="tx1"/>
                </a:solidFill>
                <a:latin typeface="Arial" pitchFamily="34" charset="0"/>
              </a:defRPr>
            </a:lvl6pPr>
            <a:lvl7pPr>
              <a:defRPr sz="2000">
                <a:solidFill>
                  <a:schemeClr val="tx1"/>
                </a:solidFill>
                <a:latin typeface="Arial" pitchFamily="34" charset="0"/>
              </a:defRPr>
            </a:lvl7pPr>
            <a:lvl8pPr>
              <a:defRPr sz="2000">
                <a:solidFill>
                  <a:schemeClr val="tx1"/>
                </a:solidFill>
                <a:latin typeface="Arial" pitchFamily="34" charset="0"/>
              </a:defRPr>
            </a:lvl8pPr>
            <a:lvl9pPr>
              <a:defRPr sz="2000">
                <a:solidFill>
                  <a:schemeClr val="tx1"/>
                </a:solidFill>
                <a:latin typeface="Arial" pitchFamily="34" charset="0"/>
              </a:defRPr>
            </a:lvl9pPr>
          </a:lstStyle>
          <a:p>
            <a:fld id="{11B8D498-192C-46C9-830C-901CF8E0E43A}" type="slidenum">
              <a:rPr lang="en-GB" altLang="fr-FR" sz="1200" smtClean="0">
                <a:solidFill>
                  <a:schemeClr val="bg2"/>
                </a:solidFill>
                <a:cs typeface="Arial" pitchFamily="34" charset="0"/>
              </a:rPr>
              <a:pPr/>
              <a:t>19</a:t>
            </a:fld>
            <a:endParaRPr lang="en-GB" altLang="fr-FR" sz="1200" smtClean="0">
              <a:solidFill>
                <a:schemeClr val="bg2"/>
              </a:solidFill>
              <a:cs typeface="Arial" pitchFamily="34" charset="0"/>
            </a:endParaRPr>
          </a:p>
        </p:txBody>
      </p:sp>
      <p:sp>
        <p:nvSpPr>
          <p:cNvPr id="16388" name="Rectangle 3"/>
          <p:cNvSpPr>
            <a:spLocks noGrp="1" noChangeArrowheads="1"/>
          </p:cNvSpPr>
          <p:nvPr>
            <p:ph type="body" idx="1"/>
          </p:nvPr>
        </p:nvSpPr>
        <p:spPr>
          <a:xfrm>
            <a:off x="539475" y="855865"/>
            <a:ext cx="8229600" cy="5645535"/>
          </a:xfrm>
        </p:spPr>
        <p:txBody>
          <a:bodyPr/>
          <a:lstStyle/>
          <a:p>
            <a:pPr marL="0" indent="0">
              <a:lnSpc>
                <a:spcPct val="100000"/>
              </a:lnSpc>
              <a:spcBef>
                <a:spcPts val="0"/>
              </a:spcBef>
              <a:spcAft>
                <a:spcPts val="600"/>
              </a:spcAft>
              <a:buNone/>
            </a:pPr>
            <a:r>
              <a:rPr lang="en-US" altLang="fr-FR" sz="1800" u="sng" dirty="0" smtClean="0">
                <a:cs typeface="Times New Roman" pitchFamily="18" charset="0"/>
              </a:rPr>
              <a:t>STATUS </a:t>
            </a:r>
            <a:r>
              <a:rPr lang="en-US" altLang="fr-FR" sz="1800" u="sng" dirty="0">
                <a:cs typeface="Times New Roman" pitchFamily="18" charset="0"/>
              </a:rPr>
              <a:t>OF WORKING GROUP </a:t>
            </a:r>
            <a:endParaRPr lang="en-US" altLang="fr-FR" sz="1800" b="1" u="sng" dirty="0" smtClean="0">
              <a:cs typeface="Times New Roman" pitchFamily="18" charset="0"/>
            </a:endParaRPr>
          </a:p>
          <a:p>
            <a:pPr>
              <a:lnSpc>
                <a:spcPct val="100000"/>
              </a:lnSpc>
              <a:spcBef>
                <a:spcPts val="0"/>
              </a:spcBef>
              <a:spcAft>
                <a:spcPts val="0"/>
              </a:spcAft>
            </a:pPr>
            <a:r>
              <a:rPr lang="en-US" altLang="en-US" sz="1800" b="0" kern="1200" dirty="0">
                <a:cs typeface="Times New Roman" pitchFamily="18" charset="0"/>
              </a:rPr>
              <a:t>WG active and making progress</a:t>
            </a:r>
          </a:p>
          <a:p>
            <a:pPr>
              <a:lnSpc>
                <a:spcPct val="100000"/>
              </a:lnSpc>
              <a:spcBef>
                <a:spcPts val="0"/>
              </a:spcBef>
              <a:spcAft>
                <a:spcPts val="0"/>
              </a:spcAft>
            </a:pPr>
            <a:r>
              <a:rPr lang="en-US" altLang="en-US" sz="1800" b="0" kern="1200" dirty="0">
                <a:cs typeface="Times New Roman" pitchFamily="18" charset="0"/>
              </a:rPr>
              <a:t>Sam Cooper (ESA) nominated deputy chair</a:t>
            </a:r>
          </a:p>
          <a:p>
            <a:pPr>
              <a:lnSpc>
                <a:spcPct val="100000"/>
              </a:lnSpc>
              <a:spcBef>
                <a:spcPts val="0"/>
              </a:spcBef>
              <a:spcAft>
                <a:spcPts val="0"/>
              </a:spcAft>
            </a:pPr>
            <a:r>
              <a:rPr lang="en-US" altLang="en-US" sz="1800" b="0" kern="1200" dirty="0">
                <a:cs typeface="Times New Roman" pitchFamily="18" charset="0"/>
              </a:rPr>
              <a:t>Meeting attendance: 20 people on average from different agencies/</a:t>
            </a:r>
            <a:r>
              <a:rPr lang="en-US" altLang="en-US" sz="1800" b="0" kern="1200" dirty="0" err="1">
                <a:cs typeface="Times New Roman" pitchFamily="18" charset="0"/>
              </a:rPr>
              <a:t>organisations</a:t>
            </a:r>
            <a:endParaRPr lang="en-US" altLang="en-US" sz="1800" b="0" kern="1200" dirty="0">
              <a:cs typeface="Times New Roman" pitchFamily="18" charset="0"/>
            </a:endParaRPr>
          </a:p>
          <a:p>
            <a:pPr>
              <a:lnSpc>
                <a:spcPct val="100000"/>
              </a:lnSpc>
              <a:spcBef>
                <a:spcPts val="0"/>
              </a:spcBef>
              <a:spcAft>
                <a:spcPts val="0"/>
              </a:spcAft>
            </a:pPr>
            <a:r>
              <a:rPr lang="en-US" altLang="en-US" sz="1800" b="0" kern="1200" dirty="0">
                <a:cs typeface="Times New Roman" pitchFamily="18" charset="0"/>
              </a:rPr>
              <a:t>Discussed format-based (preferred by NASA) versus services-based specifications. Tool provided to NASA that generates the underlying formats exchanged via MO messages</a:t>
            </a:r>
          </a:p>
          <a:p>
            <a:pPr>
              <a:lnSpc>
                <a:spcPct val="100000"/>
              </a:lnSpc>
              <a:spcBef>
                <a:spcPts val="0"/>
              </a:spcBef>
              <a:spcAft>
                <a:spcPts val="0"/>
              </a:spcAft>
            </a:pPr>
            <a:r>
              <a:rPr lang="en-US" altLang="en-US" sz="1800" b="0" kern="1200" dirty="0">
                <a:cs typeface="Times New Roman" pitchFamily="18" charset="0"/>
              </a:rPr>
              <a:t>Discussed preliminary IOAG MOSSG report: the 8 findings are valid and already being worked within the WG. No show-stopper identified</a:t>
            </a:r>
          </a:p>
          <a:p>
            <a:pPr>
              <a:lnSpc>
                <a:spcPct val="100000"/>
              </a:lnSpc>
              <a:spcBef>
                <a:spcPts val="0"/>
              </a:spcBef>
              <a:spcAft>
                <a:spcPts val="0"/>
              </a:spcAft>
            </a:pPr>
            <a:r>
              <a:rPr lang="en-US" altLang="en-US" sz="1800" b="0" kern="1200" dirty="0">
                <a:cs typeface="Times New Roman" pitchFamily="18" charset="0"/>
              </a:rPr>
              <a:t>Discussed events. Events are needed by NAV and CSS/SM. The SM&amp;C COM BB (published) already defines events. </a:t>
            </a:r>
            <a:r>
              <a:rPr lang="en-US" altLang="en-US" sz="1800" b="0" kern="1200" dirty="0" err="1">
                <a:cs typeface="Times New Roman" pitchFamily="18" charset="0"/>
              </a:rPr>
              <a:t>Harmonisation</a:t>
            </a:r>
            <a:r>
              <a:rPr lang="en-US" altLang="en-US" sz="1800" b="0" kern="1200" dirty="0">
                <a:cs typeface="Times New Roman" pitchFamily="18" charset="0"/>
              </a:rPr>
              <a:t> </a:t>
            </a:r>
            <a:r>
              <a:rPr lang="en-US" altLang="en-US" sz="1800" b="0" kern="1200" dirty="0" smtClean="0">
                <a:cs typeface="Times New Roman" pitchFamily="18" charset="0"/>
              </a:rPr>
              <a:t>need agreed</a:t>
            </a:r>
            <a:endParaRPr lang="en-US" altLang="en-US" sz="1800" b="0" kern="1200" dirty="0">
              <a:cs typeface="Times New Roman" pitchFamily="18" charset="0"/>
            </a:endParaRPr>
          </a:p>
          <a:p>
            <a:pPr>
              <a:lnSpc>
                <a:spcPct val="100000"/>
              </a:lnSpc>
              <a:spcBef>
                <a:spcPts val="0"/>
              </a:spcBef>
              <a:spcAft>
                <a:spcPts val="0"/>
              </a:spcAft>
            </a:pPr>
            <a:r>
              <a:rPr lang="en-US" altLang="en-US" sz="1800" b="0" kern="1200" dirty="0">
                <a:cs typeface="Times New Roman" pitchFamily="18" charset="0"/>
              </a:rPr>
              <a:t>Supported Reference Architecture WG. Agreed stronger interaction with SOIS, in particular on the relation between EDS and MO </a:t>
            </a:r>
            <a:r>
              <a:rPr lang="en-US" altLang="en-US" sz="1800" b="0" kern="1200" dirty="0" smtClean="0">
                <a:cs typeface="Times New Roman" pitchFamily="18" charset="0"/>
              </a:rPr>
              <a:t>Services</a:t>
            </a:r>
          </a:p>
          <a:p>
            <a:pPr>
              <a:lnSpc>
                <a:spcPct val="100000"/>
              </a:lnSpc>
              <a:spcBef>
                <a:spcPts val="0"/>
              </a:spcBef>
              <a:spcAft>
                <a:spcPts val="0"/>
              </a:spcAft>
            </a:pPr>
            <a:r>
              <a:rPr lang="en-US" altLang="en-US" sz="1800" b="0" kern="1200" dirty="0" smtClean="0">
                <a:cs typeface="Times New Roman" pitchFamily="18" charset="0"/>
              </a:rPr>
              <a:t>Supported SANA “training”</a:t>
            </a:r>
          </a:p>
          <a:p>
            <a:pPr>
              <a:lnSpc>
                <a:spcPct val="100000"/>
              </a:lnSpc>
              <a:spcBef>
                <a:spcPts val="0"/>
              </a:spcBef>
              <a:spcAft>
                <a:spcPts val="0"/>
              </a:spcAft>
            </a:pPr>
            <a:r>
              <a:rPr lang="en-US" altLang="en-US" sz="1800" b="0" kern="1200" dirty="0" smtClean="0">
                <a:cs typeface="Times New Roman" pitchFamily="18" charset="0"/>
              </a:rPr>
              <a:t>Creation of CCSDSMO project on </a:t>
            </a:r>
            <a:r>
              <a:rPr lang="en-US" altLang="en-US" sz="1800" b="0" kern="1200" dirty="0" err="1" smtClean="0">
                <a:cs typeface="Times New Roman" pitchFamily="18" charset="0"/>
              </a:rPr>
              <a:t>GItHub</a:t>
            </a:r>
            <a:endParaRPr lang="en-US" altLang="en-US" sz="1800" b="0" kern="1200" dirty="0">
              <a:cs typeface="Times New Roman" pitchFamily="18" charset="0"/>
            </a:endParaRPr>
          </a:p>
          <a:p>
            <a:pPr marL="0" indent="0">
              <a:lnSpc>
                <a:spcPct val="100000"/>
              </a:lnSpc>
              <a:spcBef>
                <a:spcPts val="1800"/>
              </a:spcBef>
              <a:spcAft>
                <a:spcPts val="0"/>
              </a:spcAft>
              <a:buNone/>
            </a:pPr>
            <a:r>
              <a:rPr lang="en-US" altLang="fr-FR" sz="1800" u="sng" dirty="0" smtClean="0">
                <a:cs typeface="Times New Roman" pitchFamily="18" charset="0"/>
              </a:rPr>
              <a:t>ISSUES</a:t>
            </a:r>
          </a:p>
          <a:p>
            <a:pPr>
              <a:lnSpc>
                <a:spcPct val="100000"/>
              </a:lnSpc>
              <a:spcBef>
                <a:spcPts val="1200"/>
              </a:spcBef>
              <a:spcAft>
                <a:spcPts val="0"/>
              </a:spcAft>
            </a:pPr>
            <a:r>
              <a:rPr lang="en-US" altLang="fr-FR" sz="1800" b="0" dirty="0" smtClean="0">
                <a:cs typeface="Times New Roman" pitchFamily="18" charset="0"/>
              </a:rPr>
              <a:t>None</a:t>
            </a:r>
          </a:p>
          <a:p>
            <a:pPr marL="0" indent="0">
              <a:lnSpc>
                <a:spcPct val="100000"/>
              </a:lnSpc>
              <a:spcBef>
                <a:spcPts val="600"/>
              </a:spcBef>
              <a:spcAft>
                <a:spcPts val="0"/>
              </a:spcAft>
              <a:buNone/>
            </a:pPr>
            <a:endParaRPr lang="en-US" altLang="fr-FR" sz="1800" b="0" dirty="0" smtClean="0">
              <a:cs typeface="Times New Roman" pitchFamily="18" charset="0"/>
            </a:endParaRPr>
          </a:p>
          <a:p>
            <a:pPr>
              <a:lnSpc>
                <a:spcPct val="100000"/>
              </a:lnSpc>
              <a:spcBef>
                <a:spcPts val="600"/>
              </a:spcBef>
              <a:spcAft>
                <a:spcPts val="0"/>
              </a:spcAft>
            </a:pPr>
            <a:endParaRPr lang="en-US" altLang="en-US" sz="1800" b="0" kern="1200" dirty="0">
              <a:cs typeface="Times New Roman" pitchFamily="18" charset="0"/>
            </a:endParaRPr>
          </a:p>
        </p:txBody>
      </p:sp>
      <p:sp>
        <p:nvSpPr>
          <p:cNvPr id="8" name="Text Box 2"/>
          <p:cNvSpPr txBox="1">
            <a:spLocks noChangeArrowheads="1"/>
          </p:cNvSpPr>
          <p:nvPr/>
        </p:nvSpPr>
        <p:spPr bwMode="auto">
          <a:xfrm>
            <a:off x="2229295" y="164575"/>
            <a:ext cx="56074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MS PGothic" pitchFamily="34" charset="-128"/>
              </a:defRPr>
            </a:lvl1pPr>
            <a:lvl2pPr>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9pPr>
          </a:lstStyle>
          <a:p>
            <a:pPr lvl="1">
              <a:lnSpc>
                <a:spcPct val="100000"/>
              </a:lnSpc>
              <a:spcBef>
                <a:spcPct val="50000"/>
              </a:spcBef>
              <a:spcAft>
                <a:spcPct val="0"/>
              </a:spcAft>
              <a:buSzTx/>
            </a:pPr>
            <a:r>
              <a:rPr lang="en-GB" sz="2000" dirty="0">
                <a:solidFill>
                  <a:srgbClr val="000099"/>
                </a:solidFill>
              </a:rPr>
              <a:t>MOIMS </a:t>
            </a:r>
            <a:r>
              <a:rPr lang="en-GB" sz="2000" dirty="0" smtClean="0">
                <a:solidFill>
                  <a:srgbClr val="000099"/>
                </a:solidFill>
              </a:rPr>
              <a:t>AREA </a:t>
            </a:r>
            <a:r>
              <a:rPr lang="en-US" sz="2000" dirty="0" smtClean="0">
                <a:solidFill>
                  <a:srgbClr val="000099"/>
                </a:solidFill>
              </a:rPr>
              <a:t>REPORT: SM&amp;C WG</a:t>
            </a:r>
            <a:endParaRPr lang="en-US" sz="2000" dirty="0">
              <a:solidFill>
                <a:srgbClr val="000099"/>
              </a:solidFill>
            </a:endParaRPr>
          </a:p>
        </p:txBody>
      </p:sp>
    </p:spTree>
    <p:extLst>
      <p:ext uri="{BB962C8B-B14F-4D97-AF65-F5344CB8AC3E}">
        <p14:creationId xmlns:p14="http://schemas.microsoft.com/office/powerpoint/2010/main" val="1811995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9" name="Text Box 3"/>
          <p:cNvSpPr txBox="1">
            <a:spLocks noChangeArrowheads="1"/>
          </p:cNvSpPr>
          <p:nvPr/>
        </p:nvSpPr>
        <p:spPr bwMode="auto">
          <a:xfrm>
            <a:off x="838200" y="1919288"/>
            <a:ext cx="7597775" cy="2369880"/>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CESG </a:t>
            </a:r>
            <a:r>
              <a:rPr lang="en-US" sz="4000" dirty="0" smtClean="0">
                <a:solidFill>
                  <a:srgbClr val="000099"/>
                </a:solidFill>
                <a:effectLst>
                  <a:outerShdw blurRad="38100" dist="38100" dir="2700000" algn="tl">
                    <a:srgbClr val="C0C0C0"/>
                  </a:outerShdw>
                </a:effectLst>
                <a:latin typeface="Calibri" pitchFamily="34" charset="0"/>
              </a:rPr>
              <a:t>Spring 2016:</a:t>
            </a:r>
            <a:endParaRPr lang="en-US" sz="40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smtClean="0">
                <a:solidFill>
                  <a:srgbClr val="000099"/>
                </a:solidFill>
                <a:effectLst>
                  <a:outerShdw blurRad="38100" dist="38100" dir="2700000" algn="tl">
                    <a:srgbClr val="C0C0C0"/>
                  </a:outerShdw>
                </a:effectLst>
                <a:latin typeface="Calibri" pitchFamily="34" charset="0"/>
              </a:rPr>
              <a:t>CCSDS Overview</a:t>
            </a:r>
            <a:endParaRPr lang="en-US" sz="4000" dirty="0">
              <a:solidFill>
                <a:srgbClr val="000099"/>
              </a:solidFill>
              <a:effectLst>
                <a:outerShdw blurRad="38100" dist="38100" dir="2700000" algn="tl">
                  <a:srgbClr val="C0C0C0"/>
                </a:outerShdw>
              </a:effectLst>
              <a:latin typeface="Calibri" pitchFamily="34" charset="0"/>
            </a:endParaRPr>
          </a:p>
          <a:p>
            <a:pPr algn="ctr" eaLnBrk="0" hangingPunct="0">
              <a:defRPr/>
            </a:pPr>
            <a:endParaRPr lang="en-US" sz="4000" dirty="0">
              <a:solidFill>
                <a:srgbClr val="000099"/>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3666066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6553200" y="6477000"/>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a:defRPr sz="2000">
                <a:solidFill>
                  <a:schemeClr val="tx1"/>
                </a:solidFill>
                <a:latin typeface="Arial" pitchFamily="34" charset="0"/>
              </a:defRPr>
            </a:lvl6pPr>
            <a:lvl7pPr>
              <a:defRPr sz="2000">
                <a:solidFill>
                  <a:schemeClr val="tx1"/>
                </a:solidFill>
                <a:latin typeface="Arial" pitchFamily="34" charset="0"/>
              </a:defRPr>
            </a:lvl7pPr>
            <a:lvl8pPr>
              <a:defRPr sz="2000">
                <a:solidFill>
                  <a:schemeClr val="tx1"/>
                </a:solidFill>
                <a:latin typeface="Arial" pitchFamily="34" charset="0"/>
              </a:defRPr>
            </a:lvl8pPr>
            <a:lvl9pPr>
              <a:defRPr sz="2000">
                <a:solidFill>
                  <a:schemeClr val="tx1"/>
                </a:solidFill>
                <a:latin typeface="Arial" pitchFamily="34" charset="0"/>
              </a:defRPr>
            </a:lvl9pPr>
          </a:lstStyle>
          <a:p>
            <a:fld id="{11B8D498-192C-46C9-830C-901CF8E0E43A}" type="slidenum">
              <a:rPr lang="en-GB" altLang="fr-FR" sz="1200" smtClean="0">
                <a:solidFill>
                  <a:schemeClr val="bg2"/>
                </a:solidFill>
                <a:cs typeface="Arial" pitchFamily="34" charset="0"/>
              </a:rPr>
              <a:pPr/>
              <a:t>20</a:t>
            </a:fld>
            <a:endParaRPr lang="en-GB" altLang="fr-FR" sz="1200" smtClean="0">
              <a:solidFill>
                <a:schemeClr val="bg2"/>
              </a:solidFill>
              <a:cs typeface="Arial" pitchFamily="34" charset="0"/>
            </a:endParaRPr>
          </a:p>
        </p:txBody>
      </p:sp>
      <p:sp>
        <p:nvSpPr>
          <p:cNvPr id="16388" name="Rectangle 3"/>
          <p:cNvSpPr>
            <a:spLocks noGrp="1" noChangeArrowheads="1"/>
          </p:cNvSpPr>
          <p:nvPr>
            <p:ph type="body" idx="1"/>
          </p:nvPr>
        </p:nvSpPr>
        <p:spPr>
          <a:xfrm>
            <a:off x="533400" y="894270"/>
            <a:ext cx="8229600" cy="5645535"/>
          </a:xfrm>
        </p:spPr>
        <p:txBody>
          <a:bodyPr/>
          <a:lstStyle/>
          <a:p>
            <a:pPr marL="0" indent="0">
              <a:lnSpc>
                <a:spcPct val="100000"/>
              </a:lnSpc>
              <a:spcBef>
                <a:spcPts val="600"/>
              </a:spcBef>
              <a:spcAft>
                <a:spcPts val="0"/>
              </a:spcAft>
              <a:buNone/>
            </a:pPr>
            <a:r>
              <a:rPr lang="en-US" altLang="fr-FR" sz="1800" u="sng" dirty="0" smtClean="0">
                <a:cs typeface="Times New Roman" pitchFamily="18" charset="0"/>
              </a:rPr>
              <a:t>RESOLUTIONS</a:t>
            </a:r>
            <a:endParaRPr lang="en-US" altLang="fr-FR" sz="1800" u="sng" dirty="0">
              <a:cs typeface="Times New Roman" pitchFamily="18" charset="0"/>
            </a:endParaRPr>
          </a:p>
          <a:p>
            <a:pPr marL="342900" indent="-342900">
              <a:lnSpc>
                <a:spcPct val="100000"/>
              </a:lnSpc>
              <a:spcBef>
                <a:spcPts val="0"/>
              </a:spcBef>
              <a:spcAft>
                <a:spcPts val="0"/>
              </a:spcAft>
              <a:buSzPct val="100000"/>
              <a:buFont typeface="+mj-lt"/>
              <a:buAutoNum type="arabicPeriod"/>
            </a:pPr>
            <a:r>
              <a:rPr lang="en-US" sz="1800" b="0" dirty="0" smtClean="0"/>
              <a:t>AD to </a:t>
            </a:r>
            <a:r>
              <a:rPr lang="en-US" sz="1800" b="0" smtClean="0"/>
              <a:t>raise CMC resolution </a:t>
            </a:r>
            <a:r>
              <a:rPr lang="en-US" sz="1800" b="0" dirty="0" smtClean="0"/>
              <a:t>to add the resources for Proto2 to</a:t>
            </a:r>
          </a:p>
          <a:p>
            <a:pPr lvl="1">
              <a:lnSpc>
                <a:spcPct val="100000"/>
              </a:lnSpc>
              <a:spcBef>
                <a:spcPts val="0"/>
              </a:spcBef>
              <a:spcAft>
                <a:spcPts val="0"/>
              </a:spcAft>
            </a:pPr>
            <a:r>
              <a:rPr lang="en-US" sz="1500" b="0" dirty="0"/>
              <a:t>BB: TCP/IP Transport Binding and Split Binary Encoding (ESA + CNES)</a:t>
            </a:r>
          </a:p>
          <a:p>
            <a:pPr lvl="1">
              <a:lnSpc>
                <a:spcPct val="100000"/>
              </a:lnSpc>
              <a:spcBef>
                <a:spcPts val="0"/>
              </a:spcBef>
              <a:spcAft>
                <a:spcPts val="0"/>
              </a:spcAft>
            </a:pPr>
            <a:r>
              <a:rPr lang="en-US" sz="1500" b="0" dirty="0" smtClean="0"/>
              <a:t>BB</a:t>
            </a:r>
            <a:r>
              <a:rPr lang="en-US" sz="1500" b="0" dirty="0"/>
              <a:t>: </a:t>
            </a:r>
            <a:r>
              <a:rPr lang="en-US" sz="1500" b="0" dirty="0" err="1"/>
              <a:t>ZeroMQ</a:t>
            </a:r>
            <a:r>
              <a:rPr lang="en-US" sz="1500" b="0" dirty="0"/>
              <a:t> Transport Binding and CNES Binary Encoding (CNES + ESA)</a:t>
            </a:r>
          </a:p>
          <a:p>
            <a:pPr marL="688975" lvl="1" indent="-342900">
              <a:lnSpc>
                <a:spcPct val="100000"/>
              </a:lnSpc>
              <a:spcBef>
                <a:spcPts val="0"/>
              </a:spcBef>
              <a:spcAft>
                <a:spcPts val="0"/>
              </a:spcAft>
              <a:buFont typeface="+mj-lt"/>
              <a:buAutoNum type="arabicPeriod"/>
            </a:pPr>
            <a:endParaRPr lang="en-US" sz="1500" b="0" dirty="0" smtClean="0"/>
          </a:p>
          <a:p>
            <a:pPr marL="342900" indent="-342900">
              <a:lnSpc>
                <a:spcPct val="100000"/>
              </a:lnSpc>
              <a:spcBef>
                <a:spcPts val="0"/>
              </a:spcBef>
              <a:spcAft>
                <a:spcPts val="0"/>
              </a:spcAft>
              <a:buSzPct val="100000"/>
              <a:buFont typeface="+mj-lt"/>
              <a:buAutoNum type="arabicPeriod"/>
            </a:pPr>
            <a:r>
              <a:rPr lang="en-US" sz="1800" b="0" dirty="0" smtClean="0"/>
              <a:t>SM&amp;C </a:t>
            </a:r>
            <a:r>
              <a:rPr lang="en-US" sz="1800" b="0" dirty="0"/>
              <a:t>WG thanks NASA Glenn Research Center for the excellent organization of the workshop at the Westin Hotel.  It was very convenient to have the meeting rooms right in the </a:t>
            </a:r>
            <a:r>
              <a:rPr lang="en-US" sz="1800" b="0" dirty="0" smtClean="0"/>
              <a:t>hotel</a:t>
            </a:r>
            <a:endParaRPr lang="en-US" altLang="fr-FR" sz="1800" b="0" dirty="0" smtClean="0">
              <a:cs typeface="Times New Roman" pitchFamily="18" charset="0"/>
            </a:endParaRPr>
          </a:p>
          <a:p>
            <a:pPr>
              <a:lnSpc>
                <a:spcPct val="100000"/>
              </a:lnSpc>
              <a:spcBef>
                <a:spcPts val="600"/>
              </a:spcBef>
              <a:spcAft>
                <a:spcPts val="0"/>
              </a:spcAft>
            </a:pPr>
            <a:endParaRPr lang="en-US" altLang="fr-FR" sz="1800" b="0" dirty="0" smtClean="0">
              <a:cs typeface="Times New Roman" pitchFamily="18" charset="0"/>
            </a:endParaRPr>
          </a:p>
          <a:p>
            <a:pPr marL="0" indent="0">
              <a:lnSpc>
                <a:spcPct val="100000"/>
              </a:lnSpc>
              <a:spcBef>
                <a:spcPts val="600"/>
              </a:spcBef>
              <a:spcAft>
                <a:spcPts val="0"/>
              </a:spcAft>
              <a:buNone/>
            </a:pPr>
            <a:r>
              <a:rPr lang="en-GB" sz="1800" u="sng" dirty="0">
                <a:cs typeface="Times New Roman" pitchFamily="18" charset="0"/>
              </a:rPr>
              <a:t>WORKING GROUP STATUS:</a:t>
            </a:r>
            <a:r>
              <a:rPr lang="en-GB" sz="1800" b="0" dirty="0">
                <a:cs typeface="Times New Roman" pitchFamily="18" charset="0"/>
              </a:rPr>
              <a:t> Active</a:t>
            </a:r>
          </a:p>
          <a:p>
            <a:pPr marL="0" indent="0">
              <a:lnSpc>
                <a:spcPct val="100000"/>
              </a:lnSpc>
              <a:spcBef>
                <a:spcPts val="600"/>
              </a:spcBef>
              <a:spcAft>
                <a:spcPts val="0"/>
              </a:spcAft>
              <a:buNone/>
            </a:pPr>
            <a:endParaRPr lang="en-US" altLang="fr-FR" sz="1800" b="0" dirty="0" smtClean="0">
              <a:cs typeface="Times New Roman" pitchFamily="18" charset="0"/>
            </a:endParaRPr>
          </a:p>
          <a:p>
            <a:pPr>
              <a:lnSpc>
                <a:spcPct val="100000"/>
              </a:lnSpc>
              <a:spcBef>
                <a:spcPts val="600"/>
              </a:spcBef>
              <a:spcAft>
                <a:spcPts val="0"/>
              </a:spcAft>
            </a:pPr>
            <a:endParaRPr lang="en-US" altLang="en-US" sz="1800" b="0" kern="1200" dirty="0">
              <a:cs typeface="Times New Roman" pitchFamily="18" charset="0"/>
            </a:endParaRPr>
          </a:p>
        </p:txBody>
      </p:sp>
      <p:sp>
        <p:nvSpPr>
          <p:cNvPr id="8" name="Text Box 2"/>
          <p:cNvSpPr txBox="1">
            <a:spLocks noChangeArrowheads="1"/>
          </p:cNvSpPr>
          <p:nvPr/>
        </p:nvSpPr>
        <p:spPr bwMode="auto">
          <a:xfrm>
            <a:off x="2229295" y="164575"/>
            <a:ext cx="56074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MS PGothic" pitchFamily="34" charset="-128"/>
              </a:defRPr>
            </a:lvl1pPr>
            <a:lvl2pPr>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9pPr>
          </a:lstStyle>
          <a:p>
            <a:pPr lvl="1">
              <a:lnSpc>
                <a:spcPct val="100000"/>
              </a:lnSpc>
              <a:spcBef>
                <a:spcPct val="50000"/>
              </a:spcBef>
              <a:spcAft>
                <a:spcPct val="0"/>
              </a:spcAft>
              <a:buSzTx/>
            </a:pPr>
            <a:r>
              <a:rPr lang="en-GB" sz="2000" dirty="0">
                <a:solidFill>
                  <a:srgbClr val="000099"/>
                </a:solidFill>
              </a:rPr>
              <a:t>MOIMS </a:t>
            </a:r>
            <a:r>
              <a:rPr lang="en-GB" sz="2000" dirty="0" smtClean="0">
                <a:solidFill>
                  <a:srgbClr val="000099"/>
                </a:solidFill>
              </a:rPr>
              <a:t>AREA </a:t>
            </a:r>
            <a:r>
              <a:rPr lang="en-US" sz="2000" dirty="0" smtClean="0">
                <a:solidFill>
                  <a:srgbClr val="000099"/>
                </a:solidFill>
              </a:rPr>
              <a:t>REPORT: SM&amp;C WG</a:t>
            </a:r>
            <a:endParaRPr lang="en-US" sz="2000" dirty="0">
              <a:solidFill>
                <a:srgbClr val="000099"/>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2320409531"/>
              </p:ext>
            </p:extLst>
          </p:nvPr>
        </p:nvGraphicFramePr>
        <p:xfrm>
          <a:off x="1038740" y="4120290"/>
          <a:ext cx="6096000" cy="736600"/>
        </p:xfrm>
        <a:graphic>
          <a:graphicData uri="http://schemas.openxmlformats.org/drawingml/2006/table">
            <a:tbl>
              <a:tblPr firstRow="1" bandRow="1">
                <a:tableStyleId>{5C22544A-7EE6-4342-B048-85BDC9FD1C3A}</a:tableStyleId>
              </a:tblPr>
              <a:tblGrid>
                <a:gridCol w="1524000"/>
                <a:gridCol w="1524000"/>
                <a:gridCol w="1524000"/>
                <a:gridCol w="1524000"/>
              </a:tblGrid>
              <a:tr h="1353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status: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CAUTION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PROBLEM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comment: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92005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40" name="Shape 40"/>
          <p:cNvSpPr txBox="1">
            <a:spLocks noGrp="1"/>
          </p:cNvSpPr>
          <p:nvPr>
            <p:ph type="body" idx="1"/>
          </p:nvPr>
        </p:nvSpPr>
        <p:spPr>
          <a:xfrm>
            <a:off x="232235" y="702245"/>
            <a:ext cx="8717935" cy="4967700"/>
          </a:xfrm>
          <a:prstGeom prst="rect">
            <a:avLst/>
          </a:prstGeom>
        </p:spPr>
        <p:txBody>
          <a:bodyPr lIns="91425" tIns="91425" rIns="91425" bIns="91425" anchor="t" anchorCtr="0">
            <a:noAutofit/>
          </a:bodyPr>
          <a:lstStyle/>
          <a:p>
            <a:pPr marL="0" indent="0">
              <a:spcBef>
                <a:spcPts val="600"/>
              </a:spcBef>
              <a:buNone/>
              <a:defRPr/>
            </a:pPr>
            <a:r>
              <a:rPr lang="en-US" altLang="fr-FR" sz="1800" u="sng" dirty="0"/>
              <a:t>GOAL:</a:t>
            </a:r>
            <a:r>
              <a:rPr lang="en-US" altLang="fr-FR" sz="1800" b="0" dirty="0"/>
              <a:t> </a:t>
            </a:r>
            <a:r>
              <a:rPr lang="en-US" sz="1800" b="0" dirty="0"/>
              <a:t>definition of </a:t>
            </a:r>
            <a:r>
              <a:rPr lang="en-US" sz="1800" b="0" dirty="0" smtClean="0"/>
              <a:t>telerobotics services</a:t>
            </a:r>
          </a:p>
          <a:p>
            <a:pPr marL="0" indent="0">
              <a:spcBef>
                <a:spcPts val="600"/>
              </a:spcBef>
              <a:defRPr/>
            </a:pPr>
            <a:endParaRPr lang="en-US" altLang="fr-FR" sz="700" u="sng" dirty="0"/>
          </a:p>
          <a:p>
            <a:pPr marL="0" indent="0">
              <a:spcBef>
                <a:spcPts val="600"/>
              </a:spcBef>
              <a:buNone/>
              <a:defRPr/>
            </a:pPr>
            <a:r>
              <a:rPr lang="en-US" altLang="fr-FR" sz="1800" u="sng" dirty="0"/>
              <a:t>STATUS OF BOOKS:</a:t>
            </a:r>
            <a:r>
              <a:rPr lang="en-US" altLang="fr-FR" sz="1800" dirty="0"/>
              <a:t> </a:t>
            </a:r>
            <a:endParaRPr lang="en-US" altLang="fr-FR" sz="1800" u="sng" dirty="0"/>
          </a:p>
          <a:p>
            <a:pPr marL="363538" lvl="1" indent="-322263"/>
            <a:r>
              <a:rPr lang="en-GB" sz="1800" dirty="0">
                <a:solidFill>
                  <a:schemeClr val="accent2"/>
                </a:solidFill>
              </a:rPr>
              <a:t>GB: </a:t>
            </a:r>
            <a:r>
              <a:rPr lang="en-GB" sz="1800" dirty="0"/>
              <a:t>Telerobotics Standard </a:t>
            </a:r>
            <a:r>
              <a:rPr lang="en-GB" sz="1800" dirty="0" smtClean="0"/>
              <a:t>Roadmap</a:t>
            </a:r>
          </a:p>
          <a:p>
            <a:pPr marL="742950" lvl="1" indent="-285750">
              <a:spcBef>
                <a:spcPts val="0"/>
              </a:spcBef>
              <a:buFont typeface="Arial" panose="020B0604020202020204" pitchFamily="34" charset="0"/>
              <a:buChar char="•"/>
              <a:defRPr/>
            </a:pPr>
            <a:r>
              <a:rPr lang="en-GB" sz="1800" b="0" dirty="0" smtClean="0"/>
              <a:t>Almost final. There is general commitment (NASA, ESA, DLR) to </a:t>
            </a:r>
            <a:r>
              <a:rPr lang="en-GB" sz="1800" b="0" dirty="0"/>
              <a:t>pragmatically </a:t>
            </a:r>
            <a:r>
              <a:rPr lang="en-GB" sz="1800" b="0" dirty="0" smtClean="0"/>
              <a:t>publish the GB</a:t>
            </a:r>
            <a:endParaRPr lang="en-GB" sz="1800" dirty="0" smtClean="0"/>
          </a:p>
          <a:p>
            <a:pPr marL="363538" lvl="1" indent="-322263"/>
            <a:r>
              <a:rPr lang="en-GB" sz="1800" dirty="0" smtClean="0">
                <a:solidFill>
                  <a:schemeClr val="accent1">
                    <a:lumMod val="75000"/>
                  </a:schemeClr>
                </a:solidFill>
              </a:rPr>
              <a:t>BB</a:t>
            </a:r>
            <a:r>
              <a:rPr lang="en-GB" sz="1800" dirty="0">
                <a:solidFill>
                  <a:schemeClr val="accent1">
                    <a:lumMod val="75000"/>
                  </a:schemeClr>
                </a:solidFill>
              </a:rPr>
              <a:t>: </a:t>
            </a:r>
            <a:r>
              <a:rPr lang="en-GB" sz="1800" dirty="0"/>
              <a:t>Telerobotic </a:t>
            </a:r>
            <a:r>
              <a:rPr lang="en-GB" sz="1800" dirty="0" smtClean="0"/>
              <a:t>Standard</a:t>
            </a:r>
          </a:p>
          <a:p>
            <a:pPr marL="742950" lvl="1" indent="-285750">
              <a:spcBef>
                <a:spcPts val="0"/>
              </a:spcBef>
              <a:buFont typeface="Arial" panose="020B0604020202020204" pitchFamily="34" charset="0"/>
              <a:buChar char="•"/>
              <a:defRPr/>
            </a:pPr>
            <a:r>
              <a:rPr lang="en-GB" sz="1800" b="0" dirty="0" smtClean="0"/>
              <a:t>Not started yet</a:t>
            </a:r>
            <a:endParaRPr lang="en-GB" sz="1800" b="0" dirty="0"/>
          </a:p>
          <a:p>
            <a:pPr marL="363538" lvl="1" indent="-322263"/>
            <a:endParaRPr lang="en-GB" sz="1800" dirty="0" smtClean="0">
              <a:solidFill>
                <a:schemeClr val="accent1">
                  <a:lumMod val="75000"/>
                </a:schemeClr>
              </a:solidFill>
            </a:endParaRPr>
          </a:p>
          <a:p>
            <a:pPr marL="0" indent="0">
              <a:lnSpc>
                <a:spcPct val="100000"/>
              </a:lnSpc>
              <a:spcBef>
                <a:spcPts val="0"/>
              </a:spcBef>
              <a:spcAft>
                <a:spcPts val="600"/>
              </a:spcAft>
              <a:buNone/>
            </a:pPr>
            <a:r>
              <a:rPr lang="en-US" altLang="fr-FR" sz="1800" u="sng" dirty="0">
                <a:cs typeface="Times New Roman" pitchFamily="18" charset="0"/>
              </a:rPr>
              <a:t>STATUS OF WORKING GROUP </a:t>
            </a:r>
          </a:p>
          <a:p>
            <a:pPr>
              <a:lnSpc>
                <a:spcPct val="100000"/>
              </a:lnSpc>
              <a:spcBef>
                <a:spcPts val="0"/>
              </a:spcBef>
              <a:spcAft>
                <a:spcPts val="0"/>
              </a:spcAft>
            </a:pPr>
            <a:r>
              <a:rPr lang="en-US" altLang="en-US" sz="1800" b="0" kern="1200" dirty="0">
                <a:cs typeface="Times New Roman" pitchFamily="18" charset="0"/>
              </a:rPr>
              <a:t>WG </a:t>
            </a:r>
            <a:r>
              <a:rPr lang="en-US" altLang="en-US" sz="1800" b="0" kern="1200" dirty="0" smtClean="0">
                <a:cs typeface="Times New Roman" pitchFamily="18" charset="0"/>
              </a:rPr>
              <a:t>not active. Current chair (David </a:t>
            </a:r>
            <a:r>
              <a:rPr lang="en-US" altLang="en-US" sz="1800" b="0" kern="1200" dirty="0" err="1" smtClean="0">
                <a:cs typeface="Times New Roman" pitchFamily="18" charset="0"/>
              </a:rPr>
              <a:t>Mittman</a:t>
            </a:r>
            <a:r>
              <a:rPr lang="en-US" altLang="en-US" sz="1800" b="0" kern="1200" dirty="0" smtClean="0">
                <a:cs typeface="Times New Roman" pitchFamily="18" charset="0"/>
              </a:rPr>
              <a:t>, NASA/JPL) needs to step down because of other commitments. New chair sought</a:t>
            </a:r>
          </a:p>
          <a:p>
            <a:pPr>
              <a:lnSpc>
                <a:spcPct val="100000"/>
              </a:lnSpc>
              <a:spcBef>
                <a:spcPts val="0"/>
              </a:spcBef>
              <a:spcAft>
                <a:spcPts val="0"/>
              </a:spcAft>
            </a:pPr>
            <a:r>
              <a:rPr lang="en-US" altLang="en-US" sz="1800" b="0" kern="1200" dirty="0" smtClean="0">
                <a:cs typeface="Times New Roman" pitchFamily="18" charset="0"/>
              </a:rPr>
              <a:t>As last step, the chair will </a:t>
            </a:r>
            <a:r>
              <a:rPr lang="en-US" altLang="en-US" sz="1800" b="0" kern="1200" dirty="0">
                <a:cs typeface="Times New Roman" pitchFamily="18" charset="0"/>
              </a:rPr>
              <a:t>distribute </a:t>
            </a:r>
            <a:r>
              <a:rPr lang="en-US" altLang="en-US" sz="1800" b="0" kern="1200" dirty="0" smtClean="0">
                <a:cs typeface="Times New Roman" pitchFamily="18" charset="0"/>
              </a:rPr>
              <a:t>the current </a:t>
            </a:r>
            <a:r>
              <a:rPr lang="en-US" altLang="en-US" sz="1800" b="0" kern="1200" dirty="0">
                <a:cs typeface="Times New Roman" pitchFamily="18" charset="0"/>
              </a:rPr>
              <a:t>GB </a:t>
            </a:r>
            <a:r>
              <a:rPr lang="en-US" altLang="en-US" sz="1800" b="0" kern="1200" dirty="0" smtClean="0">
                <a:cs typeface="Times New Roman" pitchFamily="18" charset="0"/>
              </a:rPr>
              <a:t>for publication and the list </a:t>
            </a:r>
            <a:r>
              <a:rPr lang="en-US" altLang="en-US" sz="1800" b="0" kern="1200" dirty="0">
                <a:cs typeface="Times New Roman" pitchFamily="18" charset="0"/>
              </a:rPr>
              <a:t>of suggested </a:t>
            </a:r>
            <a:r>
              <a:rPr lang="en-US" altLang="en-US" sz="1800" b="0" kern="1200" dirty="0" smtClean="0">
                <a:cs typeface="Times New Roman" pitchFamily="18" charset="0"/>
              </a:rPr>
              <a:t>changes to be implemented in </a:t>
            </a:r>
            <a:r>
              <a:rPr lang="en-US" altLang="en-US" sz="1800" b="0" kern="1200" dirty="0">
                <a:cs typeface="Times New Roman" pitchFamily="18" charset="0"/>
              </a:rPr>
              <a:t>next issue </a:t>
            </a:r>
            <a:r>
              <a:rPr lang="en-US" altLang="en-US" sz="1800" b="0" kern="1200" dirty="0" smtClean="0">
                <a:cs typeface="Times New Roman" pitchFamily="18" charset="0"/>
              </a:rPr>
              <a:t>by 15Apr16. DLR offered to implement the outstanding changes</a:t>
            </a:r>
          </a:p>
          <a:p>
            <a:pPr marL="0" indent="0">
              <a:lnSpc>
                <a:spcPct val="100000"/>
              </a:lnSpc>
              <a:spcBef>
                <a:spcPts val="600"/>
              </a:spcBef>
              <a:spcAft>
                <a:spcPts val="0"/>
              </a:spcAft>
              <a:buNone/>
            </a:pPr>
            <a:endParaRPr lang="en-GB" sz="1800" u="sng" dirty="0" smtClean="0">
              <a:cs typeface="Times New Roman" pitchFamily="18" charset="0"/>
            </a:endParaRPr>
          </a:p>
          <a:p>
            <a:pPr marL="0" indent="0">
              <a:lnSpc>
                <a:spcPct val="100000"/>
              </a:lnSpc>
              <a:spcBef>
                <a:spcPts val="600"/>
              </a:spcBef>
              <a:spcAft>
                <a:spcPts val="0"/>
              </a:spcAft>
              <a:buNone/>
            </a:pPr>
            <a:r>
              <a:rPr lang="en-GB" sz="1800" u="sng" dirty="0" smtClean="0">
                <a:cs typeface="Times New Roman" pitchFamily="18" charset="0"/>
              </a:rPr>
              <a:t>WORKING </a:t>
            </a:r>
            <a:r>
              <a:rPr lang="en-GB" sz="1800" u="sng" dirty="0">
                <a:cs typeface="Times New Roman" pitchFamily="18" charset="0"/>
              </a:rPr>
              <a:t>GROUP STATUS:</a:t>
            </a:r>
            <a:r>
              <a:rPr lang="en-GB" sz="1800" b="0" dirty="0">
                <a:cs typeface="Times New Roman" pitchFamily="18" charset="0"/>
              </a:rPr>
              <a:t> </a:t>
            </a:r>
            <a:r>
              <a:rPr lang="en-GB" sz="1800" b="0" dirty="0" smtClean="0">
                <a:cs typeface="Times New Roman" pitchFamily="18" charset="0"/>
              </a:rPr>
              <a:t> Non Active</a:t>
            </a:r>
            <a:endParaRPr lang="en-GB" sz="1800" b="0" dirty="0">
              <a:cs typeface="Times New Roman" pitchFamily="18" charset="0"/>
            </a:endParaRPr>
          </a:p>
          <a:p>
            <a:pPr marL="576263" indent="-342900">
              <a:lnSpc>
                <a:spcPct val="100000"/>
              </a:lnSpc>
              <a:spcBef>
                <a:spcPts val="600"/>
              </a:spcBef>
              <a:spcAft>
                <a:spcPts val="600"/>
              </a:spcAft>
              <a:buClr>
                <a:schemeClr val="dk1"/>
              </a:buClr>
              <a:buSzPct val="100000"/>
              <a:buFont typeface="Courier New"/>
              <a:buChar char="o"/>
            </a:pPr>
            <a:endParaRPr lang="en-US" sz="2000" dirty="0"/>
          </a:p>
        </p:txBody>
      </p:sp>
      <p:sp>
        <p:nvSpPr>
          <p:cNvPr id="5" name="Text Box 2"/>
          <p:cNvSpPr txBox="1">
            <a:spLocks noChangeArrowheads="1"/>
          </p:cNvSpPr>
          <p:nvPr/>
        </p:nvSpPr>
        <p:spPr bwMode="auto">
          <a:xfrm>
            <a:off x="1840085" y="186920"/>
            <a:ext cx="73789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ＭＳ Ｐゴシック" pitchFamily="34" charset="-128"/>
              </a:defRPr>
            </a:lvl1pPr>
            <a:lvl2pPr>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lvl="1">
              <a:spcBef>
                <a:spcPct val="50000"/>
              </a:spcBef>
            </a:pPr>
            <a:r>
              <a:rPr lang="en-GB" sz="2000" dirty="0" smtClean="0">
                <a:solidFill>
                  <a:srgbClr val="000099"/>
                </a:solidFill>
              </a:rPr>
              <a:t>MOIMS Area Report</a:t>
            </a:r>
            <a:r>
              <a:rPr lang="en-US" sz="2000" dirty="0" smtClean="0">
                <a:solidFill>
                  <a:srgbClr val="000099"/>
                </a:solidFill>
              </a:rPr>
              <a:t>:  TEL WG Report</a:t>
            </a:r>
            <a:endParaRPr lang="en-US" sz="2000" dirty="0">
              <a:solidFill>
                <a:srgbClr val="000099"/>
              </a:solidFill>
            </a:endParaRPr>
          </a:p>
        </p:txBody>
      </p:sp>
      <p:graphicFrame>
        <p:nvGraphicFramePr>
          <p:cNvPr id="4" name="Tableau 1"/>
          <p:cNvGraphicFramePr>
            <a:graphicFrameLocks noGrp="1"/>
          </p:cNvGraphicFramePr>
          <p:nvPr>
            <p:extLst>
              <p:ext uri="{D42A27DB-BD31-4B8C-83A1-F6EECF244321}">
                <p14:modId xmlns:p14="http://schemas.microsoft.com/office/powerpoint/2010/main" val="2428704371"/>
              </p:ext>
            </p:extLst>
          </p:nvPr>
        </p:nvGraphicFramePr>
        <p:xfrm>
          <a:off x="1384385" y="5656490"/>
          <a:ext cx="6096000" cy="736600"/>
        </p:xfrm>
        <a:graphic>
          <a:graphicData uri="http://schemas.openxmlformats.org/drawingml/2006/table">
            <a:tbl>
              <a:tblPr firstRow="1" bandRow="1">
                <a:tableStyleId>{5C22544A-7EE6-4342-B048-85BDC9FD1C3A}</a:tableStyleId>
              </a:tblPr>
              <a:tblGrid>
                <a:gridCol w="1524000"/>
                <a:gridCol w="1524000"/>
                <a:gridCol w="1524000"/>
                <a:gridCol w="1524000"/>
              </a:tblGrid>
              <a:tr h="1353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status: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CAUTION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PROBLEM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4000"/>
                      </a:srgbClr>
                    </a:solidFill>
                  </a:tcPr>
                </a:tc>
              </a:tr>
              <a:tr h="37084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comment: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Arial" charset="0"/>
                          <a:ea typeface="ＭＳ Ｐゴシック"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21968263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4294967295"/>
          </p:nvPr>
        </p:nvSpPr>
        <p:spPr>
          <a:xfrm>
            <a:off x="6553200" y="6477000"/>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a:defRPr sz="2000">
                <a:solidFill>
                  <a:schemeClr val="tx1"/>
                </a:solidFill>
                <a:latin typeface="Arial" pitchFamily="34" charset="0"/>
              </a:defRPr>
            </a:lvl6pPr>
            <a:lvl7pPr>
              <a:defRPr sz="2000">
                <a:solidFill>
                  <a:schemeClr val="tx1"/>
                </a:solidFill>
                <a:latin typeface="Arial" pitchFamily="34" charset="0"/>
              </a:defRPr>
            </a:lvl7pPr>
            <a:lvl8pPr>
              <a:defRPr sz="2000">
                <a:solidFill>
                  <a:schemeClr val="tx1"/>
                </a:solidFill>
                <a:latin typeface="Arial" pitchFamily="34" charset="0"/>
              </a:defRPr>
            </a:lvl8pPr>
            <a:lvl9pPr>
              <a:defRPr sz="2000">
                <a:solidFill>
                  <a:schemeClr val="tx1"/>
                </a:solidFill>
                <a:latin typeface="Arial" pitchFamily="34" charset="0"/>
              </a:defRPr>
            </a:lvl9pPr>
          </a:lstStyle>
          <a:p>
            <a:fld id="{9A698ED6-91E1-4C02-8388-9C88BE3F5E41}" type="slidenum">
              <a:rPr lang="en-GB" altLang="fr-FR" sz="1200" smtClean="0">
                <a:solidFill>
                  <a:schemeClr val="bg2"/>
                </a:solidFill>
                <a:cs typeface="Arial" pitchFamily="34" charset="0"/>
              </a:rPr>
              <a:pPr/>
              <a:t>22</a:t>
            </a:fld>
            <a:endParaRPr lang="en-GB" altLang="fr-FR" sz="1200" smtClean="0">
              <a:solidFill>
                <a:schemeClr val="bg2"/>
              </a:solidFill>
              <a:cs typeface="Arial" pitchFamily="34" charset="0"/>
            </a:endParaRPr>
          </a:p>
        </p:txBody>
      </p:sp>
      <p:sp>
        <p:nvSpPr>
          <p:cNvPr id="13319" name="Text Box 6"/>
          <p:cNvSpPr txBox="1">
            <a:spLocks noChangeArrowheads="1"/>
          </p:cNvSpPr>
          <p:nvPr/>
        </p:nvSpPr>
        <p:spPr bwMode="auto">
          <a:xfrm>
            <a:off x="162745" y="744497"/>
            <a:ext cx="883495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New Roman" pitchFamily="18" charset="0"/>
                <a:cs typeface="Arial" charset="0"/>
              </a:defRPr>
            </a:lvl1pPr>
            <a:lvl2pPr marL="914400" indent="-45720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marL="0" indent="0">
              <a:lnSpc>
                <a:spcPct val="70000"/>
              </a:lnSpc>
              <a:spcBef>
                <a:spcPct val="50000"/>
              </a:spcBef>
              <a:defRPr/>
            </a:pPr>
            <a:r>
              <a:rPr lang="en-US" altLang="fr-FR" sz="1800" u="sng" dirty="0" smtClean="0">
                <a:latin typeface="+mn-lt"/>
              </a:rPr>
              <a:t>STATUS OF BOOKS</a:t>
            </a:r>
          </a:p>
          <a:p>
            <a:pPr marL="285750" indent="-285750">
              <a:lnSpc>
                <a:spcPct val="70000"/>
              </a:lnSpc>
              <a:spcBef>
                <a:spcPct val="50000"/>
              </a:spcBef>
              <a:buFont typeface="Arial" panose="020B0604020202020204" pitchFamily="34" charset="0"/>
              <a:buChar char="•"/>
              <a:defRPr/>
            </a:pPr>
            <a:r>
              <a:rPr lang="en-US" altLang="fr-FR" sz="1800" dirty="0" smtClean="0">
                <a:solidFill>
                  <a:srgbClr val="00B050"/>
                </a:solidFill>
                <a:latin typeface="+mn-lt"/>
              </a:rPr>
              <a:t>GB: </a:t>
            </a:r>
            <a:r>
              <a:rPr lang="en-US" altLang="fr-FR" sz="1800" dirty="0" smtClean="0">
                <a:latin typeface="+mn-lt"/>
              </a:rPr>
              <a:t>Mission Planning &amp; Scheduling </a:t>
            </a:r>
          </a:p>
          <a:p>
            <a:pPr marL="742950" lvl="1" indent="-285750">
              <a:spcBef>
                <a:spcPts val="0"/>
              </a:spcBef>
              <a:buFont typeface="Arial" panose="020B0604020202020204" pitchFamily="34" charset="0"/>
              <a:buChar char="•"/>
              <a:defRPr/>
            </a:pPr>
            <a:r>
              <a:rPr lang="en-US" altLang="fr-FR" sz="1800" b="0" dirty="0" smtClean="0">
                <a:latin typeface="+mn-lt"/>
              </a:rPr>
              <a:t>Discussion on first 4 chapters</a:t>
            </a:r>
            <a:endParaRPr lang="en-US" altLang="fr-FR" sz="1800" b="0" dirty="0">
              <a:latin typeface="+mn-lt"/>
            </a:endParaRPr>
          </a:p>
          <a:p>
            <a:pPr marL="742950" lvl="1" indent="-285750">
              <a:lnSpc>
                <a:spcPct val="70000"/>
              </a:lnSpc>
              <a:spcBef>
                <a:spcPts val="0"/>
              </a:spcBef>
              <a:buFont typeface="Arial" panose="020B0604020202020204" pitchFamily="34" charset="0"/>
              <a:buChar char="•"/>
              <a:defRPr/>
            </a:pPr>
            <a:endParaRPr lang="en-US" sz="1800" b="0" dirty="0" smtClean="0">
              <a:latin typeface="+mn-lt"/>
              <a:cs typeface="Times New Roman" pitchFamily="18" charset="0"/>
            </a:endParaRPr>
          </a:p>
        </p:txBody>
      </p:sp>
      <p:sp>
        <p:nvSpPr>
          <p:cNvPr id="13" name="Text Box 2"/>
          <p:cNvSpPr txBox="1">
            <a:spLocks noChangeArrowheads="1"/>
          </p:cNvSpPr>
          <p:nvPr/>
        </p:nvSpPr>
        <p:spPr bwMode="auto">
          <a:xfrm>
            <a:off x="1691625" y="87765"/>
            <a:ext cx="69147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MS PGothic" pitchFamily="34" charset="-128"/>
              </a:defRPr>
            </a:lvl1pPr>
            <a:lvl2pPr>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9pPr>
          </a:lstStyle>
          <a:p>
            <a:pPr lvl="1">
              <a:lnSpc>
                <a:spcPct val="100000"/>
              </a:lnSpc>
              <a:spcBef>
                <a:spcPct val="50000"/>
              </a:spcBef>
              <a:spcAft>
                <a:spcPct val="0"/>
              </a:spcAft>
              <a:buSzTx/>
            </a:pPr>
            <a:r>
              <a:rPr lang="en-GB" sz="2800" dirty="0">
                <a:solidFill>
                  <a:srgbClr val="000099"/>
                </a:solidFill>
              </a:rPr>
              <a:t>MOIMS </a:t>
            </a:r>
            <a:r>
              <a:rPr lang="en-GB" sz="2800" dirty="0" smtClean="0">
                <a:solidFill>
                  <a:srgbClr val="000099"/>
                </a:solidFill>
              </a:rPr>
              <a:t>AREA </a:t>
            </a:r>
            <a:r>
              <a:rPr lang="en-US" sz="2800" dirty="0" smtClean="0">
                <a:solidFill>
                  <a:srgbClr val="000099"/>
                </a:solidFill>
              </a:rPr>
              <a:t>REPORT: MP&amp;S WG</a:t>
            </a:r>
            <a:endParaRPr lang="en-US" sz="2800" dirty="0">
              <a:solidFill>
                <a:srgbClr val="000099"/>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747" y="1662370"/>
            <a:ext cx="7296950" cy="46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59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6553200" y="6477000"/>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a:defRPr sz="2000">
                <a:solidFill>
                  <a:schemeClr val="tx1"/>
                </a:solidFill>
                <a:latin typeface="Arial" pitchFamily="34" charset="0"/>
              </a:defRPr>
            </a:lvl6pPr>
            <a:lvl7pPr>
              <a:defRPr sz="2000">
                <a:solidFill>
                  <a:schemeClr val="tx1"/>
                </a:solidFill>
                <a:latin typeface="Arial" pitchFamily="34" charset="0"/>
              </a:defRPr>
            </a:lvl7pPr>
            <a:lvl8pPr>
              <a:defRPr sz="2000">
                <a:solidFill>
                  <a:schemeClr val="tx1"/>
                </a:solidFill>
                <a:latin typeface="Arial" pitchFamily="34" charset="0"/>
              </a:defRPr>
            </a:lvl8pPr>
            <a:lvl9pPr>
              <a:defRPr sz="2000">
                <a:solidFill>
                  <a:schemeClr val="tx1"/>
                </a:solidFill>
                <a:latin typeface="Arial" pitchFamily="34" charset="0"/>
              </a:defRPr>
            </a:lvl9pPr>
          </a:lstStyle>
          <a:p>
            <a:fld id="{11B8D498-192C-46C9-830C-901CF8E0E43A}" type="slidenum">
              <a:rPr lang="en-GB" altLang="fr-FR" sz="1200" smtClean="0">
                <a:solidFill>
                  <a:schemeClr val="bg2"/>
                </a:solidFill>
                <a:cs typeface="Arial" pitchFamily="34" charset="0"/>
              </a:rPr>
              <a:pPr/>
              <a:t>23</a:t>
            </a:fld>
            <a:endParaRPr lang="en-GB" altLang="fr-FR" sz="1200" smtClean="0">
              <a:solidFill>
                <a:schemeClr val="bg2"/>
              </a:solidFill>
              <a:cs typeface="Arial" pitchFamily="34" charset="0"/>
            </a:endParaRPr>
          </a:p>
        </p:txBody>
      </p:sp>
      <p:sp>
        <p:nvSpPr>
          <p:cNvPr id="16388" name="Rectangle 3"/>
          <p:cNvSpPr>
            <a:spLocks noGrp="1" noChangeArrowheads="1"/>
          </p:cNvSpPr>
          <p:nvPr>
            <p:ph type="body" idx="1"/>
          </p:nvPr>
        </p:nvSpPr>
        <p:spPr>
          <a:xfrm>
            <a:off x="533400" y="779054"/>
            <a:ext cx="8229600" cy="5645535"/>
          </a:xfrm>
        </p:spPr>
        <p:txBody>
          <a:bodyPr/>
          <a:lstStyle/>
          <a:p>
            <a:pPr marL="0" indent="0">
              <a:lnSpc>
                <a:spcPct val="100000"/>
              </a:lnSpc>
              <a:spcBef>
                <a:spcPts val="600"/>
              </a:spcBef>
              <a:spcAft>
                <a:spcPts val="600"/>
              </a:spcAft>
              <a:buNone/>
            </a:pPr>
            <a:r>
              <a:rPr lang="en-US" altLang="fr-FR" sz="1800" b="1" u="sng" dirty="0" smtClean="0">
                <a:latin typeface="+mj-lt"/>
                <a:cs typeface="Times New Roman" pitchFamily="18" charset="0"/>
              </a:rPr>
              <a:t>WORKING GROUP STATUS</a:t>
            </a:r>
          </a:p>
          <a:p>
            <a:pPr marL="514350" lvl="2" indent="-285750">
              <a:lnSpc>
                <a:spcPct val="100000"/>
              </a:lnSpc>
              <a:spcBef>
                <a:spcPts val="0"/>
              </a:spcBef>
              <a:spcAft>
                <a:spcPct val="0"/>
              </a:spcAft>
              <a:buFont typeface="Arial" panose="020B0604020202020204" pitchFamily="34" charset="0"/>
              <a:buChar char="•"/>
              <a:defRPr/>
            </a:pPr>
            <a:r>
              <a:rPr lang="en-US" altLang="en-US" sz="1800" b="0" kern="1200" dirty="0">
                <a:ea typeface="+mn-ea"/>
                <a:cs typeface="Times New Roman" pitchFamily="18" charset="0"/>
              </a:rPr>
              <a:t>WG </a:t>
            </a:r>
            <a:r>
              <a:rPr lang="en-US" altLang="en-US" sz="1800" b="0" kern="1200" dirty="0" smtClean="0">
                <a:ea typeface="+mn-ea"/>
                <a:cs typeface="Times New Roman" pitchFamily="18" charset="0"/>
              </a:rPr>
              <a:t>met </a:t>
            </a:r>
            <a:r>
              <a:rPr lang="en-US" altLang="en-US" sz="1800" b="0" kern="1200" dirty="0">
                <a:ea typeface="+mn-ea"/>
                <a:cs typeface="Times New Roman" pitchFamily="18" charset="0"/>
              </a:rPr>
              <a:t>two days </a:t>
            </a:r>
            <a:r>
              <a:rPr lang="en-US" altLang="en-US" sz="1800" b="0" kern="1200" dirty="0" smtClean="0">
                <a:ea typeface="+mn-ea"/>
                <a:cs typeface="Times New Roman" pitchFamily="18" charset="0"/>
              </a:rPr>
              <a:t>(Thursday and Friday)</a:t>
            </a:r>
            <a:endParaRPr lang="en-US" altLang="en-US" sz="1800" b="0" kern="1200" dirty="0">
              <a:ea typeface="+mn-ea"/>
              <a:cs typeface="Times New Roman" pitchFamily="18" charset="0"/>
            </a:endParaRPr>
          </a:p>
          <a:p>
            <a:pPr marL="514350" lvl="2" indent="-285750">
              <a:lnSpc>
                <a:spcPct val="100000"/>
              </a:lnSpc>
              <a:spcBef>
                <a:spcPts val="0"/>
              </a:spcBef>
              <a:spcAft>
                <a:spcPct val="0"/>
              </a:spcAft>
              <a:buFont typeface="Arial" panose="020B0604020202020204" pitchFamily="34" charset="0"/>
              <a:buChar char="•"/>
              <a:defRPr/>
            </a:pPr>
            <a:r>
              <a:rPr lang="en-US" altLang="en-US" sz="1800" b="0" kern="1200" dirty="0" smtClean="0">
                <a:ea typeface="+mn-ea"/>
                <a:cs typeface="Times New Roman" pitchFamily="18" charset="0"/>
              </a:rPr>
              <a:t>Good participation </a:t>
            </a:r>
            <a:r>
              <a:rPr lang="en-US" altLang="en-US" sz="1800" b="0" kern="1200" dirty="0">
                <a:ea typeface="+mn-ea"/>
                <a:cs typeface="Times New Roman" pitchFamily="18" charset="0"/>
              </a:rPr>
              <a:t>from</a:t>
            </a:r>
            <a:r>
              <a:rPr lang="en-US" altLang="en-US" sz="1800" b="0" kern="1200" dirty="0" smtClean="0">
                <a:ea typeface="+mn-ea"/>
                <a:cs typeface="Times New Roman" pitchFamily="18" charset="0"/>
              </a:rPr>
              <a:t>: ESA </a:t>
            </a:r>
            <a:r>
              <a:rPr lang="en-US" altLang="en-US" sz="1800" b="0" kern="1200" dirty="0">
                <a:ea typeface="+mn-ea"/>
                <a:cs typeface="Times New Roman" pitchFamily="18" charset="0"/>
              </a:rPr>
              <a:t>3 (+1</a:t>
            </a:r>
            <a:r>
              <a:rPr lang="en-US" altLang="en-US" sz="1800" b="0" kern="1200" dirty="0" smtClean="0">
                <a:ea typeface="+mn-ea"/>
                <a:cs typeface="Times New Roman" pitchFamily="18" charset="0"/>
              </a:rPr>
              <a:t>), CNES 1, CNSA 1, DLR 1, KARI 1, NASA 3, UKSA 1</a:t>
            </a:r>
          </a:p>
          <a:p>
            <a:pPr marL="514350" lvl="2" indent="-285750">
              <a:lnSpc>
                <a:spcPct val="100000"/>
              </a:lnSpc>
              <a:spcBef>
                <a:spcPts val="0"/>
              </a:spcBef>
              <a:spcAft>
                <a:spcPct val="0"/>
              </a:spcAft>
              <a:buFont typeface="Arial" panose="020B0604020202020204" pitchFamily="34" charset="0"/>
              <a:buChar char="•"/>
              <a:defRPr/>
            </a:pPr>
            <a:r>
              <a:rPr lang="en-US" altLang="en-US" sz="1800" b="0" kern="1200" dirty="0">
                <a:ea typeface="+mn-ea"/>
                <a:cs typeface="Times New Roman" pitchFamily="18" charset="0"/>
              </a:rPr>
              <a:t>Target: Have the complete draft of the GB by Rome </a:t>
            </a:r>
            <a:r>
              <a:rPr lang="en-US" altLang="en-US" sz="1800" b="0" kern="1200" dirty="0" smtClean="0">
                <a:ea typeface="+mn-ea"/>
                <a:cs typeface="Times New Roman" pitchFamily="18" charset="0"/>
              </a:rPr>
              <a:t>meeting</a:t>
            </a:r>
            <a:endParaRPr lang="en-US" altLang="en-US" sz="1800" b="0" kern="1200" dirty="0">
              <a:ea typeface="+mn-ea"/>
              <a:cs typeface="Times New Roman" pitchFamily="18" charset="0"/>
            </a:endParaRPr>
          </a:p>
          <a:p>
            <a:pPr marL="514350" lvl="2" indent="-285750">
              <a:lnSpc>
                <a:spcPct val="100000"/>
              </a:lnSpc>
              <a:spcBef>
                <a:spcPts val="0"/>
              </a:spcBef>
              <a:spcAft>
                <a:spcPct val="0"/>
              </a:spcAft>
              <a:buFont typeface="Arial" panose="020B0604020202020204" pitchFamily="34" charset="0"/>
              <a:buChar char="•"/>
              <a:defRPr/>
            </a:pPr>
            <a:r>
              <a:rPr lang="en-US" altLang="en-US" sz="1800" b="0" kern="1200" dirty="0">
                <a:ea typeface="+mn-ea"/>
                <a:cs typeface="Times New Roman" pitchFamily="18" charset="0"/>
              </a:rPr>
              <a:t>In order to fulfill the conditions put by the CMC and avoid a gap in the work of the WG:</a:t>
            </a:r>
          </a:p>
          <a:p>
            <a:pPr marL="860425" lvl="3" indent="-285750">
              <a:lnSpc>
                <a:spcPct val="100000"/>
              </a:lnSpc>
              <a:spcBef>
                <a:spcPts val="0"/>
              </a:spcBef>
              <a:spcAft>
                <a:spcPct val="0"/>
              </a:spcAft>
              <a:buFont typeface="Arial" panose="020B0604020202020204" pitchFamily="34" charset="0"/>
              <a:buChar char="•"/>
              <a:defRPr/>
            </a:pPr>
            <a:r>
              <a:rPr lang="en-US" altLang="en-US" sz="1400" b="0" kern="1200" dirty="0">
                <a:ea typeface="+mn-ea"/>
                <a:cs typeface="Times New Roman" pitchFamily="18" charset="0"/>
              </a:rPr>
              <a:t>We plan to submit the version of the GB, reviewed and agreed by the WG to the CMC and request the approval of the BB project</a:t>
            </a:r>
          </a:p>
          <a:p>
            <a:pPr marL="860425" lvl="3" indent="-285750">
              <a:lnSpc>
                <a:spcPct val="100000"/>
              </a:lnSpc>
              <a:spcBef>
                <a:spcPts val="0"/>
              </a:spcBef>
              <a:spcAft>
                <a:spcPct val="0"/>
              </a:spcAft>
              <a:buFont typeface="Arial" panose="020B0604020202020204" pitchFamily="34" charset="0"/>
              <a:buChar char="•"/>
              <a:defRPr/>
            </a:pPr>
            <a:r>
              <a:rPr lang="en-US" altLang="en-US" sz="1400" b="0" kern="1200" dirty="0">
                <a:ea typeface="+mn-ea"/>
                <a:cs typeface="Times New Roman" pitchFamily="18" charset="0"/>
              </a:rPr>
              <a:t>ESA, UKSA, DLR and NASA representatives of the WG took action to check and confirm by July availability of resources for BB prototyping</a:t>
            </a:r>
            <a:r>
              <a:rPr lang="en-US" altLang="en-US" sz="1400" b="0" kern="1200" dirty="0" smtClean="0">
                <a:ea typeface="+mn-ea"/>
                <a:cs typeface="Times New Roman" pitchFamily="18" charset="0"/>
              </a:rPr>
              <a:t>.</a:t>
            </a:r>
            <a:endParaRPr lang="en-US" altLang="en-US" sz="1800" b="0" kern="1200" dirty="0">
              <a:ea typeface="+mn-ea"/>
              <a:cs typeface="Times New Roman" pitchFamily="18" charset="0"/>
            </a:endParaRPr>
          </a:p>
          <a:p>
            <a:pPr marL="514350" lvl="2" indent="-285750">
              <a:lnSpc>
                <a:spcPct val="100000"/>
              </a:lnSpc>
              <a:spcBef>
                <a:spcPts val="0"/>
              </a:spcBef>
              <a:spcAft>
                <a:spcPct val="0"/>
              </a:spcAft>
              <a:buFont typeface="Arial" panose="020B0604020202020204" pitchFamily="34" charset="0"/>
              <a:buChar char="•"/>
              <a:defRPr/>
            </a:pPr>
            <a:r>
              <a:rPr lang="en-US" altLang="en-US" sz="1800" b="0" kern="1200" dirty="0">
                <a:ea typeface="+mn-ea"/>
                <a:cs typeface="Times New Roman" pitchFamily="18" charset="0"/>
              </a:rPr>
              <a:t>Submit the GB in Nov to Area Director with request for </a:t>
            </a:r>
            <a:r>
              <a:rPr lang="en-US" altLang="en-US" sz="1800" b="0" kern="1200" dirty="0" smtClean="0">
                <a:ea typeface="+mn-ea"/>
                <a:cs typeface="Times New Roman" pitchFamily="18" charset="0"/>
              </a:rPr>
              <a:t>publication</a:t>
            </a:r>
          </a:p>
          <a:p>
            <a:pPr marL="514350" lvl="2" indent="-285750">
              <a:lnSpc>
                <a:spcPct val="100000"/>
              </a:lnSpc>
              <a:spcBef>
                <a:spcPts val="0"/>
              </a:spcBef>
              <a:spcAft>
                <a:spcPct val="0"/>
              </a:spcAft>
              <a:buFont typeface="Arial" panose="020B0604020202020204" pitchFamily="34" charset="0"/>
              <a:buChar char="•"/>
              <a:defRPr/>
            </a:pPr>
            <a:endParaRPr lang="en-US" altLang="en-US" sz="1800" b="0" kern="1200" dirty="0" smtClean="0">
              <a:ea typeface="+mn-ea"/>
              <a:cs typeface="Times New Roman" pitchFamily="18" charset="0"/>
            </a:endParaRPr>
          </a:p>
          <a:p>
            <a:pPr marL="228600" lvl="2" indent="0">
              <a:lnSpc>
                <a:spcPct val="100000"/>
              </a:lnSpc>
              <a:spcBef>
                <a:spcPts val="0"/>
              </a:spcBef>
              <a:spcAft>
                <a:spcPct val="0"/>
              </a:spcAft>
              <a:buNone/>
              <a:defRPr/>
            </a:pPr>
            <a:r>
              <a:rPr lang="en-US" altLang="fr-FR" sz="1800" u="sng" dirty="0" smtClean="0">
                <a:cs typeface="Times New Roman" pitchFamily="18" charset="0"/>
              </a:rPr>
              <a:t>ISSUES:</a:t>
            </a:r>
            <a:r>
              <a:rPr lang="en-US" altLang="fr-FR" sz="1800" b="0" dirty="0" smtClean="0">
                <a:cs typeface="Times New Roman" pitchFamily="18" charset="0"/>
              </a:rPr>
              <a:t> None</a:t>
            </a:r>
          </a:p>
          <a:p>
            <a:pPr marL="228600" lvl="2" indent="0">
              <a:lnSpc>
                <a:spcPct val="100000"/>
              </a:lnSpc>
              <a:spcBef>
                <a:spcPts val="0"/>
              </a:spcBef>
              <a:spcAft>
                <a:spcPct val="0"/>
              </a:spcAft>
              <a:buNone/>
              <a:defRPr/>
            </a:pPr>
            <a:endParaRPr lang="en-US" altLang="fr-FR" sz="1800" b="0" dirty="0">
              <a:cs typeface="Times New Roman" pitchFamily="18" charset="0"/>
            </a:endParaRPr>
          </a:p>
          <a:p>
            <a:pPr marL="228600" lvl="2" indent="0">
              <a:lnSpc>
                <a:spcPct val="100000"/>
              </a:lnSpc>
              <a:spcBef>
                <a:spcPts val="0"/>
              </a:spcBef>
              <a:spcAft>
                <a:spcPct val="0"/>
              </a:spcAft>
              <a:buNone/>
              <a:defRPr/>
            </a:pPr>
            <a:r>
              <a:rPr lang="en-US" altLang="fr-FR" sz="1800" u="sng" dirty="0">
                <a:cs typeface="Times New Roman" pitchFamily="18" charset="0"/>
              </a:rPr>
              <a:t>WORKING GROUP </a:t>
            </a:r>
            <a:r>
              <a:rPr lang="en-US" altLang="fr-FR" sz="1800" u="sng" dirty="0" smtClean="0">
                <a:cs typeface="Times New Roman" pitchFamily="18" charset="0"/>
              </a:rPr>
              <a:t>STATUS:</a:t>
            </a:r>
            <a:r>
              <a:rPr lang="en-US" altLang="fr-FR" sz="1800" b="0" dirty="0" smtClean="0">
                <a:cs typeface="Times New Roman" pitchFamily="18" charset="0"/>
              </a:rPr>
              <a:t> Active</a:t>
            </a:r>
            <a:endParaRPr lang="en-US" altLang="fr-FR" sz="1800" b="0" dirty="0">
              <a:cs typeface="Times New Roman" pitchFamily="18" charset="0"/>
            </a:endParaRPr>
          </a:p>
        </p:txBody>
      </p:sp>
      <p:sp>
        <p:nvSpPr>
          <p:cNvPr id="8" name="Text Box 2"/>
          <p:cNvSpPr txBox="1">
            <a:spLocks noChangeArrowheads="1"/>
          </p:cNvSpPr>
          <p:nvPr/>
        </p:nvSpPr>
        <p:spPr bwMode="auto">
          <a:xfrm>
            <a:off x="1691625" y="87765"/>
            <a:ext cx="6528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MS PGothic" pitchFamily="34" charset="-128"/>
              </a:defRPr>
            </a:lvl1pPr>
            <a:lvl2pPr>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MS PGothic" pitchFamily="34" charset="-128"/>
              </a:defRPr>
            </a:lvl9pPr>
          </a:lstStyle>
          <a:p>
            <a:pPr lvl="1">
              <a:lnSpc>
                <a:spcPct val="100000"/>
              </a:lnSpc>
              <a:spcBef>
                <a:spcPct val="50000"/>
              </a:spcBef>
              <a:spcAft>
                <a:spcPct val="0"/>
              </a:spcAft>
              <a:buSzTx/>
            </a:pPr>
            <a:r>
              <a:rPr lang="en-GB" sz="2800" dirty="0">
                <a:solidFill>
                  <a:srgbClr val="000099"/>
                </a:solidFill>
              </a:rPr>
              <a:t>MOIMS </a:t>
            </a:r>
            <a:r>
              <a:rPr lang="en-GB" sz="2800" dirty="0" smtClean="0">
                <a:solidFill>
                  <a:srgbClr val="000099"/>
                </a:solidFill>
              </a:rPr>
              <a:t>AREA </a:t>
            </a:r>
            <a:r>
              <a:rPr lang="en-US" sz="2800" dirty="0" smtClean="0">
                <a:solidFill>
                  <a:srgbClr val="000099"/>
                </a:solidFill>
              </a:rPr>
              <a:t>REPORT: MP&amp;S WG</a:t>
            </a:r>
            <a:endParaRPr lang="en-US" sz="2800" dirty="0">
              <a:solidFill>
                <a:srgbClr val="000099"/>
              </a:solidFill>
            </a:endParaRPr>
          </a:p>
        </p:txBody>
      </p:sp>
      <p:graphicFrame>
        <p:nvGraphicFramePr>
          <p:cNvPr id="5" name="Tableau 1"/>
          <p:cNvGraphicFramePr>
            <a:graphicFrameLocks noGrp="1"/>
          </p:cNvGraphicFramePr>
          <p:nvPr>
            <p:extLst>
              <p:ext uri="{D42A27DB-BD31-4B8C-83A1-F6EECF244321}">
                <p14:modId xmlns:p14="http://schemas.microsoft.com/office/powerpoint/2010/main" val="1359530504"/>
              </p:ext>
            </p:extLst>
          </p:nvPr>
        </p:nvGraphicFramePr>
        <p:xfrm>
          <a:off x="1538005" y="5272440"/>
          <a:ext cx="6096000" cy="736600"/>
        </p:xfrm>
        <a:graphic>
          <a:graphicData uri="http://schemas.openxmlformats.org/drawingml/2006/table">
            <a:tbl>
              <a:tblPr firstRow="1" bandRow="1">
                <a:tableStyleId>{5C22544A-7EE6-4342-B048-85BDC9FD1C3A}</a:tableStyleId>
              </a:tblPr>
              <a:tblGrid>
                <a:gridCol w="1524000"/>
                <a:gridCol w="1524000"/>
                <a:gridCol w="1524000"/>
                <a:gridCol w="1524000"/>
              </a:tblGrid>
              <a:tr h="2889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status: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CAUTION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PROBLEM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comment: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127956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40" name="Shape 40"/>
          <p:cNvSpPr txBox="1">
            <a:spLocks noGrp="1"/>
          </p:cNvSpPr>
          <p:nvPr>
            <p:ph type="body" idx="1"/>
          </p:nvPr>
        </p:nvSpPr>
        <p:spPr>
          <a:xfrm>
            <a:off x="232233" y="740648"/>
            <a:ext cx="4262955" cy="5580000"/>
          </a:xfrm>
          <a:prstGeom prst="rect">
            <a:avLst/>
          </a:prstGeom>
        </p:spPr>
        <p:txBody>
          <a:bodyPr lIns="91425" tIns="91425" rIns="91425" bIns="91425" anchor="t" anchorCtr="0">
            <a:noAutofit/>
          </a:bodyPr>
          <a:lstStyle/>
          <a:p>
            <a:pPr marL="0" indent="0">
              <a:lnSpc>
                <a:spcPct val="100000"/>
              </a:lnSpc>
              <a:spcBef>
                <a:spcPts val="0"/>
              </a:spcBef>
              <a:spcAft>
                <a:spcPts val="0"/>
              </a:spcAft>
              <a:buClr>
                <a:schemeClr val="dk1"/>
              </a:buClr>
              <a:buSzPct val="100000"/>
              <a:buNone/>
            </a:pPr>
            <a:r>
              <a:rPr lang="en-GB" sz="1050" u="sng" dirty="0" smtClean="0"/>
              <a:t>DAI: Data Archive Ingestion WG</a:t>
            </a:r>
          </a:p>
          <a:p>
            <a:pPr marL="182563" indent="-182563">
              <a:lnSpc>
                <a:spcPct val="100000"/>
              </a:lnSpc>
              <a:spcBef>
                <a:spcPts val="0"/>
              </a:spcBef>
              <a:spcAft>
                <a:spcPts val="0"/>
              </a:spcAft>
              <a:buFont typeface="Arial" panose="020B0604020202020204" pitchFamily="34" charset="0"/>
              <a:buChar char="•"/>
              <a:defRPr/>
            </a:pPr>
            <a:r>
              <a:rPr lang="en-US" altLang="fr-FR" sz="1000" dirty="0">
                <a:solidFill>
                  <a:srgbClr val="00B050"/>
                </a:solidFill>
              </a:rPr>
              <a:t>GB: </a:t>
            </a:r>
            <a:r>
              <a:rPr lang="en-US" altLang="fr-FR" sz="1000" dirty="0"/>
              <a:t>Producer Archive Interface Specification (PAIS) </a:t>
            </a:r>
          </a:p>
          <a:p>
            <a:pPr marL="266700" lvl="1" indent="-84138">
              <a:lnSpc>
                <a:spcPct val="100000"/>
              </a:lnSpc>
              <a:spcBef>
                <a:spcPts val="0"/>
              </a:spcBef>
              <a:spcAft>
                <a:spcPts val="0"/>
              </a:spcAft>
              <a:buFont typeface="Arial" panose="020B0604020202020204" pitchFamily="34" charset="0"/>
              <a:buChar char="•"/>
              <a:defRPr/>
            </a:pPr>
            <a:r>
              <a:rPr lang="en-US" altLang="fr-FR" sz="1000" b="0" dirty="0"/>
              <a:t>Awaiting publication by mid16 (CESG resolution submitted)</a:t>
            </a:r>
            <a:endParaRPr lang="en-US" sz="1000" b="0" dirty="0">
              <a:cs typeface="Times New Roman" pitchFamily="18" charset="0"/>
            </a:endParaRPr>
          </a:p>
          <a:p>
            <a:pPr marL="182563" lvl="1" indent="-182563">
              <a:lnSpc>
                <a:spcPct val="100000"/>
              </a:lnSpc>
              <a:spcBef>
                <a:spcPts val="0"/>
              </a:spcBef>
              <a:spcAft>
                <a:spcPts val="0"/>
              </a:spcAft>
              <a:buFont typeface="Arial" panose="020B0604020202020204" pitchFamily="34" charset="0"/>
              <a:buChar char="•"/>
              <a:defRPr/>
            </a:pPr>
            <a:r>
              <a:rPr lang="en-US" sz="1000" dirty="0">
                <a:solidFill>
                  <a:srgbClr val="FF0066"/>
                </a:solidFill>
                <a:cs typeface="Times New Roman" pitchFamily="18" charset="0"/>
              </a:rPr>
              <a:t>MG: </a:t>
            </a:r>
            <a:r>
              <a:rPr lang="en-US" sz="1000" dirty="0">
                <a:cs typeface="Times New Roman" pitchFamily="18" charset="0"/>
              </a:rPr>
              <a:t>Information Lifecycle and Long Term </a:t>
            </a:r>
            <a:r>
              <a:rPr lang="en-US" sz="1000" dirty="0" smtClean="0">
                <a:cs typeface="Times New Roman" pitchFamily="18" charset="0"/>
              </a:rPr>
              <a:t>Usage</a:t>
            </a:r>
          </a:p>
          <a:p>
            <a:pPr marL="266700" lvl="2" indent="-84138">
              <a:lnSpc>
                <a:spcPct val="100000"/>
              </a:lnSpc>
              <a:spcBef>
                <a:spcPts val="0"/>
              </a:spcBef>
              <a:spcAft>
                <a:spcPts val="0"/>
              </a:spcAft>
              <a:buFont typeface="Arial" panose="020B0604020202020204" pitchFamily="34" charset="0"/>
              <a:buChar char="•"/>
              <a:defRPr/>
            </a:pPr>
            <a:r>
              <a:rPr lang="en-US" altLang="fr-FR" sz="1000" b="0" dirty="0" smtClean="0">
                <a:cs typeface="Times New Roman" pitchFamily="18" charset="0"/>
              </a:rPr>
              <a:t>Good progresses and several drafts. Awaiting publication by</a:t>
            </a:r>
            <a:r>
              <a:rPr lang="en-US" sz="1000" b="0" dirty="0" smtClean="0">
                <a:cs typeface="Times New Roman" pitchFamily="18" charset="0"/>
              </a:rPr>
              <a:t> end16</a:t>
            </a:r>
          </a:p>
          <a:p>
            <a:pPr marL="0" indent="0">
              <a:lnSpc>
                <a:spcPct val="100000"/>
              </a:lnSpc>
              <a:spcBef>
                <a:spcPts val="0"/>
              </a:spcBef>
              <a:spcAft>
                <a:spcPts val="0"/>
              </a:spcAft>
              <a:buClr>
                <a:schemeClr val="dk1"/>
              </a:buClr>
              <a:buSzPct val="100000"/>
              <a:buNone/>
            </a:pPr>
            <a:endParaRPr lang="en-GB" sz="1050" dirty="0" smtClean="0"/>
          </a:p>
          <a:p>
            <a:pPr marL="0" indent="0">
              <a:lnSpc>
                <a:spcPct val="100000"/>
              </a:lnSpc>
              <a:spcBef>
                <a:spcPts val="0"/>
              </a:spcBef>
              <a:spcAft>
                <a:spcPts val="0"/>
              </a:spcAft>
              <a:buClr>
                <a:schemeClr val="dk1"/>
              </a:buClr>
              <a:buSzPct val="100000"/>
              <a:buNone/>
            </a:pPr>
            <a:r>
              <a:rPr lang="en-GB" sz="1050" u="sng" dirty="0" smtClean="0"/>
              <a:t>NAV: Navigation WG</a:t>
            </a:r>
          </a:p>
          <a:p>
            <a:pPr marL="182563" indent="-182563">
              <a:lnSpc>
                <a:spcPct val="100000"/>
              </a:lnSpc>
              <a:spcBef>
                <a:spcPts val="0"/>
              </a:spcBef>
              <a:spcAft>
                <a:spcPts val="0"/>
              </a:spcAft>
              <a:buFont typeface="Arial" panose="020B0604020202020204" pitchFamily="34" charset="0"/>
              <a:buChar char="•"/>
              <a:defRPr/>
            </a:pPr>
            <a:r>
              <a:rPr lang="en-US" altLang="fr-FR" sz="1000" dirty="0">
                <a:solidFill>
                  <a:srgbClr val="00B050"/>
                </a:solidFill>
              </a:rPr>
              <a:t>GB</a:t>
            </a:r>
            <a:r>
              <a:rPr lang="en-US" altLang="fr-FR" sz="1000" dirty="0">
                <a:solidFill>
                  <a:srgbClr val="003399"/>
                </a:solidFill>
              </a:rPr>
              <a:t>: </a:t>
            </a:r>
            <a:r>
              <a:rPr lang="en-US" altLang="fr-FR" sz="1000" dirty="0"/>
              <a:t>Navigation</a:t>
            </a:r>
            <a:r>
              <a:rPr lang="en-US" altLang="fr-FR" sz="1000" dirty="0">
                <a:solidFill>
                  <a:schemeClr val="tx2"/>
                </a:solidFill>
              </a:rPr>
              <a:t> Data - Definitions and Conventions</a:t>
            </a:r>
          </a:p>
          <a:p>
            <a:pPr marL="266700" lvl="1" indent="-84138">
              <a:lnSpc>
                <a:spcPct val="100000"/>
              </a:lnSpc>
              <a:spcBef>
                <a:spcPts val="0"/>
              </a:spcBef>
              <a:spcAft>
                <a:spcPts val="0"/>
              </a:spcAft>
              <a:buFont typeface="Arial" panose="020B0604020202020204" pitchFamily="34" charset="0"/>
              <a:buChar char="•"/>
              <a:defRPr/>
            </a:pPr>
            <a:r>
              <a:rPr lang="en-US" altLang="fr-FR" sz="1000" b="0" dirty="0"/>
              <a:t>On going. Dale Force (</a:t>
            </a:r>
            <a:r>
              <a:rPr lang="en-US" altLang="fr-FR" sz="1000" b="0" dirty="0" err="1"/>
              <a:t>Nasa</a:t>
            </a:r>
            <a:r>
              <a:rPr lang="en-US" altLang="fr-FR" sz="1000" b="0" dirty="0"/>
              <a:t>/Glen) is new Lead Editor</a:t>
            </a:r>
          </a:p>
          <a:p>
            <a:pPr marL="182563" indent="-182563">
              <a:lnSpc>
                <a:spcPct val="100000"/>
              </a:lnSpc>
              <a:spcBef>
                <a:spcPts val="0"/>
              </a:spcBef>
              <a:spcAft>
                <a:spcPts val="0"/>
              </a:spcAft>
              <a:buFont typeface="Arial" panose="020B0604020202020204" pitchFamily="34" charset="0"/>
              <a:buChar char="•"/>
              <a:defRPr/>
            </a:pPr>
            <a:r>
              <a:rPr lang="en-US" altLang="fr-FR" sz="1000" dirty="0">
                <a:solidFill>
                  <a:srgbClr val="003399"/>
                </a:solidFill>
              </a:rPr>
              <a:t>BB: </a:t>
            </a:r>
            <a:r>
              <a:rPr lang="en-US" altLang="fr-FR" sz="1000" dirty="0">
                <a:solidFill>
                  <a:schemeClr val="tx2"/>
                </a:solidFill>
              </a:rPr>
              <a:t>Navigation Data Message / XML Specification (NASA, ESA?)</a:t>
            </a:r>
          </a:p>
          <a:p>
            <a:pPr marL="266700" lvl="1" indent="-84138">
              <a:lnSpc>
                <a:spcPct val="100000"/>
              </a:lnSpc>
              <a:spcBef>
                <a:spcPts val="0"/>
              </a:spcBef>
              <a:spcAft>
                <a:spcPts val="0"/>
              </a:spcAft>
              <a:buFont typeface="Arial" panose="020B0604020202020204" pitchFamily="34" charset="0"/>
              <a:buChar char="•"/>
              <a:defRPr/>
            </a:pPr>
            <a:r>
              <a:rPr lang="en-US" altLang="fr-FR" sz="1000" b="0" dirty="0"/>
              <a:t>Resolution for revision will be raised</a:t>
            </a:r>
          </a:p>
          <a:p>
            <a:pPr marL="182563" indent="-182563">
              <a:lnSpc>
                <a:spcPct val="100000"/>
              </a:lnSpc>
              <a:spcBef>
                <a:spcPts val="0"/>
              </a:spcBef>
              <a:spcAft>
                <a:spcPts val="0"/>
              </a:spcAft>
              <a:buFont typeface="Arial" panose="020B0604020202020204" pitchFamily="34" charset="0"/>
              <a:buChar char="•"/>
              <a:defRPr/>
            </a:pPr>
            <a:r>
              <a:rPr lang="en-US" altLang="fr-FR" sz="1000" dirty="0">
                <a:solidFill>
                  <a:srgbClr val="003399"/>
                </a:solidFill>
              </a:rPr>
              <a:t>BB: </a:t>
            </a:r>
            <a:r>
              <a:rPr lang="en-US" altLang="fr-FR" sz="1000" dirty="0">
                <a:solidFill>
                  <a:schemeClr val="tx2"/>
                </a:solidFill>
              </a:rPr>
              <a:t>Pointing Request Message (PRM) (ESA, ?)</a:t>
            </a:r>
          </a:p>
          <a:p>
            <a:pPr marL="266700" lvl="1" indent="-84138">
              <a:lnSpc>
                <a:spcPct val="100000"/>
              </a:lnSpc>
              <a:spcBef>
                <a:spcPts val="0"/>
              </a:spcBef>
              <a:spcAft>
                <a:spcPts val="0"/>
              </a:spcAft>
              <a:buFont typeface="Arial" panose="020B0604020202020204" pitchFamily="34" charset="0"/>
              <a:buChar char="•"/>
              <a:defRPr/>
            </a:pPr>
            <a:r>
              <a:rPr lang="en-US" altLang="fr-FR" sz="1000" b="0" dirty="0"/>
              <a:t>RIDs from AR successfully </a:t>
            </a:r>
            <a:r>
              <a:rPr lang="en-US" altLang="fr-FR" sz="1000" b="0" dirty="0" err="1"/>
              <a:t>dispositioned</a:t>
            </a:r>
            <a:r>
              <a:rPr lang="en-US" altLang="fr-FR" sz="1000" b="0" dirty="0"/>
              <a:t>. Missing Proto2</a:t>
            </a:r>
          </a:p>
          <a:p>
            <a:pPr marL="182563" indent="-182563">
              <a:lnSpc>
                <a:spcPct val="100000"/>
              </a:lnSpc>
              <a:spcBef>
                <a:spcPts val="0"/>
              </a:spcBef>
              <a:spcAft>
                <a:spcPts val="0"/>
              </a:spcAft>
              <a:buFont typeface="Arial" panose="020B0604020202020204" pitchFamily="34" charset="0"/>
              <a:buChar char="•"/>
              <a:defRPr/>
            </a:pPr>
            <a:r>
              <a:rPr lang="en-US" altLang="fr-FR" sz="1000" dirty="0">
                <a:solidFill>
                  <a:srgbClr val="003399"/>
                </a:solidFill>
              </a:rPr>
              <a:t>BB: </a:t>
            </a:r>
            <a:r>
              <a:rPr lang="en-US" altLang="fr-FR" sz="1000" dirty="0">
                <a:solidFill>
                  <a:schemeClr val="tx2"/>
                </a:solidFill>
              </a:rPr>
              <a:t>Attitude Data Message (ADM):  5-year review (CNES, ?)</a:t>
            </a:r>
          </a:p>
          <a:p>
            <a:pPr marL="266700" lvl="1" indent="-84138">
              <a:lnSpc>
                <a:spcPct val="100000"/>
              </a:lnSpc>
              <a:spcBef>
                <a:spcPts val="0"/>
              </a:spcBef>
              <a:spcAft>
                <a:spcPts val="0"/>
              </a:spcAft>
              <a:buFont typeface="Arial" panose="020B0604020202020204" pitchFamily="34" charset="0"/>
              <a:buChar char="•"/>
              <a:defRPr/>
            </a:pPr>
            <a:r>
              <a:rPr lang="en-US" altLang="fr-FR" sz="1000" b="0" dirty="0"/>
              <a:t>On going. Missing Proto2</a:t>
            </a:r>
          </a:p>
          <a:p>
            <a:pPr marL="182563" indent="-182563">
              <a:lnSpc>
                <a:spcPct val="100000"/>
              </a:lnSpc>
              <a:spcBef>
                <a:spcPts val="0"/>
              </a:spcBef>
              <a:spcAft>
                <a:spcPts val="0"/>
              </a:spcAft>
              <a:buFont typeface="Arial" panose="020B0604020202020204" pitchFamily="34" charset="0"/>
              <a:buChar char="•"/>
              <a:defRPr/>
            </a:pPr>
            <a:r>
              <a:rPr lang="en-US" altLang="fr-FR" sz="1000" dirty="0">
                <a:solidFill>
                  <a:srgbClr val="003399"/>
                </a:solidFill>
              </a:rPr>
              <a:t>BB: </a:t>
            </a:r>
            <a:r>
              <a:rPr lang="en-US" altLang="fr-FR" sz="1000" dirty="0">
                <a:solidFill>
                  <a:schemeClr val="tx2"/>
                </a:solidFill>
              </a:rPr>
              <a:t>Tracking Data Message (TDM): 5-year review (NASA, ESA)</a:t>
            </a:r>
          </a:p>
          <a:p>
            <a:pPr marL="266700" lvl="1" indent="-84138">
              <a:lnSpc>
                <a:spcPct val="100000"/>
              </a:lnSpc>
              <a:spcBef>
                <a:spcPts val="0"/>
              </a:spcBef>
              <a:spcAft>
                <a:spcPts val="0"/>
              </a:spcAft>
              <a:buFont typeface="Arial" panose="020B0604020202020204" pitchFamily="34" charset="0"/>
              <a:buChar char="•"/>
              <a:defRPr/>
            </a:pPr>
            <a:r>
              <a:rPr lang="en-US" altLang="fr-FR" sz="1000" b="0" dirty="0"/>
              <a:t>Discussion of further changes based on results of internal review</a:t>
            </a:r>
          </a:p>
          <a:p>
            <a:pPr marL="182563" indent="-182563">
              <a:lnSpc>
                <a:spcPct val="100000"/>
              </a:lnSpc>
              <a:spcBef>
                <a:spcPts val="0"/>
              </a:spcBef>
              <a:spcAft>
                <a:spcPts val="0"/>
              </a:spcAft>
              <a:buFont typeface="Arial" panose="020B0604020202020204" pitchFamily="34" charset="0"/>
              <a:buChar char="•"/>
              <a:defRPr/>
            </a:pPr>
            <a:r>
              <a:rPr lang="en-US" altLang="fr-FR" sz="1000" dirty="0">
                <a:solidFill>
                  <a:srgbClr val="003399"/>
                </a:solidFill>
              </a:rPr>
              <a:t>BB: </a:t>
            </a:r>
            <a:r>
              <a:rPr lang="en-US" altLang="fr-FR" sz="1000" dirty="0">
                <a:solidFill>
                  <a:schemeClr val="tx2"/>
                </a:solidFill>
              </a:rPr>
              <a:t>Orbit Data Message (ODM): 5-year review  (NASA, ESA)</a:t>
            </a:r>
          </a:p>
          <a:p>
            <a:pPr marL="266700" lvl="1" indent="-84138">
              <a:lnSpc>
                <a:spcPct val="100000"/>
              </a:lnSpc>
              <a:spcBef>
                <a:spcPts val="0"/>
              </a:spcBef>
              <a:spcAft>
                <a:spcPts val="0"/>
              </a:spcAft>
              <a:buFont typeface="Arial" panose="020B0604020202020204" pitchFamily="34" charset="0"/>
              <a:buChar char="•"/>
              <a:defRPr/>
            </a:pPr>
            <a:r>
              <a:rPr lang="en-US" altLang="fr-FR" sz="1000" b="0" dirty="0"/>
              <a:t>Review of WG comments completed</a:t>
            </a:r>
          </a:p>
          <a:p>
            <a:pPr marL="182563" indent="-182563">
              <a:lnSpc>
                <a:spcPct val="100000"/>
              </a:lnSpc>
              <a:spcBef>
                <a:spcPts val="0"/>
              </a:spcBef>
              <a:spcAft>
                <a:spcPts val="0"/>
              </a:spcAft>
              <a:buFont typeface="Arial" panose="020B0604020202020204" pitchFamily="34" charset="0"/>
              <a:buChar char="•"/>
              <a:defRPr/>
            </a:pPr>
            <a:r>
              <a:rPr lang="en-US" altLang="fr-FR" sz="1000" dirty="0">
                <a:solidFill>
                  <a:srgbClr val="003399"/>
                </a:solidFill>
              </a:rPr>
              <a:t>BB: </a:t>
            </a:r>
            <a:r>
              <a:rPr lang="en-US" altLang="fr-FR" sz="1000" dirty="0">
                <a:solidFill>
                  <a:schemeClr val="tx2"/>
                </a:solidFill>
              </a:rPr>
              <a:t>Events Message (EVM)</a:t>
            </a:r>
          </a:p>
          <a:p>
            <a:pPr marL="266700" lvl="1" indent="-84138">
              <a:lnSpc>
                <a:spcPct val="100000"/>
              </a:lnSpc>
              <a:spcBef>
                <a:spcPts val="0"/>
              </a:spcBef>
              <a:spcAft>
                <a:spcPts val="0"/>
              </a:spcAft>
              <a:buFont typeface="Arial" panose="020B0604020202020204" pitchFamily="34" charset="0"/>
              <a:buChar char="•"/>
              <a:defRPr/>
            </a:pPr>
            <a:r>
              <a:rPr lang="en-US" altLang="fr-FR" sz="1000" b="0" dirty="0"/>
              <a:t>On hold. </a:t>
            </a:r>
            <a:r>
              <a:rPr lang="en-US" altLang="fr-FR" sz="1000" b="0" dirty="0" err="1"/>
              <a:t>Harmonisation</a:t>
            </a:r>
            <a:r>
              <a:rPr lang="en-US" altLang="fr-FR" sz="1000" b="0" dirty="0"/>
              <a:t> with CSS/SM and SM&amp;C COM needed. Potential use of SANA for event </a:t>
            </a:r>
            <a:r>
              <a:rPr lang="en-US" altLang="fr-FR" sz="1000" b="0" dirty="0" smtClean="0"/>
              <a:t>catalog</a:t>
            </a:r>
          </a:p>
          <a:p>
            <a:pPr marL="182563" lvl="1" indent="-182563">
              <a:lnSpc>
                <a:spcPct val="100000"/>
              </a:lnSpc>
              <a:spcBef>
                <a:spcPts val="0"/>
              </a:spcBef>
              <a:spcAft>
                <a:spcPts val="0"/>
              </a:spcAft>
              <a:buFont typeface="Arial" panose="020B0604020202020204" pitchFamily="34" charset="0"/>
              <a:buChar char="•"/>
              <a:defRPr/>
            </a:pPr>
            <a:r>
              <a:rPr lang="en-US" sz="1000" dirty="0">
                <a:solidFill>
                  <a:srgbClr val="003399"/>
                </a:solidFill>
                <a:ea typeface="+mn-ea"/>
                <a:cs typeface="+mn-cs"/>
              </a:rPr>
              <a:t>BB: </a:t>
            </a:r>
            <a:r>
              <a:rPr lang="en-US" sz="1000" dirty="0">
                <a:ea typeface="+mn-ea"/>
                <a:cs typeface="+mn-cs"/>
              </a:rPr>
              <a:t>Navigation Hardware Message (NHM) (NASA, ?)</a:t>
            </a:r>
          </a:p>
          <a:p>
            <a:pPr marL="742950" lvl="1" indent="-285750">
              <a:lnSpc>
                <a:spcPct val="100000"/>
              </a:lnSpc>
              <a:spcBef>
                <a:spcPts val="0"/>
              </a:spcBef>
              <a:spcAft>
                <a:spcPts val="0"/>
              </a:spcAft>
              <a:buFont typeface="Arial" panose="020B0604020202020204" pitchFamily="34" charset="0"/>
              <a:buChar char="•"/>
              <a:defRPr/>
            </a:pPr>
            <a:r>
              <a:rPr lang="en-US" sz="1000" b="0" dirty="0"/>
              <a:t>No discussion as there is no Lead Editor</a:t>
            </a:r>
            <a:r>
              <a:rPr lang="en-US" sz="1000" dirty="0"/>
              <a:t>	</a:t>
            </a:r>
          </a:p>
          <a:p>
            <a:pPr marL="182563" lvl="1" indent="-182563">
              <a:lnSpc>
                <a:spcPct val="100000"/>
              </a:lnSpc>
              <a:spcBef>
                <a:spcPts val="0"/>
              </a:spcBef>
              <a:spcAft>
                <a:spcPts val="0"/>
              </a:spcAft>
              <a:buFont typeface="Arial" panose="020B0604020202020204" pitchFamily="34" charset="0"/>
              <a:buChar char="•"/>
              <a:defRPr/>
            </a:pPr>
            <a:r>
              <a:rPr lang="en-US" sz="1000" dirty="0">
                <a:solidFill>
                  <a:srgbClr val="003399"/>
                </a:solidFill>
                <a:ea typeface="+mn-ea"/>
                <a:cs typeface="+mn-cs"/>
              </a:rPr>
              <a:t>BB: </a:t>
            </a:r>
            <a:r>
              <a:rPr lang="en-US" sz="1000" dirty="0">
                <a:ea typeface="+mn-ea"/>
                <a:cs typeface="+mn-cs"/>
              </a:rPr>
              <a:t>Spacecraft Maneuver Message (SMM) (NASA, ?)</a:t>
            </a:r>
          </a:p>
          <a:p>
            <a:pPr marL="742950" lvl="1" indent="-285750">
              <a:lnSpc>
                <a:spcPct val="100000"/>
              </a:lnSpc>
              <a:spcBef>
                <a:spcPts val="0"/>
              </a:spcBef>
              <a:spcAft>
                <a:spcPts val="0"/>
              </a:spcAft>
              <a:buFont typeface="Arial" panose="020B0604020202020204" pitchFamily="34" charset="0"/>
              <a:buChar char="•"/>
              <a:defRPr/>
            </a:pPr>
            <a:r>
              <a:rPr lang="en-US" sz="1000" b="0" dirty="0"/>
              <a:t>Discussion of potential overlaps between SMM and </a:t>
            </a:r>
            <a:r>
              <a:rPr lang="en-US" sz="1000" b="0" dirty="0" smtClean="0"/>
              <a:t>ODM/OCM</a:t>
            </a:r>
            <a:endParaRPr lang="en-US" altLang="fr-FR" sz="1000" b="0" dirty="0"/>
          </a:p>
        </p:txBody>
      </p:sp>
      <p:sp>
        <p:nvSpPr>
          <p:cNvPr id="5" name="Text Box 2"/>
          <p:cNvSpPr txBox="1">
            <a:spLocks noChangeArrowheads="1"/>
          </p:cNvSpPr>
          <p:nvPr/>
        </p:nvSpPr>
        <p:spPr bwMode="auto">
          <a:xfrm>
            <a:off x="1538005" y="126170"/>
            <a:ext cx="67976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ＭＳ Ｐゴシック" pitchFamily="34" charset="-128"/>
              </a:defRPr>
            </a:lvl1pPr>
            <a:lvl2pPr>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lvl="1">
              <a:spcBef>
                <a:spcPct val="50000"/>
              </a:spcBef>
            </a:pPr>
            <a:r>
              <a:rPr lang="en-GB" sz="2800" dirty="0" smtClean="0">
                <a:solidFill>
                  <a:srgbClr val="000099"/>
                </a:solidFill>
              </a:rPr>
              <a:t>MOIMS Area: Executive Summary</a:t>
            </a:r>
            <a:endParaRPr lang="en-US" sz="2800" dirty="0">
              <a:solidFill>
                <a:srgbClr val="000099"/>
              </a:solidFill>
            </a:endParaRPr>
          </a:p>
        </p:txBody>
      </p:sp>
      <p:sp>
        <p:nvSpPr>
          <p:cNvPr id="4" name="Shape 40"/>
          <p:cNvSpPr txBox="1">
            <a:spLocks/>
          </p:cNvSpPr>
          <p:nvPr/>
        </p:nvSpPr>
        <p:spPr>
          <a:xfrm>
            <a:off x="4589653" y="740649"/>
            <a:ext cx="4262955" cy="5580000"/>
          </a:xfrm>
          <a:prstGeom prst="rect">
            <a:avLst/>
          </a:prstGeom>
          <a:noFill/>
          <a:ln>
            <a:noFill/>
          </a:ln>
        </p:spPr>
        <p:txBody>
          <a:bodyPr lIns="91425" tIns="91425" rIns="91425" bIns="91425" anchor="t" anchorCtr="0">
            <a:noAutofit/>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18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sz="1800"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sz="1800"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sz="1800"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sz="1800" b="1">
                <a:solidFill>
                  <a:schemeClr val="tx1"/>
                </a:solidFill>
                <a:latin typeface="+mn-lt"/>
              </a:defRPr>
            </a:lvl9pPr>
          </a:lstStyle>
          <a:p>
            <a:pPr marL="0" indent="0">
              <a:lnSpc>
                <a:spcPct val="100000"/>
              </a:lnSpc>
              <a:spcBef>
                <a:spcPts val="0"/>
              </a:spcBef>
              <a:spcAft>
                <a:spcPts val="0"/>
              </a:spcAft>
              <a:buClr>
                <a:schemeClr val="dk1"/>
              </a:buClr>
              <a:buSzPct val="100000"/>
              <a:buFontTx/>
              <a:buNone/>
            </a:pPr>
            <a:r>
              <a:rPr lang="en-GB" sz="1000" u="sng" kern="0" dirty="0" smtClean="0"/>
              <a:t>SM&amp;C: Spacecraft Monitor &amp; Control WG</a:t>
            </a:r>
          </a:p>
          <a:p>
            <a:pPr marL="182563" indent="-182563">
              <a:lnSpc>
                <a:spcPct val="100000"/>
              </a:lnSpc>
              <a:spcBef>
                <a:spcPts val="0"/>
              </a:spcBef>
              <a:spcAft>
                <a:spcPts val="0"/>
              </a:spcAft>
              <a:buFont typeface="Arial" panose="020B0604020202020204" pitchFamily="34" charset="0"/>
              <a:buChar char="•"/>
              <a:defRPr/>
            </a:pPr>
            <a:r>
              <a:rPr lang="en-GB" sz="1000" dirty="0">
                <a:solidFill>
                  <a:srgbClr val="003399"/>
                </a:solidFill>
              </a:rPr>
              <a:t>BB:</a:t>
            </a:r>
            <a:r>
              <a:rPr lang="en-GB" sz="1000" dirty="0">
                <a:solidFill>
                  <a:schemeClr val="accent1">
                    <a:lumMod val="75000"/>
                  </a:schemeClr>
                </a:solidFill>
              </a:rPr>
              <a:t> </a:t>
            </a:r>
            <a:r>
              <a:rPr lang="en-GB" sz="1000" dirty="0"/>
              <a:t>Monitor &amp; Control Services (ESA + DLR)</a:t>
            </a:r>
          </a:p>
          <a:p>
            <a:pPr marL="266700" lvl="1" indent="-84138">
              <a:lnSpc>
                <a:spcPct val="100000"/>
              </a:lnSpc>
              <a:spcBef>
                <a:spcPts val="0"/>
              </a:spcBef>
              <a:spcAft>
                <a:spcPts val="0"/>
              </a:spcAft>
              <a:buFont typeface="Arial" panose="020B0604020202020204" pitchFamily="34" charset="0"/>
              <a:buChar char="•"/>
              <a:defRPr/>
            </a:pPr>
            <a:r>
              <a:rPr lang="en-GB" sz="1000" b="0" dirty="0"/>
              <a:t>Successful RID discussion, awaiting </a:t>
            </a:r>
            <a:r>
              <a:rPr lang="en-US" altLang="fr-FR" sz="1000" b="0" dirty="0"/>
              <a:t>publication by</a:t>
            </a:r>
            <a:r>
              <a:rPr lang="en-US" sz="1000" b="0" dirty="0"/>
              <a:t> end 2016</a:t>
            </a:r>
          </a:p>
          <a:p>
            <a:pPr marL="182563" indent="-182563">
              <a:lnSpc>
                <a:spcPct val="100000"/>
              </a:lnSpc>
              <a:spcBef>
                <a:spcPts val="0"/>
              </a:spcBef>
              <a:spcAft>
                <a:spcPts val="0"/>
              </a:spcAft>
              <a:buFont typeface="Arial" panose="020B0604020202020204" pitchFamily="34" charset="0"/>
              <a:buChar char="•"/>
            </a:pPr>
            <a:r>
              <a:rPr lang="en-GB" sz="1000" dirty="0">
                <a:solidFill>
                  <a:srgbClr val="003399"/>
                </a:solidFill>
              </a:rPr>
              <a:t>BB: </a:t>
            </a:r>
            <a:r>
              <a:rPr lang="en-GB" sz="1000" dirty="0"/>
              <a:t>Common Services (ESA + CNES)</a:t>
            </a:r>
          </a:p>
          <a:p>
            <a:pPr marL="266700" lvl="1" indent="-84138">
              <a:lnSpc>
                <a:spcPct val="100000"/>
              </a:lnSpc>
              <a:spcBef>
                <a:spcPts val="0"/>
              </a:spcBef>
              <a:spcAft>
                <a:spcPts val="0"/>
              </a:spcAft>
              <a:buFont typeface="Arial" panose="020B0604020202020204" pitchFamily="34" charset="0"/>
              <a:buChar char="•"/>
              <a:defRPr/>
            </a:pPr>
            <a:r>
              <a:rPr lang="en-GB" sz="1000" b="0" dirty="0"/>
              <a:t>Awaiting publication by end 2017</a:t>
            </a:r>
          </a:p>
          <a:p>
            <a:pPr marL="182563" indent="-182563">
              <a:lnSpc>
                <a:spcPct val="100000"/>
              </a:lnSpc>
              <a:spcBef>
                <a:spcPts val="0"/>
              </a:spcBef>
              <a:spcAft>
                <a:spcPts val="0"/>
              </a:spcAft>
              <a:buFont typeface="Arial" panose="020B0604020202020204" pitchFamily="34" charset="0"/>
              <a:buChar char="•"/>
            </a:pPr>
            <a:r>
              <a:rPr lang="en-GB" sz="1000" dirty="0">
                <a:solidFill>
                  <a:srgbClr val="003399"/>
                </a:solidFill>
              </a:rPr>
              <a:t>BB: </a:t>
            </a:r>
            <a:r>
              <a:rPr lang="en-GB" sz="1000" dirty="0"/>
              <a:t>Mission Product Data Distribution Services (ESA + ?)</a:t>
            </a:r>
          </a:p>
          <a:p>
            <a:pPr marL="266700" lvl="1" indent="-84138">
              <a:lnSpc>
                <a:spcPct val="100000"/>
              </a:lnSpc>
              <a:spcBef>
                <a:spcPts val="0"/>
              </a:spcBef>
              <a:spcAft>
                <a:spcPts val="0"/>
              </a:spcAft>
              <a:buFont typeface="Arial" panose="020B0604020202020204" pitchFamily="34" charset="0"/>
              <a:buChar char="•"/>
              <a:defRPr/>
            </a:pPr>
            <a:r>
              <a:rPr lang="en-US" sz="1000" b="0" dirty="0"/>
              <a:t>2</a:t>
            </a:r>
            <a:r>
              <a:rPr lang="en-US" sz="1000" b="0" baseline="30000" dirty="0"/>
              <a:t>nd</a:t>
            </a:r>
            <a:r>
              <a:rPr lang="en-US" sz="1000" b="0" dirty="0"/>
              <a:t> internal </a:t>
            </a:r>
            <a:r>
              <a:rPr lang="en-US" sz="1000" b="0" dirty="0" smtClean="0"/>
              <a:t>review</a:t>
            </a:r>
            <a:endParaRPr lang="en-US" sz="1000" b="0" dirty="0"/>
          </a:p>
          <a:p>
            <a:pPr marL="182563" indent="-182563">
              <a:lnSpc>
                <a:spcPct val="100000"/>
              </a:lnSpc>
              <a:spcBef>
                <a:spcPts val="0"/>
              </a:spcBef>
              <a:spcAft>
                <a:spcPts val="0"/>
              </a:spcAft>
              <a:buFont typeface="Arial" panose="020B0604020202020204" pitchFamily="34" charset="0"/>
              <a:buChar char="•"/>
            </a:pPr>
            <a:r>
              <a:rPr lang="en-GB" sz="1000" dirty="0">
                <a:solidFill>
                  <a:srgbClr val="003399"/>
                </a:solidFill>
              </a:rPr>
              <a:t>BB: </a:t>
            </a:r>
            <a:r>
              <a:rPr lang="en-GB" sz="1000" dirty="0"/>
              <a:t>TCP/IP Transport Binding and Split Binary Encoding (ESA + CNES)</a:t>
            </a:r>
          </a:p>
          <a:p>
            <a:pPr marL="266700" lvl="1" indent="-84138">
              <a:lnSpc>
                <a:spcPct val="100000"/>
              </a:lnSpc>
              <a:spcBef>
                <a:spcPts val="0"/>
              </a:spcBef>
              <a:spcAft>
                <a:spcPts val="0"/>
              </a:spcAft>
              <a:buFont typeface="Arial" panose="020B0604020202020204" pitchFamily="34" charset="0"/>
              <a:buChar char="•"/>
              <a:defRPr/>
            </a:pPr>
            <a:r>
              <a:rPr lang="en-GB" sz="1000" b="0" dirty="0"/>
              <a:t>Successful RID discussion. Proto2 by CNES. Publication by end 2016</a:t>
            </a:r>
          </a:p>
          <a:p>
            <a:pPr marL="182563" indent="-182563">
              <a:lnSpc>
                <a:spcPct val="100000"/>
              </a:lnSpc>
              <a:spcBef>
                <a:spcPts val="0"/>
              </a:spcBef>
              <a:spcAft>
                <a:spcPts val="0"/>
              </a:spcAft>
              <a:buFont typeface="Arial" panose="020B0604020202020204" pitchFamily="34" charset="0"/>
              <a:buChar char="•"/>
            </a:pPr>
            <a:r>
              <a:rPr lang="en-GB" sz="1000" dirty="0">
                <a:solidFill>
                  <a:srgbClr val="003399"/>
                </a:solidFill>
              </a:rPr>
              <a:t>BB: </a:t>
            </a:r>
            <a:r>
              <a:rPr lang="en-GB" sz="1000" dirty="0"/>
              <a:t>HTTP Transport Binding and XML Encoding (ESA + JPL TBC)</a:t>
            </a:r>
          </a:p>
          <a:p>
            <a:pPr marL="266700" lvl="1" indent="-84138">
              <a:lnSpc>
                <a:spcPct val="100000"/>
              </a:lnSpc>
              <a:spcBef>
                <a:spcPts val="0"/>
              </a:spcBef>
              <a:spcAft>
                <a:spcPts val="0"/>
              </a:spcAft>
              <a:buFont typeface="Arial" panose="020B0604020202020204" pitchFamily="34" charset="0"/>
              <a:buChar char="•"/>
              <a:defRPr/>
            </a:pPr>
            <a:r>
              <a:rPr lang="en-GB" sz="1000" dirty="0"/>
              <a:t> </a:t>
            </a:r>
            <a:r>
              <a:rPr lang="en-GB" sz="1000" b="0" dirty="0"/>
              <a:t>Awaiting publication by beginning 2017</a:t>
            </a:r>
          </a:p>
          <a:p>
            <a:pPr marL="182563" indent="-182563">
              <a:lnSpc>
                <a:spcPct val="100000"/>
              </a:lnSpc>
              <a:spcBef>
                <a:spcPts val="0"/>
              </a:spcBef>
              <a:spcAft>
                <a:spcPts val="0"/>
              </a:spcAft>
              <a:buFont typeface="Arial" panose="020B0604020202020204" pitchFamily="34" charset="0"/>
              <a:buChar char="•"/>
            </a:pPr>
            <a:r>
              <a:rPr lang="en-GB" sz="1000" dirty="0">
                <a:solidFill>
                  <a:srgbClr val="003399"/>
                </a:solidFill>
              </a:rPr>
              <a:t>BB: </a:t>
            </a:r>
            <a:r>
              <a:rPr lang="en-GB" sz="1000" dirty="0" err="1"/>
              <a:t>ZeroMQ</a:t>
            </a:r>
            <a:r>
              <a:rPr lang="en-GB" sz="1000" dirty="0"/>
              <a:t> Transport Binding and CNES Binary Encoding (CNES + ESA)</a:t>
            </a:r>
          </a:p>
          <a:p>
            <a:pPr marL="266700" lvl="1" indent="-84138">
              <a:lnSpc>
                <a:spcPct val="100000"/>
              </a:lnSpc>
              <a:spcBef>
                <a:spcPts val="0"/>
              </a:spcBef>
              <a:spcAft>
                <a:spcPts val="0"/>
              </a:spcAft>
              <a:buFont typeface="Arial" panose="020B0604020202020204" pitchFamily="34" charset="0"/>
              <a:buChar char="•"/>
              <a:defRPr/>
            </a:pPr>
            <a:r>
              <a:rPr lang="en-GB" sz="1000" b="0" dirty="0"/>
              <a:t>Proto2 by ESA. Awaiting publication by April 2017</a:t>
            </a:r>
            <a:r>
              <a:rPr lang="en-US" sz="1000" b="0" dirty="0"/>
              <a:t> </a:t>
            </a:r>
            <a:endParaRPr lang="en-GB" sz="1000" b="0" dirty="0"/>
          </a:p>
          <a:p>
            <a:pPr marL="182563" indent="-182563">
              <a:lnSpc>
                <a:spcPct val="100000"/>
              </a:lnSpc>
              <a:spcBef>
                <a:spcPts val="0"/>
              </a:spcBef>
              <a:spcAft>
                <a:spcPts val="0"/>
              </a:spcAft>
              <a:buFont typeface="Arial" panose="020B0604020202020204" pitchFamily="34" charset="0"/>
              <a:buChar char="•"/>
            </a:pPr>
            <a:r>
              <a:rPr lang="en-GB" sz="1000" dirty="0">
                <a:solidFill>
                  <a:srgbClr val="FF0066"/>
                </a:solidFill>
              </a:rPr>
              <a:t>MB:</a:t>
            </a:r>
            <a:r>
              <a:rPr lang="en-GB" sz="1000" dirty="0">
                <a:solidFill>
                  <a:schemeClr val="accent1">
                    <a:lumMod val="75000"/>
                  </a:schemeClr>
                </a:solidFill>
              </a:rPr>
              <a:t> </a:t>
            </a:r>
            <a:r>
              <a:rPr lang="en-GB" sz="1000" dirty="0"/>
              <a:t>C++ MAL API (NASA)</a:t>
            </a:r>
          </a:p>
          <a:p>
            <a:pPr marL="266700" lvl="1" indent="-84138">
              <a:lnSpc>
                <a:spcPct val="100000"/>
              </a:lnSpc>
              <a:spcBef>
                <a:spcPts val="0"/>
              </a:spcBef>
              <a:spcAft>
                <a:spcPts val="0"/>
              </a:spcAft>
              <a:buFont typeface="Arial" panose="020B0604020202020204" pitchFamily="34" charset="0"/>
              <a:buChar char="•"/>
              <a:defRPr/>
            </a:pPr>
            <a:r>
              <a:rPr lang="en-GB" sz="1000" b="0" dirty="0"/>
              <a:t>NASA approved for release! - Awaiting publication by end 2016</a:t>
            </a:r>
            <a:r>
              <a:rPr lang="en-US" sz="1000" b="0" dirty="0"/>
              <a:t> </a:t>
            </a:r>
            <a:endParaRPr lang="en-GB" sz="1000" b="0" dirty="0"/>
          </a:p>
          <a:p>
            <a:pPr marL="182563" indent="-182563">
              <a:lnSpc>
                <a:spcPct val="100000"/>
              </a:lnSpc>
              <a:spcBef>
                <a:spcPts val="0"/>
              </a:spcBef>
              <a:spcAft>
                <a:spcPts val="0"/>
              </a:spcAft>
              <a:buFont typeface="Arial" panose="020B0604020202020204" pitchFamily="34" charset="0"/>
              <a:buChar char="•"/>
            </a:pPr>
            <a:r>
              <a:rPr lang="en-GB" sz="1000" dirty="0">
                <a:solidFill>
                  <a:srgbClr val="003399"/>
                </a:solidFill>
              </a:rPr>
              <a:t>BB: </a:t>
            </a:r>
            <a:r>
              <a:rPr lang="en-GB" sz="1000" dirty="0"/>
              <a:t>XML Telemetric &amp; Command Exchange (XTCE) </a:t>
            </a:r>
          </a:p>
          <a:p>
            <a:pPr marL="266700" lvl="1" indent="-84138">
              <a:lnSpc>
                <a:spcPct val="100000"/>
              </a:lnSpc>
              <a:spcBef>
                <a:spcPts val="0"/>
              </a:spcBef>
              <a:spcAft>
                <a:spcPts val="0"/>
              </a:spcAft>
              <a:buFont typeface="Arial" panose="020B0604020202020204" pitchFamily="34" charset="0"/>
              <a:buChar char="•"/>
              <a:defRPr/>
            </a:pPr>
            <a:r>
              <a:rPr lang="en-GB" sz="1000" b="0" dirty="0"/>
              <a:t>Awaiting OMG approval. Publication </a:t>
            </a:r>
            <a:r>
              <a:rPr lang="en-GB" sz="1000" b="0" dirty="0" smtClean="0"/>
              <a:t>by </a:t>
            </a:r>
            <a:r>
              <a:rPr lang="en-US" sz="1000" b="0" dirty="0" smtClean="0"/>
              <a:t>end </a:t>
            </a:r>
            <a:r>
              <a:rPr lang="en-US" sz="1000" b="0" dirty="0"/>
              <a:t>2016. N</a:t>
            </a:r>
            <a:r>
              <a:rPr lang="en-GB" sz="1000" b="0" dirty="0"/>
              <a:t>o prototype </a:t>
            </a:r>
            <a:r>
              <a:rPr lang="en-GB" sz="1000" b="0" dirty="0" smtClean="0"/>
              <a:t>assumed</a:t>
            </a:r>
          </a:p>
          <a:p>
            <a:pPr marL="0" indent="0">
              <a:lnSpc>
                <a:spcPct val="100000"/>
              </a:lnSpc>
              <a:spcBef>
                <a:spcPts val="0"/>
              </a:spcBef>
              <a:spcAft>
                <a:spcPts val="0"/>
              </a:spcAft>
              <a:buNone/>
              <a:defRPr/>
            </a:pPr>
            <a:endParaRPr lang="en-GB" sz="1000" kern="0" dirty="0" smtClean="0"/>
          </a:p>
          <a:p>
            <a:pPr marL="0" indent="0">
              <a:lnSpc>
                <a:spcPct val="100000"/>
              </a:lnSpc>
              <a:spcBef>
                <a:spcPts val="0"/>
              </a:spcBef>
              <a:spcAft>
                <a:spcPts val="0"/>
              </a:spcAft>
              <a:buNone/>
              <a:defRPr/>
            </a:pPr>
            <a:r>
              <a:rPr lang="en-GB" sz="1000" u="sng" kern="0" dirty="0" smtClean="0"/>
              <a:t>MP&amp;S: Mission Planning &amp; Scheduling WG</a:t>
            </a:r>
            <a:endParaRPr lang="en-GB" sz="1000" u="sng" kern="0" dirty="0"/>
          </a:p>
          <a:p>
            <a:pPr marL="182563" indent="-182563">
              <a:lnSpc>
                <a:spcPct val="100000"/>
              </a:lnSpc>
              <a:spcBef>
                <a:spcPts val="0"/>
              </a:spcBef>
              <a:spcAft>
                <a:spcPts val="0"/>
              </a:spcAft>
              <a:buFont typeface="Arial" panose="020B0604020202020204" pitchFamily="34" charset="0"/>
              <a:buChar char="•"/>
              <a:defRPr/>
            </a:pPr>
            <a:r>
              <a:rPr lang="en-US" altLang="fr-FR" sz="1000" dirty="0" smtClean="0">
                <a:solidFill>
                  <a:srgbClr val="00B050"/>
                </a:solidFill>
              </a:rPr>
              <a:t>GB</a:t>
            </a:r>
            <a:r>
              <a:rPr lang="en-US" altLang="fr-FR" sz="1000" dirty="0">
                <a:solidFill>
                  <a:srgbClr val="00B050"/>
                </a:solidFill>
              </a:rPr>
              <a:t>: </a:t>
            </a:r>
            <a:r>
              <a:rPr lang="en-US" altLang="fr-FR" sz="1000" dirty="0"/>
              <a:t>Mission Planning &amp; Scheduling </a:t>
            </a:r>
          </a:p>
          <a:p>
            <a:pPr marL="266700" lvl="1" indent="-84138">
              <a:lnSpc>
                <a:spcPct val="100000"/>
              </a:lnSpc>
              <a:spcBef>
                <a:spcPts val="0"/>
              </a:spcBef>
              <a:spcAft>
                <a:spcPts val="0"/>
              </a:spcAft>
              <a:buFont typeface="Arial" panose="020B0604020202020204" pitchFamily="34" charset="0"/>
              <a:buChar char="•"/>
              <a:defRPr/>
            </a:pPr>
            <a:r>
              <a:rPr lang="en-US" altLang="fr-FR" sz="1000" b="0" dirty="0"/>
              <a:t>Discussion on first 4 </a:t>
            </a:r>
            <a:r>
              <a:rPr lang="en-US" altLang="fr-FR" sz="1000" b="0" dirty="0" smtClean="0"/>
              <a:t>chapters</a:t>
            </a:r>
          </a:p>
          <a:p>
            <a:pPr marL="0" lvl="1" indent="0">
              <a:lnSpc>
                <a:spcPct val="100000"/>
              </a:lnSpc>
              <a:spcBef>
                <a:spcPts val="0"/>
              </a:spcBef>
              <a:spcAft>
                <a:spcPts val="0"/>
              </a:spcAft>
              <a:buFont typeface="Arial" panose="020B0604020202020204" pitchFamily="34" charset="0"/>
              <a:buChar char="•"/>
              <a:defRPr/>
            </a:pPr>
            <a:endParaRPr lang="en-US" altLang="fr-FR" sz="1000" b="0" dirty="0"/>
          </a:p>
          <a:p>
            <a:pPr marL="0" lvl="1" indent="0">
              <a:lnSpc>
                <a:spcPct val="100000"/>
              </a:lnSpc>
              <a:spcBef>
                <a:spcPts val="0"/>
              </a:spcBef>
              <a:spcAft>
                <a:spcPts val="0"/>
              </a:spcAft>
              <a:buNone/>
              <a:defRPr/>
            </a:pPr>
            <a:r>
              <a:rPr lang="en-GB" sz="1000" u="sng" kern="0" dirty="0" smtClean="0"/>
              <a:t>TEL: Telerobotic WG</a:t>
            </a:r>
          </a:p>
          <a:p>
            <a:pPr marL="182563" lvl="1" indent="-182563">
              <a:lnSpc>
                <a:spcPct val="100000"/>
              </a:lnSpc>
              <a:spcBef>
                <a:spcPts val="0"/>
              </a:spcBef>
              <a:spcAft>
                <a:spcPts val="0"/>
              </a:spcAft>
            </a:pPr>
            <a:r>
              <a:rPr lang="en-GB" sz="1000" dirty="0">
                <a:solidFill>
                  <a:srgbClr val="00B050"/>
                </a:solidFill>
              </a:rPr>
              <a:t>GB:</a:t>
            </a:r>
            <a:r>
              <a:rPr lang="en-GB" sz="1000" dirty="0">
                <a:solidFill>
                  <a:schemeClr val="accent2"/>
                </a:solidFill>
              </a:rPr>
              <a:t> </a:t>
            </a:r>
            <a:r>
              <a:rPr lang="en-GB" sz="1000" dirty="0"/>
              <a:t>Telerobotics Standard Roadmap</a:t>
            </a:r>
          </a:p>
          <a:p>
            <a:pPr marL="266700" lvl="1" indent="-84138">
              <a:lnSpc>
                <a:spcPct val="100000"/>
              </a:lnSpc>
              <a:spcBef>
                <a:spcPts val="0"/>
              </a:spcBef>
              <a:spcAft>
                <a:spcPts val="0"/>
              </a:spcAft>
              <a:buFont typeface="Arial" panose="020B0604020202020204" pitchFamily="34" charset="0"/>
              <a:buChar char="•"/>
              <a:defRPr/>
            </a:pPr>
            <a:r>
              <a:rPr lang="en-GB" sz="1000" b="0" dirty="0"/>
              <a:t>Almost final. There is general commitment (NASA, ESA, DLR) to pragmatically publish the GB</a:t>
            </a:r>
            <a:endParaRPr lang="en-GB" sz="1000" dirty="0"/>
          </a:p>
          <a:p>
            <a:pPr marL="182563" lvl="1" indent="-182563">
              <a:lnSpc>
                <a:spcPct val="100000"/>
              </a:lnSpc>
              <a:spcBef>
                <a:spcPts val="0"/>
              </a:spcBef>
              <a:spcAft>
                <a:spcPts val="0"/>
              </a:spcAft>
            </a:pPr>
            <a:r>
              <a:rPr lang="en-GB" sz="1000" dirty="0">
                <a:solidFill>
                  <a:srgbClr val="003399"/>
                </a:solidFill>
              </a:rPr>
              <a:t>BB: </a:t>
            </a:r>
            <a:r>
              <a:rPr lang="en-GB" sz="1000" dirty="0"/>
              <a:t>Telerobotic Standard</a:t>
            </a:r>
          </a:p>
          <a:p>
            <a:pPr marL="266700" lvl="1" indent="-84138">
              <a:lnSpc>
                <a:spcPct val="100000"/>
              </a:lnSpc>
              <a:spcBef>
                <a:spcPts val="0"/>
              </a:spcBef>
              <a:spcAft>
                <a:spcPts val="0"/>
              </a:spcAft>
              <a:buFont typeface="Arial" panose="020B0604020202020204" pitchFamily="34" charset="0"/>
              <a:buChar char="•"/>
              <a:defRPr/>
            </a:pPr>
            <a:r>
              <a:rPr lang="en-GB" sz="1000" b="0" dirty="0"/>
              <a:t>Not started </a:t>
            </a:r>
            <a:r>
              <a:rPr lang="en-GB" sz="1000" b="0" dirty="0" smtClean="0"/>
              <a:t>yet</a:t>
            </a:r>
            <a:endParaRPr lang="en-GB" sz="1000" kern="0" dirty="0"/>
          </a:p>
          <a:p>
            <a:pPr marL="0" lvl="1" indent="0">
              <a:lnSpc>
                <a:spcPct val="100000"/>
              </a:lnSpc>
              <a:spcBef>
                <a:spcPts val="0"/>
              </a:spcBef>
              <a:spcAft>
                <a:spcPts val="0"/>
              </a:spcAft>
              <a:buFont typeface="Arial" panose="020B0604020202020204" pitchFamily="34" charset="0"/>
              <a:buChar char="•"/>
              <a:defRPr/>
            </a:pPr>
            <a:endParaRPr lang="en-US" altLang="fr-FR" sz="1000" b="0" dirty="0"/>
          </a:p>
          <a:p>
            <a:pPr marL="0" indent="0">
              <a:lnSpc>
                <a:spcPct val="100000"/>
              </a:lnSpc>
              <a:spcBef>
                <a:spcPts val="0"/>
              </a:spcBef>
              <a:spcAft>
                <a:spcPts val="0"/>
              </a:spcAft>
              <a:buClr>
                <a:schemeClr val="dk1"/>
              </a:buClr>
              <a:buSzPct val="100000"/>
              <a:buNone/>
            </a:pPr>
            <a:endParaRPr lang="en-US" sz="1000" kern="0" dirty="0"/>
          </a:p>
        </p:txBody>
      </p:sp>
      <p:pic>
        <p:nvPicPr>
          <p:cNvPr id="1026" name="Picture 2" descr="http://cdn.free-power-point-templates.com/articles/wp-content/uploads/2013/02/animated-traffic-lights-ppt.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476" t="7132" r="38830" b="17189"/>
          <a:stretch/>
        </p:blipFill>
        <p:spPr bwMode="auto">
          <a:xfrm>
            <a:off x="155425" y="740649"/>
            <a:ext cx="114727" cy="3195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free-power-point-templates.com/articles/wp-content/uploads/2013/02/animated-traffic-lights-ppt.jpg">
            <a:hlinkClick r:id="rId3"/>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972" t="7592" r="69187" b="17395"/>
          <a:stretch/>
        </p:blipFill>
        <p:spPr bwMode="auto">
          <a:xfrm>
            <a:off x="155425" y="1700775"/>
            <a:ext cx="115431" cy="3167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dn.free-power-point-templates.com/articles/wp-content/uploads/2013/02/animated-traffic-lights-ppt.jpg">
            <a:hlinkClick r:id="rId3"/>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906" t="7409" r="7818" b="17654"/>
          <a:stretch/>
        </p:blipFill>
        <p:spPr bwMode="auto">
          <a:xfrm>
            <a:off x="4530881" y="4888390"/>
            <a:ext cx="117543" cy="3164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cdn.free-power-point-templates.com/articles/wp-content/uploads/2013/02/animated-traffic-lights-ppt.jpg">
            <a:hlinkClick r:id="rId3"/>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972" t="7592" r="69187" b="17395"/>
          <a:stretch/>
        </p:blipFill>
        <p:spPr bwMode="auto">
          <a:xfrm>
            <a:off x="4530881" y="764427"/>
            <a:ext cx="115431" cy="3167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cdn.free-power-point-templates.com/articles/wp-content/uploads/2013/02/animated-traffic-lights-ppt.jpg">
            <a:hlinkClick r:id="rId3"/>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972" t="7592" r="69187" b="17395"/>
          <a:stretch/>
        </p:blipFill>
        <p:spPr bwMode="auto">
          <a:xfrm>
            <a:off x="4530881" y="4312315"/>
            <a:ext cx="115431" cy="31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97489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5313" name="Text Box 33"/>
          <p:cNvSpPr txBox="1">
            <a:spLocks noChangeArrowheads="1"/>
          </p:cNvSpPr>
          <p:nvPr/>
        </p:nvSpPr>
        <p:spPr bwMode="auto">
          <a:xfrm>
            <a:off x="1447800" y="4876800"/>
            <a:ext cx="6248400" cy="830263"/>
          </a:xfrm>
          <a:prstGeom prst="rect">
            <a:avLst/>
          </a:prstGeom>
          <a:noFill/>
          <a:ln w="12700">
            <a:noFill/>
            <a:miter lim="800000"/>
            <a:headEnd type="none" w="sm" len="sm"/>
            <a:tailEnd type="none" w="sm" len="sm"/>
          </a:ln>
        </p:spPr>
        <p:txBody>
          <a:bodyPr>
            <a:spAutoFit/>
          </a:bodyPr>
          <a:lstStyle/>
          <a:p>
            <a:pPr algn="ctr" eaLnBrk="0" hangingPunct="0"/>
            <a:r>
              <a:rPr lang="en-US" sz="2400" b="0" dirty="0" smtClean="0">
                <a:solidFill>
                  <a:srgbClr val="000099"/>
                </a:solidFill>
                <a:latin typeface="Calibri" pitchFamily="34" charset="0"/>
              </a:rPr>
              <a:t>Keith Scott </a:t>
            </a:r>
            <a:r>
              <a:rPr lang="en-US" sz="2400" b="0" dirty="0">
                <a:solidFill>
                  <a:srgbClr val="000099"/>
                </a:solidFill>
                <a:latin typeface="Calibri" pitchFamily="34" charset="0"/>
              </a:rPr>
              <a:t>(AD)</a:t>
            </a:r>
          </a:p>
          <a:p>
            <a:pPr algn="ctr" eaLnBrk="0" hangingPunct="0"/>
            <a:r>
              <a:rPr lang="en-US" sz="2400" b="0" dirty="0" err="1" smtClean="0">
                <a:solidFill>
                  <a:srgbClr val="000099"/>
                </a:solidFill>
                <a:latin typeface="Calibri" pitchFamily="34" charset="0"/>
              </a:rPr>
              <a:t>Tomaso</a:t>
            </a:r>
            <a:r>
              <a:rPr lang="en-US" sz="2400" b="0" dirty="0" smtClean="0">
                <a:solidFill>
                  <a:srgbClr val="000099"/>
                </a:solidFill>
                <a:latin typeface="Calibri" pitchFamily="34" charset="0"/>
              </a:rPr>
              <a:t> De Cola </a:t>
            </a:r>
            <a:r>
              <a:rPr lang="en-US" sz="2400" b="0" dirty="0">
                <a:solidFill>
                  <a:srgbClr val="000099"/>
                </a:solidFill>
                <a:latin typeface="Calibri" pitchFamily="34" charset="0"/>
              </a:rPr>
              <a:t>(DAD)</a:t>
            </a:r>
          </a:p>
        </p:txBody>
      </p:sp>
      <p:sp>
        <p:nvSpPr>
          <p:cNvPr id="1240067" name="Text Box 3"/>
          <p:cNvSpPr txBox="1">
            <a:spLocks noChangeArrowheads="1"/>
          </p:cNvSpPr>
          <p:nvPr/>
        </p:nvSpPr>
        <p:spPr bwMode="auto">
          <a:xfrm>
            <a:off x="838200" y="1143000"/>
            <a:ext cx="7597775" cy="2986088"/>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SPACE</a:t>
            </a: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INTERNETWORKING SERVICES</a:t>
            </a: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(SIS) AREA REPORT</a:t>
            </a:r>
          </a:p>
          <a:p>
            <a:pPr algn="ctr" eaLnBrk="0" hangingPunct="0">
              <a:defRPr/>
            </a:pPr>
            <a:endParaRPr lang="en-US" sz="4000" dirty="0">
              <a:solidFill>
                <a:srgbClr val="000099"/>
              </a:solidFill>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defRPr/>
            </a:pPr>
            <a:r>
              <a:rPr lang="en-US" sz="2800" dirty="0" smtClean="0">
                <a:solidFill>
                  <a:srgbClr val="000099"/>
                </a:solidFill>
                <a:effectLst/>
              </a:rPr>
              <a:t>SIS Area Report</a:t>
            </a:r>
            <a:br>
              <a:rPr lang="en-US" sz="2800" dirty="0" smtClean="0">
                <a:solidFill>
                  <a:srgbClr val="000099"/>
                </a:solidFill>
                <a:effectLst/>
              </a:rPr>
            </a:br>
            <a:r>
              <a:rPr lang="en-GB" sz="2800" dirty="0" smtClean="0">
                <a:solidFill>
                  <a:srgbClr val="000099"/>
                </a:solidFill>
                <a:effectLst/>
                <a:latin typeface="Calibri" pitchFamily="34" charset="0"/>
              </a:rPr>
              <a:t> </a:t>
            </a:r>
            <a:r>
              <a:rPr lang="en-GB" sz="2000" dirty="0" smtClean="0">
                <a:solidFill>
                  <a:srgbClr val="000099"/>
                </a:solidFill>
                <a:effectLst/>
                <a:latin typeface="Calibri" pitchFamily="34" charset="0"/>
              </a:rPr>
              <a:t>B. </a:t>
            </a:r>
            <a:r>
              <a:rPr lang="en-GB" sz="2000" u="sng" dirty="0" smtClean="0">
                <a:solidFill>
                  <a:srgbClr val="000099"/>
                </a:solidFill>
                <a:effectLst/>
                <a:latin typeface="Calibri" pitchFamily="34" charset="0"/>
              </a:rPr>
              <a:t>Meeting Demographics</a:t>
            </a:r>
            <a:endParaRPr lang="en-US" sz="2000" dirty="0">
              <a:effectLst/>
            </a:endParaRPr>
          </a:p>
        </p:txBody>
      </p:sp>
      <p:graphicFrame>
        <p:nvGraphicFramePr>
          <p:cNvPr id="5" name="Content Placeholder 4"/>
          <p:cNvGraphicFramePr>
            <a:graphicFrameLocks noGrp="1"/>
          </p:cNvGraphicFramePr>
          <p:nvPr>
            <p:ph idx="1"/>
          </p:nvPr>
        </p:nvGraphicFramePr>
        <p:xfrm>
          <a:off x="457200" y="1143000"/>
          <a:ext cx="8382000" cy="5341939"/>
        </p:xfrm>
        <a:graphic>
          <a:graphicData uri="http://schemas.openxmlformats.org/drawingml/2006/table">
            <a:tbl>
              <a:tblPr/>
              <a:tblGrid>
                <a:gridCol w="1524000"/>
                <a:gridCol w="990600"/>
                <a:gridCol w="1371600"/>
                <a:gridCol w="1066800"/>
                <a:gridCol w="914400"/>
                <a:gridCol w="1600200"/>
                <a:gridCol w="914400"/>
              </a:tblGrid>
              <a:tr h="36671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Plenary</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CFDP Refresh</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DTN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MIA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DTN-Interop Test</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Voice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ASI</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CNES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CNSA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CSA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DLR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ESA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INPE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JAXA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NASA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RFSA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UKSA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Other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TOTAL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*S. Korea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*S. Korea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*S. Korea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439738">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Meeting Duration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439738">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Agency Diversity</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bl>
          </a:graphicData>
        </a:graphic>
      </p:graphicFrame>
    </p:spTree>
    <p:extLst>
      <p:ext uri="{BB962C8B-B14F-4D97-AF65-F5344CB8AC3E}">
        <p14:creationId xmlns:p14="http://schemas.microsoft.com/office/powerpoint/2010/main" val="15326204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5638"/>
            <a:ext cx="9144000" cy="574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Title 1"/>
          <p:cNvSpPr>
            <a:spLocks noGrp="1"/>
          </p:cNvSpPr>
          <p:nvPr>
            <p:ph type="title"/>
          </p:nvPr>
        </p:nvSpPr>
        <p:spPr bwMode="auto">
          <a:xfrm>
            <a:off x="457200" y="1645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ffectLst/>
              </a:rPr>
              <a:t>SIS Demographics Alternate View</a:t>
            </a:r>
            <a:endParaRPr lang="en-US" altLang="en-US" dirty="0">
              <a:effectLst/>
            </a:endParaRPr>
          </a:p>
        </p:txBody>
      </p:sp>
    </p:spTree>
    <p:extLst>
      <p:ext uri="{BB962C8B-B14F-4D97-AF65-F5344CB8AC3E}">
        <p14:creationId xmlns:p14="http://schemas.microsoft.com/office/powerpoint/2010/main" val="1832318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34938" y="1176338"/>
            <a:ext cx="8872537" cy="3984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800" b="1" dirty="0"/>
              <a:t>Goals:</a:t>
            </a:r>
            <a:endParaRPr lang="en-US" sz="1200" b="1"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r>
              <a:rPr lang="en-US" sz="1200" dirty="0" smtClean="0"/>
              <a:t>Resolve interoperability testing impasse.</a:t>
            </a:r>
          </a:p>
          <a:p>
            <a:pPr>
              <a:lnSpc>
                <a:spcPct val="120000"/>
              </a:lnSpc>
              <a:spcBef>
                <a:spcPts val="0"/>
              </a:spcBef>
              <a:buSzPct val="95000"/>
            </a:pPr>
            <a:r>
              <a:rPr lang="en-US" sz="1800" b="1" dirty="0" smtClean="0"/>
              <a:t>Working </a:t>
            </a:r>
            <a:r>
              <a:rPr lang="en-US" sz="1800" b="1" dirty="0"/>
              <a:t>Group Status:</a:t>
            </a:r>
            <a:endParaRPr lang="en-US" sz="1200" b="1"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200" dirty="0" smtClean="0"/>
              <a:t>Green Book revisions completed, Pink Sheets completed and out of agency review.</a:t>
            </a:r>
          </a:p>
          <a:p>
            <a:pPr marL="747713" lvl="1" indent="-290513">
              <a:lnSpc>
                <a:spcPct val="120000"/>
              </a:lnSpc>
              <a:spcBef>
                <a:spcPts val="0"/>
              </a:spcBef>
              <a:buClr>
                <a:srgbClr val="000000"/>
              </a:buClr>
              <a:buSzPct val="95000"/>
              <a:buFont typeface="ArialMT" charset="0"/>
              <a:buChar char="•"/>
            </a:pPr>
            <a:r>
              <a:rPr lang="en-US" sz="1200" dirty="0" smtClean="0"/>
              <a:t>Interoperability testing is not yet possible: ESA implementation suspended.</a:t>
            </a:r>
          </a:p>
          <a:p>
            <a:pPr defTabSz="914400">
              <a:lnSpc>
                <a:spcPct val="120000"/>
              </a:lnSpc>
              <a:spcBef>
                <a:spcPts val="0"/>
              </a:spcBef>
            </a:pPr>
            <a:r>
              <a:rPr lang="en-US" sz="1800" b="1" dirty="0" smtClean="0"/>
              <a:t>Remarks</a:t>
            </a:r>
            <a:endParaRPr lang="en-US" sz="2000" b="1" dirty="0"/>
          </a:p>
          <a:p>
            <a:pPr marL="747713" lvl="1" indent="-290513">
              <a:lnSpc>
                <a:spcPct val="120000"/>
              </a:lnSpc>
              <a:spcBef>
                <a:spcPts val="0"/>
              </a:spcBef>
              <a:buClr>
                <a:srgbClr val="000000"/>
              </a:buClr>
              <a:buSzPct val="95000"/>
              <a:buFont typeface="ArialMT" charset="0"/>
              <a:buChar char="•"/>
            </a:pPr>
            <a:r>
              <a:rPr lang="en-US" sz="1200" dirty="0" smtClean="0"/>
              <a:t>JAXA is interested in participating in the interop testing, exercising the ION implementation.</a:t>
            </a:r>
          </a:p>
          <a:p>
            <a:pPr marL="747713" lvl="1" indent="-290513">
              <a:lnSpc>
                <a:spcPct val="120000"/>
              </a:lnSpc>
              <a:spcBef>
                <a:spcPts val="0"/>
              </a:spcBef>
              <a:buClr>
                <a:srgbClr val="000000"/>
              </a:buClr>
              <a:buSzPct val="95000"/>
              <a:buFont typeface="ArialMT" charset="0"/>
              <a:buChar char="•"/>
            </a:pPr>
            <a:r>
              <a:rPr lang="en-US" sz="1200" dirty="0" smtClean="0"/>
              <a:t>China is interested in observing the interoperability testing.</a:t>
            </a:r>
          </a:p>
          <a:p>
            <a:pPr defTabSz="914400">
              <a:lnSpc>
                <a:spcPct val="120000"/>
              </a:lnSpc>
              <a:spcBef>
                <a:spcPts val="0"/>
              </a:spcBef>
            </a:pPr>
            <a:r>
              <a:rPr lang="en-US" sz="1800" b="1" dirty="0" smtClean="0"/>
              <a:t>Plans</a:t>
            </a:r>
          </a:p>
          <a:p>
            <a:pPr marL="769938" lvl="2" indent="-261938" defTabSz="914400">
              <a:lnSpc>
                <a:spcPct val="120000"/>
              </a:lnSpc>
              <a:spcBef>
                <a:spcPts val="0"/>
              </a:spcBef>
              <a:buClr>
                <a:srgbClr val="000000"/>
              </a:buClr>
              <a:buSzPct val="95000"/>
              <a:buFont typeface="ArialMT" charset="0"/>
              <a:buChar char="•"/>
            </a:pPr>
            <a:r>
              <a:rPr lang="en-US" sz="1200" dirty="0" smtClean="0"/>
              <a:t>Several options identified.  In order of descending preference:</a:t>
            </a:r>
          </a:p>
          <a:p>
            <a:pPr marL="1227138" lvl="3" indent="-261938">
              <a:lnSpc>
                <a:spcPct val="120000"/>
              </a:lnSpc>
              <a:spcBef>
                <a:spcPts val="0"/>
              </a:spcBef>
              <a:buClr>
                <a:srgbClr val="000000"/>
              </a:buClr>
              <a:buSzPct val="95000"/>
              <a:buFont typeface="+mj-lt"/>
              <a:buAutoNum type="arabicPeriod"/>
            </a:pPr>
            <a:r>
              <a:rPr lang="en-US" sz="1200" dirty="0" smtClean="0"/>
              <a:t>KARI implementation of CFDP is extended with the Revisions and used for interop testing.</a:t>
            </a:r>
          </a:p>
          <a:p>
            <a:pPr marL="1227138" lvl="3" indent="-261938">
              <a:lnSpc>
                <a:spcPct val="120000"/>
              </a:lnSpc>
              <a:spcBef>
                <a:spcPts val="0"/>
              </a:spcBef>
              <a:buClr>
                <a:srgbClr val="000000"/>
              </a:buClr>
              <a:buSzPct val="95000"/>
              <a:buFont typeface="+mj-lt"/>
              <a:buAutoNum type="arabicPeriod"/>
            </a:pPr>
            <a:r>
              <a:rPr lang="en-US" sz="1200" dirty="0" smtClean="0"/>
              <a:t>CMC allocates </a:t>
            </a:r>
            <a:r>
              <a:rPr lang="en-US" sz="1200" dirty="0" smtClean="0"/>
              <a:t>additional resources for completion of ESA implementation.</a:t>
            </a:r>
          </a:p>
          <a:p>
            <a:pPr marL="1227138" lvl="3" indent="-261938">
              <a:lnSpc>
                <a:spcPct val="120000"/>
              </a:lnSpc>
              <a:spcBef>
                <a:spcPts val="0"/>
              </a:spcBef>
              <a:buClr>
                <a:srgbClr val="000000"/>
              </a:buClr>
              <a:buSzPct val="95000"/>
              <a:buFont typeface="+mj-lt"/>
              <a:buAutoNum type="arabicPeriod"/>
            </a:pPr>
            <a:r>
              <a:rPr lang="en-US" sz="1200" dirty="0" smtClean="0"/>
              <a:t>GSFC implementation of the Revisions is completed and used for interop testing.</a:t>
            </a:r>
          </a:p>
          <a:p>
            <a:pPr marL="1227138" lvl="3" indent="-261938">
              <a:lnSpc>
                <a:spcPct val="120000"/>
              </a:lnSpc>
              <a:spcBef>
                <a:spcPts val="0"/>
              </a:spcBef>
              <a:buClr>
                <a:srgbClr val="000000"/>
              </a:buClr>
              <a:buSzPct val="95000"/>
              <a:buFont typeface="+mj-lt"/>
              <a:buAutoNum type="arabicPeriod"/>
            </a:pPr>
            <a:r>
              <a:rPr lang="en-US" sz="1200" dirty="0" smtClean="0"/>
              <a:t>Publish the Pink Sheets as an Orange Book.</a:t>
            </a:r>
          </a:p>
        </p:txBody>
      </p:sp>
      <p:sp>
        <p:nvSpPr>
          <p:cNvPr id="6147" name="AutoShape 3"/>
          <p:cNvSpPr>
            <a:spLocks/>
          </p:cNvSpPr>
          <p:nvPr/>
        </p:nvSpPr>
        <p:spPr bwMode="auto">
          <a:xfrm>
            <a:off x="2743200" y="152400"/>
            <a:ext cx="373380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defTabSz="914400">
              <a:lnSpc>
                <a:spcPct val="90000"/>
              </a:lnSpc>
              <a:spcBef>
                <a:spcPts val="1600"/>
              </a:spcBef>
            </a:pPr>
            <a:r>
              <a:rPr lang="en-US" sz="2800" b="1" dirty="0">
                <a:solidFill>
                  <a:srgbClr val="000099"/>
                </a:solidFill>
              </a:rPr>
              <a:t>SIS Area Report</a:t>
            </a:r>
            <a:endParaRPr lang="en-US" dirty="0"/>
          </a:p>
        </p:txBody>
      </p:sp>
      <p:graphicFrame>
        <p:nvGraphicFramePr>
          <p:cNvPr id="6148" name="Group 4"/>
          <p:cNvGraphicFramePr>
            <a:graphicFrameLocks noGrp="1"/>
          </p:cNvGraphicFramePr>
          <p:nvPr>
            <p:extLst>
              <p:ext uri="{D42A27DB-BD31-4B8C-83A1-F6EECF244321}">
                <p14:modId xmlns:p14="http://schemas.microsoft.com/office/powerpoint/2010/main" val="1667661260"/>
              </p:ext>
            </p:extLst>
          </p:nvPr>
        </p:nvGraphicFramePr>
        <p:xfrm>
          <a:off x="885825" y="5499100"/>
          <a:ext cx="6858000" cy="877888"/>
        </p:xfrm>
        <a:graphic>
          <a:graphicData uri="http://schemas.openxmlformats.org/drawingml/2006/table">
            <a:tbl>
              <a:tblPr/>
              <a:tblGrid>
                <a:gridCol w="1714500"/>
                <a:gridCol w="1714500"/>
                <a:gridCol w="1714500"/>
                <a:gridCol w="1714500"/>
              </a:tblGrid>
              <a:tr h="328613">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status:</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OK</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CAUTION</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alpha val="20000"/>
                      </a:srgbClr>
                    </a:solid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PROBLEM</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F5F5F">
                        <a:alpha val="20000"/>
                      </a:srgbClr>
                    </a:solidFill>
                  </a:tcPr>
                </a:tc>
              </a:tr>
              <a:tr h="549275">
                <a:tc>
                  <a:txBody>
                    <a:bodyPr/>
                    <a:lstStyle/>
                    <a:p>
                      <a:pPr marL="0" marR="0" lvl="0" indent="0" algn="l" defTabSz="914400" rtl="0" eaLnBrk="1" fontAlgn="base" latinLnBrk="0" hangingPunct="0">
                        <a:lnSpc>
                          <a:spcPct val="80000"/>
                        </a:lnSpc>
                        <a:spcBef>
                          <a:spcPts val="1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80000"/>
                        </a:lnSpc>
                        <a:spcBef>
                          <a:spcPts val="200"/>
                        </a:spcBef>
                        <a:spcAft>
                          <a:spcPct val="0"/>
                        </a:spcAft>
                        <a:buClrTx/>
                        <a:buSzTx/>
                        <a:buFontTx/>
                        <a:buNone/>
                        <a:tabLst/>
                      </a:pPr>
                      <a:r>
                        <a:rPr kumimoji="0" lang="en-US" sz="1600" b="1" i="0" u="none" strike="noStrike" cap="none" normalizeH="0" baseline="0" dirty="0" smtClean="0">
                          <a:ln>
                            <a:noFill/>
                          </a:ln>
                          <a:solidFill>
                            <a:srgbClr val="FC0128"/>
                          </a:solidFill>
                          <a:effectLst/>
                          <a:latin typeface="Arial" pitchFamily="34" charset="0"/>
                          <a:cs typeface="Arial" pitchFamily="34" charset="0"/>
                          <a:sym typeface="Arial" pitchFamily="34" charset="0"/>
                        </a:rPr>
                        <a:t>No firm date for interop testing.</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80000"/>
                        </a:lnSpc>
                        <a:spcBef>
                          <a:spcPts val="200"/>
                        </a:spcBef>
                        <a:spcAft>
                          <a:spcPct val="0"/>
                        </a:spcAft>
                        <a:buClrTx/>
                        <a:buSzTx/>
                        <a:buFontTx/>
                        <a:buNone/>
                        <a:tabLst/>
                      </a:pP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179" name="AutoShape 35"/>
          <p:cNvSpPr>
            <a:spLocks/>
          </p:cNvSpPr>
          <p:nvPr/>
        </p:nvSpPr>
        <p:spPr bwMode="auto">
          <a:xfrm>
            <a:off x="685800" y="5160963"/>
            <a:ext cx="4105275"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0" lvl="1" defTabSz="914400">
              <a:lnSpc>
                <a:spcPct val="90000"/>
              </a:lnSpc>
              <a:spcBef>
                <a:spcPts val="100"/>
              </a:spcBef>
            </a:pPr>
            <a:r>
              <a:rPr lang="en-US" sz="1600" b="1" dirty="0">
                <a:latin typeface="Arial" pitchFamily="34" charset="0"/>
                <a:cs typeface="Arial" pitchFamily="34" charset="0"/>
                <a:sym typeface="Arial" pitchFamily="34" charset="0"/>
              </a:rPr>
              <a:t>Working Group Summary Situation:</a:t>
            </a:r>
            <a:endParaRPr lang="en-US" dirty="0"/>
          </a:p>
        </p:txBody>
      </p:sp>
      <p:sp>
        <p:nvSpPr>
          <p:cNvPr id="6180" name="AutoShape 36"/>
          <p:cNvSpPr>
            <a:spLocks/>
          </p:cNvSpPr>
          <p:nvPr/>
        </p:nvSpPr>
        <p:spPr bwMode="auto">
          <a:xfrm>
            <a:off x="423863" y="668338"/>
            <a:ext cx="5724525" cy="46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spcBef>
                <a:spcPts val="600"/>
              </a:spcBef>
            </a:pPr>
            <a:r>
              <a:rPr lang="en-US" sz="2400" b="1" dirty="0" smtClean="0">
                <a:solidFill>
                  <a:srgbClr val="000099"/>
                </a:solidFill>
              </a:rPr>
              <a:t>CFDPv1 WG</a:t>
            </a:r>
            <a:endParaRPr lang="en-US" dirty="0"/>
          </a:p>
        </p:txBody>
      </p:sp>
    </p:spTree>
    <p:extLst>
      <p:ext uri="{BB962C8B-B14F-4D97-AF65-F5344CB8AC3E}">
        <p14:creationId xmlns:p14="http://schemas.microsoft.com/office/powerpoint/2010/main" val="4144041428"/>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34938" y="1176338"/>
            <a:ext cx="8872537" cy="3984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defTabSz="914400">
              <a:lnSpc>
                <a:spcPct val="120000"/>
              </a:lnSpc>
              <a:spcBef>
                <a:spcPts val="0"/>
              </a:spcBef>
            </a:pPr>
            <a:r>
              <a:rPr lang="en-US" sz="1800" b="1" dirty="0"/>
              <a:t>Goals:</a:t>
            </a:r>
            <a:endParaRPr lang="en-US" sz="1200" b="1" dirty="0">
              <a:latin typeface="Arial" pitchFamily="34" charset="0"/>
              <a:cs typeface="Arial" pitchFamily="34" charset="0"/>
              <a:sym typeface="Arial" pitchFamily="34" charset="0"/>
            </a:endParaRPr>
          </a:p>
          <a:p>
            <a:pPr marL="747713" lvl="1" indent="-290513" defTabSz="914400">
              <a:spcBef>
                <a:spcPts val="0"/>
              </a:spcBef>
              <a:buSzPct val="95000"/>
              <a:buFont typeface="ArialMT" charset="0"/>
              <a:buChar char="•"/>
            </a:pPr>
            <a:r>
              <a:rPr lang="en-US" sz="1800" dirty="0" smtClean="0"/>
              <a:t>Review and address RIDS to Blue Book Pink Sheets</a:t>
            </a:r>
          </a:p>
          <a:p>
            <a:pPr marL="747713" lvl="1" indent="-290513" defTabSz="914400">
              <a:spcBef>
                <a:spcPts val="0"/>
              </a:spcBef>
              <a:buSzPct val="95000"/>
              <a:buFont typeface="ArialMT" charset="0"/>
              <a:buChar char="•"/>
            </a:pPr>
            <a:r>
              <a:rPr lang="en-US" sz="1800" dirty="0" smtClean="0"/>
              <a:t>Develop outline and add content to Green Book, “Streaming Services over Bundle Protocol Requirements”</a:t>
            </a:r>
            <a:endParaRPr lang="en-US" sz="1800" b="1" dirty="0" smtClean="0"/>
          </a:p>
          <a:p>
            <a:pPr defTabSz="914400">
              <a:lnSpc>
                <a:spcPct val="120000"/>
              </a:lnSpc>
              <a:spcBef>
                <a:spcPts val="600"/>
              </a:spcBef>
            </a:pPr>
            <a:r>
              <a:rPr lang="en-US" sz="1800" b="1" dirty="0" smtClean="0"/>
              <a:t>Working </a:t>
            </a:r>
            <a:r>
              <a:rPr lang="en-US" sz="1800" b="1" dirty="0"/>
              <a:t>Group Status:</a:t>
            </a:r>
            <a:endParaRPr lang="en-US" sz="1200" b="1" dirty="0">
              <a:latin typeface="Arial" pitchFamily="34" charset="0"/>
              <a:cs typeface="Arial" pitchFamily="34" charset="0"/>
              <a:sym typeface="Arial" pitchFamily="34" charset="0"/>
            </a:endParaRPr>
          </a:p>
          <a:p>
            <a:pPr marL="747713" lvl="1" indent="-290513" defTabSz="914400">
              <a:spcBef>
                <a:spcPts val="0"/>
              </a:spcBef>
              <a:buClr>
                <a:srgbClr val="000000"/>
              </a:buClr>
              <a:buSzPct val="95000"/>
              <a:buFont typeface="ArialMT" charset="0"/>
              <a:buChar char="•"/>
            </a:pPr>
            <a:r>
              <a:rPr lang="en-US" sz="1800" dirty="0" smtClean="0"/>
              <a:t>Developing </a:t>
            </a:r>
            <a:r>
              <a:rPr lang="en-US" sz="1800" dirty="0" smtClean="0"/>
              <a:t>”Streaming Services” </a:t>
            </a:r>
            <a:r>
              <a:rPr lang="en-US" sz="1800" dirty="0" smtClean="0"/>
              <a:t>Green </a:t>
            </a:r>
            <a:r>
              <a:rPr lang="en-US" sz="1800" dirty="0" smtClean="0"/>
              <a:t>Book with participation from DTN WG members</a:t>
            </a:r>
          </a:p>
          <a:p>
            <a:pPr>
              <a:lnSpc>
                <a:spcPct val="120000"/>
              </a:lnSpc>
              <a:spcBef>
                <a:spcPts val="600"/>
              </a:spcBef>
            </a:pPr>
            <a:r>
              <a:rPr lang="en-US" sz="1800" dirty="0" smtClean="0"/>
              <a:t>Remarks</a:t>
            </a:r>
            <a:endParaRPr lang="en-US" sz="1800" dirty="0"/>
          </a:p>
          <a:p>
            <a:pPr marL="747713" lvl="1" indent="-290513" defTabSz="914400">
              <a:spcBef>
                <a:spcPts val="0"/>
              </a:spcBef>
              <a:buClr>
                <a:srgbClr val="000000"/>
              </a:buClr>
              <a:buSzPct val="95000"/>
              <a:buFont typeface="ArialMT" charset="0"/>
              <a:buChar char="•"/>
            </a:pPr>
            <a:r>
              <a:rPr lang="en-US" sz="1800" dirty="0" smtClean="0"/>
              <a:t>No RIDS to the Blue Book Pink Sheet additions were received</a:t>
            </a:r>
          </a:p>
          <a:p>
            <a:pPr marL="747713" lvl="1" indent="-290513" defTabSz="914400">
              <a:spcBef>
                <a:spcPts val="0"/>
              </a:spcBef>
              <a:buClr>
                <a:srgbClr val="000000"/>
              </a:buClr>
              <a:buSzPct val="95000"/>
              <a:buFont typeface="ArialMT" charset="0"/>
              <a:buChar char="•"/>
            </a:pPr>
            <a:r>
              <a:rPr lang="en-US" sz="1800" dirty="0" smtClean="0"/>
              <a:t>Considerable progress to the Green Book First Draft with substantial content provided by NASA/JPL and DLR</a:t>
            </a:r>
            <a:endParaRPr lang="en-US" sz="1800" dirty="0"/>
          </a:p>
          <a:p>
            <a:pPr defTabSz="914400">
              <a:lnSpc>
                <a:spcPct val="120000"/>
              </a:lnSpc>
              <a:spcBef>
                <a:spcPts val="600"/>
              </a:spcBef>
            </a:pPr>
            <a:r>
              <a:rPr lang="en-US" sz="1800" dirty="0"/>
              <a:t>Plans</a:t>
            </a:r>
          </a:p>
          <a:p>
            <a:pPr marL="769938" lvl="2" indent="-261938" defTabSz="914400">
              <a:spcBef>
                <a:spcPts val="0"/>
              </a:spcBef>
              <a:buClr>
                <a:srgbClr val="000000"/>
              </a:buClr>
              <a:buSzPct val="95000"/>
              <a:buFont typeface="ArialMT" charset="0"/>
              <a:buChar char="•"/>
            </a:pPr>
            <a:r>
              <a:rPr lang="en-US" sz="1800" dirty="0" smtClean="0"/>
              <a:t>First Draft of the Green Book will be distributed to WG by end of April 2016</a:t>
            </a:r>
          </a:p>
          <a:p>
            <a:pPr marL="769938" lvl="2" indent="-261938">
              <a:spcBef>
                <a:spcPts val="0"/>
              </a:spcBef>
              <a:buClr>
                <a:srgbClr val="000000"/>
              </a:buClr>
              <a:buSzPct val="95000"/>
              <a:buFont typeface="ArialMT" charset="0"/>
              <a:buChar char="•"/>
            </a:pPr>
            <a:r>
              <a:rPr lang="en-US" sz="1800" dirty="0" smtClean="0"/>
              <a:t>Edit content and add content over Summer 2016 leading to review of 2</a:t>
            </a:r>
            <a:r>
              <a:rPr lang="en-US" sz="1800" baseline="30000" dirty="0" smtClean="0"/>
              <a:t>nd</a:t>
            </a:r>
            <a:r>
              <a:rPr lang="en-US" sz="1800" dirty="0" smtClean="0"/>
              <a:t> Draft by Fall meetings in Rome</a:t>
            </a:r>
            <a:endParaRPr lang="en-US" sz="1800" dirty="0"/>
          </a:p>
          <a:p>
            <a:pPr marL="769938" lvl="2" indent="-261938" defTabSz="914400">
              <a:lnSpc>
                <a:spcPct val="120000"/>
              </a:lnSpc>
              <a:spcBef>
                <a:spcPts val="0"/>
              </a:spcBef>
              <a:buClr>
                <a:srgbClr val="000000"/>
              </a:buClr>
              <a:buSzPct val="95000"/>
              <a:buFont typeface="ArialMT" charset="0"/>
              <a:buChar char="•"/>
            </a:pPr>
            <a:endParaRPr lang="en-US" sz="1200" dirty="0"/>
          </a:p>
        </p:txBody>
      </p:sp>
      <p:sp>
        <p:nvSpPr>
          <p:cNvPr id="6147" name="AutoShape 3"/>
          <p:cNvSpPr>
            <a:spLocks/>
          </p:cNvSpPr>
          <p:nvPr/>
        </p:nvSpPr>
        <p:spPr bwMode="auto">
          <a:xfrm>
            <a:off x="2743200" y="152400"/>
            <a:ext cx="373380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defTabSz="914400">
              <a:lnSpc>
                <a:spcPct val="90000"/>
              </a:lnSpc>
              <a:spcBef>
                <a:spcPts val="1600"/>
              </a:spcBef>
            </a:pPr>
            <a:r>
              <a:rPr lang="en-US" sz="2800" b="1">
                <a:solidFill>
                  <a:srgbClr val="000099"/>
                </a:solidFill>
              </a:rPr>
              <a:t>SIS Area Report</a:t>
            </a:r>
            <a:endParaRPr lang="en-US"/>
          </a:p>
        </p:txBody>
      </p:sp>
      <p:graphicFrame>
        <p:nvGraphicFramePr>
          <p:cNvPr id="6148" name="Group 4"/>
          <p:cNvGraphicFramePr>
            <a:graphicFrameLocks noGrp="1"/>
          </p:cNvGraphicFramePr>
          <p:nvPr>
            <p:extLst/>
          </p:nvPr>
        </p:nvGraphicFramePr>
        <p:xfrm>
          <a:off x="885825" y="5499100"/>
          <a:ext cx="6858000" cy="877888"/>
        </p:xfrm>
        <a:graphic>
          <a:graphicData uri="http://schemas.openxmlformats.org/drawingml/2006/table">
            <a:tbl>
              <a:tblPr/>
              <a:tblGrid>
                <a:gridCol w="1381875"/>
                <a:gridCol w="2573135"/>
                <a:gridCol w="1188490"/>
                <a:gridCol w="1714500"/>
              </a:tblGrid>
              <a:tr h="328613">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status:</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OK</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CAUTION</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F5F5F">
                        <a:alpha val="20000"/>
                      </a:srgbClr>
                    </a:solid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PROBLEM</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F5F5F">
                        <a:alpha val="20000"/>
                      </a:srgbClr>
                    </a:solidFill>
                  </a:tcPr>
                </a:tc>
              </a:tr>
              <a:tr h="549275">
                <a:tc>
                  <a:txBody>
                    <a:bodyPr/>
                    <a:lstStyle/>
                    <a:p>
                      <a:pPr marL="0" marR="0" lvl="0" indent="0" algn="l" defTabSz="914400" rtl="0" eaLnBrk="1" fontAlgn="base" latinLnBrk="0" hangingPunct="0">
                        <a:lnSpc>
                          <a:spcPct val="80000"/>
                        </a:lnSpc>
                        <a:spcBef>
                          <a:spcPts val="1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Substantial content added to First Draft of Green Book</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80000"/>
                        </a:lnSpc>
                        <a:spcBef>
                          <a:spcPts val="200"/>
                        </a:spcBef>
                        <a:spcAft>
                          <a:spcPct val="0"/>
                        </a:spcAft>
                        <a:buClrTx/>
                        <a:buSzTx/>
                        <a:buFontTx/>
                        <a:buNone/>
                        <a:tabLst/>
                      </a:pPr>
                      <a:endParaRPr kumimoji="0" lang="en-US" sz="18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80000"/>
                        </a:lnSpc>
                        <a:spcBef>
                          <a:spcPts val="200"/>
                        </a:spcBef>
                        <a:spcAft>
                          <a:spcPct val="0"/>
                        </a:spcAft>
                        <a:buClrTx/>
                        <a:buSzTx/>
                        <a:buFontTx/>
                        <a:buNone/>
                        <a:tabLst/>
                      </a:pP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179" name="AutoShape 35"/>
          <p:cNvSpPr>
            <a:spLocks/>
          </p:cNvSpPr>
          <p:nvPr/>
        </p:nvSpPr>
        <p:spPr bwMode="auto">
          <a:xfrm>
            <a:off x="685800" y="5160963"/>
            <a:ext cx="4105275"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0" lvl="1" defTabSz="914400">
              <a:lnSpc>
                <a:spcPct val="90000"/>
              </a:lnSpc>
              <a:spcBef>
                <a:spcPts val="100"/>
              </a:spcBef>
            </a:pPr>
            <a:r>
              <a:rPr lang="en-US" sz="1600" b="1" dirty="0">
                <a:latin typeface="Arial" pitchFamily="34" charset="0"/>
                <a:cs typeface="Arial" pitchFamily="34" charset="0"/>
                <a:sym typeface="Arial" pitchFamily="34" charset="0"/>
              </a:rPr>
              <a:t>Working Group Summary Situation:</a:t>
            </a:r>
            <a:endParaRPr lang="en-US" dirty="0"/>
          </a:p>
        </p:txBody>
      </p:sp>
      <p:sp>
        <p:nvSpPr>
          <p:cNvPr id="6180" name="AutoShape 36"/>
          <p:cNvSpPr>
            <a:spLocks/>
          </p:cNvSpPr>
          <p:nvPr/>
        </p:nvSpPr>
        <p:spPr bwMode="auto">
          <a:xfrm>
            <a:off x="423863" y="668338"/>
            <a:ext cx="5724525" cy="46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spcBef>
                <a:spcPts val="600"/>
              </a:spcBef>
            </a:pPr>
            <a:r>
              <a:rPr lang="en-US" sz="2400" b="1" dirty="0" smtClean="0">
                <a:solidFill>
                  <a:srgbClr val="000099"/>
                </a:solidFill>
              </a:rPr>
              <a:t>Motion Imagery &amp; Applications WG</a:t>
            </a:r>
            <a:endParaRPr lang="en-US" dirty="0"/>
          </a:p>
        </p:txBody>
      </p:sp>
    </p:spTree>
    <p:extLst>
      <p:ext uri="{BB962C8B-B14F-4D97-AF65-F5344CB8AC3E}">
        <p14:creationId xmlns:p14="http://schemas.microsoft.com/office/powerpoint/2010/main" val="182383134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idx="4294967295"/>
          </p:nvPr>
        </p:nvSpPr>
        <p:spPr bwMode="auto">
          <a:xfrm>
            <a:off x="533400" y="228600"/>
            <a:ext cx="7772400" cy="838200"/>
          </a:xfrm>
          <a:prstGeom prst="rect">
            <a:avLst/>
          </a:prstGeom>
          <a:ln>
            <a:miter lim="800000"/>
            <a:headEnd/>
            <a:tailEnd/>
          </a:ln>
        </p:spPr>
        <p:txBody>
          <a:bodyPr/>
          <a:lstStyle/>
          <a:p>
            <a:pPr>
              <a:defRPr/>
            </a:pPr>
            <a:r>
              <a:rPr lang="en-US" sz="2400" dirty="0" smtClean="0">
                <a:solidFill>
                  <a:srgbClr val="000099"/>
                </a:solidFill>
                <a:effectLst>
                  <a:outerShdw blurRad="38100" dist="38100" dir="2700000" algn="tl">
                    <a:srgbClr val="000000">
                      <a:alpha val="43137"/>
                    </a:srgbClr>
                  </a:outerShdw>
                </a:effectLst>
              </a:rPr>
              <a:t>CESG Organization + E2E Overview  </a:t>
            </a:r>
            <a:endParaRPr lang="de-DE" sz="2400" dirty="0">
              <a:solidFill>
                <a:srgbClr val="000099"/>
              </a:solidFill>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911225"/>
            <a:ext cx="9034463" cy="587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ultiply 1"/>
          <p:cNvSpPr/>
          <p:nvPr/>
        </p:nvSpPr>
        <p:spPr bwMode="auto">
          <a:xfrm>
            <a:off x="693095" y="5813770"/>
            <a:ext cx="457200" cy="457200"/>
          </a:xfrm>
          <a:prstGeom prst="mathMultiply">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GB" sz="1800" b="1" i="0" u="none" strike="noStrike" cap="none" normalizeH="0" baseline="0" smtClean="0">
              <a:ln>
                <a:noFill/>
              </a:ln>
              <a:solidFill>
                <a:schemeClr val="tx1"/>
              </a:solidFill>
              <a:effectLst/>
              <a:latin typeface="Arial" charset="0"/>
            </a:endParaRPr>
          </a:p>
        </p:txBody>
      </p:sp>
      <p:sp>
        <p:nvSpPr>
          <p:cNvPr id="5" name="Multiply 4"/>
          <p:cNvSpPr/>
          <p:nvPr/>
        </p:nvSpPr>
        <p:spPr bwMode="auto">
          <a:xfrm>
            <a:off x="8489310" y="3697835"/>
            <a:ext cx="457200" cy="457200"/>
          </a:xfrm>
          <a:prstGeom prst="mathMultiply">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GB"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290766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34938" y="1176338"/>
            <a:ext cx="8872537" cy="3984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defTabSz="914400">
              <a:lnSpc>
                <a:spcPct val="120000"/>
              </a:lnSpc>
              <a:spcBef>
                <a:spcPts val="0"/>
              </a:spcBef>
            </a:pPr>
            <a:r>
              <a:rPr lang="en-US" sz="1800" b="1" dirty="0"/>
              <a:t>Goals:</a:t>
            </a:r>
            <a:endParaRPr lang="en-US" sz="1200" b="1" dirty="0">
              <a:latin typeface="Arial" pitchFamily="34" charset="0"/>
              <a:cs typeface="Arial" pitchFamily="34" charset="0"/>
              <a:sym typeface="Arial" pitchFamily="34" charset="0"/>
            </a:endParaRPr>
          </a:p>
          <a:p>
            <a:pPr marL="747713" lvl="1" indent="-290513" defTabSz="914400">
              <a:spcBef>
                <a:spcPts val="0"/>
              </a:spcBef>
              <a:buSzPct val="95000"/>
              <a:buFont typeface="ArialMT" charset="0"/>
              <a:buChar char="•"/>
            </a:pPr>
            <a:r>
              <a:rPr lang="en-US" sz="1800" dirty="0" smtClean="0"/>
              <a:t>Discuss CCSDS Technical Editor’s processing of Voice Red book</a:t>
            </a:r>
          </a:p>
          <a:p>
            <a:pPr marL="747713" lvl="1" indent="-290513" defTabSz="914400">
              <a:spcBef>
                <a:spcPts val="0"/>
              </a:spcBef>
              <a:buSzPct val="95000"/>
              <a:buFont typeface="ArialMT" charset="0"/>
              <a:buChar char="•"/>
            </a:pPr>
            <a:r>
              <a:rPr lang="en-US" sz="1800" dirty="0" smtClean="0"/>
              <a:t>Start updating the Voice Green Book (5 years review)</a:t>
            </a:r>
            <a:endParaRPr lang="en-US" sz="1800" b="1" dirty="0" smtClean="0"/>
          </a:p>
          <a:p>
            <a:pPr defTabSz="914400">
              <a:lnSpc>
                <a:spcPct val="120000"/>
              </a:lnSpc>
              <a:spcBef>
                <a:spcPts val="600"/>
              </a:spcBef>
            </a:pPr>
            <a:r>
              <a:rPr lang="en-US" sz="1800" b="1" dirty="0" smtClean="0"/>
              <a:t>Working </a:t>
            </a:r>
            <a:r>
              <a:rPr lang="en-US" sz="1800" b="1" dirty="0"/>
              <a:t>Group Status:</a:t>
            </a:r>
            <a:endParaRPr lang="en-US" sz="1200" b="1" dirty="0">
              <a:latin typeface="Arial" pitchFamily="34" charset="0"/>
              <a:cs typeface="Arial" pitchFamily="34" charset="0"/>
              <a:sym typeface="Arial" pitchFamily="34" charset="0"/>
            </a:endParaRPr>
          </a:p>
          <a:p>
            <a:pPr marL="747713" lvl="1" indent="-290513" defTabSz="914400">
              <a:spcBef>
                <a:spcPts val="0"/>
              </a:spcBef>
              <a:buClr>
                <a:srgbClr val="000000"/>
              </a:buClr>
              <a:buSzPct val="95000"/>
              <a:buFont typeface="ArialMT" charset="0"/>
              <a:buChar char="•"/>
            </a:pPr>
            <a:r>
              <a:rPr lang="en-US" sz="1800" dirty="0" smtClean="0"/>
              <a:t>Review, agreement and update of the Green Book </a:t>
            </a:r>
          </a:p>
          <a:p>
            <a:pPr>
              <a:lnSpc>
                <a:spcPct val="120000"/>
              </a:lnSpc>
              <a:spcBef>
                <a:spcPts val="600"/>
              </a:spcBef>
            </a:pPr>
            <a:r>
              <a:rPr lang="en-US" sz="1800" dirty="0" smtClean="0"/>
              <a:t>Remarks</a:t>
            </a:r>
            <a:endParaRPr lang="en-US" sz="1800" dirty="0"/>
          </a:p>
          <a:p>
            <a:pPr marL="747713" lvl="1" indent="-290513" defTabSz="914400">
              <a:spcBef>
                <a:spcPts val="0"/>
              </a:spcBef>
              <a:buClr>
                <a:srgbClr val="000000"/>
              </a:buClr>
              <a:buSzPct val="95000"/>
              <a:buFont typeface="ArialMT" charset="0"/>
              <a:buChar char="•"/>
            </a:pPr>
            <a:r>
              <a:rPr lang="en-US" sz="1800" dirty="0" smtClean="0"/>
              <a:t>Voice </a:t>
            </a:r>
            <a:r>
              <a:rPr lang="en-US" sz="1800" smtClean="0"/>
              <a:t>protocol Red </a:t>
            </a:r>
            <a:r>
              <a:rPr lang="en-US" sz="1800" dirty="0" smtClean="0"/>
              <a:t>book still being processed by technical editor; hasn’t gone out for CESG review yet</a:t>
            </a:r>
          </a:p>
          <a:p>
            <a:pPr marL="747713" lvl="1" indent="-290513" defTabSz="914400">
              <a:spcBef>
                <a:spcPts val="0"/>
              </a:spcBef>
              <a:buClr>
                <a:srgbClr val="000000"/>
              </a:buClr>
              <a:buSzPct val="95000"/>
              <a:buFont typeface="ArialMT" charset="0"/>
              <a:buChar char="•"/>
            </a:pPr>
            <a:r>
              <a:rPr lang="en-US" sz="1800" dirty="0" smtClean="0"/>
              <a:t>Considerable progress to the Green Book First Draft with substantial content provided by NASA/Marshall and DLR</a:t>
            </a:r>
            <a:endParaRPr lang="en-US" sz="1800" dirty="0"/>
          </a:p>
          <a:p>
            <a:pPr defTabSz="914400">
              <a:lnSpc>
                <a:spcPct val="120000"/>
              </a:lnSpc>
              <a:spcBef>
                <a:spcPts val="600"/>
              </a:spcBef>
            </a:pPr>
            <a:r>
              <a:rPr lang="en-US" sz="1800" dirty="0"/>
              <a:t>Plans</a:t>
            </a:r>
          </a:p>
          <a:p>
            <a:pPr marL="769938" lvl="2" indent="-261938" defTabSz="914400">
              <a:spcBef>
                <a:spcPts val="0"/>
              </a:spcBef>
              <a:buClr>
                <a:srgbClr val="000000"/>
              </a:buClr>
              <a:buSzPct val="95000"/>
              <a:buFont typeface="ArialMT" charset="0"/>
              <a:buChar char="•"/>
            </a:pPr>
            <a:r>
              <a:rPr lang="en-US" sz="1800" dirty="0" smtClean="0"/>
              <a:t>First Draft of the Green Book update will be distributed to WG by end of April 2016</a:t>
            </a:r>
          </a:p>
          <a:p>
            <a:pPr marL="769938" lvl="2" indent="-261938">
              <a:spcBef>
                <a:spcPts val="0"/>
              </a:spcBef>
              <a:buClr>
                <a:srgbClr val="000000"/>
              </a:buClr>
              <a:buSzPct val="95000"/>
              <a:buFont typeface="ArialMT" charset="0"/>
              <a:buChar char="•"/>
            </a:pPr>
            <a:r>
              <a:rPr lang="en-US" sz="1800" dirty="0" smtClean="0"/>
              <a:t>Edit content and add content over Summer 2016 leading to review of 2</a:t>
            </a:r>
            <a:r>
              <a:rPr lang="en-US" sz="1800" baseline="30000" dirty="0" smtClean="0"/>
              <a:t>nd</a:t>
            </a:r>
            <a:r>
              <a:rPr lang="en-US" sz="1800" dirty="0" smtClean="0"/>
              <a:t> Draft by Fall meetings in Rome</a:t>
            </a:r>
            <a:endParaRPr lang="en-US" sz="1800" dirty="0"/>
          </a:p>
          <a:p>
            <a:pPr marL="769938" lvl="2" indent="-261938" defTabSz="914400">
              <a:lnSpc>
                <a:spcPct val="120000"/>
              </a:lnSpc>
              <a:spcBef>
                <a:spcPts val="0"/>
              </a:spcBef>
              <a:buClr>
                <a:srgbClr val="000000"/>
              </a:buClr>
              <a:buSzPct val="95000"/>
              <a:buFont typeface="ArialMT" charset="0"/>
              <a:buChar char="•"/>
            </a:pPr>
            <a:endParaRPr lang="en-US" sz="1200" dirty="0"/>
          </a:p>
        </p:txBody>
      </p:sp>
      <p:sp>
        <p:nvSpPr>
          <p:cNvPr id="6147" name="AutoShape 3"/>
          <p:cNvSpPr>
            <a:spLocks/>
          </p:cNvSpPr>
          <p:nvPr/>
        </p:nvSpPr>
        <p:spPr bwMode="auto">
          <a:xfrm>
            <a:off x="2743200" y="152400"/>
            <a:ext cx="373380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defTabSz="914400">
              <a:lnSpc>
                <a:spcPct val="90000"/>
              </a:lnSpc>
              <a:spcBef>
                <a:spcPts val="1600"/>
              </a:spcBef>
            </a:pPr>
            <a:r>
              <a:rPr lang="en-US" sz="2800" b="1" dirty="0">
                <a:solidFill>
                  <a:srgbClr val="000099"/>
                </a:solidFill>
              </a:rPr>
              <a:t>SIS Area Report</a:t>
            </a:r>
            <a:endParaRPr lang="en-US" dirty="0"/>
          </a:p>
        </p:txBody>
      </p:sp>
      <p:graphicFrame>
        <p:nvGraphicFramePr>
          <p:cNvPr id="6148" name="Group 4"/>
          <p:cNvGraphicFramePr>
            <a:graphicFrameLocks noGrp="1"/>
          </p:cNvGraphicFramePr>
          <p:nvPr>
            <p:extLst/>
          </p:nvPr>
        </p:nvGraphicFramePr>
        <p:xfrm>
          <a:off x="885825" y="5499100"/>
          <a:ext cx="6858000" cy="877888"/>
        </p:xfrm>
        <a:graphic>
          <a:graphicData uri="http://schemas.openxmlformats.org/drawingml/2006/table">
            <a:tbl>
              <a:tblPr/>
              <a:tblGrid>
                <a:gridCol w="1381875"/>
                <a:gridCol w="2573135"/>
                <a:gridCol w="1188490"/>
                <a:gridCol w="1714500"/>
              </a:tblGrid>
              <a:tr h="328613">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status:</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OK</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CAUTION</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F5F5F">
                        <a:alpha val="20000"/>
                      </a:srgbClr>
                    </a:solid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PROBLEM</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F5F5F">
                        <a:alpha val="20000"/>
                      </a:srgbClr>
                    </a:solidFill>
                  </a:tcPr>
                </a:tc>
              </a:tr>
              <a:tr h="549275">
                <a:tc>
                  <a:txBody>
                    <a:bodyPr/>
                    <a:lstStyle/>
                    <a:p>
                      <a:pPr marL="0" marR="0" lvl="0" indent="0" algn="l" defTabSz="914400" rtl="0" eaLnBrk="1" fontAlgn="base" latinLnBrk="0" hangingPunct="0">
                        <a:lnSpc>
                          <a:spcPct val="80000"/>
                        </a:lnSpc>
                        <a:spcBef>
                          <a:spcPts val="1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Substantial update agreed </a:t>
                      </a:r>
                      <a:r>
                        <a:rPr kumimoji="0" lang="en-US" sz="1400" b="0" i="0" u="none" strike="noStrike" cap="none" normalizeH="0" baseline="0" smtClean="0">
                          <a:ln>
                            <a:noFill/>
                          </a:ln>
                          <a:solidFill>
                            <a:schemeClr val="tx1"/>
                          </a:solidFill>
                          <a:effectLst/>
                          <a:latin typeface="Arial" pitchFamily="34" charset="0"/>
                          <a:cs typeface="Arial" pitchFamily="34" charset="0"/>
                          <a:sym typeface="Arial" pitchFamily="34" charset="0"/>
                        </a:rPr>
                        <a:t>of the Green </a:t>
                      </a:r>
                      <a:r>
                        <a:rPr kumimoji="0" lang="en-US"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Book</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80000"/>
                        </a:lnSpc>
                        <a:spcBef>
                          <a:spcPts val="200"/>
                        </a:spcBef>
                        <a:spcAft>
                          <a:spcPct val="0"/>
                        </a:spcAft>
                        <a:buClrTx/>
                        <a:buSzTx/>
                        <a:buFontTx/>
                        <a:buNone/>
                        <a:tabLst/>
                      </a:pPr>
                      <a:endParaRPr kumimoji="0" lang="en-US" sz="18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80000"/>
                        </a:lnSpc>
                        <a:spcBef>
                          <a:spcPts val="200"/>
                        </a:spcBef>
                        <a:spcAft>
                          <a:spcPct val="0"/>
                        </a:spcAft>
                        <a:buClrTx/>
                        <a:buSzTx/>
                        <a:buFontTx/>
                        <a:buNone/>
                        <a:tabLst/>
                      </a:pP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179" name="AutoShape 35"/>
          <p:cNvSpPr>
            <a:spLocks/>
          </p:cNvSpPr>
          <p:nvPr/>
        </p:nvSpPr>
        <p:spPr bwMode="auto">
          <a:xfrm>
            <a:off x="685800" y="5160963"/>
            <a:ext cx="4105275"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0" lvl="1" defTabSz="914400">
              <a:lnSpc>
                <a:spcPct val="90000"/>
              </a:lnSpc>
              <a:spcBef>
                <a:spcPts val="100"/>
              </a:spcBef>
            </a:pPr>
            <a:r>
              <a:rPr lang="en-US" sz="1600" b="1" dirty="0">
                <a:latin typeface="Arial" pitchFamily="34" charset="0"/>
                <a:cs typeface="Arial" pitchFamily="34" charset="0"/>
                <a:sym typeface="Arial" pitchFamily="34" charset="0"/>
              </a:rPr>
              <a:t>Working Group Summary Situation:</a:t>
            </a:r>
            <a:endParaRPr lang="en-US" dirty="0"/>
          </a:p>
        </p:txBody>
      </p:sp>
      <p:sp>
        <p:nvSpPr>
          <p:cNvPr id="6180" name="AutoShape 36"/>
          <p:cNvSpPr>
            <a:spLocks/>
          </p:cNvSpPr>
          <p:nvPr/>
        </p:nvSpPr>
        <p:spPr bwMode="auto">
          <a:xfrm>
            <a:off x="423863" y="668338"/>
            <a:ext cx="5724525" cy="46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spcBef>
                <a:spcPts val="600"/>
              </a:spcBef>
            </a:pPr>
            <a:r>
              <a:rPr lang="en-US" sz="2400" b="1" dirty="0" smtClean="0">
                <a:solidFill>
                  <a:srgbClr val="000099"/>
                </a:solidFill>
              </a:rPr>
              <a:t>Voice and Audio Communications WG</a:t>
            </a:r>
            <a:endParaRPr lang="en-US" dirty="0"/>
          </a:p>
        </p:txBody>
      </p:sp>
    </p:spTree>
    <p:extLst>
      <p:ext uri="{BB962C8B-B14F-4D97-AF65-F5344CB8AC3E}">
        <p14:creationId xmlns:p14="http://schemas.microsoft.com/office/powerpoint/2010/main" val="45956059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34938" y="1176338"/>
            <a:ext cx="8872537" cy="3984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fontAlgn="base">
              <a:lnSpc>
                <a:spcPct val="120000"/>
              </a:lnSpc>
              <a:spcAft>
                <a:spcPct val="0"/>
              </a:spcAft>
            </a:pPr>
            <a:r>
              <a:rPr lang="en-US" b="1" dirty="0">
                <a:solidFill>
                  <a:srgbClr val="000000"/>
                </a:solidFill>
              </a:rPr>
              <a:t>Goals:</a:t>
            </a:r>
            <a:endParaRPr lang="en-US" sz="1200" b="1" dirty="0">
              <a:solidFill>
                <a:srgbClr val="000000"/>
              </a:solidFill>
              <a:cs typeface="Arial" pitchFamily="34" charset="0"/>
              <a:sym typeface="Arial" pitchFamily="34" charset="0"/>
            </a:endParaRPr>
          </a:p>
          <a:p>
            <a:pPr marL="747713" lvl="1" indent="-290513" fontAlgn="base">
              <a:lnSpc>
                <a:spcPct val="120000"/>
              </a:lnSpc>
              <a:spcAft>
                <a:spcPct val="0"/>
              </a:spcAft>
              <a:buSzPct val="95000"/>
              <a:buFont typeface="ArialMT" charset="0"/>
              <a:buChar char="•"/>
            </a:pPr>
            <a:r>
              <a:rPr lang="en-US" sz="1200" b="1" dirty="0" smtClean="0">
                <a:solidFill>
                  <a:srgbClr val="000000"/>
                </a:solidFill>
              </a:rPr>
              <a:t>Review draft Security and Schedule-Aware Bundle Routing </a:t>
            </a:r>
            <a:r>
              <a:rPr lang="en-US" sz="1200" b="1" dirty="0" smtClean="0">
                <a:solidFill>
                  <a:srgbClr val="000000"/>
                </a:solidFill>
              </a:rPr>
              <a:t>(was CGR</a:t>
            </a:r>
            <a:r>
              <a:rPr lang="en-US" sz="1200" b="1" dirty="0" smtClean="0">
                <a:solidFill>
                  <a:srgbClr val="000000"/>
                </a:solidFill>
              </a:rPr>
              <a:t>) </a:t>
            </a:r>
            <a:r>
              <a:rPr lang="en-US" sz="1200" dirty="0" smtClean="0">
                <a:solidFill>
                  <a:srgbClr val="000000"/>
                </a:solidFill>
              </a:rPr>
              <a:t>b</a:t>
            </a:r>
            <a:r>
              <a:rPr lang="en-US" sz="1200" b="1" dirty="0" smtClean="0">
                <a:solidFill>
                  <a:srgbClr val="000000"/>
                </a:solidFill>
              </a:rPr>
              <a:t>ooks</a:t>
            </a:r>
          </a:p>
          <a:p>
            <a:pPr marL="747713" lvl="1" indent="-290513" fontAlgn="base">
              <a:lnSpc>
                <a:spcPct val="120000"/>
              </a:lnSpc>
              <a:spcAft>
                <a:spcPct val="0"/>
              </a:spcAft>
              <a:buSzPct val="95000"/>
              <a:buFont typeface="ArialMT" charset="0"/>
              <a:buChar char="•"/>
            </a:pPr>
            <a:r>
              <a:rPr lang="en-US" sz="1200" b="1" dirty="0" smtClean="0">
                <a:solidFill>
                  <a:srgbClr val="000000"/>
                </a:solidFill>
              </a:rPr>
              <a:t>Review various agencies’ experiences with DTN testing and experimentation</a:t>
            </a:r>
          </a:p>
          <a:p>
            <a:pPr fontAlgn="base">
              <a:lnSpc>
                <a:spcPct val="120000"/>
              </a:lnSpc>
              <a:spcAft>
                <a:spcPct val="0"/>
              </a:spcAft>
            </a:pPr>
            <a:r>
              <a:rPr lang="en-US" b="1" dirty="0" smtClean="0">
                <a:solidFill>
                  <a:srgbClr val="000000"/>
                </a:solidFill>
              </a:rPr>
              <a:t>Working </a:t>
            </a:r>
            <a:r>
              <a:rPr lang="en-US" b="1" dirty="0">
                <a:solidFill>
                  <a:srgbClr val="000000"/>
                </a:solidFill>
              </a:rPr>
              <a:t>Group Status:</a:t>
            </a:r>
            <a:endParaRPr lang="en-US" sz="1200" b="1" dirty="0">
              <a:solidFill>
                <a:srgbClr val="000000"/>
              </a:solidFill>
              <a:cs typeface="Arial" pitchFamily="34" charset="0"/>
              <a:sym typeface="Arial" pitchFamily="34" charset="0"/>
            </a:endParaRPr>
          </a:p>
          <a:p>
            <a:pPr marL="747713" lvl="1" indent="-290513" fontAlgn="base">
              <a:lnSpc>
                <a:spcPct val="120000"/>
              </a:lnSpc>
              <a:spcAft>
                <a:spcPct val="0"/>
              </a:spcAft>
              <a:buClr>
                <a:srgbClr val="000000"/>
              </a:buClr>
              <a:buSzPct val="95000"/>
              <a:buFont typeface="ArialMT" charset="0"/>
              <a:buChar char="•"/>
            </a:pPr>
            <a:r>
              <a:rPr lang="en-US" sz="1200" b="1" dirty="0" smtClean="0">
                <a:solidFill>
                  <a:srgbClr val="000000"/>
                </a:solidFill>
              </a:rPr>
              <a:t>First draft of Security and Schedule-Aware Bundle Routing books reviewed by WG</a:t>
            </a:r>
          </a:p>
          <a:p>
            <a:pPr marL="1204913" lvl="2" indent="-290513">
              <a:lnSpc>
                <a:spcPct val="120000"/>
              </a:lnSpc>
              <a:buClr>
                <a:srgbClr val="000000"/>
              </a:buClr>
              <a:buSzPct val="95000"/>
              <a:buFont typeface="ArialMT" charset="0"/>
              <a:buChar char="•"/>
            </a:pPr>
            <a:r>
              <a:rPr lang="en-US" sz="1200" dirty="0">
                <a:solidFill>
                  <a:srgbClr val="000000"/>
                </a:solidFill>
              </a:rPr>
              <a:t>Comments will be provided over email after </a:t>
            </a:r>
            <a:r>
              <a:rPr lang="en-US" sz="1200" dirty="0" smtClean="0">
                <a:solidFill>
                  <a:srgbClr val="000000"/>
                </a:solidFill>
              </a:rPr>
              <a:t>meetings</a:t>
            </a:r>
          </a:p>
          <a:p>
            <a:pPr marL="1204913" lvl="2" indent="-290513">
              <a:lnSpc>
                <a:spcPct val="120000"/>
              </a:lnSpc>
              <a:buClr>
                <a:srgbClr val="000000"/>
              </a:buClr>
              <a:buSzPct val="95000"/>
              <a:buFont typeface="ArialMT" charset="0"/>
              <a:buChar char="•"/>
            </a:pPr>
            <a:r>
              <a:rPr lang="en-US" sz="1200" b="1" dirty="0" smtClean="0">
                <a:solidFill>
                  <a:srgbClr val="000000"/>
                </a:solidFill>
              </a:rPr>
              <a:t>Resources for 2</a:t>
            </a:r>
            <a:r>
              <a:rPr lang="en-US" sz="1200" b="1" baseline="30000" dirty="0" smtClean="0">
                <a:solidFill>
                  <a:srgbClr val="000000"/>
                </a:solidFill>
              </a:rPr>
              <a:t>nd</a:t>
            </a:r>
            <a:r>
              <a:rPr lang="en-US" sz="1200" b="1" dirty="0" smtClean="0">
                <a:solidFill>
                  <a:srgbClr val="000000"/>
                </a:solidFill>
              </a:rPr>
              <a:t> security protocol prototype tentatively identified</a:t>
            </a:r>
          </a:p>
          <a:p>
            <a:pPr marL="747713" lvl="1" indent="-290513">
              <a:lnSpc>
                <a:spcPct val="120000"/>
              </a:lnSpc>
              <a:buClr>
                <a:srgbClr val="000000"/>
              </a:buClr>
              <a:buSzPct val="95000"/>
              <a:buFont typeface="ArialMT" charset="0"/>
              <a:buChar char="•"/>
            </a:pPr>
            <a:r>
              <a:rPr lang="en-US" sz="1200" dirty="0" smtClean="0">
                <a:solidFill>
                  <a:srgbClr val="000000"/>
                </a:solidFill>
              </a:rPr>
              <a:t>For both books, see if we can go to agency review (Red-1 Books) before Fall meetings, but might slip to just after the fall meetings</a:t>
            </a:r>
            <a:endParaRPr lang="en-US" sz="1200" b="1" dirty="0" smtClean="0">
              <a:solidFill>
                <a:srgbClr val="000000"/>
              </a:solidFill>
            </a:endParaRPr>
          </a:p>
          <a:p>
            <a:pPr fontAlgn="base">
              <a:lnSpc>
                <a:spcPct val="120000"/>
              </a:lnSpc>
              <a:spcAft>
                <a:spcPct val="0"/>
              </a:spcAft>
            </a:pPr>
            <a:r>
              <a:rPr lang="en-US" b="1" dirty="0" smtClean="0">
                <a:solidFill>
                  <a:srgbClr val="000000"/>
                </a:solidFill>
              </a:rPr>
              <a:t>Remarks</a:t>
            </a:r>
          </a:p>
          <a:p>
            <a:pPr marL="746125" lvl="1" indent="-288925" fontAlgn="base">
              <a:lnSpc>
                <a:spcPct val="120000"/>
              </a:lnSpc>
              <a:spcAft>
                <a:spcPct val="0"/>
              </a:spcAft>
              <a:buFont typeface="Arial" panose="020B0604020202020204" pitchFamily="34" charset="0"/>
              <a:buChar char="•"/>
            </a:pPr>
            <a:r>
              <a:rPr lang="en-US" sz="1200" b="1" dirty="0" smtClean="0">
                <a:solidFill>
                  <a:srgbClr val="000000"/>
                </a:solidFill>
              </a:rPr>
              <a:t>Network Management and other work not yet approved for start (will require CMC approval at a later date)</a:t>
            </a:r>
            <a:endParaRPr lang="en-US" sz="1200" b="1" dirty="0">
              <a:solidFill>
                <a:srgbClr val="000000"/>
              </a:solidFill>
            </a:endParaRPr>
          </a:p>
          <a:p>
            <a:pPr fontAlgn="base">
              <a:lnSpc>
                <a:spcPct val="120000"/>
              </a:lnSpc>
              <a:spcAft>
                <a:spcPct val="0"/>
              </a:spcAft>
            </a:pPr>
            <a:r>
              <a:rPr lang="en-US" b="1" dirty="0" smtClean="0">
                <a:solidFill>
                  <a:srgbClr val="000000"/>
                </a:solidFill>
              </a:rPr>
              <a:t>Plans</a:t>
            </a:r>
            <a:endParaRPr lang="en-US" sz="2000" b="1" dirty="0" smtClean="0">
              <a:solidFill>
                <a:srgbClr val="000000"/>
              </a:solidFill>
            </a:endParaRPr>
          </a:p>
          <a:p>
            <a:pPr marL="769938" lvl="2" indent="-261938" fontAlgn="base">
              <a:lnSpc>
                <a:spcPct val="120000"/>
              </a:lnSpc>
              <a:spcAft>
                <a:spcPct val="0"/>
              </a:spcAft>
              <a:buClr>
                <a:srgbClr val="000000"/>
              </a:buClr>
              <a:buSzPct val="95000"/>
              <a:buFont typeface="ArialMT" charset="0"/>
              <a:buChar char="•"/>
            </a:pPr>
            <a:r>
              <a:rPr lang="en-US" sz="1200" dirty="0" smtClean="0">
                <a:solidFill>
                  <a:srgbClr val="000000"/>
                </a:solidFill>
              </a:rPr>
              <a:t>Try to get Red-1 books in</a:t>
            </a:r>
            <a:r>
              <a:rPr lang="en-US" sz="1200" b="1" dirty="0" smtClean="0">
                <a:solidFill>
                  <a:srgbClr val="000000"/>
                </a:solidFill>
              </a:rPr>
              <a:t> Security, and Routing by the Fall meetings</a:t>
            </a:r>
          </a:p>
          <a:p>
            <a:pPr marL="769938" lvl="2" indent="-261938" fontAlgn="base">
              <a:lnSpc>
                <a:spcPct val="120000"/>
              </a:lnSpc>
              <a:spcAft>
                <a:spcPct val="0"/>
              </a:spcAft>
              <a:buClr>
                <a:srgbClr val="000000"/>
              </a:buClr>
              <a:buSzPct val="95000"/>
              <a:buFont typeface="ArialMT" charset="0"/>
              <a:buChar char="•"/>
            </a:pPr>
            <a:r>
              <a:rPr lang="en-US" sz="1200" dirty="0">
                <a:solidFill>
                  <a:srgbClr val="000000"/>
                </a:solidFill>
              </a:rPr>
              <a:t>T</a:t>
            </a:r>
            <a:r>
              <a:rPr lang="en-US" sz="1200" b="1" dirty="0" smtClean="0">
                <a:solidFill>
                  <a:srgbClr val="000000"/>
                </a:solidFill>
              </a:rPr>
              <a:t>rack ongoing work in Network Management experimentation by NASA, DLR, and others.</a:t>
            </a:r>
          </a:p>
          <a:p>
            <a:pPr marL="769938" lvl="2" indent="-261938" fontAlgn="base">
              <a:lnSpc>
                <a:spcPct val="120000"/>
              </a:lnSpc>
              <a:spcAft>
                <a:spcPct val="0"/>
              </a:spcAft>
              <a:buClr>
                <a:srgbClr val="000000"/>
              </a:buClr>
              <a:buSzPct val="95000"/>
              <a:buFont typeface="ArialMT" charset="0"/>
              <a:buChar char="•"/>
            </a:pPr>
            <a:r>
              <a:rPr lang="en-US" sz="1200" dirty="0" smtClean="0">
                <a:solidFill>
                  <a:srgbClr val="000000"/>
                </a:solidFill>
              </a:rPr>
              <a:t>Discuss schedule for introducing future work (including current set of draft projects)</a:t>
            </a:r>
          </a:p>
          <a:p>
            <a:pPr marL="769938" lvl="2" indent="-261938" fontAlgn="base">
              <a:lnSpc>
                <a:spcPct val="120000"/>
              </a:lnSpc>
              <a:spcAft>
                <a:spcPct val="0"/>
              </a:spcAft>
              <a:buClr>
                <a:srgbClr val="000000"/>
              </a:buClr>
              <a:buSzPct val="95000"/>
              <a:buFont typeface="ArialMT" charset="0"/>
              <a:buChar char="•"/>
            </a:pPr>
            <a:r>
              <a:rPr lang="en-US" sz="1200" b="1" dirty="0" smtClean="0">
                <a:solidFill>
                  <a:srgbClr val="000000"/>
                </a:solidFill>
              </a:rPr>
              <a:t>Track proposed improvements to LTP for inclusion in revised LTP specification</a:t>
            </a:r>
            <a:endParaRPr lang="en-US" sz="1200" b="1" dirty="0">
              <a:solidFill>
                <a:srgbClr val="000000"/>
              </a:solidFill>
            </a:endParaRPr>
          </a:p>
        </p:txBody>
      </p:sp>
      <p:sp>
        <p:nvSpPr>
          <p:cNvPr id="6147" name="AutoShape 3"/>
          <p:cNvSpPr>
            <a:spLocks/>
          </p:cNvSpPr>
          <p:nvPr/>
        </p:nvSpPr>
        <p:spPr bwMode="auto">
          <a:xfrm>
            <a:off x="2743200" y="152400"/>
            <a:ext cx="373380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fontAlgn="base">
              <a:lnSpc>
                <a:spcPct val="90000"/>
              </a:lnSpc>
              <a:spcBef>
                <a:spcPts val="1600"/>
              </a:spcBef>
              <a:spcAft>
                <a:spcPct val="0"/>
              </a:spcAft>
            </a:pPr>
            <a:r>
              <a:rPr lang="en-US" sz="2800" b="1" dirty="0">
                <a:solidFill>
                  <a:srgbClr val="000099"/>
                </a:solidFill>
              </a:rPr>
              <a:t>SIS Area Report</a:t>
            </a:r>
            <a:endParaRPr lang="en-US" sz="1600" b="1" dirty="0">
              <a:solidFill>
                <a:srgbClr val="000000"/>
              </a:solidFill>
            </a:endParaRPr>
          </a:p>
        </p:txBody>
      </p:sp>
      <p:graphicFrame>
        <p:nvGraphicFramePr>
          <p:cNvPr id="6148" name="Group 4"/>
          <p:cNvGraphicFramePr>
            <a:graphicFrameLocks noGrp="1"/>
          </p:cNvGraphicFramePr>
          <p:nvPr>
            <p:extLst>
              <p:ext uri="{D42A27DB-BD31-4B8C-83A1-F6EECF244321}">
                <p14:modId xmlns:p14="http://schemas.microsoft.com/office/powerpoint/2010/main" val="1449216286"/>
              </p:ext>
            </p:extLst>
          </p:nvPr>
        </p:nvGraphicFramePr>
        <p:xfrm>
          <a:off x="885825" y="5546702"/>
          <a:ext cx="6858000" cy="877888"/>
        </p:xfrm>
        <a:graphic>
          <a:graphicData uri="http://schemas.openxmlformats.org/drawingml/2006/table">
            <a:tbl>
              <a:tblPr/>
              <a:tblGrid>
                <a:gridCol w="1714500"/>
                <a:gridCol w="2010080"/>
                <a:gridCol w="1613010"/>
                <a:gridCol w="1520410"/>
              </a:tblGrid>
              <a:tr h="328613">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status:</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OK</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CAUTION</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F5F5F">
                        <a:alpha val="20000"/>
                      </a:srgbClr>
                    </a:solid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PROBLEM</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F5F5F">
                        <a:alpha val="20000"/>
                      </a:srgbClr>
                    </a:solidFill>
                  </a:tcPr>
                </a:tc>
              </a:tr>
              <a:tr h="549275">
                <a:tc>
                  <a:txBody>
                    <a:bodyPr/>
                    <a:lstStyle/>
                    <a:p>
                      <a:pPr marL="0" marR="0" lvl="0" indent="0" algn="l" defTabSz="914400" rtl="0" eaLnBrk="1" fontAlgn="base" latinLnBrk="0" hangingPunct="0">
                        <a:lnSpc>
                          <a:spcPct val="80000"/>
                        </a:lnSpc>
                        <a:spcBef>
                          <a:spcPts val="1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ts val="1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Good Progress on Security and Routing</a:t>
                      </a:r>
                      <a:endParaRPr kumimoji="0" lang="en-US" sz="18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ts val="200"/>
                        </a:spcBef>
                        <a:spcAft>
                          <a:spcPct val="0"/>
                        </a:spcAft>
                        <a:buClrTx/>
                        <a:buSzTx/>
                        <a:buFontTx/>
                        <a:buNone/>
                        <a:tabLst/>
                        <a:defRPr/>
                      </a:pPr>
                      <a:endParaRPr kumimoji="0" lang="en-US" sz="18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80000"/>
                        </a:lnSpc>
                        <a:spcBef>
                          <a:spcPts val="200"/>
                        </a:spcBef>
                        <a:spcAft>
                          <a:spcPct val="0"/>
                        </a:spcAft>
                        <a:buClrTx/>
                        <a:buSzTx/>
                        <a:buFontTx/>
                        <a:buNone/>
                        <a:tabLst/>
                      </a:pP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179" name="AutoShape 35"/>
          <p:cNvSpPr>
            <a:spLocks/>
          </p:cNvSpPr>
          <p:nvPr/>
        </p:nvSpPr>
        <p:spPr bwMode="auto">
          <a:xfrm>
            <a:off x="685800" y="5208565"/>
            <a:ext cx="4105275"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0" lvl="1" fontAlgn="base">
              <a:lnSpc>
                <a:spcPct val="90000"/>
              </a:lnSpc>
              <a:spcBef>
                <a:spcPts val="100"/>
              </a:spcBef>
              <a:spcAft>
                <a:spcPct val="0"/>
              </a:spcAft>
            </a:pPr>
            <a:r>
              <a:rPr lang="en-US" sz="1600" b="1" dirty="0">
                <a:solidFill>
                  <a:srgbClr val="000000"/>
                </a:solidFill>
                <a:cs typeface="Arial" pitchFamily="34" charset="0"/>
                <a:sym typeface="Arial" pitchFamily="34" charset="0"/>
              </a:rPr>
              <a:t>Working Group Summary Situation:</a:t>
            </a:r>
            <a:endParaRPr lang="en-US" sz="1600" b="1" dirty="0">
              <a:solidFill>
                <a:srgbClr val="000000"/>
              </a:solidFill>
            </a:endParaRPr>
          </a:p>
        </p:txBody>
      </p:sp>
      <p:sp>
        <p:nvSpPr>
          <p:cNvPr id="6180" name="AutoShape 36"/>
          <p:cNvSpPr>
            <a:spLocks/>
          </p:cNvSpPr>
          <p:nvPr/>
        </p:nvSpPr>
        <p:spPr bwMode="auto">
          <a:xfrm>
            <a:off x="423863" y="668338"/>
            <a:ext cx="5724525" cy="46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fontAlgn="base">
              <a:spcBef>
                <a:spcPts val="600"/>
              </a:spcBef>
              <a:spcAft>
                <a:spcPct val="0"/>
              </a:spcAft>
            </a:pPr>
            <a:r>
              <a:rPr lang="en-US" sz="2400" b="1" dirty="0" smtClean="0">
                <a:solidFill>
                  <a:srgbClr val="000099"/>
                </a:solidFill>
              </a:rPr>
              <a:t>Delay Tolerant Networking WG</a:t>
            </a:r>
            <a:endParaRPr lang="en-US" sz="1600" b="1" dirty="0">
              <a:solidFill>
                <a:srgbClr val="000000"/>
              </a:solidFill>
            </a:endParaRPr>
          </a:p>
        </p:txBody>
      </p:sp>
    </p:spTree>
    <p:extLst>
      <p:ext uri="{BB962C8B-B14F-4D97-AF65-F5344CB8AC3E}">
        <p14:creationId xmlns:p14="http://schemas.microsoft.com/office/powerpoint/2010/main" val="3451678119"/>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SIS-DTN Resources Discussion</a:t>
            </a:r>
            <a:endParaRPr lang="en-US" dirty="0">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09394726"/>
              </p:ext>
            </p:extLst>
          </p:nvPr>
        </p:nvGraphicFramePr>
        <p:xfrm>
          <a:off x="232235" y="1086295"/>
          <a:ext cx="8679530" cy="27127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35465"/>
                <a:gridCol w="1344175"/>
                <a:gridCol w="1190555"/>
                <a:gridCol w="1420985"/>
                <a:gridCol w="2688350"/>
              </a:tblGrid>
              <a:tr h="370840">
                <a:tc>
                  <a:txBody>
                    <a:bodyPr/>
                    <a:lstStyle/>
                    <a:p>
                      <a:pPr algn="ctr"/>
                      <a:r>
                        <a:rPr lang="en-US" sz="1600" dirty="0" smtClean="0"/>
                        <a:t>Work Item</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smtClean="0"/>
                        <a:t>Current Status</a:t>
                      </a:r>
                      <a:endParaRPr lang="en-US" sz="16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t>Target Date</a:t>
                      </a:r>
                      <a:endParaRPr lang="en-US" sz="16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t>Resources</a:t>
                      </a:r>
                      <a:r>
                        <a:rPr lang="en-US" sz="1600" baseline="0" dirty="0" smtClean="0"/>
                        <a:t> Needed (total, across all agencies)</a:t>
                      </a:r>
                      <a:endParaRPr lang="en-US" sz="16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t>Notes</a:t>
                      </a:r>
                      <a:endParaRPr lang="en-US" sz="16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US" sz="1600" dirty="0" smtClean="0"/>
                        <a:t>Bundle Security (Blue)</a:t>
                      </a:r>
                      <a:endParaRPr lang="en-US" sz="1600" dirty="0"/>
                    </a:p>
                  </a:txBody>
                  <a:tcPr>
                    <a:lnL w="12700" cap="flat" cmpd="sng" algn="ctr">
                      <a:solidFill>
                        <a:schemeClr val="tx1"/>
                      </a:solidFill>
                      <a:prstDash val="solid"/>
                      <a:round/>
                      <a:headEnd type="none" w="med" len="med"/>
                      <a:tailEnd type="none" w="med" len="med"/>
                    </a:lnL>
                  </a:tcPr>
                </a:tc>
                <a:tc>
                  <a:txBody>
                    <a:bodyPr/>
                    <a:lstStyle/>
                    <a:p>
                      <a:pPr algn="ctr"/>
                      <a:r>
                        <a:rPr lang="en-US" sz="1600" dirty="0" smtClean="0">
                          <a:solidFill>
                            <a:schemeClr val="accent6">
                              <a:lumMod val="50000"/>
                            </a:schemeClr>
                          </a:solidFill>
                        </a:rPr>
                        <a:t>WORKING</a:t>
                      </a:r>
                      <a:endParaRPr lang="en-US" sz="1600" dirty="0">
                        <a:solidFill>
                          <a:srgbClr val="FF0000"/>
                        </a:solidFill>
                      </a:endParaRPr>
                    </a:p>
                  </a:txBody>
                  <a:tcPr anchor="ctr"/>
                </a:tc>
                <a:tc>
                  <a:txBody>
                    <a:bodyPr/>
                    <a:lstStyle/>
                    <a:p>
                      <a:pPr algn="ctr"/>
                      <a:r>
                        <a:rPr lang="en-US" sz="1600" dirty="0" smtClean="0"/>
                        <a:t>End of CY2018</a:t>
                      </a:r>
                      <a:endParaRPr lang="en-US" sz="1600" dirty="0"/>
                    </a:p>
                  </a:txBody>
                  <a:tcPr anchor="ctr"/>
                </a:tc>
                <a:tc>
                  <a:txBody>
                    <a:bodyPr/>
                    <a:lstStyle/>
                    <a:p>
                      <a:pPr algn="ctr"/>
                      <a:r>
                        <a:rPr lang="en-US" sz="1600" dirty="0" smtClean="0"/>
                        <a:t>12 WM</a:t>
                      </a:r>
                      <a:endParaRPr lang="en-US" sz="1600" dirty="0"/>
                    </a:p>
                  </a:txBody>
                  <a:tcPr anchor="ctr"/>
                </a:tc>
                <a:tc>
                  <a:txBody>
                    <a:bodyPr/>
                    <a:lstStyle/>
                    <a:p>
                      <a:r>
                        <a:rPr lang="en-US" sz="1600" b="0" dirty="0" smtClean="0">
                          <a:solidFill>
                            <a:schemeClr val="tx1"/>
                          </a:solidFill>
                        </a:rPr>
                        <a:t>Tentatively</a:t>
                      </a:r>
                      <a:r>
                        <a:rPr lang="en-US" sz="1600" b="0" baseline="0" dirty="0" smtClean="0">
                          <a:solidFill>
                            <a:schemeClr val="tx1"/>
                          </a:solidFill>
                        </a:rPr>
                        <a:t> identified resources for 2</a:t>
                      </a:r>
                      <a:r>
                        <a:rPr lang="en-US" sz="1600" b="0" baseline="30000" dirty="0" smtClean="0">
                          <a:solidFill>
                            <a:schemeClr val="tx1"/>
                          </a:solidFill>
                        </a:rPr>
                        <a:t>nd</a:t>
                      </a:r>
                      <a:r>
                        <a:rPr lang="en-US" sz="1600" b="0" baseline="0" dirty="0" smtClean="0">
                          <a:solidFill>
                            <a:schemeClr val="tx1"/>
                          </a:solidFill>
                        </a:rPr>
                        <a:t> prototype (not finalized yet)</a:t>
                      </a:r>
                      <a:endParaRPr lang="en-US" sz="1600" b="0" dirty="0" smtClean="0">
                        <a:solidFill>
                          <a:schemeClr val="tx1"/>
                        </a:solidFill>
                      </a:endParaRPr>
                    </a:p>
                  </a:txBody>
                  <a:tcPr anchor="ctr">
                    <a:lnR w="12700" cap="flat" cmpd="sng" algn="ctr">
                      <a:solidFill>
                        <a:schemeClr val="tx1"/>
                      </a:solidFill>
                      <a:prstDash val="solid"/>
                      <a:round/>
                      <a:headEnd type="none" w="med" len="med"/>
                      <a:tailEnd type="none" w="med" len="med"/>
                    </a:lnR>
                  </a:tcPr>
                </a:tc>
              </a:tr>
              <a:tr h="370840">
                <a:tc>
                  <a:txBody>
                    <a:bodyPr/>
                    <a:lstStyle/>
                    <a:p>
                      <a:r>
                        <a:rPr lang="en-US" sz="1600" dirty="0" smtClean="0"/>
                        <a:t>Contact Graph Routing (Blue)</a:t>
                      </a:r>
                      <a:endParaRPr lang="en-US" sz="160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6">
                              <a:lumMod val="50000"/>
                            </a:schemeClr>
                          </a:solidFill>
                        </a:rPr>
                        <a:t>WORKING</a:t>
                      </a:r>
                    </a:p>
                  </a:txBody>
                  <a:tcPr anchor="ctr"/>
                </a:tc>
                <a:tc>
                  <a:txBody>
                    <a:bodyPr/>
                    <a:lstStyle/>
                    <a:p>
                      <a:pPr algn="ctr"/>
                      <a:r>
                        <a:rPr lang="en-US" sz="1600" dirty="0" smtClean="0"/>
                        <a:t>End of CY2018</a:t>
                      </a:r>
                      <a:endParaRPr lang="en-US" sz="1600" dirty="0"/>
                    </a:p>
                  </a:txBody>
                  <a:tcPr anchor="ctr"/>
                </a:tc>
                <a:tc>
                  <a:txBody>
                    <a:bodyPr/>
                    <a:lstStyle/>
                    <a:p>
                      <a:pPr algn="ctr"/>
                      <a:r>
                        <a:rPr lang="en-US" sz="1600" dirty="0" smtClean="0"/>
                        <a:t>18 WM</a:t>
                      </a:r>
                      <a:endParaRPr lang="en-US" sz="1600" dirty="0"/>
                    </a:p>
                  </a:txBody>
                  <a:tcPr anchor="ctr"/>
                </a:tc>
                <a:tc>
                  <a:txBody>
                    <a:bodyPr/>
                    <a:lstStyle/>
                    <a:p>
                      <a:r>
                        <a:rPr lang="en-US" sz="1600" dirty="0" smtClean="0"/>
                        <a:t>JAXA can produce a prototype</a:t>
                      </a:r>
                    </a:p>
                  </a:txBody>
                  <a:tcPr anchor="ctr">
                    <a:lnR w="12700" cap="flat" cmpd="sng" algn="ctr">
                      <a:solidFill>
                        <a:schemeClr val="tx1"/>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11697482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6" name="Text Box 2"/>
          <p:cNvSpPr txBox="1">
            <a:spLocks noChangeArrowheads="1"/>
          </p:cNvSpPr>
          <p:nvPr/>
        </p:nvSpPr>
        <p:spPr bwMode="auto">
          <a:xfrm>
            <a:off x="1922054" y="152400"/>
            <a:ext cx="6567255" cy="480131"/>
          </a:xfrm>
          <a:prstGeom prst="rect">
            <a:avLst/>
          </a:prstGeom>
          <a:noFill/>
          <a:ln w="9525">
            <a:noFill/>
            <a:miter lim="800000"/>
            <a:headEnd/>
            <a:tailEnd/>
          </a:ln>
        </p:spPr>
        <p:txBody>
          <a:bodyPr wrap="square">
            <a:spAutoFit/>
          </a:bodyPr>
          <a:lstStyle/>
          <a:p>
            <a:pPr lvl="1" eaLnBrk="0" fontAlgn="base" hangingPunct="0">
              <a:lnSpc>
                <a:spcPct val="90000"/>
              </a:lnSpc>
              <a:spcBef>
                <a:spcPct val="50000"/>
              </a:spcBef>
              <a:spcAft>
                <a:spcPct val="10000"/>
              </a:spcAft>
              <a:buSzPct val="125000"/>
              <a:defRPr/>
            </a:pPr>
            <a:r>
              <a:rPr lang="en-US" sz="2800" b="1" dirty="0">
                <a:solidFill>
                  <a:srgbClr val="000099"/>
                </a:solidFill>
                <a:latin typeface="Calibri" pitchFamily="34" charset="0"/>
                <a:cs typeface="Calibri" pitchFamily="34" charset="0"/>
              </a:rPr>
              <a:t>SIS Area </a:t>
            </a:r>
            <a:r>
              <a:rPr lang="en-US" sz="2800" b="1" dirty="0" smtClean="0">
                <a:solidFill>
                  <a:srgbClr val="000099"/>
                </a:solidFill>
                <a:latin typeface="Calibri" pitchFamily="34" charset="0"/>
                <a:cs typeface="Calibri" pitchFamily="34" charset="0"/>
              </a:rPr>
              <a:t>Report: Document Summary</a:t>
            </a:r>
            <a:endParaRPr lang="en-US" sz="2800" b="1" dirty="0">
              <a:solidFill>
                <a:srgbClr val="000099"/>
              </a:solidFill>
              <a:latin typeface="Calibri" pitchFamily="34" charset="0"/>
              <a:cs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28941149"/>
              </p:ext>
            </p:extLst>
          </p:nvPr>
        </p:nvGraphicFramePr>
        <p:xfrm>
          <a:off x="423954" y="751840"/>
          <a:ext cx="8372291" cy="5170676"/>
        </p:xfrm>
        <a:graphic>
          <a:graphicData uri="http://schemas.openxmlformats.org/drawingml/2006/table">
            <a:tbl>
              <a:tblPr firstRow="1" bandRow="1">
                <a:tableStyleId>{5C22544A-7EE6-4342-B048-85BDC9FD1C3A}</a:tableStyleId>
              </a:tblPr>
              <a:tblGrid>
                <a:gridCol w="4416577"/>
                <a:gridCol w="3955714"/>
              </a:tblGrid>
              <a:tr h="253951">
                <a:tc>
                  <a:txBody>
                    <a:bodyPr/>
                    <a:lstStyle/>
                    <a:p>
                      <a:r>
                        <a:rPr lang="en-US" sz="1400" dirty="0" smtClean="0"/>
                        <a:t>Books Forthcoming</a:t>
                      </a:r>
                      <a:endParaRPr lang="en-US" sz="1400" dirty="0"/>
                    </a:p>
                  </a:txBody>
                  <a:tcPr/>
                </a:tc>
                <a:tc>
                  <a:txBody>
                    <a:bodyPr/>
                    <a:lstStyle/>
                    <a:p>
                      <a:r>
                        <a:rPr lang="en-US" sz="1400" dirty="0" smtClean="0"/>
                        <a:t>Resolution to Publish</a:t>
                      </a:r>
                      <a:endParaRPr lang="en-US" sz="1400" dirty="0"/>
                    </a:p>
                  </a:txBody>
                  <a:tcPr/>
                </a:tc>
              </a:tr>
              <a:tr h="253951">
                <a:tc>
                  <a:txBody>
                    <a:bodyPr/>
                    <a:lstStyle/>
                    <a:p>
                      <a:r>
                        <a:rPr lang="en-US" sz="1400" dirty="0" smtClean="0"/>
                        <a:t>CFDPv1 GB: Overview</a:t>
                      </a:r>
                      <a:endParaRPr lang="en-US" sz="1400" dirty="0"/>
                    </a:p>
                  </a:txBody>
                  <a:tcPr/>
                </a:tc>
                <a:tc rowSpan="4">
                  <a:txBody>
                    <a:bodyPr/>
                    <a:lstStyle/>
                    <a:p>
                      <a:r>
                        <a:rPr lang="en-US" sz="1400" dirty="0" smtClean="0"/>
                        <a:t>Waiting on interoperability testing;</a:t>
                      </a:r>
                      <a:r>
                        <a:rPr lang="en-US" sz="1400" baseline="0" dirty="0" smtClean="0"/>
                        <a:t> see options on CFDPv1 slide</a:t>
                      </a:r>
                      <a:endParaRPr lang="en-US" sz="1400" dirty="0">
                        <a:solidFill>
                          <a:schemeClr val="tx1"/>
                        </a:solidFill>
                      </a:endParaRPr>
                    </a:p>
                  </a:txBody>
                  <a:tcPr/>
                </a:tc>
              </a:tr>
              <a:tr h="253951">
                <a:tc>
                  <a:txBody>
                    <a:bodyPr/>
                    <a:lstStyle/>
                    <a:p>
                      <a:r>
                        <a:rPr lang="en-US" sz="1400" dirty="0" smtClean="0"/>
                        <a:t>CFDPv1</a:t>
                      </a:r>
                      <a:r>
                        <a:rPr lang="en-US" sz="1400" baseline="0" dirty="0" smtClean="0"/>
                        <a:t> GB: Implementers’ Guide</a:t>
                      </a:r>
                      <a:endParaRPr lang="en-US" sz="1400" dirty="0"/>
                    </a:p>
                  </a:txBody>
                  <a:tcPr/>
                </a:tc>
                <a:tc vMerge="1">
                  <a:txBody>
                    <a:bodyPr/>
                    <a:lstStyle/>
                    <a:p>
                      <a:endParaRPr lang="en-US" sz="1400" dirty="0">
                        <a:solidFill>
                          <a:schemeClr val="tx1"/>
                        </a:solidFill>
                      </a:endParaRPr>
                    </a:p>
                  </a:txBody>
                  <a:tcPr/>
                </a:tc>
              </a:tr>
              <a:tr h="253951">
                <a:tc>
                  <a:txBody>
                    <a:bodyPr/>
                    <a:lstStyle/>
                    <a:p>
                      <a:r>
                        <a:rPr lang="en-US" sz="1400" dirty="0" smtClean="0"/>
                        <a:t>CFDPv1 GB: Test Plan</a:t>
                      </a:r>
                      <a:endParaRPr lang="en-US" sz="1400" dirty="0"/>
                    </a:p>
                  </a:txBody>
                  <a:tcPr/>
                </a:tc>
                <a:tc vMerge="1">
                  <a:txBody>
                    <a:bodyPr/>
                    <a:lstStyle/>
                    <a:p>
                      <a:endParaRPr lang="en-US" sz="1400" dirty="0"/>
                    </a:p>
                  </a:txBody>
                  <a:tcPr/>
                </a:tc>
              </a:tr>
              <a:tr h="354836">
                <a:tc>
                  <a:txBody>
                    <a:bodyPr/>
                    <a:lstStyle/>
                    <a:p>
                      <a:r>
                        <a:rPr lang="en-US" sz="1400" dirty="0" smtClean="0"/>
                        <a:t>CFDPv1</a:t>
                      </a:r>
                      <a:r>
                        <a:rPr lang="en-US" sz="1400" baseline="0" dirty="0" smtClean="0"/>
                        <a:t> BB: CFDPv1</a:t>
                      </a:r>
                      <a:endParaRPr lang="en-US" sz="1400" dirty="0"/>
                    </a:p>
                  </a:txBody>
                  <a:tcPr/>
                </a:tc>
                <a:tc vMerge="1">
                  <a:txBody>
                    <a:bodyPr/>
                    <a:lstStyle/>
                    <a:p>
                      <a:endParaRPr lang="en-US" sz="1400" dirty="0">
                        <a:solidFill>
                          <a:schemeClr val="tx1"/>
                        </a:solidFill>
                      </a:endParaRPr>
                    </a:p>
                  </a:txBody>
                  <a:tcPr/>
                </a:tc>
              </a:tr>
              <a:tr h="253951">
                <a:tc>
                  <a:txBody>
                    <a:bodyPr/>
                    <a:lstStyle/>
                    <a:p>
                      <a:endParaRPr lang="en-US" sz="14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solidFill>
                      <a:schemeClr val="bg1"/>
                    </a:solidFill>
                  </a:tcPr>
                </a:tc>
              </a:tr>
              <a:tr h="354836">
                <a:tc>
                  <a:txBody>
                    <a:bodyPr/>
                    <a:lstStyle/>
                    <a:p>
                      <a:r>
                        <a:rPr lang="en-US" sz="1400" dirty="0" smtClean="0"/>
                        <a:t>Motion Imagery</a:t>
                      </a:r>
                      <a:r>
                        <a:rPr lang="en-US" sz="1400" baseline="0" dirty="0" smtClean="0"/>
                        <a:t> and Applications BB</a:t>
                      </a:r>
                      <a:endParaRPr lang="en-US"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Agency</a:t>
                      </a:r>
                      <a:r>
                        <a:rPr lang="en-US" sz="1400" baseline="0" dirty="0" smtClean="0"/>
                        <a:t> Review of Pink Sheets completed; target 8/1/2016 for CESG poll for publication</a:t>
                      </a:r>
                      <a:endParaRPr lang="en-US" sz="1400" dirty="0" smtClean="0">
                        <a:solidFill>
                          <a:schemeClr val="tx1"/>
                        </a:solidFill>
                      </a:endParaRPr>
                    </a:p>
                  </a:txBody>
                  <a:tcPr/>
                </a:tc>
              </a:tr>
              <a:tr h="354836">
                <a:tc>
                  <a:txBody>
                    <a:bodyPr/>
                    <a:lstStyle/>
                    <a:p>
                      <a:r>
                        <a:rPr lang="en-US" sz="1400" dirty="0" smtClean="0"/>
                        <a:t>Motion Imagery and Applications Streaming Services Requirements</a:t>
                      </a:r>
                      <a:r>
                        <a:rPr lang="en-US" sz="1400" baseline="0" dirty="0" smtClean="0"/>
                        <a:t> </a:t>
                      </a:r>
                      <a:r>
                        <a:rPr lang="en-US" sz="1400" dirty="0" smtClean="0"/>
                        <a:t>GB</a:t>
                      </a:r>
                      <a:endParaRPr lang="en-US"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5/1//2017</a:t>
                      </a:r>
                    </a:p>
                  </a:txBody>
                  <a:tcPr/>
                </a:tc>
              </a:tr>
              <a:tr h="253951">
                <a:tc>
                  <a:txBody>
                    <a:bodyPr/>
                    <a:lstStyle/>
                    <a:p>
                      <a:endParaRPr lang="en-US" sz="14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solidFill>
                      <a:schemeClr val="bg1"/>
                    </a:solidFill>
                  </a:tcPr>
                </a:tc>
              </a:tr>
              <a:tr h="253951">
                <a:tc>
                  <a:txBody>
                    <a:bodyPr/>
                    <a:lstStyle/>
                    <a:p>
                      <a:r>
                        <a:rPr lang="en-US" sz="1400" kern="1200" dirty="0" smtClean="0"/>
                        <a:t>Voice</a:t>
                      </a:r>
                      <a:r>
                        <a:rPr lang="en-US" sz="1400" baseline="0" dirty="0" smtClean="0"/>
                        <a:t> and Audio </a:t>
                      </a:r>
                      <a:r>
                        <a:rPr lang="en-US" sz="1400" baseline="0" noProof="0" dirty="0" smtClean="0"/>
                        <a:t>communications</a:t>
                      </a:r>
                      <a:r>
                        <a:rPr lang="en-US" sz="1400" baseline="0" dirty="0" smtClean="0"/>
                        <a:t> Red-1 </a:t>
                      </a:r>
                      <a:r>
                        <a:rPr lang="en-US" sz="1400" baseline="0" noProof="0" dirty="0" smtClean="0"/>
                        <a:t>review</a:t>
                      </a:r>
                      <a:endParaRPr lang="en-US" sz="14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 review by CCSDS</a:t>
                      </a:r>
                      <a:r>
                        <a:rPr lang="en-US" sz="1400" baseline="0" dirty="0" smtClean="0"/>
                        <a:t> Technical Editor</a:t>
                      </a:r>
                      <a:endParaRPr lang="en-US" sz="1400" dirty="0" smtClean="0"/>
                    </a:p>
                  </a:txBody>
                  <a:tcPr/>
                </a:tc>
              </a:tr>
              <a:tr h="253951">
                <a:tc>
                  <a:txBody>
                    <a:bodyPr/>
                    <a:lstStyle/>
                    <a:p>
                      <a:endParaRPr lang="en-US" sz="14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solidFill>
                      <a:schemeClr val="bg1"/>
                    </a:solidFill>
                  </a:tcPr>
                </a:tc>
              </a:tr>
              <a:tr h="354836">
                <a:tc>
                  <a:txBody>
                    <a:bodyPr/>
                    <a:lstStyle/>
                    <a:p>
                      <a:r>
                        <a:rPr lang="en-US" sz="1400" dirty="0" smtClean="0"/>
                        <a:t>SIS-DTN Security</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CESG Poll to release for agency review</a:t>
                      </a:r>
                      <a:r>
                        <a:rPr lang="en-US" sz="1400" baseline="0" dirty="0" smtClean="0"/>
                        <a:t> -- 8/1/2016 (may slip)</a:t>
                      </a:r>
                      <a:endParaRPr lang="en-US" sz="1400" dirty="0" smtClean="0"/>
                    </a:p>
                  </a:txBody>
                  <a:tcPr/>
                </a:tc>
              </a:tr>
              <a:tr h="354836">
                <a:tc>
                  <a:txBody>
                    <a:bodyPr/>
                    <a:lstStyle/>
                    <a:p>
                      <a:r>
                        <a:rPr lang="en-US" sz="1400" dirty="0" smtClean="0"/>
                        <a:t>SIS-DTN Schedule-Aware</a:t>
                      </a:r>
                      <a:r>
                        <a:rPr lang="en-US" sz="1400" baseline="0" dirty="0" smtClean="0"/>
                        <a:t> Bundle Routing</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CESG Poll to release for agency review</a:t>
                      </a:r>
                      <a:r>
                        <a:rPr lang="en-US" sz="1400" baseline="0" dirty="0" smtClean="0"/>
                        <a:t> -- 8/1/2016 (may slip)</a:t>
                      </a:r>
                      <a:endParaRPr lang="en-US" sz="1400" dirty="0" smtClean="0"/>
                    </a:p>
                  </a:txBody>
                  <a:tcPr/>
                </a:tc>
              </a:tr>
              <a:tr h="253951">
                <a:tc>
                  <a:txBody>
                    <a:bodyPr/>
                    <a:lstStyle/>
                    <a:p>
                      <a:r>
                        <a:rPr lang="en-US" sz="1400" dirty="0" smtClean="0"/>
                        <a:t>Resolution to reconfirm SCPS-TP</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5/11/2016</a:t>
                      </a:r>
                    </a:p>
                  </a:txBody>
                  <a:tcPr/>
                </a:tc>
              </a:tr>
            </a:tbl>
          </a:graphicData>
        </a:graphic>
      </p:graphicFrame>
    </p:spTree>
    <p:extLst>
      <p:ext uri="{BB962C8B-B14F-4D97-AF65-F5344CB8AC3E}">
        <p14:creationId xmlns:p14="http://schemas.microsoft.com/office/powerpoint/2010/main" val="199831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6" name="Text Box 2"/>
          <p:cNvSpPr txBox="1">
            <a:spLocks noChangeArrowheads="1"/>
          </p:cNvSpPr>
          <p:nvPr/>
        </p:nvSpPr>
        <p:spPr bwMode="auto">
          <a:xfrm>
            <a:off x="1230766" y="152400"/>
            <a:ext cx="7527380" cy="480131"/>
          </a:xfrm>
          <a:prstGeom prst="rect">
            <a:avLst/>
          </a:prstGeom>
          <a:noFill/>
          <a:ln w="9525">
            <a:noFill/>
            <a:miter lim="800000"/>
            <a:headEnd/>
            <a:tailEnd/>
          </a:ln>
        </p:spPr>
        <p:txBody>
          <a:bodyPr wrap="square">
            <a:spAutoFit/>
          </a:bodyPr>
          <a:lstStyle/>
          <a:p>
            <a:pPr lvl="1" eaLnBrk="0" fontAlgn="base" hangingPunct="0">
              <a:lnSpc>
                <a:spcPct val="90000"/>
              </a:lnSpc>
              <a:spcBef>
                <a:spcPct val="50000"/>
              </a:spcBef>
              <a:spcAft>
                <a:spcPct val="10000"/>
              </a:spcAft>
              <a:buSzPct val="125000"/>
              <a:defRPr/>
            </a:pPr>
            <a:r>
              <a:rPr lang="en-US" sz="2800" b="1" dirty="0">
                <a:solidFill>
                  <a:srgbClr val="000099"/>
                </a:solidFill>
                <a:latin typeface="Calibri" pitchFamily="34" charset="0"/>
                <a:cs typeface="Calibri" pitchFamily="34" charset="0"/>
              </a:rPr>
              <a:t>SIS Area </a:t>
            </a:r>
            <a:r>
              <a:rPr lang="en-US" sz="2800" b="1" dirty="0" smtClean="0">
                <a:solidFill>
                  <a:srgbClr val="000099"/>
                </a:solidFill>
                <a:latin typeface="Calibri" pitchFamily="34" charset="0"/>
                <a:cs typeface="Calibri" pitchFamily="34" charset="0"/>
              </a:rPr>
              <a:t>Report: Upcoming New Work Items</a:t>
            </a:r>
            <a:endParaRPr lang="en-US" sz="2800" b="1" dirty="0">
              <a:solidFill>
                <a:srgbClr val="000099"/>
              </a:solidFill>
              <a:latin typeface="Calibri" pitchFamily="34" charset="0"/>
              <a:cs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2527887"/>
              </p:ext>
            </p:extLst>
          </p:nvPr>
        </p:nvGraphicFramePr>
        <p:xfrm>
          <a:off x="385855" y="855865"/>
          <a:ext cx="8372291" cy="2931160"/>
        </p:xfrm>
        <a:graphic>
          <a:graphicData uri="http://schemas.openxmlformats.org/drawingml/2006/table">
            <a:tbl>
              <a:tblPr firstRow="1" bandRow="1">
                <a:tableStyleId>{5C22544A-7EE6-4342-B048-85BDC9FD1C3A}</a:tableStyleId>
              </a:tblPr>
              <a:tblGrid>
                <a:gridCol w="2457920"/>
                <a:gridCol w="5914371"/>
              </a:tblGrid>
              <a:tr h="370840">
                <a:tc>
                  <a:txBody>
                    <a:bodyPr/>
                    <a:lstStyle/>
                    <a:p>
                      <a:r>
                        <a:rPr lang="en-US" sz="1800" dirty="0" smtClean="0"/>
                        <a:t>New Work Items</a:t>
                      </a:r>
                      <a:endParaRPr lang="en-US" sz="1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sz="1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US" sz="1800" dirty="0" smtClean="0"/>
                        <a:t>Update</a:t>
                      </a:r>
                      <a:r>
                        <a:rPr lang="en-US" sz="1800" baseline="0" dirty="0" smtClean="0"/>
                        <a:t> DTN Rationale and Requirements Green Book</a:t>
                      </a:r>
                      <a:endParaRPr lang="en-US" sz="1800" dirty="0"/>
                    </a:p>
                  </a:txBody>
                  <a:tcPr anchor="ctr">
                    <a:lnL w="12700" cap="flat" cmpd="sng" algn="ctr">
                      <a:solidFill>
                        <a:schemeClr val="tx1"/>
                      </a:solidFill>
                      <a:prstDash val="solid"/>
                      <a:round/>
                      <a:headEnd type="none" w="med" len="med"/>
                      <a:tailEnd type="none" w="med" len="med"/>
                    </a:lnL>
                  </a:tcPr>
                </a:tc>
                <a:tc>
                  <a:txBody>
                    <a:bodyPr/>
                    <a:lstStyle/>
                    <a:p>
                      <a:r>
                        <a:rPr lang="en-US" sz="1800" dirty="0" smtClean="0">
                          <a:solidFill>
                            <a:schemeClr val="tx1"/>
                          </a:solidFill>
                        </a:rPr>
                        <a:t>This can be taken up by the </a:t>
                      </a:r>
                      <a:r>
                        <a:rPr lang="en-US" sz="1800" b="1" u="sng" dirty="0" smtClean="0">
                          <a:solidFill>
                            <a:schemeClr val="tx1"/>
                          </a:solidFill>
                        </a:rPr>
                        <a:t>existing</a:t>
                      </a:r>
                      <a:r>
                        <a:rPr lang="en-US" sz="1800" b="1" u="sng" baseline="0" dirty="0" smtClean="0">
                          <a:solidFill>
                            <a:schemeClr val="tx1"/>
                          </a:solidFill>
                        </a:rPr>
                        <a:t> DTN WG</a:t>
                      </a:r>
                      <a:r>
                        <a:rPr lang="en-US" sz="1800" b="1" u="none" baseline="0" dirty="0" smtClean="0">
                          <a:solidFill>
                            <a:schemeClr val="tx1"/>
                          </a:solidFill>
                        </a:rPr>
                        <a:t>.  </a:t>
                      </a:r>
                    </a:p>
                    <a:p>
                      <a:endParaRPr lang="en-US" sz="1800" b="1" u="none" baseline="0" dirty="0" smtClean="0">
                        <a:solidFill>
                          <a:schemeClr val="tx1"/>
                        </a:solidFill>
                      </a:endParaRPr>
                    </a:p>
                    <a:p>
                      <a:r>
                        <a:rPr lang="en-US" sz="1800" baseline="0" dirty="0" smtClean="0">
                          <a:solidFill>
                            <a:schemeClr val="tx1"/>
                          </a:solidFill>
                        </a:rPr>
                        <a:t>Estimated resource requirement: total resource estimate: 1 WM.  Take up at low level of effort in parallel with other efforts.</a:t>
                      </a:r>
                    </a:p>
                    <a:p>
                      <a:pPr marL="285750" indent="-285750">
                        <a:buFont typeface="Arial" charset="0"/>
                        <a:buChar char="•"/>
                      </a:pPr>
                      <a:r>
                        <a:rPr lang="en-US" sz="1800" baseline="0" smtClean="0">
                          <a:solidFill>
                            <a:schemeClr val="tx1"/>
                          </a:solidFill>
                        </a:rPr>
                        <a:t>Add </a:t>
                      </a:r>
                      <a:r>
                        <a:rPr lang="en-US" sz="1800" baseline="0" dirty="0" smtClean="0">
                          <a:solidFill>
                            <a:schemeClr val="tx1"/>
                          </a:solidFill>
                        </a:rPr>
                        <a:t>scenarios that could be used to evaluate implementations?</a:t>
                      </a:r>
                    </a:p>
                    <a:p>
                      <a:pPr marL="285750" indent="-285750">
                        <a:buFont typeface="Arial" charset="0"/>
                        <a:buChar char="•"/>
                      </a:pPr>
                      <a:r>
                        <a:rPr lang="en-US" sz="1800" baseline="0" dirty="0" smtClean="0">
                          <a:solidFill>
                            <a:schemeClr val="tx1"/>
                          </a:solidFill>
                        </a:rPr>
                        <a:t>Ensure synchronization with SSI Architecture and CSS Architecture Requirements Documents</a:t>
                      </a:r>
                      <a:endParaRPr lang="en-US" sz="1800" dirty="0">
                        <a:solidFill>
                          <a:schemeClr val="tx1"/>
                        </a:solidFill>
                      </a:endParaRPr>
                    </a:p>
                  </a:txBody>
                  <a:tcPr>
                    <a:lnR w="12700" cap="flat" cmpd="sng" algn="ctr">
                      <a:solidFill>
                        <a:schemeClr val="tx1"/>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39396324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980"/>
            <a:ext cx="8229600" cy="1143000"/>
          </a:xfrm>
        </p:spPr>
        <p:txBody>
          <a:bodyPr/>
          <a:lstStyle/>
          <a:p>
            <a:r>
              <a:rPr lang="en-US" dirty="0" smtClean="0">
                <a:effectLst/>
              </a:rPr>
              <a:t>SIS Area Report : SUMMARY</a:t>
            </a:r>
            <a:endParaRPr lang="en-US" dirty="0">
              <a:effectLst/>
            </a:endParaRPr>
          </a:p>
        </p:txBody>
      </p:sp>
      <p:sp>
        <p:nvSpPr>
          <p:cNvPr id="3" name="Content Placeholder 2"/>
          <p:cNvSpPr>
            <a:spLocks noGrp="1"/>
          </p:cNvSpPr>
          <p:nvPr>
            <p:ph idx="1"/>
          </p:nvPr>
        </p:nvSpPr>
        <p:spPr>
          <a:xfrm>
            <a:off x="457200" y="817460"/>
            <a:ext cx="8229600" cy="5607129"/>
          </a:xfrm>
        </p:spPr>
        <p:txBody>
          <a:bodyPr>
            <a:normAutofit fontScale="62500" lnSpcReduction="20000"/>
          </a:bodyPr>
          <a:lstStyle/>
          <a:p>
            <a:pPr>
              <a:lnSpc>
                <a:spcPct val="120000"/>
              </a:lnSpc>
            </a:pPr>
            <a:r>
              <a:rPr lang="en-US" dirty="0" smtClean="0"/>
              <a:t>CFDPv1</a:t>
            </a:r>
          </a:p>
          <a:p>
            <a:pPr lvl="1">
              <a:lnSpc>
                <a:spcPct val="120000"/>
              </a:lnSpc>
            </a:pPr>
            <a:r>
              <a:rPr lang="en-US" dirty="0" smtClean="0"/>
              <a:t>Blue Book awaiting second prototype; options:</a:t>
            </a:r>
          </a:p>
          <a:p>
            <a:pPr marL="881063" lvl="2" indent="-261938">
              <a:lnSpc>
                <a:spcPct val="120000"/>
              </a:lnSpc>
              <a:spcBef>
                <a:spcPts val="0"/>
              </a:spcBef>
              <a:buClr>
                <a:srgbClr val="000000"/>
              </a:buClr>
              <a:buSzPct val="95000"/>
              <a:buFont typeface="+mj-lt"/>
              <a:buAutoNum type="arabicPeriod"/>
            </a:pPr>
            <a:r>
              <a:rPr lang="en-US" sz="1600" dirty="0"/>
              <a:t>KARI implementation of CFDP is extended with the Revisions and used for </a:t>
            </a:r>
            <a:r>
              <a:rPr lang="en-US" sz="1600" dirty="0" smtClean="0"/>
              <a:t>interoperability </a:t>
            </a:r>
            <a:r>
              <a:rPr lang="en-US" sz="1600" dirty="0"/>
              <a:t>testing</a:t>
            </a:r>
            <a:r>
              <a:rPr lang="en-US" sz="1600" dirty="0" smtClean="0"/>
              <a:t>.</a:t>
            </a:r>
          </a:p>
          <a:p>
            <a:pPr marL="1227138" lvl="3" indent="-261938">
              <a:lnSpc>
                <a:spcPct val="120000"/>
              </a:lnSpc>
              <a:spcBef>
                <a:spcPts val="0"/>
              </a:spcBef>
              <a:buClr>
                <a:srgbClr val="000000"/>
              </a:buClr>
              <a:buSzPct val="95000"/>
            </a:pPr>
            <a:r>
              <a:rPr lang="en-US" sz="1200" dirty="0" smtClean="0">
                <a:solidFill>
                  <a:srgbClr val="FF0000"/>
                </a:solidFill>
              </a:rPr>
              <a:t>Will have update on feasibility for CESG / CMC meeting.</a:t>
            </a:r>
            <a:endParaRPr lang="en-US" sz="1200" dirty="0">
              <a:solidFill>
                <a:srgbClr val="FF0000"/>
              </a:solidFill>
            </a:endParaRPr>
          </a:p>
          <a:p>
            <a:pPr marL="881063" lvl="2" indent="-261938">
              <a:lnSpc>
                <a:spcPct val="120000"/>
              </a:lnSpc>
              <a:spcBef>
                <a:spcPts val="0"/>
              </a:spcBef>
              <a:buClr>
                <a:srgbClr val="000000"/>
              </a:buClr>
              <a:buSzPct val="95000"/>
              <a:buFont typeface="+mj-lt"/>
              <a:buAutoNum type="arabicPeriod"/>
            </a:pPr>
            <a:r>
              <a:rPr lang="en-US" sz="1600" dirty="0"/>
              <a:t>CESG allocates additional resources for completion of ESA implementation.</a:t>
            </a:r>
          </a:p>
          <a:p>
            <a:pPr marL="881063" lvl="2" indent="-261938">
              <a:lnSpc>
                <a:spcPct val="120000"/>
              </a:lnSpc>
              <a:spcBef>
                <a:spcPts val="0"/>
              </a:spcBef>
              <a:buClr>
                <a:srgbClr val="000000"/>
              </a:buClr>
              <a:buSzPct val="95000"/>
              <a:buFont typeface="+mj-lt"/>
              <a:buAutoNum type="arabicPeriod"/>
            </a:pPr>
            <a:r>
              <a:rPr lang="en-US" sz="1600" dirty="0"/>
              <a:t>GSFC implementation of the Revisions is completed and used for </a:t>
            </a:r>
            <a:r>
              <a:rPr lang="en-US" sz="1600" dirty="0" smtClean="0"/>
              <a:t>interoperability </a:t>
            </a:r>
            <a:r>
              <a:rPr lang="en-US" sz="1600" dirty="0"/>
              <a:t>testing.</a:t>
            </a:r>
          </a:p>
          <a:p>
            <a:pPr marL="881063" lvl="2" indent="-261938">
              <a:lnSpc>
                <a:spcPct val="120000"/>
              </a:lnSpc>
              <a:spcBef>
                <a:spcPts val="0"/>
              </a:spcBef>
              <a:buClr>
                <a:srgbClr val="000000"/>
              </a:buClr>
              <a:buSzPct val="95000"/>
              <a:buFont typeface="+mj-lt"/>
              <a:buAutoNum type="arabicPeriod"/>
            </a:pPr>
            <a:r>
              <a:rPr lang="en-US" sz="1600" dirty="0"/>
              <a:t>Publish the </a:t>
            </a:r>
            <a:r>
              <a:rPr lang="en-US" sz="1600" dirty="0" smtClean="0"/>
              <a:t>updated CFDP protocol as </a:t>
            </a:r>
            <a:r>
              <a:rPr lang="en-US" sz="1600" dirty="0"/>
              <a:t>an Orange Book</a:t>
            </a:r>
            <a:r>
              <a:rPr lang="en-US" sz="1600" dirty="0" smtClean="0"/>
              <a:t>.</a:t>
            </a:r>
            <a:endParaRPr lang="en-US" dirty="0" smtClean="0"/>
          </a:p>
          <a:p>
            <a:pPr lvl="1">
              <a:lnSpc>
                <a:spcPct val="120000"/>
              </a:lnSpc>
            </a:pPr>
            <a:r>
              <a:rPr lang="en-US" dirty="0" smtClean="0"/>
              <a:t>SIS suggests delaying publication of Green Book updates until the Blue Book update is ready</a:t>
            </a:r>
          </a:p>
          <a:p>
            <a:pPr>
              <a:lnSpc>
                <a:spcPct val="120000"/>
              </a:lnSpc>
            </a:pPr>
            <a:r>
              <a:rPr lang="en-US" dirty="0" smtClean="0"/>
              <a:t>Motion Imagery</a:t>
            </a:r>
          </a:p>
          <a:p>
            <a:pPr lvl="1">
              <a:lnSpc>
                <a:spcPct val="120000"/>
              </a:lnSpc>
            </a:pPr>
            <a:r>
              <a:rPr lang="en-US" dirty="0" smtClean="0"/>
              <a:t>No RIDs received from agency review of pink sheets to MIA protocols</a:t>
            </a:r>
          </a:p>
          <a:p>
            <a:pPr lvl="1">
              <a:lnSpc>
                <a:spcPct val="120000"/>
              </a:lnSpc>
            </a:pPr>
            <a:r>
              <a:rPr lang="en-US" dirty="0" smtClean="0"/>
              <a:t>Started work on Green Book on requirements / experiences with Bundle Streaming</a:t>
            </a:r>
          </a:p>
          <a:p>
            <a:pPr>
              <a:lnSpc>
                <a:spcPct val="120000"/>
              </a:lnSpc>
            </a:pPr>
            <a:r>
              <a:rPr lang="en-US" dirty="0" smtClean="0"/>
              <a:t>Voice</a:t>
            </a:r>
          </a:p>
          <a:p>
            <a:pPr lvl="1">
              <a:lnSpc>
                <a:spcPct val="120000"/>
              </a:lnSpc>
            </a:pPr>
            <a:r>
              <a:rPr lang="en-US" dirty="0" smtClean="0"/>
              <a:t>Waiting for technical editor review and formatting of Red Book for CESG poll to release for agency review</a:t>
            </a:r>
          </a:p>
          <a:p>
            <a:pPr lvl="1">
              <a:lnSpc>
                <a:spcPct val="120000"/>
              </a:lnSpc>
            </a:pPr>
            <a:r>
              <a:rPr lang="en-US" dirty="0" smtClean="0"/>
              <a:t>Started Green Book update.</a:t>
            </a:r>
          </a:p>
          <a:p>
            <a:pPr>
              <a:lnSpc>
                <a:spcPct val="120000"/>
              </a:lnSpc>
            </a:pPr>
            <a:r>
              <a:rPr lang="en-US" dirty="0" smtClean="0"/>
              <a:t>DTN</a:t>
            </a:r>
          </a:p>
          <a:p>
            <a:pPr lvl="1">
              <a:lnSpc>
                <a:spcPct val="120000"/>
              </a:lnSpc>
            </a:pPr>
            <a:r>
              <a:rPr lang="en-US" smtClean="0"/>
              <a:t>Reconfirmed </a:t>
            </a:r>
            <a:r>
              <a:rPr lang="en-US" dirty="0" smtClean="0"/>
              <a:t>SCPS-TP book</a:t>
            </a:r>
          </a:p>
          <a:p>
            <a:pPr lvl="1">
              <a:lnSpc>
                <a:spcPct val="120000"/>
              </a:lnSpc>
            </a:pPr>
            <a:r>
              <a:rPr lang="en-US" smtClean="0"/>
              <a:t>Completed first WG </a:t>
            </a:r>
            <a:r>
              <a:rPr lang="en-US" dirty="0" smtClean="0"/>
              <a:t>review of Security and Routing Books</a:t>
            </a:r>
          </a:p>
          <a:p>
            <a:pPr lvl="1">
              <a:lnSpc>
                <a:spcPct val="120000"/>
              </a:lnSpc>
            </a:pPr>
            <a:r>
              <a:rPr lang="en-US" dirty="0" smtClean="0"/>
              <a:t>Collecting proposed updates to LTP specification</a:t>
            </a:r>
          </a:p>
          <a:p>
            <a:pPr lvl="1">
              <a:lnSpc>
                <a:spcPct val="120000"/>
              </a:lnSpc>
            </a:pPr>
            <a:r>
              <a:rPr lang="en-US" dirty="0" smtClean="0"/>
              <a:t>Coordinating with IETF on IETF version of Bundle Protocol</a:t>
            </a:r>
          </a:p>
        </p:txBody>
      </p:sp>
    </p:spTree>
    <p:extLst>
      <p:ext uri="{BB962C8B-B14F-4D97-AF65-F5344CB8AC3E}">
        <p14:creationId xmlns:p14="http://schemas.microsoft.com/office/powerpoint/2010/main" val="37436706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2849" name="Text Box 33"/>
          <p:cNvSpPr txBox="1">
            <a:spLocks noChangeArrowheads="1"/>
          </p:cNvSpPr>
          <p:nvPr/>
        </p:nvSpPr>
        <p:spPr bwMode="auto">
          <a:xfrm>
            <a:off x="961929" y="3813050"/>
            <a:ext cx="7474045" cy="1569660"/>
          </a:xfrm>
          <a:prstGeom prst="rect">
            <a:avLst/>
          </a:prstGeom>
          <a:noFill/>
          <a:ln w="12700">
            <a:noFill/>
            <a:miter lim="800000"/>
            <a:headEnd type="none" w="sm" len="sm"/>
            <a:tailEnd type="none" w="sm" len="sm"/>
          </a:ln>
        </p:spPr>
        <p:txBody>
          <a:bodyPr wrap="square">
            <a:spAutoFit/>
          </a:bodyPr>
          <a:lstStyle/>
          <a:p>
            <a:pPr algn="ctr" eaLnBrk="0" hangingPunct="0"/>
            <a:r>
              <a:rPr lang="en-US" sz="2400" b="0" dirty="0">
                <a:solidFill>
                  <a:srgbClr val="000099"/>
                </a:solidFill>
                <a:latin typeface="Calibri" pitchFamily="34" charset="0"/>
              </a:rPr>
              <a:t>Gian Paolo Calzolari (AD)</a:t>
            </a:r>
          </a:p>
          <a:p>
            <a:pPr algn="ctr" eaLnBrk="0" hangingPunct="0"/>
            <a:r>
              <a:rPr lang="en-US" sz="2400" b="0" dirty="0">
                <a:solidFill>
                  <a:srgbClr val="000099"/>
                </a:solidFill>
                <a:latin typeface="Calibri" pitchFamily="34" charset="0"/>
              </a:rPr>
              <a:t>Gilles </a:t>
            </a:r>
            <a:r>
              <a:rPr lang="en-US" sz="2400" b="0" dirty="0" err="1">
                <a:solidFill>
                  <a:srgbClr val="000099"/>
                </a:solidFill>
                <a:latin typeface="Calibri" pitchFamily="34" charset="0"/>
              </a:rPr>
              <a:t>Moury</a:t>
            </a:r>
            <a:r>
              <a:rPr lang="en-US" sz="2400" b="0" dirty="0">
                <a:solidFill>
                  <a:srgbClr val="000099"/>
                </a:solidFill>
                <a:latin typeface="Calibri" pitchFamily="34" charset="0"/>
              </a:rPr>
              <a:t> (DAD</a:t>
            </a:r>
            <a:r>
              <a:rPr lang="en-US" sz="2400" b="0" dirty="0" smtClean="0">
                <a:solidFill>
                  <a:srgbClr val="000099"/>
                </a:solidFill>
                <a:latin typeface="Calibri" pitchFamily="34" charset="0"/>
              </a:rPr>
              <a:t>)</a:t>
            </a:r>
          </a:p>
          <a:p>
            <a:pPr algn="ctr" eaLnBrk="0" hangingPunct="0"/>
            <a:endParaRPr lang="en-US" sz="2400" b="0" dirty="0" smtClean="0">
              <a:solidFill>
                <a:srgbClr val="000099"/>
              </a:solidFill>
              <a:latin typeface="Calibri" pitchFamily="34" charset="0"/>
            </a:endParaRPr>
          </a:p>
          <a:p>
            <a:pPr algn="ctr" eaLnBrk="0" hangingPunct="0"/>
            <a:r>
              <a:rPr lang="en-US" sz="2400" b="0" dirty="0" smtClean="0">
                <a:solidFill>
                  <a:srgbClr val="000099"/>
                </a:solidFill>
                <a:latin typeface="Calibri" pitchFamily="34" charset="0"/>
              </a:rPr>
              <a:t>Spring 2016 Meeting Westin Cleveland, Ohio, USA </a:t>
            </a:r>
            <a:endParaRPr lang="en-US" sz="2400" b="0" dirty="0">
              <a:solidFill>
                <a:srgbClr val="000099"/>
              </a:solidFill>
              <a:latin typeface="Calibri" pitchFamily="34" charset="0"/>
            </a:endParaRPr>
          </a:p>
        </p:txBody>
      </p:sp>
      <p:sp>
        <p:nvSpPr>
          <p:cNvPr id="1609731" name="Text Box 3"/>
          <p:cNvSpPr txBox="1">
            <a:spLocks noChangeArrowheads="1"/>
          </p:cNvSpPr>
          <p:nvPr/>
        </p:nvSpPr>
        <p:spPr bwMode="auto">
          <a:xfrm>
            <a:off x="838200" y="1143000"/>
            <a:ext cx="7597775" cy="2370138"/>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SPACE LINK SERVICES</a:t>
            </a: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(SLS) AREA</a:t>
            </a:r>
          </a:p>
          <a:p>
            <a:pPr algn="ctr" eaLnBrk="0" hangingPunct="0">
              <a:defRPr/>
            </a:pPr>
            <a:endParaRPr lang="en-US" sz="4000" dirty="0">
              <a:solidFill>
                <a:srgbClr val="000099"/>
              </a:solidFill>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ct val="50000"/>
              </a:spcBef>
              <a:spcAft>
                <a:spcPct val="0"/>
              </a:spcAft>
              <a:buSzTx/>
            </a:pPr>
            <a:endParaRPr lang="en-GB" sz="2400" b="0">
              <a:latin typeface="Calibri" pitchFamily="34" charset="0"/>
            </a:endParaRPr>
          </a:p>
        </p:txBody>
      </p:sp>
      <p:sp>
        <p:nvSpPr>
          <p:cNvPr id="8194" name="Text Box 3"/>
          <p:cNvSpPr txBox="1">
            <a:spLocks noChangeArrowheads="1"/>
          </p:cNvSpPr>
          <p:nvPr/>
        </p:nvSpPr>
        <p:spPr bwMode="auto">
          <a:xfrm>
            <a:off x="304800" y="974725"/>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0" indent="0">
              <a:lnSpc>
                <a:spcPct val="100000"/>
              </a:lnSpc>
              <a:spcBef>
                <a:spcPct val="50000"/>
              </a:spcBef>
              <a:spcAft>
                <a:spcPct val="0"/>
              </a:spcAft>
              <a:buSzTx/>
            </a:pPr>
            <a:r>
              <a:rPr lang="en-US" sz="2400" dirty="0">
                <a:solidFill>
                  <a:srgbClr val="000099"/>
                </a:solidFill>
                <a:latin typeface="Calibri" pitchFamily="34" charset="0"/>
              </a:rPr>
              <a:t>CURRENTLY ACTIVE WGs, BOFs &amp; SIGs WITHIN AREA</a:t>
            </a:r>
          </a:p>
        </p:txBody>
      </p:sp>
      <p:sp>
        <p:nvSpPr>
          <p:cNvPr id="8195" name="Text Box 5"/>
          <p:cNvSpPr txBox="1">
            <a:spLocks noChangeArrowheads="1"/>
          </p:cNvSpPr>
          <p:nvPr/>
        </p:nvSpPr>
        <p:spPr bwMode="auto">
          <a:xfrm>
            <a:off x="498376" y="1777587"/>
            <a:ext cx="7888868"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ct val="50000"/>
              </a:spcBef>
              <a:spcAft>
                <a:spcPct val="0"/>
              </a:spcAft>
              <a:buSzPct val="70000"/>
              <a:buFont typeface="Wingdings" pitchFamily="2" charset="2"/>
              <a:buAutoNum type="arabicPeriod"/>
            </a:pPr>
            <a:r>
              <a:rPr lang="en-GB" sz="2000" dirty="0">
                <a:latin typeface="Calibri" pitchFamily="34" charset="0"/>
                <a:ea typeface="ＭＳ Ｐゴシック" pitchFamily="34" charset="-128"/>
              </a:rPr>
              <a:t>RFM WG	</a:t>
            </a:r>
            <a:r>
              <a:rPr lang="en-GB" sz="2000" b="0" dirty="0">
                <a:latin typeface="Calibri" pitchFamily="34" charset="0"/>
                <a:ea typeface="ＭＳ Ｐゴシック" pitchFamily="34" charset="-128"/>
              </a:rPr>
              <a:t>Radio Frequency &amp; Modulation</a:t>
            </a:r>
            <a:endParaRPr lang="en-GB" sz="2000" dirty="0">
              <a:latin typeface="Calibri" pitchFamily="34" charset="0"/>
              <a:ea typeface="ＭＳ Ｐゴシック" pitchFamily="34" charset="-128"/>
            </a:endParaRPr>
          </a:p>
          <a:p>
            <a:pPr>
              <a:lnSpc>
                <a:spcPct val="100000"/>
              </a:lnSpc>
              <a:spcBef>
                <a:spcPct val="50000"/>
              </a:spcBef>
              <a:spcAft>
                <a:spcPct val="0"/>
              </a:spcAft>
              <a:buSzPct val="70000"/>
              <a:buFont typeface="Wingdings" pitchFamily="2" charset="2"/>
              <a:buAutoNum type="arabicPeriod"/>
            </a:pPr>
            <a:r>
              <a:rPr lang="en-GB" sz="2000" dirty="0">
                <a:latin typeface="Calibri" pitchFamily="34" charset="0"/>
                <a:ea typeface="ＭＳ Ｐゴシック" pitchFamily="34" charset="-128"/>
              </a:rPr>
              <a:t>C&amp;S WG	</a:t>
            </a:r>
            <a:r>
              <a:rPr lang="en-GB" sz="2000" b="0" dirty="0">
                <a:latin typeface="Calibri" pitchFamily="34" charset="0"/>
                <a:ea typeface="ＭＳ Ｐゴシック" pitchFamily="34" charset="-128"/>
              </a:rPr>
              <a:t>Coding &amp; </a:t>
            </a:r>
            <a:r>
              <a:rPr lang="en-GB" sz="2000" b="0" dirty="0" smtClean="0">
                <a:latin typeface="Calibri" pitchFamily="34" charset="0"/>
                <a:ea typeface="ＭＳ Ｐゴシック" pitchFamily="34" charset="-128"/>
              </a:rPr>
              <a:t>Synchronization</a:t>
            </a:r>
            <a:endParaRPr lang="en-GB" sz="2000" dirty="0">
              <a:latin typeface="Calibri" pitchFamily="34" charset="0"/>
              <a:ea typeface="ＭＳ Ｐゴシック" pitchFamily="34" charset="-128"/>
            </a:endParaRPr>
          </a:p>
          <a:p>
            <a:pPr>
              <a:lnSpc>
                <a:spcPct val="100000"/>
              </a:lnSpc>
              <a:spcBef>
                <a:spcPct val="50000"/>
              </a:spcBef>
              <a:spcAft>
                <a:spcPct val="0"/>
              </a:spcAft>
              <a:buSzPct val="70000"/>
              <a:buFont typeface="Wingdings" pitchFamily="2" charset="2"/>
              <a:buAutoNum type="arabicPeriod"/>
            </a:pPr>
            <a:r>
              <a:rPr lang="en-GB" sz="2000" dirty="0">
                <a:latin typeface="Calibri" pitchFamily="34" charset="0"/>
                <a:ea typeface="ＭＳ Ｐゴシック" pitchFamily="34" charset="-128"/>
              </a:rPr>
              <a:t>SLP WG	</a:t>
            </a:r>
            <a:r>
              <a:rPr lang="en-GB" sz="2000" b="0" dirty="0">
                <a:latin typeface="Calibri" pitchFamily="34" charset="0"/>
                <a:ea typeface="ＭＳ Ｐゴシック" pitchFamily="34" charset="-128"/>
              </a:rPr>
              <a:t>Space Link Protocols</a:t>
            </a:r>
            <a:endParaRPr lang="en-GB" sz="2000" dirty="0">
              <a:latin typeface="Calibri" pitchFamily="34" charset="0"/>
              <a:ea typeface="ＭＳ Ｐゴシック" pitchFamily="34" charset="-128"/>
            </a:endParaRPr>
          </a:p>
          <a:p>
            <a:pPr>
              <a:lnSpc>
                <a:spcPct val="100000"/>
              </a:lnSpc>
              <a:spcBef>
                <a:spcPct val="50000"/>
              </a:spcBef>
              <a:spcAft>
                <a:spcPct val="0"/>
              </a:spcAft>
              <a:buSzPct val="70000"/>
              <a:buFont typeface="Wingdings" pitchFamily="2" charset="2"/>
              <a:buAutoNum type="arabicPeriod"/>
            </a:pPr>
            <a:r>
              <a:rPr lang="en-GB" sz="2000" dirty="0" smtClean="0">
                <a:latin typeface="Calibri" pitchFamily="34" charset="0"/>
                <a:ea typeface="ＭＳ Ｐゴシック" pitchFamily="34" charset="-128"/>
              </a:rPr>
              <a:t>MHDC </a:t>
            </a:r>
            <a:r>
              <a:rPr lang="en-GB" sz="2000" dirty="0">
                <a:latin typeface="Calibri" pitchFamily="34" charset="0"/>
                <a:ea typeface="ＭＳ Ｐゴシック" pitchFamily="34" charset="-128"/>
              </a:rPr>
              <a:t>WG  	</a:t>
            </a:r>
            <a:r>
              <a:rPr lang="en-GB" sz="2000" b="0" dirty="0">
                <a:latin typeface="Calibri" pitchFamily="34" charset="0"/>
                <a:ea typeface="ＭＳ Ｐゴシック" pitchFamily="34" charset="-128"/>
              </a:rPr>
              <a:t>Multi/</a:t>
            </a:r>
            <a:r>
              <a:rPr lang="en-GB" sz="2000" b="0" dirty="0" err="1">
                <a:latin typeface="Calibri" pitchFamily="34" charset="0"/>
                <a:ea typeface="ＭＳ Ｐゴシック" pitchFamily="34" charset="-128"/>
              </a:rPr>
              <a:t>Hyperspectral</a:t>
            </a:r>
            <a:r>
              <a:rPr lang="en-GB" sz="2000" b="0" dirty="0">
                <a:latin typeface="Calibri" pitchFamily="34" charset="0"/>
                <a:ea typeface="ＭＳ Ｐゴシック" pitchFamily="34" charset="-128"/>
              </a:rPr>
              <a:t> Data Compression</a:t>
            </a:r>
          </a:p>
          <a:p>
            <a:pPr>
              <a:lnSpc>
                <a:spcPct val="100000"/>
              </a:lnSpc>
              <a:spcBef>
                <a:spcPct val="50000"/>
              </a:spcBef>
              <a:spcAft>
                <a:spcPct val="0"/>
              </a:spcAft>
              <a:buSzPct val="70000"/>
              <a:buFont typeface="Wingdings" pitchFamily="2" charset="2"/>
              <a:buAutoNum type="arabicPeriod"/>
            </a:pPr>
            <a:r>
              <a:rPr lang="en-GB" sz="2000" dirty="0">
                <a:latin typeface="Calibri" pitchFamily="34" charset="0"/>
                <a:ea typeface="ＭＳ Ｐゴシック" pitchFamily="34" charset="-128"/>
              </a:rPr>
              <a:t>SDLS WG   	</a:t>
            </a:r>
            <a:r>
              <a:rPr lang="en-GB" sz="2000" b="0" dirty="0">
                <a:latin typeface="Calibri" pitchFamily="34" charset="0"/>
                <a:ea typeface="ＭＳ Ｐゴシック" pitchFamily="34" charset="-128"/>
              </a:rPr>
              <a:t>Space Data Link Security </a:t>
            </a:r>
            <a:r>
              <a:rPr lang="en-GB" sz="2000" dirty="0">
                <a:latin typeface="Calibri" pitchFamily="34" charset="0"/>
                <a:ea typeface="ＭＳ Ｐゴシック" pitchFamily="34" charset="-128"/>
              </a:rPr>
              <a:t>(Joint with SEA)</a:t>
            </a:r>
            <a:endParaRPr lang="en-GB" sz="2000" b="0" dirty="0">
              <a:latin typeface="Calibri" pitchFamily="34" charset="0"/>
              <a:ea typeface="ＭＳ Ｐゴシック" pitchFamily="34" charset="-128"/>
            </a:endParaRPr>
          </a:p>
          <a:p>
            <a:pPr>
              <a:lnSpc>
                <a:spcPct val="100000"/>
              </a:lnSpc>
              <a:spcBef>
                <a:spcPct val="50000"/>
              </a:spcBef>
              <a:spcAft>
                <a:spcPct val="0"/>
              </a:spcAft>
              <a:buSzPct val="70000"/>
              <a:buFont typeface="Wingdings" pitchFamily="2" charset="2"/>
              <a:buAutoNum type="arabicPeriod"/>
            </a:pPr>
            <a:r>
              <a:rPr lang="en-GB" sz="2000" dirty="0" smtClean="0">
                <a:latin typeface="Calibri" pitchFamily="34" charset="0"/>
                <a:ea typeface="ＭＳ Ｐゴシック" pitchFamily="34" charset="-128"/>
              </a:rPr>
              <a:t>OPT WG</a:t>
            </a:r>
            <a:r>
              <a:rPr lang="en-GB" sz="2000" dirty="0">
                <a:latin typeface="Calibri" pitchFamily="34" charset="0"/>
                <a:ea typeface="ＭＳ Ｐゴシック" pitchFamily="34" charset="-128"/>
              </a:rPr>
              <a:t>	</a:t>
            </a:r>
            <a:r>
              <a:rPr lang="en-GB" sz="2000" b="0" dirty="0">
                <a:latin typeface="Calibri" pitchFamily="34" charset="0"/>
                <a:ea typeface="ＭＳ Ｐゴシック" pitchFamily="34" charset="-128"/>
              </a:rPr>
              <a:t>Optical </a:t>
            </a:r>
            <a:r>
              <a:rPr lang="en-GB" sz="2000" b="0" dirty="0" smtClean="0">
                <a:latin typeface="Calibri" pitchFamily="34" charset="0"/>
                <a:ea typeface="ＭＳ Ｐゴシック" pitchFamily="34" charset="-128"/>
              </a:rPr>
              <a:t>Communications </a:t>
            </a:r>
            <a:endParaRPr lang="en-GB" sz="2000" dirty="0">
              <a:latin typeface="Calibri" pitchFamily="34" charset="0"/>
              <a:ea typeface="ＭＳ Ｐゴシック" pitchFamily="34" charset="-128"/>
            </a:endParaRPr>
          </a:p>
        </p:txBody>
      </p:sp>
      <p:sp>
        <p:nvSpPr>
          <p:cNvPr id="6" name="Text Box 2"/>
          <p:cNvSpPr txBox="1">
            <a:spLocks noChangeArrowheads="1"/>
          </p:cNvSpPr>
          <p:nvPr/>
        </p:nvSpPr>
        <p:spPr bwMode="auto">
          <a:xfrm>
            <a:off x="2728560" y="87765"/>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pPr>
            <a:r>
              <a:rPr lang="en-GB" sz="2800" dirty="0">
                <a:solidFill>
                  <a:srgbClr val="000099"/>
                </a:solidFill>
                <a:latin typeface="Calibri" pitchFamily="34" charset="0"/>
                <a:cs typeface="Calibri" pitchFamily="34" charset="0"/>
              </a:rPr>
              <a:t>SLS </a:t>
            </a:r>
            <a:r>
              <a:rPr lang="en-GB" sz="2800" dirty="0" smtClean="0">
                <a:solidFill>
                  <a:srgbClr val="000099"/>
                </a:solidFill>
                <a:latin typeface="Calibri" pitchFamily="34" charset="0"/>
                <a:cs typeface="Calibri" pitchFamily="34" charset="0"/>
              </a:rPr>
              <a:t>AREA </a:t>
            </a:r>
            <a:r>
              <a:rPr lang="en-US" sz="2800" dirty="0" smtClean="0">
                <a:solidFill>
                  <a:srgbClr val="000099"/>
                </a:solidFill>
                <a:latin typeface="Calibri" pitchFamily="34" charset="0"/>
                <a:cs typeface="Calibri" pitchFamily="34" charset="0"/>
              </a:rPr>
              <a:t>REPORT</a:t>
            </a:r>
            <a:endParaRPr lang="en-US" sz="2800" dirty="0">
              <a:solidFill>
                <a:srgbClr val="000099"/>
              </a:solidFill>
              <a:latin typeface="Calibri" pitchFamily="34" charset="0"/>
              <a:cs typeface="Calibri" pitchFamily="34" charset="0"/>
            </a:endParaRPr>
          </a:p>
        </p:txBody>
      </p:sp>
    </p:spTree>
    <p:extLst>
      <p:ext uri="{BB962C8B-B14F-4D97-AF65-F5344CB8AC3E}">
        <p14:creationId xmlns:p14="http://schemas.microsoft.com/office/powerpoint/2010/main" val="42377795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980"/>
            <a:ext cx="8229600" cy="792162"/>
          </a:xfrm>
        </p:spPr>
        <p:txBody>
          <a:bodyPr/>
          <a:lstStyle/>
          <a:p>
            <a:pPr>
              <a:defRPr/>
            </a:pPr>
            <a:r>
              <a:rPr lang="en-US" sz="2800" dirty="0" smtClean="0">
                <a:solidFill>
                  <a:srgbClr val="000099"/>
                </a:solidFill>
                <a:effectLst/>
              </a:rPr>
              <a:t>SLS Area Report</a:t>
            </a:r>
            <a:br>
              <a:rPr lang="en-US" sz="2800" dirty="0" smtClean="0">
                <a:solidFill>
                  <a:srgbClr val="000099"/>
                </a:solidFill>
                <a:effectLst/>
              </a:rPr>
            </a:br>
            <a:r>
              <a:rPr lang="en-GB" sz="2000" dirty="0" smtClean="0">
                <a:solidFill>
                  <a:srgbClr val="000099"/>
                </a:solidFill>
                <a:effectLst/>
                <a:latin typeface="Calibri" pitchFamily="34" charset="0"/>
              </a:rPr>
              <a:t> B. </a:t>
            </a:r>
            <a:r>
              <a:rPr lang="en-GB" sz="2000" u="sng" dirty="0" smtClean="0">
                <a:solidFill>
                  <a:srgbClr val="000099"/>
                </a:solidFill>
                <a:effectLst/>
                <a:latin typeface="Calibri" pitchFamily="34" charset="0"/>
              </a:rPr>
              <a:t>Meeting Demographics</a:t>
            </a:r>
            <a:endParaRPr lang="en-US" sz="2000" dirty="0">
              <a:effectLst/>
            </a:endParaRPr>
          </a:p>
        </p:txBody>
      </p:sp>
      <p:graphicFrame>
        <p:nvGraphicFramePr>
          <p:cNvPr id="6" name="Content Placeholder 5"/>
          <p:cNvGraphicFramePr>
            <a:graphicFrameLocks noGrp="1"/>
          </p:cNvGraphicFramePr>
          <p:nvPr>
            <p:ph idx="1"/>
          </p:nvPr>
        </p:nvGraphicFramePr>
        <p:xfrm>
          <a:off x="457200" y="1066800"/>
          <a:ext cx="8077199" cy="5303835"/>
        </p:xfrm>
        <a:graphic>
          <a:graphicData uri="http://schemas.openxmlformats.org/drawingml/2006/table">
            <a:tbl>
              <a:tblPr firstRow="1" bandRow="1">
                <a:tableStyleId>{5C22544A-7EE6-4342-B048-85BDC9FD1C3A}</a:tableStyleId>
              </a:tblPr>
              <a:tblGrid>
                <a:gridCol w="1077619"/>
                <a:gridCol w="846701"/>
                <a:gridCol w="1081149"/>
                <a:gridCol w="1033130"/>
                <a:gridCol w="1033130"/>
                <a:gridCol w="1033130"/>
                <a:gridCol w="939209"/>
                <a:gridCol w="1033131"/>
              </a:tblGrid>
              <a:tr h="471726">
                <a:tc>
                  <a:txBody>
                    <a:bodyPr/>
                    <a:lstStyle/>
                    <a:p>
                      <a:pPr algn="l" fontAlgn="b"/>
                      <a:endParaRPr lang="en-US" sz="1400" b="0"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a:solidFill>
                            <a:srgbClr val="000000"/>
                          </a:solidFill>
                          <a:effectLst/>
                          <a:latin typeface="Arial"/>
                        </a:rPr>
                        <a:t>Plenary</a:t>
                      </a:r>
                    </a:p>
                  </a:txBody>
                  <a:tcPr marL="9525" marR="9525" marT="9525" marB="0" anchor="b"/>
                </a:tc>
                <a:tc>
                  <a:txBody>
                    <a:bodyPr/>
                    <a:lstStyle/>
                    <a:p>
                      <a:pPr algn="ctr" fontAlgn="b"/>
                      <a:r>
                        <a:rPr lang="en-US" sz="1400" b="1" i="0" u="none" strike="noStrike" dirty="0">
                          <a:solidFill>
                            <a:srgbClr val="000000"/>
                          </a:solidFill>
                          <a:effectLst/>
                          <a:latin typeface="Arial"/>
                        </a:rPr>
                        <a:t>C/S</a:t>
                      </a:r>
                    </a:p>
                  </a:txBody>
                  <a:tcPr marL="9525" marR="9525" marT="9525" marB="0" anchor="b"/>
                </a:tc>
                <a:tc>
                  <a:txBody>
                    <a:bodyPr/>
                    <a:lstStyle/>
                    <a:p>
                      <a:pPr algn="ctr" fontAlgn="b"/>
                      <a:r>
                        <a:rPr lang="en-US" sz="1400" b="1" i="0" u="none" strike="noStrike" dirty="0">
                          <a:solidFill>
                            <a:srgbClr val="000000"/>
                          </a:solidFill>
                          <a:effectLst/>
                          <a:latin typeface="Arial"/>
                        </a:rPr>
                        <a:t>SLP</a:t>
                      </a:r>
                    </a:p>
                  </a:txBody>
                  <a:tcPr marL="9525" marR="9525" marT="9525" marB="0" anchor="b"/>
                </a:tc>
                <a:tc>
                  <a:txBody>
                    <a:bodyPr/>
                    <a:lstStyle/>
                    <a:p>
                      <a:pPr algn="ctr" fontAlgn="b"/>
                      <a:r>
                        <a:rPr lang="en-US" sz="1400" b="1" i="0" u="none" strike="noStrike" dirty="0">
                          <a:solidFill>
                            <a:srgbClr val="000000"/>
                          </a:solidFill>
                          <a:effectLst/>
                          <a:latin typeface="Arial"/>
                        </a:rPr>
                        <a:t>RFM</a:t>
                      </a:r>
                    </a:p>
                  </a:txBody>
                  <a:tcPr marL="9525" marR="9525" marT="9525" marB="0" anchor="b"/>
                </a:tc>
                <a:tc>
                  <a:txBody>
                    <a:bodyPr/>
                    <a:lstStyle/>
                    <a:p>
                      <a:pPr algn="ctr" fontAlgn="b"/>
                      <a:r>
                        <a:rPr lang="en-US" sz="1400" b="1" i="0" u="none" strike="noStrike" dirty="0">
                          <a:solidFill>
                            <a:srgbClr val="000000"/>
                          </a:solidFill>
                          <a:effectLst/>
                          <a:latin typeface="Arial"/>
                        </a:rPr>
                        <a:t>Optical</a:t>
                      </a:r>
                    </a:p>
                  </a:txBody>
                  <a:tcPr marL="9525" marR="9525" marT="9525" marB="0" anchor="b"/>
                </a:tc>
                <a:tc>
                  <a:txBody>
                    <a:bodyPr/>
                    <a:lstStyle/>
                    <a:p>
                      <a:pPr algn="ctr" fontAlgn="b"/>
                      <a:r>
                        <a:rPr lang="en-US" sz="1400" b="1" i="0" u="none" strike="noStrike" dirty="0">
                          <a:solidFill>
                            <a:srgbClr val="000000"/>
                          </a:solidFill>
                          <a:effectLst/>
                          <a:latin typeface="Arial"/>
                        </a:rPr>
                        <a:t>SDLS</a:t>
                      </a:r>
                    </a:p>
                  </a:txBody>
                  <a:tcPr marL="9525" marR="9525" marT="9525" marB="0" anchor="b"/>
                </a:tc>
                <a:tc>
                  <a:txBody>
                    <a:bodyPr/>
                    <a:lstStyle/>
                    <a:p>
                      <a:pPr algn="ctr" fontAlgn="b"/>
                      <a:r>
                        <a:rPr lang="en-US" sz="1400" b="1" i="0" u="none" strike="noStrike" dirty="0">
                          <a:solidFill>
                            <a:srgbClr val="000000"/>
                          </a:solidFill>
                          <a:effectLst/>
                          <a:latin typeface="Arial"/>
                        </a:rPr>
                        <a:t>MHDC</a:t>
                      </a:r>
                    </a:p>
                  </a:txBody>
                  <a:tcPr marL="9525" marR="9525" marT="9525" marB="0" anchor="b"/>
                </a:tc>
              </a:tr>
              <a:tr h="222895">
                <a:tc>
                  <a:txBody>
                    <a:bodyPr/>
                    <a:lstStyle/>
                    <a:p>
                      <a:pPr algn="l" fontAlgn="b"/>
                      <a:r>
                        <a:rPr lang="en-US" sz="1400" b="1" i="0" u="none" strike="noStrike">
                          <a:solidFill>
                            <a:srgbClr val="000000"/>
                          </a:solidFill>
                          <a:effectLst/>
                          <a:latin typeface="Arial"/>
                        </a:rPr>
                        <a:t>ASI</a:t>
                      </a:r>
                    </a:p>
                  </a:txBody>
                  <a:tcPr marL="9525" marR="9525" marT="9525" marB="0" anchor="b"/>
                </a:tc>
                <a:tc>
                  <a:txBody>
                    <a:bodyPr/>
                    <a:lstStyle/>
                    <a:p>
                      <a:pPr algn="ctr" fontAlgn="b"/>
                      <a:r>
                        <a:rPr lang="en-US" sz="1400" b="1" i="0" u="none" strike="noStrike" dirty="0">
                          <a:solidFill>
                            <a:srgbClr val="000000"/>
                          </a:solidFill>
                          <a:effectLst/>
                          <a:latin typeface="Arial"/>
                        </a:rPr>
                        <a:t> </a:t>
                      </a:r>
                    </a:p>
                  </a:txBody>
                  <a:tcPr marL="9525" marR="9525" marT="9525" marB="0" anchor="b"/>
                </a:tc>
                <a:tc>
                  <a:txBody>
                    <a:bodyPr/>
                    <a:lstStyle/>
                    <a:p>
                      <a:pPr algn="ctr" fontAlgn="b"/>
                      <a:r>
                        <a:rPr lang="en-US" sz="1400" b="1" i="0" u="none" strike="noStrike">
                          <a:solidFill>
                            <a:srgbClr val="000000"/>
                          </a:solidFill>
                          <a:effectLst/>
                          <a:latin typeface="Arial"/>
                        </a:rPr>
                        <a:t> </a:t>
                      </a:r>
                    </a:p>
                  </a:txBody>
                  <a:tcPr marL="9525" marR="9525" marT="9525" marB="0" anchor="b"/>
                </a:tc>
                <a:tc>
                  <a:txBody>
                    <a:bodyPr/>
                    <a:lstStyle/>
                    <a:p>
                      <a:pPr algn="ctr" fontAlgn="b"/>
                      <a:r>
                        <a:rPr lang="en-US" sz="1400" b="1" i="0" u="none" strike="noStrike" dirty="0">
                          <a:solidFill>
                            <a:srgbClr val="000000"/>
                          </a:solidFill>
                          <a:effectLst/>
                          <a:latin typeface="Arial"/>
                        </a:rPr>
                        <a:t> </a:t>
                      </a:r>
                    </a:p>
                  </a:txBody>
                  <a:tcPr marL="9525" marR="9525" marT="9525" marB="0" anchor="b"/>
                </a:tc>
                <a:tc>
                  <a:txBody>
                    <a:bodyPr/>
                    <a:lstStyle/>
                    <a:p>
                      <a:pPr algn="ctr" fontAlgn="b"/>
                      <a:r>
                        <a:rPr lang="en-US" sz="1400" b="1" i="0" u="none" strike="noStrike">
                          <a:solidFill>
                            <a:srgbClr val="000000"/>
                          </a:solidFill>
                          <a:effectLst/>
                          <a:latin typeface="Arial"/>
                        </a:rPr>
                        <a:t> </a:t>
                      </a:r>
                    </a:p>
                  </a:txBody>
                  <a:tcPr marL="9525" marR="9525" marT="9525" marB="0" anchor="b"/>
                </a:tc>
                <a:tc>
                  <a:txBody>
                    <a:bodyPr/>
                    <a:lstStyle/>
                    <a:p>
                      <a:pPr algn="ctr" fontAlgn="b"/>
                      <a:r>
                        <a:rPr lang="en-US" sz="1400" b="1" i="0" u="none" strike="noStrike" dirty="0">
                          <a:solidFill>
                            <a:srgbClr val="000000"/>
                          </a:solidFill>
                          <a:effectLst/>
                          <a:latin typeface="Arial"/>
                        </a:rPr>
                        <a:t> </a:t>
                      </a:r>
                    </a:p>
                  </a:txBody>
                  <a:tcPr marL="9525" marR="9525" marT="9525" marB="0" anchor="b"/>
                </a:tc>
                <a:tc>
                  <a:txBody>
                    <a:bodyPr/>
                    <a:lstStyle/>
                    <a:p>
                      <a:pPr algn="ctr" fontAlgn="b"/>
                      <a:r>
                        <a:rPr lang="en-US" sz="1400" b="1" i="0" u="none" strike="noStrike" dirty="0">
                          <a:solidFill>
                            <a:srgbClr val="000000"/>
                          </a:solidFill>
                          <a:effectLst/>
                          <a:latin typeface="Arial"/>
                        </a:rPr>
                        <a:t> </a:t>
                      </a:r>
                    </a:p>
                  </a:txBody>
                  <a:tcPr marL="9525" marR="9525" marT="9525" marB="0" anchor="b"/>
                </a:tc>
                <a:tc>
                  <a:txBody>
                    <a:bodyPr/>
                    <a:lstStyle/>
                    <a:p>
                      <a:pPr algn="ctr" fontAlgn="b"/>
                      <a:r>
                        <a:rPr lang="en-US" sz="1400" b="1" i="0" u="none" strike="noStrike">
                          <a:solidFill>
                            <a:srgbClr val="000000"/>
                          </a:solidFill>
                          <a:effectLst/>
                          <a:latin typeface="Arial"/>
                        </a:rPr>
                        <a:t> </a:t>
                      </a:r>
                    </a:p>
                  </a:txBody>
                  <a:tcPr marL="9525" marR="9525" marT="9525" marB="0" anchor="b"/>
                </a:tc>
              </a:tr>
              <a:tr h="253301">
                <a:tc>
                  <a:txBody>
                    <a:bodyPr/>
                    <a:lstStyle/>
                    <a:p>
                      <a:pPr algn="l" fontAlgn="b"/>
                      <a:r>
                        <a:rPr lang="en-US" sz="1400" b="1" i="0" u="none" strike="noStrike">
                          <a:solidFill>
                            <a:srgbClr val="000000"/>
                          </a:solidFill>
                          <a:effectLst/>
                          <a:latin typeface="Arial"/>
                        </a:rPr>
                        <a:t>CNES</a:t>
                      </a:r>
                    </a:p>
                  </a:txBody>
                  <a:tcPr marL="9525" marR="9525" marT="9525"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2</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2</a:t>
                      </a:r>
                      <a:endParaRPr lang="en-US" sz="1400" b="1" i="0" u="none" strike="noStrike" dirty="0">
                        <a:solidFill>
                          <a:srgbClr val="000000"/>
                        </a:solidFill>
                        <a:effectLst/>
                        <a:latin typeface="Arial"/>
                      </a:endParaRPr>
                    </a:p>
                  </a:txBody>
                  <a:tcPr marL="9525" marR="9525" marT="9525" marB="0" anchor="b"/>
                </a:tc>
              </a:tr>
              <a:tr h="253301">
                <a:tc>
                  <a:txBody>
                    <a:bodyPr/>
                    <a:lstStyle/>
                    <a:p>
                      <a:pPr algn="l" fontAlgn="b"/>
                      <a:r>
                        <a:rPr lang="en-US" sz="1400" b="1" i="0" u="none" strike="noStrike">
                          <a:solidFill>
                            <a:srgbClr val="000000"/>
                          </a:solidFill>
                          <a:effectLst/>
                          <a:latin typeface="Arial"/>
                        </a:rPr>
                        <a:t>CNSA</a:t>
                      </a: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3</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3</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3</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r>
              <a:tr h="253301">
                <a:tc>
                  <a:txBody>
                    <a:bodyPr/>
                    <a:lstStyle/>
                    <a:p>
                      <a:pPr algn="l" fontAlgn="b"/>
                      <a:r>
                        <a:rPr lang="en-US" sz="1400" b="1" i="0" u="none" strike="noStrike">
                          <a:solidFill>
                            <a:srgbClr val="000000"/>
                          </a:solidFill>
                          <a:effectLst/>
                          <a:latin typeface="Arial"/>
                        </a:rPr>
                        <a:t>CSA</a:t>
                      </a: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r>
              <a:tr h="253301">
                <a:tc>
                  <a:txBody>
                    <a:bodyPr/>
                    <a:lstStyle/>
                    <a:p>
                      <a:pPr algn="l" fontAlgn="b"/>
                      <a:r>
                        <a:rPr lang="en-US" sz="1400" b="1" i="0" u="none" strike="noStrike">
                          <a:solidFill>
                            <a:srgbClr val="000000"/>
                          </a:solidFill>
                          <a:effectLst/>
                          <a:latin typeface="Arial"/>
                        </a:rPr>
                        <a:t>DLR</a:t>
                      </a:r>
                    </a:p>
                  </a:txBody>
                  <a:tcPr marL="9525" marR="9525" marT="9525"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2</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3</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2</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3</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2</a:t>
                      </a:r>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r>
              <a:tr h="253301">
                <a:tc>
                  <a:txBody>
                    <a:bodyPr/>
                    <a:lstStyle/>
                    <a:p>
                      <a:pPr algn="l" fontAlgn="b"/>
                      <a:r>
                        <a:rPr lang="en-US" sz="1400" b="1" i="0" u="none" strike="noStrike">
                          <a:solidFill>
                            <a:srgbClr val="000000"/>
                          </a:solidFill>
                          <a:effectLst/>
                          <a:latin typeface="Arial"/>
                        </a:rPr>
                        <a:t>ESA</a:t>
                      </a:r>
                    </a:p>
                  </a:txBody>
                  <a:tcPr marL="9525" marR="9525" marT="9525" marB="0" anchor="b"/>
                </a:tc>
                <a:tc>
                  <a:txBody>
                    <a:bodyPr/>
                    <a:lstStyle/>
                    <a:p>
                      <a:pPr algn="ctr" fontAlgn="b"/>
                      <a:r>
                        <a:rPr lang="en-US" sz="1400" b="1" i="0" u="none" strike="noStrike" dirty="0" smtClean="0">
                          <a:solidFill>
                            <a:srgbClr val="000000"/>
                          </a:solidFill>
                          <a:effectLst/>
                          <a:latin typeface="Arial"/>
                        </a:rPr>
                        <a:t>5</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4</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4</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4</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6</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4</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4</a:t>
                      </a:r>
                      <a:endParaRPr lang="en-US" sz="1400" b="1" i="0" u="none" strike="noStrike" dirty="0">
                        <a:solidFill>
                          <a:srgbClr val="000000"/>
                        </a:solidFill>
                        <a:effectLst/>
                        <a:latin typeface="Arial"/>
                      </a:endParaRPr>
                    </a:p>
                  </a:txBody>
                  <a:tcPr marL="9525" marR="9525" marT="9525" marB="0" anchor="b"/>
                </a:tc>
              </a:tr>
              <a:tr h="253301">
                <a:tc>
                  <a:txBody>
                    <a:bodyPr/>
                    <a:lstStyle/>
                    <a:p>
                      <a:pPr algn="l" fontAlgn="b"/>
                      <a:r>
                        <a:rPr lang="en-US" sz="1400" b="1" i="0" u="none" strike="noStrike">
                          <a:solidFill>
                            <a:srgbClr val="000000"/>
                          </a:solidFill>
                          <a:effectLst/>
                          <a:latin typeface="Arial"/>
                        </a:rPr>
                        <a:t>INPE</a:t>
                      </a: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r>
              <a:tr h="253301">
                <a:tc>
                  <a:txBody>
                    <a:bodyPr/>
                    <a:lstStyle/>
                    <a:p>
                      <a:pPr algn="l" fontAlgn="b"/>
                      <a:r>
                        <a:rPr lang="en-US" sz="1400" b="1" i="0" u="none" strike="noStrike">
                          <a:solidFill>
                            <a:srgbClr val="000000"/>
                          </a:solidFill>
                          <a:effectLst/>
                          <a:latin typeface="Arial"/>
                        </a:rPr>
                        <a:t>JAXA</a:t>
                      </a:r>
                    </a:p>
                  </a:txBody>
                  <a:tcPr marL="9525" marR="9525" marT="9525" marB="0" anchor="b"/>
                </a:tc>
                <a:tc>
                  <a:txBody>
                    <a:bodyPr/>
                    <a:lstStyle/>
                    <a:p>
                      <a:pPr algn="ctr" fontAlgn="b"/>
                      <a:r>
                        <a:rPr lang="en-US" sz="1400" b="1" i="0" u="none" strike="noStrike" dirty="0" smtClean="0">
                          <a:solidFill>
                            <a:srgbClr val="000000"/>
                          </a:solidFill>
                          <a:effectLst/>
                          <a:latin typeface="Arial"/>
                        </a:rPr>
                        <a:t>3</a:t>
                      </a:r>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7</a:t>
                      </a:r>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r>
              <a:tr h="253301">
                <a:tc>
                  <a:txBody>
                    <a:bodyPr/>
                    <a:lstStyle/>
                    <a:p>
                      <a:pPr algn="l" fontAlgn="b"/>
                      <a:r>
                        <a:rPr lang="en-US" sz="1400" b="1" i="0" u="none" strike="noStrike">
                          <a:solidFill>
                            <a:srgbClr val="000000"/>
                          </a:solidFill>
                          <a:effectLst/>
                          <a:latin typeface="Arial"/>
                        </a:rPr>
                        <a:t>NASA</a:t>
                      </a:r>
                    </a:p>
                  </a:txBody>
                  <a:tcPr marL="9525" marR="9525" marT="9525" marB="0" anchor="b"/>
                </a:tc>
                <a:tc>
                  <a:txBody>
                    <a:bodyPr/>
                    <a:lstStyle/>
                    <a:p>
                      <a:pPr algn="ctr" fontAlgn="b"/>
                      <a:r>
                        <a:rPr lang="en-US" sz="1400" b="1" i="0" u="none" strike="noStrike" dirty="0" smtClean="0">
                          <a:solidFill>
                            <a:srgbClr val="000000"/>
                          </a:solidFill>
                          <a:effectLst/>
                          <a:latin typeface="Arial"/>
                        </a:rPr>
                        <a:t>6</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9</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10</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7</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14</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6</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7</a:t>
                      </a:r>
                      <a:endParaRPr lang="en-US" sz="1400" b="1" i="0" u="none" strike="noStrike" dirty="0">
                        <a:solidFill>
                          <a:srgbClr val="000000"/>
                        </a:solidFill>
                        <a:effectLst/>
                        <a:latin typeface="Arial"/>
                      </a:endParaRPr>
                    </a:p>
                  </a:txBody>
                  <a:tcPr marL="9525" marR="9525" marT="9525" marB="0" anchor="b"/>
                </a:tc>
              </a:tr>
              <a:tr h="253301">
                <a:tc>
                  <a:txBody>
                    <a:bodyPr/>
                    <a:lstStyle/>
                    <a:p>
                      <a:pPr algn="l" fontAlgn="b"/>
                      <a:r>
                        <a:rPr lang="en-US" sz="1400" b="1" i="0" u="none" strike="noStrike">
                          <a:solidFill>
                            <a:srgbClr val="000000"/>
                          </a:solidFill>
                          <a:effectLst/>
                          <a:latin typeface="Arial"/>
                        </a:rPr>
                        <a:t>RFSA</a:t>
                      </a: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2</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3</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3</a:t>
                      </a:r>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2</a:t>
                      </a:r>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r>
              <a:tr h="253301">
                <a:tc>
                  <a:txBody>
                    <a:bodyPr/>
                    <a:lstStyle/>
                    <a:p>
                      <a:pPr algn="l" fontAlgn="b"/>
                      <a:r>
                        <a:rPr lang="en-US" sz="1400" b="1" i="0" u="none" strike="noStrike">
                          <a:solidFill>
                            <a:srgbClr val="000000"/>
                          </a:solidFill>
                          <a:effectLst/>
                          <a:latin typeface="Arial"/>
                        </a:rPr>
                        <a:t>UKSA</a:t>
                      </a:r>
                    </a:p>
                  </a:txBody>
                  <a:tcPr marL="9525" marR="9525" marT="9525"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r>
              <a:tr h="253301">
                <a:tc>
                  <a:txBody>
                    <a:bodyPr/>
                    <a:lstStyle/>
                    <a:p>
                      <a:pPr algn="l" fontAlgn="b"/>
                      <a:r>
                        <a:rPr lang="en-US" sz="1400" b="1" i="0" u="none" strike="noStrike" dirty="0" smtClean="0">
                          <a:solidFill>
                            <a:srgbClr val="000000"/>
                          </a:solidFill>
                          <a:effectLst/>
                          <a:latin typeface="Arial"/>
                        </a:rPr>
                        <a:t>Other</a:t>
                      </a:r>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2*</a:t>
                      </a:r>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2*</a:t>
                      </a:r>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r>
              <a:tr h="253301">
                <a:tc>
                  <a:txBody>
                    <a:bodyPr/>
                    <a:lstStyle/>
                    <a:p>
                      <a:pPr algn="l" fontAlgn="b"/>
                      <a:r>
                        <a:rPr lang="en-US" sz="1400" b="1" i="0" u="none" strike="noStrike">
                          <a:solidFill>
                            <a:srgbClr val="000000"/>
                          </a:solidFill>
                          <a:effectLst/>
                          <a:latin typeface="Arial"/>
                        </a:rPr>
                        <a:t>TOTAL</a:t>
                      </a:r>
                    </a:p>
                  </a:txBody>
                  <a:tcPr marL="9525" marR="9525" marT="9525" marB="0" anchor="b"/>
                </a:tc>
                <a:tc>
                  <a:txBody>
                    <a:bodyPr/>
                    <a:lstStyle/>
                    <a:p>
                      <a:pPr algn="ctr" fontAlgn="b"/>
                      <a:r>
                        <a:rPr lang="en-US" sz="1400" b="1" i="0" u="none" strike="noStrike" dirty="0" smtClean="0">
                          <a:solidFill>
                            <a:srgbClr val="000000"/>
                          </a:solidFill>
                          <a:effectLst/>
                          <a:latin typeface="Arial"/>
                        </a:rPr>
                        <a:t>17</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22</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27</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22</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34</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16</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13</a:t>
                      </a:r>
                      <a:endParaRPr lang="en-US" sz="1400" b="1" i="0" u="none" strike="noStrike" dirty="0">
                        <a:solidFill>
                          <a:srgbClr val="000000"/>
                        </a:solidFill>
                        <a:effectLst/>
                        <a:latin typeface="Arial"/>
                      </a:endParaRPr>
                    </a:p>
                  </a:txBody>
                  <a:tcPr marL="9525" marR="9525" marT="9525" marB="0" anchor="b"/>
                </a:tc>
              </a:tr>
              <a:tr h="372849">
                <a:tc>
                  <a:txBody>
                    <a:bodyPr/>
                    <a:lstStyle/>
                    <a:p>
                      <a:pPr algn="l" fontAlgn="b"/>
                      <a:endParaRPr lang="en-US" sz="1400" b="1" i="0" u="none" strike="noStrike">
                        <a:solidFill>
                          <a:srgbClr val="000000"/>
                        </a:solidFill>
                        <a:effectLst/>
                        <a:latin typeface="Arial"/>
                      </a:endParaRPr>
                    </a:p>
                  </a:txBody>
                  <a:tcPr marL="9525" marR="9525" marT="9525" marB="0" anchor="b"/>
                </a:tc>
                <a:tc>
                  <a:txBody>
                    <a:bodyPr/>
                    <a:lstStyle/>
                    <a:p>
                      <a:pPr algn="l" fontAlgn="b"/>
                      <a:endParaRPr lang="en-US" sz="1000" b="1" i="0" u="none" strike="noStrike" dirty="0">
                        <a:solidFill>
                          <a:srgbClr val="000000"/>
                        </a:solidFill>
                        <a:effectLst/>
                        <a:latin typeface="Arial"/>
                      </a:endParaRPr>
                    </a:p>
                  </a:txBody>
                  <a:tcPr marL="9525" marR="9525" marT="9525" marB="0" anchor="b"/>
                </a:tc>
                <a:tc>
                  <a:txBody>
                    <a:bodyPr/>
                    <a:lstStyle/>
                    <a:p>
                      <a:pPr algn="l" fontAlgn="b"/>
                      <a:endParaRPr lang="en-US" sz="1400" b="0" i="0" u="none" strike="noStrike" dirty="0">
                        <a:solidFill>
                          <a:srgbClr val="000000"/>
                        </a:solidFill>
                        <a:effectLst/>
                        <a:latin typeface="Arial"/>
                      </a:endParaRPr>
                    </a:p>
                  </a:txBody>
                  <a:tcPr marL="9525" marR="9525" marT="9525" marB="0" anchor="b"/>
                </a:tc>
                <a:tc>
                  <a:txBody>
                    <a:bodyPr/>
                    <a:lstStyle/>
                    <a:p>
                      <a:pPr algn="l" fontAlgn="b"/>
                      <a:r>
                        <a:rPr lang="en-US" sz="1400" b="0" i="0" u="none" strike="noStrike" dirty="0" smtClean="0">
                          <a:solidFill>
                            <a:srgbClr val="000000"/>
                          </a:solidFill>
                          <a:effectLst/>
                          <a:latin typeface="Arial"/>
                        </a:rPr>
                        <a:t>*S.</a:t>
                      </a:r>
                      <a:r>
                        <a:rPr lang="en-US" sz="1400" b="0" i="0" u="none" strike="noStrike" baseline="0" dirty="0" smtClean="0">
                          <a:solidFill>
                            <a:srgbClr val="000000"/>
                          </a:solidFill>
                          <a:effectLst/>
                          <a:latin typeface="Arial"/>
                        </a:rPr>
                        <a:t> </a:t>
                      </a:r>
                      <a:r>
                        <a:rPr lang="en-US" sz="1400" b="0" i="0" u="none" strike="noStrike" dirty="0" smtClean="0">
                          <a:solidFill>
                            <a:srgbClr val="000000"/>
                          </a:solidFill>
                          <a:effectLst/>
                          <a:latin typeface="Arial"/>
                        </a:rPr>
                        <a:t>Korea</a:t>
                      </a:r>
                      <a:endParaRPr lang="en-US" sz="1400" b="0" i="0" u="none" strike="noStrike" dirty="0">
                        <a:solidFill>
                          <a:srgbClr val="000000"/>
                        </a:solidFill>
                        <a:effectLst/>
                        <a:latin typeface="Arial"/>
                      </a:endParaRPr>
                    </a:p>
                  </a:txBody>
                  <a:tcPr marL="9525" marR="9525" marT="9525" marB="0" anchor="b"/>
                </a:tc>
                <a:tc>
                  <a:txBody>
                    <a:bodyPr/>
                    <a:lstStyle/>
                    <a:p>
                      <a:pPr algn="l" fontAlgn="b"/>
                      <a:endParaRPr lang="en-US" sz="1400" b="0" i="0" u="none" strike="noStrike" dirty="0">
                        <a:solidFill>
                          <a:srgbClr val="000000"/>
                        </a:solidFill>
                        <a:effectLst/>
                        <a:latin typeface="Arial"/>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effectLst/>
                          <a:latin typeface="Arial"/>
                          <a:ea typeface="+mn-ea"/>
                          <a:cs typeface="+mn-cs"/>
                        </a:rPr>
                        <a:t>*S. Korea</a:t>
                      </a:r>
                    </a:p>
                  </a:txBody>
                  <a:tcPr marL="9525" marR="9525" marT="9525" marB="0" anchor="b"/>
                </a:tc>
                <a:tc>
                  <a:txBody>
                    <a:bodyPr/>
                    <a:lstStyle/>
                    <a:p>
                      <a:pPr algn="l" fontAlgn="b"/>
                      <a:endParaRPr lang="en-US" sz="1000" b="0" i="0" u="none" strike="noStrike" dirty="0">
                        <a:solidFill>
                          <a:srgbClr val="000000"/>
                        </a:solidFill>
                        <a:effectLst/>
                        <a:latin typeface="Arial"/>
                      </a:endParaRPr>
                    </a:p>
                  </a:txBody>
                  <a:tcPr marL="9525" marR="9525" marT="9525" marB="0" anchor="b"/>
                </a:tc>
                <a:tc>
                  <a:txBody>
                    <a:bodyPr/>
                    <a:lstStyle/>
                    <a:p>
                      <a:pPr algn="ctr" fontAlgn="b"/>
                      <a:endParaRPr lang="en-US" sz="1000" b="0" i="0" u="none" strike="noStrike" dirty="0">
                        <a:solidFill>
                          <a:srgbClr val="000000"/>
                        </a:solidFill>
                        <a:effectLst/>
                        <a:latin typeface="Arial"/>
                      </a:endParaRPr>
                    </a:p>
                  </a:txBody>
                  <a:tcPr marL="9525" marR="9525" marT="9525" marB="0" anchor="b"/>
                </a:tc>
              </a:tr>
              <a:tr h="253301">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dirty="0">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dirty="0">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dirty="0">
                        <a:solidFill>
                          <a:srgbClr val="000000"/>
                        </a:solidFill>
                        <a:effectLst/>
                        <a:latin typeface="Arial"/>
                      </a:endParaRPr>
                    </a:p>
                  </a:txBody>
                  <a:tcPr marL="9525" marR="9525" marT="9525" marB="0" anchor="b"/>
                </a:tc>
              </a:tr>
              <a:tr h="471726">
                <a:tc>
                  <a:txBody>
                    <a:bodyPr/>
                    <a:lstStyle/>
                    <a:p>
                      <a:pPr algn="l" fontAlgn="b"/>
                      <a:r>
                        <a:rPr lang="en-US" sz="1400" b="1" i="0" u="none" strike="noStrike">
                          <a:solidFill>
                            <a:srgbClr val="000000"/>
                          </a:solidFill>
                          <a:effectLst/>
                          <a:latin typeface="Arial"/>
                        </a:rPr>
                        <a:t>Meeting Duration</a:t>
                      </a:r>
                    </a:p>
                  </a:txBody>
                  <a:tcPr marL="9525" marR="9525" marT="9525" marB="0" anchor="b"/>
                </a:tc>
                <a:tc>
                  <a:txBody>
                    <a:bodyPr/>
                    <a:lstStyle/>
                    <a:p>
                      <a:pPr algn="ctr" fontAlgn="b"/>
                      <a:r>
                        <a:rPr lang="en-US" sz="1400" b="1" i="0" u="none" strike="noStrike" dirty="0" smtClean="0">
                          <a:solidFill>
                            <a:srgbClr val="000000"/>
                          </a:solidFill>
                          <a:effectLst/>
                          <a:latin typeface="Arial"/>
                        </a:rPr>
                        <a:t>.5</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2</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3.5</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2</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2.5</a:t>
                      </a:r>
                      <a:endParaRPr lang="en-US" sz="1400" b="1" i="0" u="none" strike="noStrike" dirty="0">
                        <a:solidFill>
                          <a:srgbClr val="000000"/>
                        </a:solidFill>
                        <a:effectLst/>
                        <a:latin typeface="Arial"/>
                      </a:endParaRPr>
                    </a:p>
                  </a:txBody>
                  <a:tcPr marL="9525" marR="9525" marT="9525" marB="0" anchor="b"/>
                </a:tc>
              </a:tr>
              <a:tr h="471726">
                <a:tc>
                  <a:txBody>
                    <a:bodyPr/>
                    <a:lstStyle/>
                    <a:p>
                      <a:pPr algn="l" fontAlgn="b"/>
                      <a:r>
                        <a:rPr lang="en-US" sz="1400" b="1" i="0" u="none" strike="noStrike">
                          <a:solidFill>
                            <a:srgbClr val="000000"/>
                          </a:solidFill>
                          <a:effectLst/>
                          <a:latin typeface="Arial"/>
                        </a:rPr>
                        <a:t>Agency Diversity</a:t>
                      </a:r>
                    </a:p>
                  </a:txBody>
                  <a:tcPr marL="9525" marR="9525" marT="9525" marB="0" anchor="b"/>
                </a:tc>
                <a:tc>
                  <a:txBody>
                    <a:bodyPr/>
                    <a:lstStyle/>
                    <a:p>
                      <a:pPr algn="ctr" fontAlgn="b"/>
                      <a:r>
                        <a:rPr lang="en-US" sz="1400" b="1" i="0" u="none" strike="noStrike" dirty="0" smtClean="0">
                          <a:solidFill>
                            <a:srgbClr val="000000"/>
                          </a:solidFill>
                          <a:effectLst/>
                          <a:latin typeface="Arial"/>
                        </a:rPr>
                        <a:t>6</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7</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8</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7</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7</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6</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3</a:t>
                      </a:r>
                      <a:endParaRPr lang="en-US" sz="1400" b="1" i="0" u="none" strike="noStrike" dirty="0">
                        <a:solidFill>
                          <a:srgbClr val="000000"/>
                        </a:solidFill>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1697176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p:cNvSpPr txBox="1">
            <a:spLocks noChangeArrowheads="1"/>
          </p:cNvSpPr>
          <p:nvPr/>
        </p:nvSpPr>
        <p:spPr bwMode="auto">
          <a:xfrm>
            <a:off x="990600" y="1176338"/>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828800" indent="-457200" eaLnBrk="0" hangingPunct="0">
              <a:lnSpc>
                <a:spcPct val="90000"/>
              </a:lnSpc>
              <a:spcAft>
                <a:spcPct val="10000"/>
              </a:spcAft>
              <a:buSzPct val="125000"/>
              <a:defRPr b="1">
                <a:solidFill>
                  <a:schemeClr val="tx1"/>
                </a:solidFill>
                <a:latin typeface="Arial" pitchFamily="34" charset="0"/>
              </a:defRPr>
            </a:lvl4pPr>
            <a:lvl5pPr marL="2286000" indent="-457200" eaLnBrk="0" hangingPunct="0">
              <a:lnSpc>
                <a:spcPct val="90000"/>
              </a:lnSpc>
              <a:spcAft>
                <a:spcPct val="10000"/>
              </a:spcAft>
              <a:buSzPct val="125000"/>
              <a:defRPr b="1">
                <a:solidFill>
                  <a:schemeClr val="tx1"/>
                </a:solidFill>
                <a:latin typeface="Arial" pitchFamily="34" charset="0"/>
              </a:defRPr>
            </a:lvl5pPr>
            <a:lvl6pPr marL="2743200" indent="-457200" eaLnBrk="0" fontAlgn="base" hangingPunct="0">
              <a:lnSpc>
                <a:spcPct val="90000"/>
              </a:lnSpc>
              <a:spcBef>
                <a:spcPct val="0"/>
              </a:spcBef>
              <a:spcAft>
                <a:spcPct val="10000"/>
              </a:spcAft>
              <a:buSzPct val="125000"/>
              <a:defRPr b="1">
                <a:solidFill>
                  <a:schemeClr val="tx1"/>
                </a:solidFill>
                <a:latin typeface="Arial" pitchFamily="34" charset="0"/>
              </a:defRPr>
            </a:lvl6pPr>
            <a:lvl7pPr marL="3200400" indent="-457200" eaLnBrk="0" fontAlgn="base" hangingPunct="0">
              <a:lnSpc>
                <a:spcPct val="90000"/>
              </a:lnSpc>
              <a:spcBef>
                <a:spcPct val="0"/>
              </a:spcBef>
              <a:spcAft>
                <a:spcPct val="10000"/>
              </a:spcAft>
              <a:buSzPct val="125000"/>
              <a:defRPr b="1">
                <a:solidFill>
                  <a:schemeClr val="tx1"/>
                </a:solidFill>
                <a:latin typeface="Arial" pitchFamily="34" charset="0"/>
              </a:defRPr>
            </a:lvl7pPr>
            <a:lvl8pPr marL="3657600" indent="-457200" eaLnBrk="0" fontAlgn="base" hangingPunct="0">
              <a:lnSpc>
                <a:spcPct val="90000"/>
              </a:lnSpc>
              <a:spcBef>
                <a:spcPct val="0"/>
              </a:spcBef>
              <a:spcAft>
                <a:spcPct val="10000"/>
              </a:spcAft>
              <a:buSzPct val="125000"/>
              <a:defRPr b="1">
                <a:solidFill>
                  <a:schemeClr val="tx1"/>
                </a:solidFill>
                <a:latin typeface="Arial" pitchFamily="34" charset="0"/>
              </a:defRPr>
            </a:lvl8pPr>
            <a:lvl9pPr marL="4114800" indent="-4572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ct val="50000"/>
              </a:spcBef>
              <a:spcAft>
                <a:spcPct val="0"/>
              </a:spcAft>
              <a:buSzTx/>
            </a:pPr>
            <a:endParaRPr lang="en-GB" sz="2400" b="0"/>
          </a:p>
        </p:txBody>
      </p:sp>
      <p:sp>
        <p:nvSpPr>
          <p:cNvPr id="191492" name="Text Box 2"/>
          <p:cNvSpPr txBox="1">
            <a:spLocks noChangeArrowheads="1"/>
          </p:cNvSpPr>
          <p:nvPr/>
        </p:nvSpPr>
        <p:spPr bwMode="auto">
          <a:xfrm>
            <a:off x="2728560" y="87765"/>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pPr>
            <a:r>
              <a:rPr lang="en-GB" sz="2800" dirty="0">
                <a:solidFill>
                  <a:srgbClr val="000099"/>
                </a:solidFill>
                <a:latin typeface="Calibri" pitchFamily="34" charset="0"/>
                <a:cs typeface="Calibri" pitchFamily="34" charset="0"/>
              </a:rPr>
              <a:t>SLS </a:t>
            </a:r>
            <a:r>
              <a:rPr lang="en-GB" sz="2800" dirty="0" smtClean="0">
                <a:solidFill>
                  <a:srgbClr val="000099"/>
                </a:solidFill>
                <a:latin typeface="Calibri" pitchFamily="34" charset="0"/>
                <a:cs typeface="Calibri" pitchFamily="34" charset="0"/>
              </a:rPr>
              <a:t>AREA </a:t>
            </a:r>
            <a:r>
              <a:rPr lang="en-US" sz="2800" dirty="0" smtClean="0">
                <a:solidFill>
                  <a:srgbClr val="000099"/>
                </a:solidFill>
                <a:latin typeface="Calibri" pitchFamily="34" charset="0"/>
                <a:cs typeface="Calibri" pitchFamily="34" charset="0"/>
              </a:rPr>
              <a:t>REPORT</a:t>
            </a:r>
            <a:endParaRPr lang="en-US" sz="2800" dirty="0">
              <a:solidFill>
                <a:srgbClr val="000099"/>
              </a:solidFill>
              <a:latin typeface="Calibri" pitchFamily="34" charset="0"/>
              <a:cs typeface="Calibri" pitchFamily="34" charset="0"/>
            </a:endParaRPr>
          </a:p>
        </p:txBody>
      </p:sp>
      <p:sp>
        <p:nvSpPr>
          <p:cNvPr id="191494" name="Text Box 6"/>
          <p:cNvSpPr txBox="1">
            <a:spLocks noChangeArrowheads="1"/>
          </p:cNvSpPr>
          <p:nvPr/>
        </p:nvSpPr>
        <p:spPr bwMode="auto">
          <a:xfrm>
            <a:off x="424261" y="730169"/>
            <a:ext cx="8525909"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828800" indent="-457200" eaLnBrk="0" hangingPunct="0">
              <a:lnSpc>
                <a:spcPct val="90000"/>
              </a:lnSpc>
              <a:spcAft>
                <a:spcPct val="10000"/>
              </a:spcAft>
              <a:buSzPct val="125000"/>
              <a:defRPr b="1">
                <a:solidFill>
                  <a:schemeClr val="tx1"/>
                </a:solidFill>
                <a:latin typeface="Arial" pitchFamily="34" charset="0"/>
              </a:defRPr>
            </a:lvl4pPr>
            <a:lvl5pPr marL="2286000" indent="-457200" eaLnBrk="0" hangingPunct="0">
              <a:lnSpc>
                <a:spcPct val="90000"/>
              </a:lnSpc>
              <a:spcAft>
                <a:spcPct val="10000"/>
              </a:spcAft>
              <a:buSzPct val="125000"/>
              <a:defRPr b="1">
                <a:solidFill>
                  <a:schemeClr val="tx1"/>
                </a:solidFill>
                <a:latin typeface="Arial" pitchFamily="34" charset="0"/>
              </a:defRPr>
            </a:lvl5pPr>
            <a:lvl6pPr marL="2743200" indent="-457200" eaLnBrk="0" fontAlgn="base" hangingPunct="0">
              <a:lnSpc>
                <a:spcPct val="90000"/>
              </a:lnSpc>
              <a:spcBef>
                <a:spcPct val="0"/>
              </a:spcBef>
              <a:spcAft>
                <a:spcPct val="10000"/>
              </a:spcAft>
              <a:buSzPct val="125000"/>
              <a:defRPr b="1">
                <a:solidFill>
                  <a:schemeClr val="tx1"/>
                </a:solidFill>
                <a:latin typeface="Arial" pitchFamily="34" charset="0"/>
              </a:defRPr>
            </a:lvl6pPr>
            <a:lvl7pPr marL="3200400" indent="-457200" eaLnBrk="0" fontAlgn="base" hangingPunct="0">
              <a:lnSpc>
                <a:spcPct val="90000"/>
              </a:lnSpc>
              <a:spcBef>
                <a:spcPct val="0"/>
              </a:spcBef>
              <a:spcAft>
                <a:spcPct val="10000"/>
              </a:spcAft>
              <a:buSzPct val="125000"/>
              <a:defRPr b="1">
                <a:solidFill>
                  <a:schemeClr val="tx1"/>
                </a:solidFill>
                <a:latin typeface="Arial" pitchFamily="34" charset="0"/>
              </a:defRPr>
            </a:lvl7pPr>
            <a:lvl8pPr marL="3657600" indent="-457200" eaLnBrk="0" fontAlgn="base" hangingPunct="0">
              <a:lnSpc>
                <a:spcPct val="90000"/>
              </a:lnSpc>
              <a:spcBef>
                <a:spcPct val="0"/>
              </a:spcBef>
              <a:spcAft>
                <a:spcPct val="10000"/>
              </a:spcAft>
              <a:buSzPct val="125000"/>
              <a:defRPr b="1">
                <a:solidFill>
                  <a:schemeClr val="tx1"/>
                </a:solidFill>
                <a:latin typeface="Arial" pitchFamily="34" charset="0"/>
              </a:defRPr>
            </a:lvl8pPr>
            <a:lvl9pPr marL="4114800" indent="-4572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0" indent="0">
              <a:lnSpc>
                <a:spcPct val="70000"/>
              </a:lnSpc>
              <a:spcBef>
                <a:spcPct val="50000"/>
              </a:spcBef>
              <a:spcAft>
                <a:spcPct val="0"/>
              </a:spcAft>
              <a:buSzTx/>
            </a:pPr>
            <a:r>
              <a:rPr lang="en-US" sz="1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Radio Frequency and Modulation  (RFM) WG – Progress Summary</a:t>
            </a:r>
          </a:p>
          <a:p>
            <a:pPr marL="0" indent="0">
              <a:lnSpc>
                <a:spcPct val="70000"/>
              </a:lnSpc>
              <a:spcBef>
                <a:spcPts val="0"/>
              </a:spcBef>
              <a:spcAft>
                <a:spcPct val="0"/>
              </a:spcAft>
              <a:buSzTx/>
            </a:pPr>
            <a:endParaRPr lang="en-US" sz="1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endParaRPr>
          </a:p>
          <a:p>
            <a:pPr lvl="1" indent="-862013"/>
            <a:r>
              <a:rPr lang="en-US" sz="1800" i="1" dirty="0" smtClean="0">
                <a:solidFill>
                  <a:srgbClr val="000099"/>
                </a:solidFill>
                <a:latin typeface="Calibri" pitchFamily="34" charset="0"/>
                <a:cs typeface="Calibri" pitchFamily="34" charset="0"/>
              </a:rPr>
              <a:t>1. Recommendations for Simultaneous </a:t>
            </a:r>
            <a:r>
              <a:rPr lang="en-US" sz="1800" i="1" dirty="0">
                <a:solidFill>
                  <a:srgbClr val="000099"/>
                </a:solidFill>
                <a:latin typeface="Calibri" pitchFamily="34" charset="0"/>
                <a:cs typeface="Calibri" pitchFamily="34" charset="0"/>
              </a:rPr>
              <a:t>H</a:t>
            </a:r>
            <a:r>
              <a:rPr lang="en-US" sz="1800" i="1" dirty="0" smtClean="0">
                <a:solidFill>
                  <a:srgbClr val="000099"/>
                </a:solidFill>
                <a:latin typeface="Calibri" pitchFamily="34" charset="0"/>
                <a:cs typeface="Calibri" pitchFamily="34" charset="0"/>
              </a:rPr>
              <a:t>igh </a:t>
            </a:r>
            <a:r>
              <a:rPr lang="en-US" sz="1800" i="1" dirty="0">
                <a:solidFill>
                  <a:srgbClr val="000099"/>
                </a:solidFill>
                <a:latin typeface="Calibri" pitchFamily="34" charset="0"/>
                <a:cs typeface="Calibri" pitchFamily="34" charset="0"/>
              </a:rPr>
              <a:t>R</a:t>
            </a:r>
            <a:r>
              <a:rPr lang="en-US" sz="1800" i="1" dirty="0" smtClean="0">
                <a:solidFill>
                  <a:srgbClr val="000099"/>
                </a:solidFill>
                <a:latin typeface="Calibri" pitchFamily="34" charset="0"/>
                <a:cs typeface="Calibri" pitchFamily="34" charset="0"/>
              </a:rPr>
              <a:t>ate </a:t>
            </a:r>
            <a:r>
              <a:rPr lang="en-US" sz="1800" i="1" dirty="0">
                <a:solidFill>
                  <a:srgbClr val="000099"/>
                </a:solidFill>
                <a:latin typeface="Calibri" pitchFamily="34" charset="0"/>
                <a:cs typeface="Calibri" pitchFamily="34" charset="0"/>
              </a:rPr>
              <a:t>T</a:t>
            </a:r>
            <a:r>
              <a:rPr lang="en-US" sz="1800" i="1" dirty="0" smtClean="0">
                <a:solidFill>
                  <a:srgbClr val="000099"/>
                </a:solidFill>
                <a:latin typeface="Calibri" pitchFamily="34" charset="0"/>
                <a:cs typeface="Calibri" pitchFamily="34" charset="0"/>
              </a:rPr>
              <a:t>elemetry and Ranging</a:t>
            </a:r>
          </a:p>
          <a:p>
            <a:pPr marL="457200" lvl="1" indent="-174625">
              <a:buFont typeface="Arial" pitchFamily="34" charset="0"/>
              <a:buChar char="•"/>
            </a:pPr>
            <a:r>
              <a:rPr lang="en-GB" dirty="0" smtClean="0">
                <a:latin typeface="Calibri" pitchFamily="34" charset="0"/>
                <a:cs typeface="Calibri" pitchFamily="34" charset="0"/>
              </a:rPr>
              <a:t>A restructured Draft GREEN Book on GMSK+PN ranging was presented to the WG. </a:t>
            </a:r>
          </a:p>
          <a:p>
            <a:pPr marL="457200" lvl="1" indent="-174625">
              <a:buFont typeface="Arial" pitchFamily="34" charset="0"/>
              <a:buChar char="•"/>
            </a:pPr>
            <a:r>
              <a:rPr lang="en-GB" dirty="0" smtClean="0">
                <a:solidFill>
                  <a:srgbClr val="FF0000"/>
                </a:solidFill>
                <a:latin typeface="Calibri" pitchFamily="34" charset="0"/>
                <a:cs typeface="Calibri" pitchFamily="34" charset="0"/>
              </a:rPr>
              <a:t>Resolution</a:t>
            </a:r>
            <a:r>
              <a:rPr lang="en-GB" dirty="0" smtClean="0">
                <a:latin typeface="Calibri" pitchFamily="34" charset="0"/>
                <a:cs typeface="Calibri" pitchFamily="34" charset="0"/>
              </a:rPr>
              <a:t>: WG request publication of this (new) Green Book. </a:t>
            </a:r>
            <a:endParaRPr lang="en-US" i="1" dirty="0" smtClean="0">
              <a:solidFill>
                <a:srgbClr val="000099"/>
              </a:solidFill>
              <a:latin typeface="Calibri" pitchFamily="34" charset="0"/>
              <a:cs typeface="Calibri" pitchFamily="34" charset="0"/>
            </a:endParaRPr>
          </a:p>
          <a:p>
            <a:pPr marL="0" indent="0"/>
            <a:r>
              <a:rPr lang="en-US" i="1" dirty="0" smtClean="0">
                <a:solidFill>
                  <a:srgbClr val="000099"/>
                </a:solidFill>
                <a:latin typeface="Calibri" pitchFamily="34" charset="0"/>
                <a:cs typeface="Calibri" pitchFamily="34" charset="0"/>
              </a:rPr>
              <a:t>2. Proposed Ranging Recommendation for 401.0-B</a:t>
            </a:r>
            <a:endParaRPr lang="en-US" i="1" dirty="0">
              <a:solidFill>
                <a:srgbClr val="000099"/>
              </a:solidFill>
              <a:latin typeface="Calibri" pitchFamily="34" charset="0"/>
              <a:cs typeface="Calibri" pitchFamily="34" charset="0"/>
            </a:endParaRPr>
          </a:p>
          <a:p>
            <a:pPr marL="457200" lvl="1" indent="-174625">
              <a:buFont typeface="Arial" pitchFamily="34" charset="0"/>
              <a:buChar char="•"/>
            </a:pPr>
            <a:r>
              <a:rPr lang="en-GB" dirty="0" smtClean="0">
                <a:latin typeface="Calibri" pitchFamily="34" charset="0"/>
                <a:cs typeface="Calibri" pitchFamily="34" charset="0"/>
              </a:rPr>
              <a:t>A telemetry-based ranging technique that is suitable for simultaneous high rate telemetry and ranging and time correlation was presented again to the WG. </a:t>
            </a:r>
          </a:p>
          <a:p>
            <a:pPr marL="457200" lvl="1" indent="-174625">
              <a:buFont typeface="Arial" pitchFamily="34" charset="0"/>
              <a:buChar char="•"/>
            </a:pPr>
            <a:r>
              <a:rPr lang="en-GB" u="sng" dirty="0" smtClean="0">
                <a:latin typeface="Calibri" pitchFamily="34" charset="0"/>
                <a:cs typeface="Calibri" pitchFamily="34" charset="0"/>
              </a:rPr>
              <a:t>WG propose that a new Project be created</a:t>
            </a:r>
            <a:r>
              <a:rPr lang="en-GB" dirty="0" smtClean="0">
                <a:latin typeface="Calibri" pitchFamily="34" charset="0"/>
                <a:cs typeface="Calibri" pitchFamily="34" charset="0"/>
              </a:rPr>
              <a:t>. </a:t>
            </a:r>
            <a:r>
              <a:rPr lang="en-GB" dirty="0">
                <a:latin typeface="Calibri" pitchFamily="34" charset="0"/>
                <a:cs typeface="Calibri" pitchFamily="34" charset="0"/>
              </a:rPr>
              <a:t>A concept paper </a:t>
            </a:r>
            <a:r>
              <a:rPr lang="en-GB" dirty="0" smtClean="0">
                <a:latin typeface="Calibri" pitchFamily="34" charset="0"/>
                <a:cs typeface="Calibri" pitchFamily="34" charset="0"/>
              </a:rPr>
              <a:t>will be provided and resources will be identified for eventual WG Resolution. </a:t>
            </a:r>
            <a:endParaRPr lang="en-US" dirty="0">
              <a:solidFill>
                <a:srgbClr val="000099"/>
              </a:solidFill>
              <a:latin typeface="Calibri" pitchFamily="34" charset="0"/>
              <a:cs typeface="Calibri" pitchFamily="34" charset="0"/>
            </a:endParaRPr>
          </a:p>
          <a:p>
            <a:pPr lvl="1" indent="-862013"/>
            <a:r>
              <a:rPr lang="en-US" sz="1800" i="1" dirty="0" smtClean="0">
                <a:solidFill>
                  <a:srgbClr val="000099"/>
                </a:solidFill>
                <a:latin typeface="Calibri" pitchFamily="34" charset="0"/>
                <a:cs typeface="Calibri" pitchFamily="34" charset="0"/>
              </a:rPr>
              <a:t>3.</a:t>
            </a:r>
            <a:r>
              <a:rPr lang="en-GB" sz="1800" i="1" dirty="0" smtClean="0">
                <a:solidFill>
                  <a:srgbClr val="000099"/>
                </a:solidFill>
                <a:latin typeface="Calibri" pitchFamily="34" charset="0"/>
                <a:cs typeface="Calibri" pitchFamily="34" charset="0"/>
              </a:rPr>
              <a:t> Update of Recommendation 401 (2.4.18) on 8 GHz modulation for EESS</a:t>
            </a:r>
          </a:p>
          <a:p>
            <a:pPr marL="457200" lvl="1" indent="-115888">
              <a:buFont typeface="Arial" pitchFamily="34" charset="0"/>
              <a:buChar char="•"/>
            </a:pPr>
            <a:r>
              <a:rPr lang="en-GB" dirty="0" smtClean="0">
                <a:latin typeface="Calibri" pitchFamily="34" charset="0"/>
                <a:cs typeface="Calibri" pitchFamily="34" charset="0"/>
              </a:rPr>
              <a:t>Work on revision of Rec 401 (2.4.18) to include higher order modulations for 8 GHz EESS has completed. Revision to be kept in WG until SFCG deliberation in June  2016.</a:t>
            </a:r>
            <a:endParaRPr lang="en-GB" dirty="0">
              <a:latin typeface="Calibri" pitchFamily="34" charset="0"/>
              <a:cs typeface="Calibri" pitchFamily="34" charset="0"/>
            </a:endParaRPr>
          </a:p>
          <a:p>
            <a:pPr lvl="1" indent="-862013"/>
            <a:r>
              <a:rPr lang="en-US" sz="1800" i="1" dirty="0" smtClean="0">
                <a:solidFill>
                  <a:srgbClr val="000099"/>
                </a:solidFill>
                <a:latin typeface="Calibri" pitchFamily="34" charset="0"/>
                <a:cs typeface="Calibri" pitchFamily="34" charset="0"/>
              </a:rPr>
              <a:t>4.</a:t>
            </a:r>
            <a:r>
              <a:rPr lang="en-GB" sz="1800" i="1" dirty="0" smtClean="0">
                <a:solidFill>
                  <a:srgbClr val="000099"/>
                </a:solidFill>
                <a:latin typeface="Calibri" pitchFamily="34" charset="0"/>
                <a:cs typeface="Calibri" pitchFamily="34" charset="0"/>
              </a:rPr>
              <a:t> VCM Magenta Book  (“Joint” with C&amp;S although there was no formal joint meeting)</a:t>
            </a:r>
            <a:endParaRPr lang="en-GB" sz="1800" i="1" dirty="0">
              <a:solidFill>
                <a:srgbClr val="000099"/>
              </a:solidFill>
              <a:latin typeface="Calibri" pitchFamily="34" charset="0"/>
              <a:cs typeface="Calibri" pitchFamily="34" charset="0"/>
            </a:endParaRPr>
          </a:p>
          <a:p>
            <a:pPr marL="457200" lvl="1" indent="-115888">
              <a:buFont typeface="Arial" pitchFamily="34" charset="0"/>
              <a:buChar char="•"/>
            </a:pPr>
            <a:r>
              <a:rPr lang="en-GB" dirty="0" smtClean="0">
                <a:latin typeface="Calibri" pitchFamily="34" charset="0"/>
                <a:cs typeface="Calibri" pitchFamily="34" charset="0"/>
              </a:rPr>
              <a:t>VCM magenta book reviewed (with C&amp;S WG), no significant change.</a:t>
            </a:r>
            <a:endParaRPr lang="en-US" dirty="0" smtClean="0">
              <a:latin typeface="Calibri" pitchFamily="34" charset="0"/>
              <a:cs typeface="Calibri" pitchFamily="34" charset="0"/>
            </a:endParaRPr>
          </a:p>
          <a:p>
            <a:pPr lvl="1" indent="-862013"/>
            <a:r>
              <a:rPr lang="en-US" i="1" dirty="0" smtClean="0">
                <a:solidFill>
                  <a:srgbClr val="000099"/>
                </a:solidFill>
                <a:latin typeface="Calibri" pitchFamily="34" charset="0"/>
                <a:cs typeface="Calibri" pitchFamily="34" charset="0"/>
              </a:rPr>
              <a:t>5.</a:t>
            </a:r>
            <a:r>
              <a:rPr lang="en-GB" i="1" dirty="0" smtClean="0">
                <a:solidFill>
                  <a:srgbClr val="000099"/>
                </a:solidFill>
                <a:latin typeface="Calibri" pitchFamily="34" charset="0"/>
                <a:cs typeface="Calibri" pitchFamily="34" charset="0"/>
              </a:rPr>
              <a:t> DDOR (with SEA-DDOR WG)</a:t>
            </a:r>
            <a:endParaRPr lang="en-GB" i="1" dirty="0">
              <a:solidFill>
                <a:srgbClr val="000099"/>
              </a:solidFill>
              <a:latin typeface="Calibri" pitchFamily="34" charset="0"/>
              <a:cs typeface="Calibri" pitchFamily="34" charset="0"/>
            </a:endParaRPr>
          </a:p>
          <a:p>
            <a:pPr marL="457200" lvl="1" indent="-115888">
              <a:buFont typeface="Arial" pitchFamily="34" charset="0"/>
              <a:buChar char="•"/>
            </a:pPr>
            <a:r>
              <a:rPr lang="en-GB" dirty="0" smtClean="0">
                <a:latin typeface="Calibri" pitchFamily="34" charset="0"/>
                <a:cs typeface="Calibri" pitchFamily="34" charset="0"/>
              </a:rPr>
              <a:t>Lower frequency tone to be added to section on DDOR tones via Pink Sheets to 401.0-B (modifications to Charter and/or Projects to be done).</a:t>
            </a:r>
            <a:endParaRPr lang="en-US" dirty="0" smtClean="0">
              <a:latin typeface="Calibri" pitchFamily="34" charset="0"/>
              <a:cs typeface="Calibri" pitchFamily="34" charset="0"/>
            </a:endParaRPr>
          </a:p>
          <a:p>
            <a:pPr lvl="1" indent="-862013"/>
            <a:r>
              <a:rPr lang="en-US" i="1" dirty="0" smtClean="0">
                <a:solidFill>
                  <a:srgbClr val="000099"/>
                </a:solidFill>
                <a:latin typeface="Calibri" pitchFamily="34" charset="0"/>
                <a:cs typeface="Calibri" pitchFamily="34" charset="0"/>
              </a:rPr>
              <a:t>6.</a:t>
            </a:r>
            <a:r>
              <a:rPr lang="en-GB" i="1" dirty="0" smtClean="0">
                <a:solidFill>
                  <a:srgbClr val="000099"/>
                </a:solidFill>
                <a:latin typeface="Calibri" pitchFamily="34" charset="0"/>
                <a:cs typeface="Calibri" pitchFamily="34" charset="0"/>
              </a:rPr>
              <a:t> Prox-1 Green Book</a:t>
            </a:r>
            <a:endParaRPr lang="en-GB" i="1" dirty="0">
              <a:solidFill>
                <a:srgbClr val="000099"/>
              </a:solidFill>
              <a:latin typeface="Calibri" pitchFamily="34" charset="0"/>
              <a:cs typeface="Calibri" pitchFamily="34" charset="0"/>
            </a:endParaRPr>
          </a:p>
          <a:p>
            <a:pPr marL="457200" lvl="1" indent="-115888">
              <a:buFont typeface="Arial" pitchFamily="34" charset="0"/>
              <a:buChar char="•"/>
            </a:pPr>
            <a:r>
              <a:rPr lang="en-GB" dirty="0" smtClean="0">
                <a:latin typeface="Calibri" pitchFamily="34" charset="0"/>
                <a:cs typeface="Calibri" pitchFamily="34" charset="0"/>
              </a:rPr>
              <a:t>The 512 Kbps data rate  (</a:t>
            </a:r>
            <a:r>
              <a:rPr lang="en-GB" dirty="0">
                <a:latin typeface="Calibri" pitchFamily="34" charset="0"/>
                <a:cs typeface="Calibri" pitchFamily="34" charset="0"/>
              </a:rPr>
              <a:t>present in the blue book) </a:t>
            </a:r>
            <a:r>
              <a:rPr lang="en-GB" dirty="0" smtClean="0">
                <a:latin typeface="Calibri" pitchFamily="34" charset="0"/>
                <a:cs typeface="Calibri" pitchFamily="34" charset="0"/>
              </a:rPr>
              <a:t>is erroneously omitted in the Green Book and it will be added by CCSDS editor (via editorial corrigendum). </a:t>
            </a:r>
            <a:endParaRPr lang="en-US" dirty="0">
              <a:latin typeface="Calibri" pitchFamily="34" charset="0"/>
              <a:cs typeface="Calibri" pitchFamily="34" charset="0"/>
            </a:endParaRPr>
          </a:p>
          <a:p>
            <a:pPr lvl="1" indent="-862013"/>
            <a:r>
              <a:rPr lang="en-US" i="1" dirty="0" smtClean="0">
                <a:solidFill>
                  <a:srgbClr val="000099"/>
                </a:solidFill>
                <a:latin typeface="Calibri" pitchFamily="34" charset="0"/>
                <a:cs typeface="Calibri" pitchFamily="34" charset="0"/>
              </a:rPr>
              <a:t>7.</a:t>
            </a:r>
            <a:r>
              <a:rPr lang="en-GB" i="1" dirty="0" smtClean="0">
                <a:solidFill>
                  <a:srgbClr val="000099"/>
                </a:solidFill>
                <a:latin typeface="Calibri" pitchFamily="34" charset="0"/>
                <a:cs typeface="Calibri" pitchFamily="34" charset="0"/>
              </a:rPr>
              <a:t> </a:t>
            </a:r>
            <a:r>
              <a:rPr lang="en-US" i="1" dirty="0">
                <a:solidFill>
                  <a:srgbClr val="000099"/>
                </a:solidFill>
                <a:latin typeface="Calibri" pitchFamily="34" charset="0"/>
                <a:cs typeface="Calibri" pitchFamily="34" charset="0"/>
              </a:rPr>
              <a:t>Throughput Analysis under RFI - revisited</a:t>
            </a:r>
            <a:endParaRPr lang="en-GB" i="1" dirty="0">
              <a:solidFill>
                <a:srgbClr val="000099"/>
              </a:solidFill>
              <a:latin typeface="Calibri" pitchFamily="34" charset="0"/>
              <a:cs typeface="Calibri" pitchFamily="34" charset="0"/>
            </a:endParaRPr>
          </a:p>
          <a:p>
            <a:pPr marL="457200" lvl="1" indent="-115888">
              <a:buFont typeface="Arial" pitchFamily="34" charset="0"/>
              <a:buChar char="•"/>
            </a:pPr>
            <a:r>
              <a:rPr lang="en-GB" dirty="0">
                <a:latin typeface="Calibri" pitchFamily="34" charset="0"/>
                <a:cs typeface="Calibri" pitchFamily="34" charset="0"/>
              </a:rPr>
              <a:t>The </a:t>
            </a:r>
            <a:r>
              <a:rPr lang="en-GB" dirty="0" smtClean="0">
                <a:latin typeface="Calibri" pitchFamily="34" charset="0"/>
                <a:cs typeface="Calibri" pitchFamily="34" charset="0"/>
              </a:rPr>
              <a:t>Aerospace paper  has been presented and discussed. Need for comparison with existing CCSDS recommendations on CDMA identified.</a:t>
            </a:r>
            <a:endParaRPr lang="en-GB" dirty="0">
              <a:latin typeface="Calibri" pitchFamily="34" charset="0"/>
              <a:cs typeface="Calibri" pitchFamily="34" charset="0"/>
            </a:endParaRPr>
          </a:p>
          <a:p>
            <a:pPr marL="52387" lvl="1" indent="0"/>
            <a:endParaRPr lang="en-US" dirty="0" smtClean="0">
              <a:solidFill>
                <a:srgbClr val="000099"/>
              </a:solidFill>
              <a:latin typeface="Calibri" pitchFamily="34" charset="0"/>
              <a:cs typeface="Calibri" pitchFamily="34" charset="0"/>
            </a:endParaRPr>
          </a:p>
        </p:txBody>
      </p:sp>
    </p:spTree>
    <p:extLst>
      <p:ext uri="{BB962C8B-B14F-4D97-AF65-F5344CB8AC3E}">
        <p14:creationId xmlns:p14="http://schemas.microsoft.com/office/powerpoint/2010/main" val="2969224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1999694919"/>
              </p:ext>
            </p:extLst>
          </p:nvPr>
        </p:nvGraphicFramePr>
        <p:xfrm>
          <a:off x="381000" y="991236"/>
          <a:ext cx="4648200" cy="335216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solidFill>
                  <a:schemeClr val="accent1">
                    <a:lumMod val="50000"/>
                  </a:schemeClr>
                </a:solidFill>
              </a:rPr>
              <a:t>CCSDS Overview </a:t>
            </a:r>
          </a:p>
        </p:txBody>
      </p:sp>
      <p:sp>
        <p:nvSpPr>
          <p:cNvPr id="10" name="Text Box 10"/>
          <p:cNvSpPr txBox="1">
            <a:spLocks noChangeArrowheads="1"/>
          </p:cNvSpPr>
          <p:nvPr/>
        </p:nvSpPr>
        <p:spPr bwMode="auto">
          <a:xfrm>
            <a:off x="5138556" y="838200"/>
            <a:ext cx="3484401" cy="3216265"/>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fontAlgn="auto">
              <a:spcBef>
                <a:spcPts val="0"/>
              </a:spcBef>
              <a:spcAft>
                <a:spcPts val="0"/>
              </a:spcAft>
              <a:defRPr/>
            </a:pPr>
            <a:r>
              <a:rPr lang="en-US" sz="2800" b="1" dirty="0" smtClean="0">
                <a:solidFill>
                  <a:srgbClr val="002060"/>
                </a:solidFill>
                <a:latin typeface="Calibri" pitchFamily="34" charset="0"/>
              </a:rPr>
              <a:t>Currently Active Publications: </a:t>
            </a:r>
            <a:r>
              <a:rPr lang="en-US" sz="2800" b="1" dirty="0" smtClean="0">
                <a:solidFill>
                  <a:srgbClr val="FF0000"/>
                </a:solidFill>
                <a:latin typeface="Calibri" pitchFamily="34" charset="0"/>
              </a:rPr>
              <a:t>150</a:t>
            </a:r>
            <a:r>
              <a:rPr lang="en-US" sz="2800" b="1" dirty="0" smtClean="0">
                <a:solidFill>
                  <a:srgbClr val="002060"/>
                </a:solidFill>
                <a:latin typeface="Calibri" pitchFamily="34" charset="0"/>
              </a:rPr>
              <a:t> </a:t>
            </a:r>
            <a:r>
              <a:rPr lang="en-US" sz="1600" b="1" i="1" dirty="0" smtClean="0">
                <a:solidFill>
                  <a:srgbClr val="002060"/>
                </a:solidFill>
                <a:latin typeface="Calibri" pitchFamily="34" charset="0"/>
              </a:rPr>
              <a:t>Normative (Blue &amp; Magenta)</a:t>
            </a:r>
            <a:r>
              <a:rPr lang="en-US" sz="1600" b="1" dirty="0" smtClean="0">
                <a:solidFill>
                  <a:srgbClr val="002060"/>
                </a:solidFill>
                <a:latin typeface="Calibri" pitchFamily="34" charset="0"/>
              </a:rPr>
              <a:t>: </a:t>
            </a:r>
            <a:r>
              <a:rPr lang="en-US" sz="1600" b="1" dirty="0" smtClean="0">
                <a:solidFill>
                  <a:srgbClr val="FF0000"/>
                </a:solidFill>
                <a:latin typeface="Calibri" pitchFamily="34" charset="0"/>
              </a:rPr>
              <a:t>92</a:t>
            </a:r>
            <a:endParaRPr lang="en-US" sz="1600" b="1" dirty="0" smtClean="0">
              <a:solidFill>
                <a:srgbClr val="002060"/>
              </a:solidFill>
              <a:latin typeface="Calibri" pitchFamily="34" charset="0"/>
            </a:endParaRPr>
          </a:p>
          <a:p>
            <a:pPr fontAlgn="auto">
              <a:spcBef>
                <a:spcPts val="0"/>
              </a:spcBef>
              <a:spcAft>
                <a:spcPts val="0"/>
              </a:spcAft>
              <a:defRPr/>
            </a:pPr>
            <a:r>
              <a:rPr lang="en-US" sz="1600" b="1" i="1" dirty="0" smtClean="0">
                <a:solidFill>
                  <a:srgbClr val="002060"/>
                </a:solidFill>
                <a:latin typeface="Calibri" pitchFamily="34" charset="0"/>
              </a:rPr>
              <a:t>Informative (Green)</a:t>
            </a:r>
            <a:r>
              <a:rPr lang="en-US" sz="1600" b="1" dirty="0" smtClean="0">
                <a:solidFill>
                  <a:srgbClr val="002060"/>
                </a:solidFill>
                <a:latin typeface="Calibri" pitchFamily="34" charset="0"/>
              </a:rPr>
              <a:t>: </a:t>
            </a:r>
            <a:r>
              <a:rPr lang="en-US" sz="1600" b="1" dirty="0" smtClean="0">
                <a:solidFill>
                  <a:srgbClr val="FF0000"/>
                </a:solidFill>
                <a:latin typeface="Calibri" pitchFamily="34" charset="0"/>
              </a:rPr>
              <a:t>58</a:t>
            </a:r>
          </a:p>
          <a:p>
            <a:pPr fontAlgn="auto">
              <a:spcBef>
                <a:spcPts val="0"/>
              </a:spcBef>
              <a:spcAft>
                <a:spcPts val="0"/>
              </a:spcAft>
              <a:defRPr/>
            </a:pPr>
            <a:endParaRPr lang="en-US" sz="1800" b="1" dirty="0" smtClean="0">
              <a:solidFill>
                <a:srgbClr val="002060"/>
              </a:solidFill>
              <a:latin typeface="Calibri" pitchFamily="34" charset="0"/>
            </a:endParaRPr>
          </a:p>
          <a:p>
            <a:pPr fontAlgn="auto">
              <a:spcBef>
                <a:spcPts val="0"/>
              </a:spcBef>
              <a:spcAft>
                <a:spcPts val="0"/>
              </a:spcAft>
              <a:defRPr/>
            </a:pPr>
            <a:r>
              <a:rPr lang="en-US" sz="1800" b="1" dirty="0" smtClean="0">
                <a:solidFill>
                  <a:srgbClr val="002060"/>
                </a:solidFill>
                <a:latin typeface="Calibri" pitchFamily="34" charset="0"/>
              </a:rPr>
              <a:t>Downloadable for free from </a:t>
            </a:r>
            <a:r>
              <a:rPr lang="en-US" sz="1800" b="1" dirty="0" smtClean="0">
                <a:solidFill>
                  <a:srgbClr val="FF0000"/>
                </a:solidFill>
                <a:latin typeface="Calibri" pitchFamily="34" charset="0"/>
                <a:hlinkClick r:id="rId3"/>
              </a:rPr>
              <a:t>www.ccsds.org</a:t>
            </a:r>
            <a:r>
              <a:rPr lang="en-US" sz="1800" b="1" dirty="0" smtClean="0">
                <a:solidFill>
                  <a:srgbClr val="FF0000"/>
                </a:solidFill>
                <a:latin typeface="Calibri" pitchFamily="34" charset="0"/>
              </a:rPr>
              <a:t>  </a:t>
            </a:r>
            <a:endParaRPr lang="en-US" sz="1200" b="1" dirty="0" smtClean="0">
              <a:solidFill>
                <a:srgbClr val="002060"/>
              </a:solidFill>
              <a:latin typeface="Calibri" pitchFamily="34" charset="0"/>
            </a:endParaRPr>
          </a:p>
          <a:p>
            <a:pPr fontAlgn="auto">
              <a:spcBef>
                <a:spcPts val="0"/>
              </a:spcBef>
              <a:spcAft>
                <a:spcPts val="0"/>
              </a:spcAft>
              <a:defRPr/>
            </a:pPr>
            <a:endParaRPr lang="en-US" sz="1100" b="1" dirty="0" smtClean="0">
              <a:solidFill>
                <a:srgbClr val="002060"/>
              </a:solidFill>
              <a:latin typeface="Calibri" pitchFamily="34" charset="0"/>
            </a:endParaRPr>
          </a:p>
          <a:p>
            <a:pPr fontAlgn="auto">
              <a:spcBef>
                <a:spcPts val="0"/>
              </a:spcBef>
              <a:spcAft>
                <a:spcPts val="0"/>
              </a:spcAft>
              <a:defRPr/>
            </a:pPr>
            <a:r>
              <a:rPr lang="en-US" sz="1800" b="1" dirty="0" smtClean="0">
                <a:solidFill>
                  <a:srgbClr val="002060"/>
                </a:solidFill>
                <a:latin typeface="Calibri" pitchFamily="34" charset="0"/>
              </a:rPr>
              <a:t>All major pubs since 1982: </a:t>
            </a:r>
            <a:r>
              <a:rPr lang="en-US" sz="1800" b="1" dirty="0" smtClean="0">
                <a:solidFill>
                  <a:srgbClr val="FF0000"/>
                </a:solidFill>
                <a:latin typeface="Calibri" pitchFamily="34" charset="0"/>
              </a:rPr>
              <a:t>~336</a:t>
            </a:r>
            <a:r>
              <a:rPr lang="en-US" sz="1800" b="1" dirty="0" smtClean="0">
                <a:solidFill>
                  <a:srgbClr val="002060"/>
                </a:solidFill>
                <a:latin typeface="Calibri" pitchFamily="34" charset="0"/>
              </a:rPr>
              <a:t> </a:t>
            </a:r>
          </a:p>
          <a:p>
            <a:pPr fontAlgn="auto">
              <a:spcBef>
                <a:spcPts val="0"/>
              </a:spcBef>
              <a:spcAft>
                <a:spcPts val="0"/>
              </a:spcAft>
              <a:defRPr/>
            </a:pPr>
            <a:r>
              <a:rPr lang="en-US" sz="1600" b="1" dirty="0" smtClean="0">
                <a:solidFill>
                  <a:srgbClr val="002060"/>
                </a:solidFill>
                <a:latin typeface="Calibri" pitchFamily="34" charset="0"/>
              </a:rPr>
              <a:t>(Some were historical mission needs </a:t>
            </a:r>
          </a:p>
          <a:p>
            <a:pPr fontAlgn="auto">
              <a:spcBef>
                <a:spcPts val="0"/>
              </a:spcBef>
              <a:spcAft>
                <a:spcPts val="0"/>
              </a:spcAft>
              <a:defRPr/>
            </a:pPr>
            <a:r>
              <a:rPr lang="en-US" sz="1600" b="1" dirty="0" smtClean="0">
                <a:solidFill>
                  <a:srgbClr val="002060"/>
                </a:solidFill>
                <a:latin typeface="Calibri" pitchFamily="34" charset="0"/>
              </a:rPr>
              <a:t>or superseded technology)</a:t>
            </a:r>
            <a:endParaRPr lang="en-US" b="1" dirty="0">
              <a:solidFill>
                <a:srgbClr val="002060"/>
              </a:solidFill>
              <a:latin typeface="Calibri" pitchFamily="34" charset="0"/>
            </a:endParaRPr>
          </a:p>
        </p:txBody>
      </p:sp>
      <p:sp>
        <p:nvSpPr>
          <p:cNvPr id="11" name="Text Box 10"/>
          <p:cNvSpPr txBox="1">
            <a:spLocks noChangeArrowheads="1"/>
          </p:cNvSpPr>
          <p:nvPr/>
        </p:nvSpPr>
        <p:spPr bwMode="auto">
          <a:xfrm>
            <a:off x="0" y="4648200"/>
            <a:ext cx="3984016" cy="1200329"/>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r>
              <a:rPr lang="en-US" dirty="0" smtClean="0">
                <a:solidFill>
                  <a:srgbClr val="FF0000"/>
                </a:solidFill>
                <a:effectLst/>
              </a:rPr>
              <a:t>782</a:t>
            </a:r>
            <a:r>
              <a:rPr lang="en-US" dirty="0" smtClean="0">
                <a:effectLst/>
              </a:rPr>
              <a:t> </a:t>
            </a:r>
            <a:r>
              <a:rPr lang="en-US" dirty="0">
                <a:effectLst/>
              </a:rPr>
              <a:t>space missions have adopted and used various CCSDS standards</a:t>
            </a:r>
          </a:p>
        </p:txBody>
      </p:sp>
      <p:sp>
        <p:nvSpPr>
          <p:cNvPr id="17" name="Text Box 10"/>
          <p:cNvSpPr txBox="1">
            <a:spLocks noChangeArrowheads="1"/>
          </p:cNvSpPr>
          <p:nvPr/>
        </p:nvSpPr>
        <p:spPr bwMode="auto">
          <a:xfrm>
            <a:off x="1295400" y="762000"/>
            <a:ext cx="2605650" cy="461665"/>
          </a:xfrm>
          <a:prstGeom prst="rect">
            <a:avLst/>
          </a:prstGeom>
          <a:noFill/>
          <a:ln w="12700">
            <a:noFill/>
            <a:miter lim="800000"/>
            <a:headEnd type="none" w="sm" len="sm"/>
            <a:tailEnd type="none" w="sm" len="sm"/>
          </a:ln>
          <a:effec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C00000"/>
                </a:solidFill>
                <a:effectLst>
                  <a:outerShdw blurRad="38100" dist="38100" dir="2700000" algn="tl">
                    <a:srgbClr val="000000">
                      <a:alpha val="43137"/>
                    </a:srgbClr>
                  </a:outerShdw>
                </a:effectLst>
                <a:latin typeface="Calibri" pitchFamily="34" charset="0"/>
              </a:rPr>
              <a:t>Active Publications</a:t>
            </a:r>
          </a:p>
        </p:txBody>
      </p:sp>
      <p:graphicFrame>
        <p:nvGraphicFramePr>
          <p:cNvPr id="13" name="Chart 12"/>
          <p:cNvGraphicFramePr>
            <a:graphicFrameLocks/>
          </p:cNvGraphicFramePr>
          <p:nvPr>
            <p:extLst>
              <p:ext uri="{D42A27DB-BD31-4B8C-83A1-F6EECF244321}">
                <p14:modId xmlns:p14="http://schemas.microsoft.com/office/powerpoint/2010/main" val="2585217590"/>
              </p:ext>
            </p:extLst>
          </p:nvPr>
        </p:nvGraphicFramePr>
        <p:xfrm>
          <a:off x="4191000" y="4114800"/>
          <a:ext cx="4724400" cy="2590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6661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990600" y="1176338"/>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828800" indent="-457200" eaLnBrk="0" hangingPunct="0">
              <a:lnSpc>
                <a:spcPct val="90000"/>
              </a:lnSpc>
              <a:spcAft>
                <a:spcPct val="10000"/>
              </a:spcAft>
              <a:buSzPct val="125000"/>
              <a:defRPr b="1">
                <a:solidFill>
                  <a:schemeClr val="tx1"/>
                </a:solidFill>
                <a:latin typeface="Arial" pitchFamily="34" charset="0"/>
              </a:defRPr>
            </a:lvl4pPr>
            <a:lvl5pPr marL="2286000" indent="-457200" eaLnBrk="0" hangingPunct="0">
              <a:lnSpc>
                <a:spcPct val="90000"/>
              </a:lnSpc>
              <a:spcAft>
                <a:spcPct val="10000"/>
              </a:spcAft>
              <a:buSzPct val="125000"/>
              <a:defRPr b="1">
                <a:solidFill>
                  <a:schemeClr val="tx1"/>
                </a:solidFill>
                <a:latin typeface="Arial" pitchFamily="34" charset="0"/>
              </a:defRPr>
            </a:lvl5pPr>
            <a:lvl6pPr marL="2743200" indent="-457200" eaLnBrk="0" fontAlgn="base" hangingPunct="0">
              <a:lnSpc>
                <a:spcPct val="90000"/>
              </a:lnSpc>
              <a:spcBef>
                <a:spcPct val="0"/>
              </a:spcBef>
              <a:spcAft>
                <a:spcPct val="10000"/>
              </a:spcAft>
              <a:buSzPct val="125000"/>
              <a:defRPr b="1">
                <a:solidFill>
                  <a:schemeClr val="tx1"/>
                </a:solidFill>
                <a:latin typeface="Arial" pitchFamily="34" charset="0"/>
              </a:defRPr>
            </a:lvl6pPr>
            <a:lvl7pPr marL="3200400" indent="-457200" eaLnBrk="0" fontAlgn="base" hangingPunct="0">
              <a:lnSpc>
                <a:spcPct val="90000"/>
              </a:lnSpc>
              <a:spcBef>
                <a:spcPct val="0"/>
              </a:spcBef>
              <a:spcAft>
                <a:spcPct val="10000"/>
              </a:spcAft>
              <a:buSzPct val="125000"/>
              <a:defRPr b="1">
                <a:solidFill>
                  <a:schemeClr val="tx1"/>
                </a:solidFill>
                <a:latin typeface="Arial" pitchFamily="34" charset="0"/>
              </a:defRPr>
            </a:lvl7pPr>
            <a:lvl8pPr marL="3657600" indent="-457200" eaLnBrk="0" fontAlgn="base" hangingPunct="0">
              <a:lnSpc>
                <a:spcPct val="90000"/>
              </a:lnSpc>
              <a:spcBef>
                <a:spcPct val="0"/>
              </a:spcBef>
              <a:spcAft>
                <a:spcPct val="10000"/>
              </a:spcAft>
              <a:buSzPct val="125000"/>
              <a:defRPr b="1">
                <a:solidFill>
                  <a:schemeClr val="tx1"/>
                </a:solidFill>
                <a:latin typeface="Arial" pitchFamily="34" charset="0"/>
              </a:defRPr>
            </a:lvl8pPr>
            <a:lvl9pPr marL="4114800" indent="-4572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ct val="50000"/>
              </a:spcBef>
              <a:spcAft>
                <a:spcPct val="0"/>
              </a:spcAft>
              <a:buSzTx/>
            </a:pPr>
            <a:endParaRPr lang="en-GB" sz="2400" b="0"/>
          </a:p>
        </p:txBody>
      </p:sp>
      <p:sp>
        <p:nvSpPr>
          <p:cNvPr id="195587" name="Text Box 3"/>
          <p:cNvSpPr txBox="1">
            <a:spLocks noChangeArrowheads="1"/>
          </p:cNvSpPr>
          <p:nvPr/>
        </p:nvSpPr>
        <p:spPr bwMode="auto">
          <a:xfrm>
            <a:off x="533400" y="838201"/>
            <a:ext cx="6781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solidFill>
                <a:srgbClr val="CC0000"/>
              </a:solidFill>
            </a:endParaRPr>
          </a:p>
          <a:p>
            <a:pPr eaLnBrk="0" hangingPunct="0">
              <a:spcBef>
                <a:spcPct val="50000"/>
              </a:spcBef>
            </a:pPr>
            <a:endParaRPr lang="en-GB">
              <a:solidFill>
                <a:srgbClr val="CC0000"/>
              </a:solidFill>
            </a:endParaRPr>
          </a:p>
        </p:txBody>
      </p:sp>
      <p:sp>
        <p:nvSpPr>
          <p:cNvPr id="195588" name="Text Box 4"/>
          <p:cNvSpPr txBox="1">
            <a:spLocks noChangeArrowheads="1"/>
          </p:cNvSpPr>
          <p:nvPr/>
        </p:nvSpPr>
        <p:spPr bwMode="auto">
          <a:xfrm>
            <a:off x="347450" y="702246"/>
            <a:ext cx="848750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828800" indent="-457200" eaLnBrk="0" hangingPunct="0">
              <a:lnSpc>
                <a:spcPct val="90000"/>
              </a:lnSpc>
              <a:spcAft>
                <a:spcPct val="10000"/>
              </a:spcAft>
              <a:buSzPct val="125000"/>
              <a:defRPr b="1">
                <a:solidFill>
                  <a:schemeClr val="tx1"/>
                </a:solidFill>
                <a:latin typeface="Arial" pitchFamily="34" charset="0"/>
              </a:defRPr>
            </a:lvl4pPr>
            <a:lvl5pPr marL="2286000" indent="-457200" eaLnBrk="0" hangingPunct="0">
              <a:lnSpc>
                <a:spcPct val="90000"/>
              </a:lnSpc>
              <a:spcAft>
                <a:spcPct val="10000"/>
              </a:spcAft>
              <a:buSzPct val="125000"/>
              <a:defRPr b="1">
                <a:solidFill>
                  <a:schemeClr val="tx1"/>
                </a:solidFill>
                <a:latin typeface="Arial" pitchFamily="34" charset="0"/>
              </a:defRPr>
            </a:lvl5pPr>
            <a:lvl6pPr marL="2743200" indent="-457200" eaLnBrk="0" fontAlgn="base" hangingPunct="0">
              <a:lnSpc>
                <a:spcPct val="90000"/>
              </a:lnSpc>
              <a:spcBef>
                <a:spcPct val="0"/>
              </a:spcBef>
              <a:spcAft>
                <a:spcPct val="10000"/>
              </a:spcAft>
              <a:buSzPct val="125000"/>
              <a:defRPr b="1">
                <a:solidFill>
                  <a:schemeClr val="tx1"/>
                </a:solidFill>
                <a:latin typeface="Arial" pitchFamily="34" charset="0"/>
              </a:defRPr>
            </a:lvl6pPr>
            <a:lvl7pPr marL="3200400" indent="-457200" eaLnBrk="0" fontAlgn="base" hangingPunct="0">
              <a:lnSpc>
                <a:spcPct val="90000"/>
              </a:lnSpc>
              <a:spcBef>
                <a:spcPct val="0"/>
              </a:spcBef>
              <a:spcAft>
                <a:spcPct val="10000"/>
              </a:spcAft>
              <a:buSzPct val="125000"/>
              <a:defRPr b="1">
                <a:solidFill>
                  <a:schemeClr val="tx1"/>
                </a:solidFill>
                <a:latin typeface="Arial" pitchFamily="34" charset="0"/>
              </a:defRPr>
            </a:lvl7pPr>
            <a:lvl8pPr marL="3657600" indent="-457200" eaLnBrk="0" fontAlgn="base" hangingPunct="0">
              <a:lnSpc>
                <a:spcPct val="90000"/>
              </a:lnSpc>
              <a:spcBef>
                <a:spcPct val="0"/>
              </a:spcBef>
              <a:spcAft>
                <a:spcPct val="10000"/>
              </a:spcAft>
              <a:buSzPct val="125000"/>
              <a:defRPr b="1">
                <a:solidFill>
                  <a:schemeClr val="tx1"/>
                </a:solidFill>
                <a:latin typeface="Arial" pitchFamily="34" charset="0"/>
              </a:defRPr>
            </a:lvl8pPr>
            <a:lvl9pPr marL="4114800" indent="-4572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0" indent="0">
              <a:lnSpc>
                <a:spcPct val="70000"/>
              </a:lnSpc>
              <a:spcBef>
                <a:spcPct val="50000"/>
              </a:spcBef>
              <a:spcAft>
                <a:spcPct val="0"/>
              </a:spcAft>
              <a:buSzTx/>
            </a:pPr>
            <a:r>
              <a:rPr lang="en-US" sz="20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RFM </a:t>
            </a:r>
            <a:r>
              <a:rPr lang="en-US" sz="2000" dirty="0">
                <a:solidFill>
                  <a:srgbClr val="000099"/>
                </a:solidFill>
                <a:effectLst>
                  <a:outerShdw blurRad="38100" dist="38100" dir="2700000" algn="tl">
                    <a:srgbClr val="000000">
                      <a:alpha val="43137"/>
                    </a:srgbClr>
                  </a:outerShdw>
                </a:effectLst>
                <a:latin typeface="Calibri" pitchFamily="34" charset="0"/>
                <a:cs typeface="Calibri" pitchFamily="34" charset="0"/>
              </a:rPr>
              <a:t>WG Summary</a:t>
            </a:r>
          </a:p>
          <a:p>
            <a:pPr>
              <a:lnSpc>
                <a:spcPct val="100000"/>
              </a:lnSpc>
              <a:spcBef>
                <a:spcPct val="50000"/>
              </a:spcBef>
              <a:spcAft>
                <a:spcPct val="0"/>
              </a:spcAft>
              <a:buSzTx/>
            </a:pPr>
            <a:endParaRPr lang="en-GB" sz="1800" dirty="0">
              <a:solidFill>
                <a:srgbClr val="FF0000"/>
              </a:solidFill>
              <a:latin typeface="Calibri" pitchFamily="34" charset="0"/>
              <a:cs typeface="Calibri" pitchFamily="34" charset="0"/>
            </a:endParaRPr>
          </a:p>
        </p:txBody>
      </p:sp>
      <p:sp>
        <p:nvSpPr>
          <p:cNvPr id="6" name="Text Box 2"/>
          <p:cNvSpPr txBox="1">
            <a:spLocks noChangeArrowheads="1"/>
          </p:cNvSpPr>
          <p:nvPr/>
        </p:nvSpPr>
        <p:spPr bwMode="auto">
          <a:xfrm>
            <a:off x="2728560" y="87765"/>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pPr>
            <a:r>
              <a:rPr lang="en-GB" sz="2800" dirty="0">
                <a:solidFill>
                  <a:srgbClr val="000099"/>
                </a:solidFill>
                <a:latin typeface="Calibri" pitchFamily="34" charset="0"/>
                <a:cs typeface="Calibri" pitchFamily="34" charset="0"/>
              </a:rPr>
              <a:t>SLS </a:t>
            </a:r>
            <a:r>
              <a:rPr lang="en-GB" sz="2800" dirty="0" smtClean="0">
                <a:solidFill>
                  <a:srgbClr val="000099"/>
                </a:solidFill>
                <a:latin typeface="Calibri" pitchFamily="34" charset="0"/>
                <a:cs typeface="Calibri" pitchFamily="34" charset="0"/>
              </a:rPr>
              <a:t>AREA </a:t>
            </a:r>
            <a:r>
              <a:rPr lang="en-US" sz="2800" dirty="0" smtClean="0">
                <a:solidFill>
                  <a:srgbClr val="000099"/>
                </a:solidFill>
                <a:latin typeface="Calibri" pitchFamily="34" charset="0"/>
                <a:cs typeface="Calibri" pitchFamily="34" charset="0"/>
              </a:rPr>
              <a:t>REPORT</a:t>
            </a:r>
            <a:endParaRPr lang="en-US" sz="2800" dirty="0">
              <a:solidFill>
                <a:srgbClr val="000099"/>
              </a:solidFill>
              <a:latin typeface="Calibri" pitchFamily="34" charset="0"/>
              <a:cs typeface="Calibri" pitchFamily="34" charset="0"/>
            </a:endParaRPr>
          </a:p>
        </p:txBody>
      </p:sp>
      <p:graphicFrame>
        <p:nvGraphicFramePr>
          <p:cNvPr id="7" name="Group 5"/>
          <p:cNvGraphicFramePr>
            <a:graphicFrameLocks noGrp="1"/>
          </p:cNvGraphicFramePr>
          <p:nvPr>
            <p:extLst>
              <p:ext uri="{D42A27DB-BD31-4B8C-83A1-F6EECF244321}">
                <p14:modId xmlns:p14="http://schemas.microsoft.com/office/powerpoint/2010/main" val="2234135733"/>
              </p:ext>
            </p:extLst>
          </p:nvPr>
        </p:nvGraphicFramePr>
        <p:xfrm>
          <a:off x="707866" y="1267778"/>
          <a:ext cx="7153065" cy="731520"/>
        </p:xfrm>
        <a:graphic>
          <a:graphicData uri="http://schemas.openxmlformats.org/drawingml/2006/table">
            <a:tbl>
              <a:tblPr/>
              <a:tblGrid>
                <a:gridCol w="1714500"/>
                <a:gridCol w="1714500"/>
                <a:gridCol w="1714500"/>
                <a:gridCol w="2009565"/>
              </a:tblGrid>
              <a:tr h="180975">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500" b="1" i="0" u="none" strike="noStrike" cap="none" normalizeH="0" baseline="0" dirty="0" smtClean="0">
                          <a:ln>
                            <a:noFill/>
                          </a:ln>
                          <a:solidFill>
                            <a:schemeClr val="tx1"/>
                          </a:solidFill>
                          <a:effectLst/>
                          <a:latin typeface="Arial" pitchFamily="34" charset="0"/>
                        </a:rPr>
                        <a:t>status: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500" b="1" i="0" u="none" strike="noStrike" kern="1200" cap="none" normalizeH="0" baseline="0" dirty="0" smtClean="0">
                          <a:ln>
                            <a:noFill/>
                          </a:ln>
                          <a:solidFill>
                            <a:schemeClr val="tx1"/>
                          </a:solidFill>
                          <a:effectLst/>
                          <a:latin typeface="Arial" pitchFamily="34" charset="0"/>
                          <a:ea typeface="+mn-ea"/>
                          <a:cs typeface="+mn-cs"/>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500" b="1" i="0" u="none" strike="noStrike" cap="none" normalizeH="0" baseline="0" dirty="0" smtClean="0">
                          <a:ln>
                            <a:noFill/>
                          </a:ln>
                          <a:solidFill>
                            <a:schemeClr val="tx1"/>
                          </a:solidFill>
                          <a:effectLst/>
                          <a:latin typeface="Arial" pitchFamily="34" charset="0"/>
                        </a:rPr>
                        <a:t>CAUTION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500" b="1" i="0" u="none" strike="noStrike" cap="none" normalizeH="0" baseline="0" dirty="0" smtClean="0">
                          <a:ln>
                            <a:noFill/>
                          </a:ln>
                          <a:solidFill>
                            <a:schemeClr val="tx1"/>
                          </a:solidFill>
                          <a:effectLst/>
                          <a:latin typeface="Arial" pitchFamily="34" charset="0"/>
                        </a:rPr>
                        <a:t>PROBLEM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457200">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500" b="1" i="0" u="none" strike="noStrike" cap="none" normalizeH="0" baseline="0" dirty="0" smtClean="0">
                          <a:ln>
                            <a:noFill/>
                          </a:ln>
                          <a:solidFill>
                            <a:schemeClr val="tx1"/>
                          </a:solidFill>
                          <a:effectLst/>
                          <a:latin typeface="Arial" pitchFamily="34" charset="0"/>
                        </a:rPr>
                        <a:t>comment: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500" b="1" i="0" u="none" strike="noStrike" cap="none" normalizeH="0" baseline="0" dirty="0" smtClean="0">
                          <a:ln>
                            <a:noFill/>
                          </a:ln>
                          <a:solidFill>
                            <a:schemeClr val="tx1"/>
                          </a:solidFill>
                          <a:effectLst/>
                          <a:latin typeface="Arial" pitchFamily="34" charset="0"/>
                        </a:rPr>
                        <a:t>Good progress</a:t>
                      </a:r>
                      <a:endParaRPr kumimoji="0" lang="en-GB" sz="15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endParaRPr kumimoji="0" lang="en-GB" sz="15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endParaRPr kumimoji="0" lang="en-GB" sz="1500" b="1" i="0" u="none" strike="noStrike" cap="none" normalizeH="0" baseline="0" dirty="0" smtClean="0">
                        <a:ln>
                          <a:noFill/>
                        </a:ln>
                        <a:solidFill>
                          <a:srgbClr val="FF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Rectangle 9"/>
          <p:cNvSpPr/>
          <p:nvPr/>
        </p:nvSpPr>
        <p:spPr>
          <a:xfrm>
            <a:off x="269876" y="2200040"/>
            <a:ext cx="8334650" cy="3693319"/>
          </a:xfrm>
          <a:prstGeom prst="rect">
            <a:avLst/>
          </a:prstGeom>
        </p:spPr>
        <p:txBody>
          <a:bodyPr wrap="square">
            <a:spAutoFit/>
          </a:bodyPr>
          <a:lstStyle/>
          <a:p>
            <a:pPr>
              <a:lnSpc>
                <a:spcPct val="70000"/>
              </a:lnSpc>
              <a:spcBef>
                <a:spcPct val="50000"/>
              </a:spcBef>
            </a:pPr>
            <a:r>
              <a:rPr lang="en-GB" sz="2000" i="1" dirty="0" smtClean="0">
                <a:solidFill>
                  <a:srgbClr val="0070C0"/>
                </a:solidFill>
                <a:latin typeface="Calibri" pitchFamily="34" charset="0"/>
                <a:ea typeface="ＭＳ Ｐゴシック"/>
                <a:cs typeface="Calibri" pitchFamily="34" charset="0"/>
              </a:rPr>
              <a:t>Problems and Issues:</a:t>
            </a:r>
          </a:p>
          <a:p>
            <a:pPr marL="225425" lvl="2" indent="-225425">
              <a:spcBef>
                <a:spcPct val="50000"/>
              </a:spcBef>
              <a:buFont typeface="Arial" charset="0"/>
              <a:buChar char="•"/>
            </a:pPr>
            <a:r>
              <a:rPr lang="en-GB" dirty="0" smtClean="0">
                <a:latin typeface="Calibri" pitchFamily="34" charset="0"/>
                <a:ea typeface="ＭＳ Ｐゴシック"/>
                <a:cs typeface="Calibri" pitchFamily="34" charset="0"/>
              </a:rPr>
              <a:t>None</a:t>
            </a:r>
            <a:endParaRPr lang="en-GB" dirty="0" smtClean="0">
              <a:solidFill>
                <a:srgbClr val="FF0000"/>
              </a:solidFill>
              <a:latin typeface="Calibri" pitchFamily="34" charset="0"/>
              <a:ea typeface="ＭＳ Ｐゴシック"/>
              <a:cs typeface="Calibri" pitchFamily="34" charset="0"/>
            </a:endParaRPr>
          </a:p>
          <a:p>
            <a:pPr>
              <a:lnSpc>
                <a:spcPct val="70000"/>
              </a:lnSpc>
              <a:spcBef>
                <a:spcPct val="50000"/>
              </a:spcBef>
            </a:pPr>
            <a:r>
              <a:rPr lang="en-GB" sz="2000" i="1" dirty="0" smtClean="0">
                <a:solidFill>
                  <a:srgbClr val="0070C0"/>
                </a:solidFill>
                <a:latin typeface="Calibri" pitchFamily="34" charset="0"/>
                <a:ea typeface="ＭＳ Ｐゴシック"/>
                <a:cs typeface="Calibri" pitchFamily="34" charset="0"/>
              </a:rPr>
              <a:t>Planning:</a:t>
            </a:r>
            <a:endParaRPr lang="en-GB" sz="2000" i="1" dirty="0">
              <a:solidFill>
                <a:srgbClr val="0070C0"/>
              </a:solidFill>
              <a:latin typeface="Calibri" pitchFamily="34" charset="0"/>
              <a:ea typeface="ＭＳ Ｐゴシック"/>
              <a:cs typeface="Calibri" pitchFamily="34" charset="0"/>
            </a:endParaRPr>
          </a:p>
          <a:p>
            <a:pPr marL="225425" lvl="2" indent="-225425">
              <a:spcBef>
                <a:spcPct val="50000"/>
              </a:spcBef>
              <a:buFont typeface="Arial" charset="0"/>
              <a:buChar char="•"/>
            </a:pPr>
            <a:r>
              <a:rPr lang="en-GB" dirty="0" smtClean="0">
                <a:latin typeface="Calibri" pitchFamily="34" charset="0"/>
                <a:ea typeface="ＭＳ Ｐゴシック"/>
                <a:cs typeface="Calibri" pitchFamily="34" charset="0"/>
              </a:rPr>
              <a:t>Green </a:t>
            </a:r>
            <a:r>
              <a:rPr lang="en-GB" dirty="0">
                <a:latin typeface="Calibri" pitchFamily="34" charset="0"/>
                <a:ea typeface="ＭＳ Ｐゴシック"/>
                <a:cs typeface="Calibri" pitchFamily="34" charset="0"/>
              </a:rPr>
              <a:t>Book </a:t>
            </a:r>
            <a:r>
              <a:rPr lang="en-GB" dirty="0" smtClean="0">
                <a:latin typeface="Calibri" pitchFamily="34" charset="0"/>
                <a:ea typeface="ＭＳ Ｐゴシック"/>
                <a:cs typeface="Calibri" pitchFamily="34" charset="0"/>
              </a:rPr>
              <a:t>on </a:t>
            </a:r>
            <a:r>
              <a:rPr lang="en-GB" dirty="0">
                <a:latin typeface="Calibri" pitchFamily="34" charset="0"/>
                <a:ea typeface="ＭＳ Ｐゴシック"/>
                <a:cs typeface="Calibri" pitchFamily="34" charset="0"/>
              </a:rPr>
              <a:t>GMSK+PN Ranging </a:t>
            </a:r>
            <a:r>
              <a:rPr lang="en-GB" dirty="0" smtClean="0">
                <a:latin typeface="Calibri" pitchFamily="34" charset="0"/>
                <a:ea typeface="ＭＳ Ｐゴシック"/>
                <a:cs typeface="Calibri" pitchFamily="34" charset="0"/>
              </a:rPr>
              <a:t>ready for publication</a:t>
            </a:r>
            <a:endParaRPr lang="en-GB" dirty="0">
              <a:latin typeface="Calibri" pitchFamily="34" charset="0"/>
              <a:ea typeface="ＭＳ Ｐゴシック"/>
              <a:cs typeface="Calibri" pitchFamily="34" charset="0"/>
            </a:endParaRPr>
          </a:p>
          <a:p>
            <a:pPr marL="225425" lvl="2" indent="-225425">
              <a:spcBef>
                <a:spcPct val="50000"/>
              </a:spcBef>
              <a:buFont typeface="Arial" charset="0"/>
              <a:buChar char="•"/>
            </a:pPr>
            <a:r>
              <a:rPr lang="en-GB" dirty="0" smtClean="0">
                <a:latin typeface="Calibri" pitchFamily="34" charset="0"/>
                <a:ea typeface="ＭＳ Ｐゴシック"/>
                <a:cs typeface="Calibri" pitchFamily="34" charset="0"/>
              </a:rPr>
              <a:t>Review </a:t>
            </a:r>
            <a:r>
              <a:rPr lang="en-GB" dirty="0">
                <a:latin typeface="Calibri" pitchFamily="34" charset="0"/>
                <a:ea typeface="ＭＳ Ｐゴシック"/>
                <a:cs typeface="Calibri" pitchFamily="34" charset="0"/>
              </a:rPr>
              <a:t>of Efficient </a:t>
            </a:r>
            <a:r>
              <a:rPr lang="en-GB" dirty="0" smtClean="0">
                <a:latin typeface="Calibri" pitchFamily="34" charset="0"/>
                <a:ea typeface="ＭＳ Ｐゴシック"/>
                <a:cs typeface="Calibri" pitchFamily="34" charset="0"/>
              </a:rPr>
              <a:t>Modulation Green Book (413.0-G-2) planned </a:t>
            </a:r>
            <a:r>
              <a:rPr lang="en-GB" dirty="0">
                <a:latin typeface="Calibri" pitchFamily="34" charset="0"/>
                <a:ea typeface="ＭＳ Ｐゴシック"/>
                <a:cs typeface="Calibri" pitchFamily="34" charset="0"/>
              </a:rPr>
              <a:t>to start </a:t>
            </a:r>
            <a:r>
              <a:rPr lang="en-GB" dirty="0" smtClean="0">
                <a:latin typeface="Calibri" pitchFamily="34" charset="0"/>
                <a:ea typeface="ＭＳ Ｐゴシック"/>
                <a:cs typeface="Calibri" pitchFamily="34" charset="0"/>
              </a:rPr>
              <a:t>after Spring </a:t>
            </a:r>
            <a:r>
              <a:rPr lang="en-GB" dirty="0">
                <a:latin typeface="Calibri" pitchFamily="34" charset="0"/>
                <a:ea typeface="ＭＳ Ｐゴシック"/>
                <a:cs typeface="Calibri" pitchFamily="34" charset="0"/>
              </a:rPr>
              <a:t>2016 </a:t>
            </a:r>
            <a:r>
              <a:rPr lang="en-GB" dirty="0" smtClean="0">
                <a:latin typeface="Calibri" pitchFamily="34" charset="0"/>
                <a:ea typeface="ＭＳ Ｐゴシック"/>
                <a:cs typeface="Calibri" pitchFamily="34" charset="0"/>
              </a:rPr>
              <a:t> (New Project </a:t>
            </a:r>
            <a:r>
              <a:rPr lang="en-GB" dirty="0">
                <a:latin typeface="Calibri" pitchFamily="34" charset="0"/>
                <a:ea typeface="ＭＳ Ｐゴシック"/>
                <a:cs typeface="Calibri" pitchFamily="34" charset="0"/>
              </a:rPr>
              <a:t> to </a:t>
            </a:r>
            <a:r>
              <a:rPr lang="en-GB" dirty="0" smtClean="0">
                <a:latin typeface="Calibri" pitchFamily="34" charset="0"/>
                <a:ea typeface="ＭＳ Ｐゴシック"/>
                <a:cs typeface="Calibri" pitchFamily="34" charset="0"/>
              </a:rPr>
              <a:t>undergo approval)</a:t>
            </a:r>
          </a:p>
          <a:p>
            <a:pPr marL="225425" lvl="2" indent="-225425">
              <a:spcBef>
                <a:spcPct val="50000"/>
              </a:spcBef>
              <a:buFont typeface="Arial" charset="0"/>
              <a:buChar char="•"/>
            </a:pPr>
            <a:r>
              <a:rPr lang="en-US" dirty="0" smtClean="0">
                <a:latin typeface="Calibri" pitchFamily="34" charset="0"/>
                <a:ea typeface="ＭＳ Ｐゴシック"/>
                <a:cs typeface="Calibri" pitchFamily="34" charset="0"/>
              </a:rPr>
              <a:t>Revision </a:t>
            </a:r>
            <a:r>
              <a:rPr lang="en-US" dirty="0">
                <a:latin typeface="Calibri" pitchFamily="34" charset="0"/>
                <a:ea typeface="ＭＳ Ｐゴシック"/>
                <a:cs typeface="Calibri" pitchFamily="34" charset="0"/>
              </a:rPr>
              <a:t>to Rec 401 (2.4.18) will </a:t>
            </a:r>
            <a:r>
              <a:rPr lang="en-US" dirty="0" smtClean="0">
                <a:latin typeface="Calibri" pitchFamily="34" charset="0"/>
                <a:ea typeface="ＭＳ Ｐゴシック"/>
                <a:cs typeface="Calibri" pitchFamily="34" charset="0"/>
              </a:rPr>
              <a:t>continue until Fall 2016 Meeting pending SFCG comments.</a:t>
            </a:r>
          </a:p>
          <a:p>
            <a:pPr marL="225425" lvl="2" indent="-225425">
              <a:spcBef>
                <a:spcPct val="50000"/>
              </a:spcBef>
              <a:buFont typeface="Arial" charset="0"/>
              <a:buChar char="•"/>
            </a:pPr>
            <a:r>
              <a:rPr lang="en-US" dirty="0" smtClean="0">
                <a:latin typeface="Calibri" pitchFamily="34" charset="0"/>
                <a:ea typeface="ＭＳ Ｐゴシック"/>
                <a:cs typeface="Calibri" pitchFamily="34" charset="0"/>
              </a:rPr>
              <a:t>Aerospace suggests we consider spread spectrum for interference mitigation</a:t>
            </a:r>
          </a:p>
          <a:p>
            <a:pPr marL="0" lvl="2">
              <a:spcBef>
                <a:spcPct val="50000"/>
              </a:spcBef>
            </a:pPr>
            <a:r>
              <a:rPr lang="en-GB" sz="2000" i="1" dirty="0" smtClean="0">
                <a:solidFill>
                  <a:srgbClr val="0070C0"/>
                </a:solidFill>
                <a:latin typeface="Calibri" pitchFamily="34" charset="0"/>
                <a:ea typeface="ＭＳ Ｐゴシック"/>
                <a:cs typeface="Calibri" pitchFamily="34" charset="0"/>
              </a:rPr>
              <a:t>Resolution:</a:t>
            </a:r>
          </a:p>
          <a:p>
            <a:pPr marL="342900" lvl="2" indent="-342900">
              <a:spcBef>
                <a:spcPct val="50000"/>
              </a:spcBef>
              <a:buFont typeface="Arial" panose="020B0604020202020204" pitchFamily="34" charset="0"/>
              <a:buChar char="•"/>
            </a:pPr>
            <a:r>
              <a:rPr lang="en-GB" dirty="0" smtClean="0">
                <a:latin typeface="Calibri" pitchFamily="34" charset="0"/>
                <a:ea typeface="ＭＳ Ｐゴシック"/>
                <a:cs typeface="Calibri" pitchFamily="34" charset="0"/>
              </a:rPr>
              <a:t>Publication of Green </a:t>
            </a:r>
            <a:r>
              <a:rPr lang="en-GB" dirty="0">
                <a:latin typeface="Calibri" pitchFamily="34" charset="0"/>
                <a:ea typeface="ＭＳ Ｐゴシック"/>
                <a:cs typeface="Calibri" pitchFamily="34" charset="0"/>
              </a:rPr>
              <a:t>Book </a:t>
            </a:r>
            <a:r>
              <a:rPr lang="en-GB" dirty="0" smtClean="0">
                <a:latin typeface="Calibri" pitchFamily="34" charset="0"/>
                <a:ea typeface="ＭＳ Ｐゴシック"/>
                <a:cs typeface="Calibri" pitchFamily="34" charset="0"/>
              </a:rPr>
              <a:t>413.1 on </a:t>
            </a:r>
            <a:r>
              <a:rPr lang="en-GB" dirty="0">
                <a:latin typeface="Calibri" pitchFamily="34" charset="0"/>
                <a:ea typeface="ＭＳ Ｐゴシック"/>
                <a:cs typeface="Calibri" pitchFamily="34" charset="0"/>
              </a:rPr>
              <a:t>GMSK+PN Ranging</a:t>
            </a:r>
            <a:endParaRPr lang="en-GB" i="1" dirty="0">
              <a:solidFill>
                <a:srgbClr val="0070C0"/>
              </a:solidFill>
              <a:latin typeface="Calibri" pitchFamily="34" charset="0"/>
              <a:ea typeface="ＭＳ Ｐゴシック"/>
              <a:cs typeface="Calibri" pitchFamily="34" charset="0"/>
            </a:endParaRPr>
          </a:p>
        </p:txBody>
      </p:sp>
    </p:spTree>
    <p:extLst>
      <p:ext uri="{BB962C8B-B14F-4D97-AF65-F5344CB8AC3E}">
        <p14:creationId xmlns:p14="http://schemas.microsoft.com/office/powerpoint/2010/main" val="1073741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990600" y="1176338"/>
            <a:ext cx="71628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ct val="50000"/>
              </a:spcBef>
            </a:pPr>
            <a:endParaRPr lang="en-GB" sz="2400" b="0"/>
          </a:p>
        </p:txBody>
      </p:sp>
      <p:sp>
        <p:nvSpPr>
          <p:cNvPr id="205827" name="Text Box 3"/>
          <p:cNvSpPr txBox="1">
            <a:spLocks noChangeArrowheads="1"/>
          </p:cNvSpPr>
          <p:nvPr/>
        </p:nvSpPr>
        <p:spPr bwMode="auto">
          <a:xfrm>
            <a:off x="533400" y="838201"/>
            <a:ext cx="67818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ct val="50000"/>
              </a:spcBef>
            </a:pPr>
            <a:endParaRPr lang="en-US">
              <a:solidFill>
                <a:srgbClr val="CC0000"/>
              </a:solidFill>
            </a:endParaRPr>
          </a:p>
          <a:p>
            <a:pPr>
              <a:spcBef>
                <a:spcPct val="50000"/>
              </a:spcBef>
            </a:pPr>
            <a:endParaRPr lang="en-GB">
              <a:solidFill>
                <a:srgbClr val="CC0000"/>
              </a:solidFill>
            </a:endParaRPr>
          </a:p>
        </p:txBody>
      </p:sp>
      <p:sp>
        <p:nvSpPr>
          <p:cNvPr id="205828" name="Text Box 4"/>
          <p:cNvSpPr txBox="1">
            <a:spLocks noChangeArrowheads="1"/>
          </p:cNvSpPr>
          <p:nvPr/>
        </p:nvSpPr>
        <p:spPr bwMode="auto">
          <a:xfrm>
            <a:off x="381000" y="762000"/>
            <a:ext cx="852328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714500" indent="-342900" eaLnBrk="0" hangingPunct="0">
              <a:lnSpc>
                <a:spcPct val="90000"/>
              </a:lnSpc>
              <a:spcAft>
                <a:spcPct val="10000"/>
              </a:spcAft>
              <a:buSzPct val="125000"/>
              <a:defRPr b="1">
                <a:solidFill>
                  <a:schemeClr val="tx1"/>
                </a:solidFill>
                <a:latin typeface="Arial" pitchFamily="34" charset="0"/>
              </a:defRPr>
            </a:lvl4pPr>
            <a:lvl5pPr marL="2171700" indent="-342900" eaLnBrk="0" hangingPunct="0">
              <a:lnSpc>
                <a:spcPct val="90000"/>
              </a:lnSpc>
              <a:spcAft>
                <a:spcPct val="10000"/>
              </a:spcAft>
              <a:buSzPct val="125000"/>
              <a:defRPr b="1">
                <a:solidFill>
                  <a:schemeClr val="tx1"/>
                </a:solidFill>
                <a:latin typeface="Arial" pitchFamily="34" charset="0"/>
              </a:defRPr>
            </a:lvl5pPr>
            <a:lvl6pPr marL="2628900" indent="-342900" eaLnBrk="0" fontAlgn="base" hangingPunct="0">
              <a:lnSpc>
                <a:spcPct val="90000"/>
              </a:lnSpc>
              <a:spcBef>
                <a:spcPct val="0"/>
              </a:spcBef>
              <a:spcAft>
                <a:spcPct val="10000"/>
              </a:spcAft>
              <a:buSzPct val="125000"/>
              <a:defRPr b="1">
                <a:solidFill>
                  <a:schemeClr val="tx1"/>
                </a:solidFill>
                <a:latin typeface="Arial" pitchFamily="34" charset="0"/>
              </a:defRPr>
            </a:lvl6pPr>
            <a:lvl7pPr marL="3086100" indent="-342900" eaLnBrk="0" fontAlgn="base" hangingPunct="0">
              <a:lnSpc>
                <a:spcPct val="90000"/>
              </a:lnSpc>
              <a:spcBef>
                <a:spcPct val="0"/>
              </a:spcBef>
              <a:spcAft>
                <a:spcPct val="10000"/>
              </a:spcAft>
              <a:buSzPct val="125000"/>
              <a:defRPr b="1">
                <a:solidFill>
                  <a:schemeClr val="tx1"/>
                </a:solidFill>
                <a:latin typeface="Arial" pitchFamily="34" charset="0"/>
              </a:defRPr>
            </a:lvl7pPr>
            <a:lvl8pPr marL="3543300" indent="-342900" eaLnBrk="0" fontAlgn="base" hangingPunct="0">
              <a:lnSpc>
                <a:spcPct val="90000"/>
              </a:lnSpc>
              <a:spcBef>
                <a:spcPct val="0"/>
              </a:spcBef>
              <a:spcAft>
                <a:spcPct val="10000"/>
              </a:spcAft>
              <a:buSzPct val="125000"/>
              <a:defRPr b="1">
                <a:solidFill>
                  <a:schemeClr val="tx1"/>
                </a:solidFill>
                <a:latin typeface="Arial" pitchFamily="34" charset="0"/>
              </a:defRPr>
            </a:lvl8pPr>
            <a:lvl9pPr marL="4000500" indent="-3429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ts val="600"/>
              </a:spcBef>
              <a:spcAft>
                <a:spcPts val="1200"/>
              </a:spcAft>
            </a:pPr>
            <a:r>
              <a:rPr lang="en-US" sz="1800" dirty="0">
                <a:solidFill>
                  <a:srgbClr val="000099"/>
                </a:solidFill>
                <a:latin typeface="Calibri" pitchFamily="34" charset="0"/>
              </a:rPr>
              <a:t>C&amp;S: Coding &amp; Synchronization WG</a:t>
            </a:r>
            <a:r>
              <a:rPr lang="en-US" sz="1800" dirty="0">
                <a:solidFill>
                  <a:schemeClr val="accent2"/>
                </a:solidFill>
                <a:latin typeface="Calibri" pitchFamily="34" charset="0"/>
              </a:rPr>
              <a:t>  - </a:t>
            </a:r>
            <a:r>
              <a:rPr lang="en-GB" sz="1800" dirty="0">
                <a:latin typeface="Calibri" pitchFamily="34" charset="0"/>
              </a:rPr>
              <a:t>Working Group Summary progress </a:t>
            </a:r>
            <a:r>
              <a:rPr lang="en-GB" sz="1800" dirty="0" smtClean="0">
                <a:latin typeface="Calibri" pitchFamily="34" charset="0"/>
              </a:rPr>
              <a:t>(1 </a:t>
            </a:r>
            <a:r>
              <a:rPr lang="en-GB" sz="1800" dirty="0">
                <a:latin typeface="Calibri" pitchFamily="34" charset="0"/>
              </a:rPr>
              <a:t>of </a:t>
            </a:r>
            <a:r>
              <a:rPr lang="en-GB" sz="1800" dirty="0" smtClean="0">
                <a:latin typeface="Calibri" pitchFamily="34" charset="0"/>
              </a:rPr>
              <a:t>2)</a:t>
            </a:r>
            <a:endParaRPr lang="en-GB" sz="1800" dirty="0">
              <a:latin typeface="Calibri" pitchFamily="34" charset="0"/>
            </a:endParaRPr>
          </a:p>
        </p:txBody>
      </p:sp>
      <p:sp>
        <p:nvSpPr>
          <p:cNvPr id="205830" name="Text Box 4"/>
          <p:cNvSpPr txBox="1">
            <a:spLocks noChangeArrowheads="1"/>
          </p:cNvSpPr>
          <p:nvPr/>
        </p:nvSpPr>
        <p:spPr bwMode="auto">
          <a:xfrm>
            <a:off x="367385" y="1273323"/>
            <a:ext cx="8671412"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ts val="600"/>
              </a:spcBef>
              <a:spcAft>
                <a:spcPts val="1200"/>
              </a:spcAft>
              <a:buSzTx/>
            </a:pPr>
            <a:r>
              <a:rPr lang="en-US" sz="2000" i="1" dirty="0" smtClean="0">
                <a:solidFill>
                  <a:schemeClr val="hlink"/>
                </a:solidFill>
                <a:latin typeface="Calibri" pitchFamily="34" charset="0"/>
              </a:rPr>
              <a:t>Uplink codes (LDPC added to existing </a:t>
            </a:r>
            <a:r>
              <a:rPr lang="en-US" sz="2000" i="1" dirty="0">
                <a:solidFill>
                  <a:schemeClr val="hlink"/>
                </a:solidFill>
                <a:latin typeface="Calibri" pitchFamily="34" charset="0"/>
              </a:rPr>
              <a:t>BCH Code in </a:t>
            </a:r>
            <a:r>
              <a:rPr lang="en-US" sz="2000" i="1" dirty="0" smtClean="0">
                <a:solidFill>
                  <a:schemeClr val="hlink"/>
                </a:solidFill>
                <a:latin typeface="Calibri" pitchFamily="34" charset="0"/>
              </a:rPr>
              <a:t>231.0 TC </a:t>
            </a:r>
            <a:r>
              <a:rPr lang="en-US" sz="2000" i="1" dirty="0">
                <a:solidFill>
                  <a:schemeClr val="hlink"/>
                </a:solidFill>
                <a:latin typeface="Calibri" pitchFamily="34" charset="0"/>
              </a:rPr>
              <a:t>Coding Blue Book)</a:t>
            </a:r>
            <a:endParaRPr lang="en-US" sz="2000" i="1" dirty="0">
              <a:latin typeface="Calibri" pitchFamily="34" charset="0"/>
            </a:endParaRPr>
          </a:p>
          <a:p>
            <a:pPr lvl="1">
              <a:lnSpc>
                <a:spcPct val="100000"/>
              </a:lnSpc>
              <a:spcBef>
                <a:spcPts val="600"/>
              </a:spcBef>
              <a:spcAft>
                <a:spcPts val="0"/>
              </a:spcAft>
              <a:buSzTx/>
              <a:buFont typeface="Wingdings" pitchFamily="2" charset="2"/>
              <a:buChar char="Ø"/>
            </a:pPr>
            <a:r>
              <a:rPr lang="en-US" sz="1800" b="0" dirty="0" smtClean="0">
                <a:latin typeface="Calibri" pitchFamily="34" charset="0"/>
              </a:rPr>
              <a:t>Pink sheets complete and agreed upon at WG level. </a:t>
            </a:r>
            <a:r>
              <a:rPr lang="en-US" sz="1800" b="0" dirty="0">
                <a:latin typeface="Calibri" pitchFamily="34" charset="0"/>
              </a:rPr>
              <a:t>WG </a:t>
            </a:r>
            <a:r>
              <a:rPr lang="en-US" sz="1800" b="0" dirty="0">
                <a:solidFill>
                  <a:srgbClr val="FF0000"/>
                </a:solidFill>
                <a:latin typeface="Calibri" pitchFamily="34" charset="0"/>
              </a:rPr>
              <a:t>Resolution</a:t>
            </a:r>
            <a:r>
              <a:rPr lang="en-US" sz="1800" b="0" dirty="0">
                <a:latin typeface="Calibri" pitchFamily="34" charset="0"/>
              </a:rPr>
              <a:t> for starting Agency </a:t>
            </a:r>
            <a:r>
              <a:rPr lang="en-US" sz="1800" b="0" dirty="0" smtClean="0">
                <a:latin typeface="Calibri" pitchFamily="34" charset="0"/>
              </a:rPr>
              <a:t>Review</a:t>
            </a:r>
          </a:p>
          <a:p>
            <a:pPr lvl="1">
              <a:lnSpc>
                <a:spcPct val="100000"/>
              </a:lnSpc>
              <a:spcBef>
                <a:spcPts val="600"/>
              </a:spcBef>
              <a:spcAft>
                <a:spcPts val="0"/>
              </a:spcAft>
              <a:buSzTx/>
              <a:buFont typeface="Wingdings" pitchFamily="2" charset="2"/>
              <a:buChar char="Ø"/>
            </a:pPr>
            <a:r>
              <a:rPr lang="en-US" sz="1800" b="0" dirty="0" smtClean="0">
                <a:latin typeface="Calibri" pitchFamily="34" charset="0"/>
              </a:rPr>
              <a:t>Input </a:t>
            </a:r>
            <a:r>
              <a:rPr lang="en-US" sz="1800" b="0" dirty="0">
                <a:latin typeface="Calibri" pitchFamily="34" charset="0"/>
              </a:rPr>
              <a:t>provided to AD to issue Area Resolution to start related polls</a:t>
            </a:r>
            <a:endParaRPr lang="en-US" sz="1800" b="0" dirty="0" smtClean="0">
              <a:latin typeface="Calibri" pitchFamily="34" charset="0"/>
            </a:endParaRPr>
          </a:p>
          <a:p>
            <a:pPr lvl="1">
              <a:lnSpc>
                <a:spcPct val="100000"/>
              </a:lnSpc>
              <a:spcBef>
                <a:spcPts val="600"/>
              </a:spcBef>
              <a:spcAft>
                <a:spcPts val="600"/>
              </a:spcAft>
              <a:buSzTx/>
              <a:buFont typeface="Wingdings" pitchFamily="2" charset="2"/>
              <a:buChar char="Ø"/>
            </a:pPr>
            <a:r>
              <a:rPr lang="en-US" sz="1800" b="0" dirty="0" smtClean="0">
                <a:latin typeface="Calibri" pitchFamily="34" charset="0"/>
              </a:rPr>
              <a:t>Yellow book (documenting interoperability between ESA and  NASA) drafted</a:t>
            </a:r>
          </a:p>
          <a:p>
            <a:pPr>
              <a:lnSpc>
                <a:spcPct val="100000"/>
              </a:lnSpc>
              <a:spcBef>
                <a:spcPts val="600"/>
              </a:spcBef>
              <a:spcAft>
                <a:spcPts val="1200"/>
              </a:spcAft>
              <a:buSzTx/>
              <a:buFont typeface="Wingdings" pitchFamily="2" charset="2"/>
              <a:buNone/>
            </a:pPr>
            <a:r>
              <a:rPr lang="en-US" sz="2000" i="1" dirty="0" smtClean="0">
                <a:solidFill>
                  <a:schemeClr val="hlink"/>
                </a:solidFill>
                <a:latin typeface="Calibri" pitchFamily="34" charset="0"/>
              </a:rPr>
              <a:t>Sliced </a:t>
            </a:r>
            <a:r>
              <a:rPr lang="en-US" sz="2000" i="1" dirty="0">
                <a:solidFill>
                  <a:schemeClr val="hlink"/>
                </a:solidFill>
                <a:latin typeface="Calibri" pitchFamily="34" charset="0"/>
              </a:rPr>
              <a:t>data transfer in 131.0 </a:t>
            </a:r>
            <a:r>
              <a:rPr lang="en-US" sz="2000" i="1" dirty="0" smtClean="0">
                <a:solidFill>
                  <a:schemeClr val="hlink"/>
                </a:solidFill>
                <a:latin typeface="Calibri" pitchFamily="34" charset="0"/>
              </a:rPr>
              <a:t>TM Coding Blue </a:t>
            </a:r>
            <a:r>
              <a:rPr lang="en-US" sz="2000" i="1" dirty="0">
                <a:solidFill>
                  <a:schemeClr val="hlink"/>
                </a:solidFill>
                <a:latin typeface="Calibri" pitchFamily="34" charset="0"/>
              </a:rPr>
              <a:t>Book</a:t>
            </a:r>
          </a:p>
          <a:p>
            <a:pPr lvl="1">
              <a:lnSpc>
                <a:spcPct val="100000"/>
              </a:lnSpc>
              <a:spcBef>
                <a:spcPts val="600"/>
              </a:spcBef>
              <a:spcAft>
                <a:spcPts val="0"/>
              </a:spcAft>
              <a:buSzTx/>
              <a:buFont typeface="Wingdings" pitchFamily="2" charset="2"/>
              <a:buChar char="Ø"/>
            </a:pPr>
            <a:r>
              <a:rPr lang="en-US" sz="1800" b="0" dirty="0" smtClean="0">
                <a:latin typeface="Calibri" pitchFamily="34" charset="0"/>
              </a:rPr>
              <a:t>Pink sheets completed. </a:t>
            </a:r>
            <a:r>
              <a:rPr lang="en-US" sz="1800" b="0" dirty="0">
                <a:latin typeface="Calibri" pitchFamily="34" charset="0"/>
              </a:rPr>
              <a:t>WG </a:t>
            </a:r>
            <a:r>
              <a:rPr lang="en-US" sz="1800" b="0" dirty="0">
                <a:solidFill>
                  <a:srgbClr val="FF0000"/>
                </a:solidFill>
                <a:latin typeface="Calibri" pitchFamily="34" charset="0"/>
              </a:rPr>
              <a:t>Resolution</a:t>
            </a:r>
            <a:r>
              <a:rPr lang="en-US" sz="1800" b="0" dirty="0">
                <a:latin typeface="Calibri" pitchFamily="34" charset="0"/>
              </a:rPr>
              <a:t> for starting Agency Review</a:t>
            </a:r>
          </a:p>
          <a:p>
            <a:pPr lvl="1">
              <a:lnSpc>
                <a:spcPct val="100000"/>
              </a:lnSpc>
              <a:spcBef>
                <a:spcPts val="600"/>
              </a:spcBef>
              <a:spcAft>
                <a:spcPts val="0"/>
              </a:spcAft>
              <a:buSzTx/>
              <a:buFont typeface="Wingdings" pitchFamily="2" charset="2"/>
              <a:buChar char="Ø"/>
            </a:pPr>
            <a:r>
              <a:rPr lang="en-US" sz="1800" b="0" dirty="0">
                <a:latin typeface="Calibri" pitchFamily="34" charset="0"/>
              </a:rPr>
              <a:t>Input provided to AD to issue Area Resolution to start related </a:t>
            </a:r>
            <a:r>
              <a:rPr lang="en-US" sz="1800" b="0" dirty="0" smtClean="0">
                <a:latin typeface="Calibri" pitchFamily="34" charset="0"/>
              </a:rPr>
              <a:t>polls</a:t>
            </a:r>
          </a:p>
          <a:p>
            <a:pPr>
              <a:lnSpc>
                <a:spcPct val="100000"/>
              </a:lnSpc>
              <a:spcBef>
                <a:spcPts val="600"/>
              </a:spcBef>
              <a:spcAft>
                <a:spcPts val="1200"/>
              </a:spcAft>
              <a:buSzTx/>
            </a:pPr>
            <a:r>
              <a:rPr lang="en-US" sz="2000" i="1" dirty="0">
                <a:solidFill>
                  <a:schemeClr val="hlink"/>
                </a:solidFill>
                <a:latin typeface="Calibri" pitchFamily="34" charset="0"/>
              </a:rPr>
              <a:t>VCM Magenta Book (Joint with RFM WG)</a:t>
            </a:r>
            <a:endParaRPr lang="en-US" sz="2000" i="1" dirty="0">
              <a:latin typeface="Calibri" pitchFamily="34" charset="0"/>
            </a:endParaRPr>
          </a:p>
          <a:p>
            <a:pPr lvl="1">
              <a:lnSpc>
                <a:spcPct val="100000"/>
              </a:lnSpc>
              <a:spcBef>
                <a:spcPts val="600"/>
              </a:spcBef>
              <a:spcAft>
                <a:spcPts val="0"/>
              </a:spcAft>
              <a:buSzTx/>
              <a:buFont typeface="Wingdings" pitchFamily="2" charset="2"/>
              <a:buChar char="Ø"/>
            </a:pPr>
            <a:r>
              <a:rPr lang="en-US" sz="1800" b="0" dirty="0">
                <a:latin typeface="Calibri" pitchFamily="34" charset="0"/>
              </a:rPr>
              <a:t>Draft Red Book completed and agreed upon by the WG. WG </a:t>
            </a:r>
            <a:r>
              <a:rPr lang="en-US" sz="1800" b="0" dirty="0">
                <a:solidFill>
                  <a:srgbClr val="FF0000"/>
                </a:solidFill>
                <a:latin typeface="Calibri" pitchFamily="34" charset="0"/>
              </a:rPr>
              <a:t>Resolution</a:t>
            </a:r>
            <a:r>
              <a:rPr lang="en-US" sz="1800" b="0" dirty="0">
                <a:latin typeface="Calibri" pitchFamily="34" charset="0"/>
              </a:rPr>
              <a:t> for starting Agency Review</a:t>
            </a:r>
          </a:p>
          <a:p>
            <a:pPr lvl="1">
              <a:lnSpc>
                <a:spcPct val="100000"/>
              </a:lnSpc>
              <a:spcBef>
                <a:spcPts val="600"/>
              </a:spcBef>
              <a:spcAft>
                <a:spcPts val="0"/>
              </a:spcAft>
              <a:buSzTx/>
              <a:buFont typeface="Wingdings" pitchFamily="2" charset="2"/>
              <a:buChar char="Ø"/>
            </a:pPr>
            <a:r>
              <a:rPr lang="en-US" sz="1800" b="0" dirty="0">
                <a:latin typeface="Calibri" pitchFamily="34" charset="0"/>
              </a:rPr>
              <a:t>Input provided to AD to issue Area Resolution to start related </a:t>
            </a:r>
            <a:r>
              <a:rPr lang="en-US" sz="1800" b="0" dirty="0" smtClean="0">
                <a:latin typeface="Calibri" pitchFamily="34" charset="0"/>
              </a:rPr>
              <a:t>polls</a:t>
            </a:r>
            <a:endParaRPr lang="en-US" sz="2000" u="sng" dirty="0">
              <a:solidFill>
                <a:srgbClr val="003399"/>
              </a:solidFill>
              <a:latin typeface="Calibri" pitchFamily="34" charset="0"/>
            </a:endParaRPr>
          </a:p>
        </p:txBody>
      </p:sp>
      <p:sp>
        <p:nvSpPr>
          <p:cNvPr id="8" name="Text Box 2"/>
          <p:cNvSpPr txBox="1">
            <a:spLocks noChangeArrowheads="1"/>
          </p:cNvSpPr>
          <p:nvPr/>
        </p:nvSpPr>
        <p:spPr bwMode="auto">
          <a:xfrm>
            <a:off x="2728560" y="87765"/>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pPr>
            <a:r>
              <a:rPr lang="en-GB" sz="2800" dirty="0">
                <a:solidFill>
                  <a:srgbClr val="000099"/>
                </a:solidFill>
                <a:latin typeface="Calibri" pitchFamily="34" charset="0"/>
                <a:cs typeface="Calibri" pitchFamily="34" charset="0"/>
              </a:rPr>
              <a:t>SLS </a:t>
            </a:r>
            <a:r>
              <a:rPr lang="en-GB" sz="2800" dirty="0" smtClean="0">
                <a:solidFill>
                  <a:srgbClr val="000099"/>
                </a:solidFill>
                <a:latin typeface="Calibri" pitchFamily="34" charset="0"/>
                <a:cs typeface="Calibri" pitchFamily="34" charset="0"/>
              </a:rPr>
              <a:t>AREA </a:t>
            </a:r>
            <a:r>
              <a:rPr lang="en-US" sz="2800" dirty="0" smtClean="0">
                <a:solidFill>
                  <a:srgbClr val="000099"/>
                </a:solidFill>
                <a:latin typeface="Calibri" pitchFamily="34" charset="0"/>
                <a:cs typeface="Calibri" pitchFamily="34" charset="0"/>
              </a:rPr>
              <a:t>REPORT</a:t>
            </a:r>
            <a:endParaRPr lang="en-US" sz="2800" dirty="0">
              <a:solidFill>
                <a:srgbClr val="000099"/>
              </a:solidFill>
              <a:latin typeface="Calibri" pitchFamily="34" charset="0"/>
              <a:cs typeface="Calibri" pitchFamily="34" charset="0"/>
            </a:endParaRPr>
          </a:p>
        </p:txBody>
      </p:sp>
    </p:spTree>
    <p:extLst>
      <p:ext uri="{BB962C8B-B14F-4D97-AF65-F5344CB8AC3E}">
        <p14:creationId xmlns:p14="http://schemas.microsoft.com/office/powerpoint/2010/main" val="1240610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990600" y="1176338"/>
            <a:ext cx="71628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ct val="50000"/>
              </a:spcBef>
            </a:pPr>
            <a:endParaRPr lang="en-GB" sz="2400" b="0"/>
          </a:p>
        </p:txBody>
      </p:sp>
      <p:sp>
        <p:nvSpPr>
          <p:cNvPr id="205827" name="Text Box 3"/>
          <p:cNvSpPr txBox="1">
            <a:spLocks noChangeArrowheads="1"/>
          </p:cNvSpPr>
          <p:nvPr/>
        </p:nvSpPr>
        <p:spPr bwMode="auto">
          <a:xfrm>
            <a:off x="533400" y="838201"/>
            <a:ext cx="67818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ct val="50000"/>
              </a:spcBef>
            </a:pPr>
            <a:endParaRPr lang="en-US">
              <a:solidFill>
                <a:srgbClr val="CC0000"/>
              </a:solidFill>
            </a:endParaRPr>
          </a:p>
          <a:p>
            <a:pPr>
              <a:spcBef>
                <a:spcPct val="50000"/>
              </a:spcBef>
            </a:pPr>
            <a:endParaRPr lang="en-GB">
              <a:solidFill>
                <a:srgbClr val="CC0000"/>
              </a:solidFill>
            </a:endParaRPr>
          </a:p>
        </p:txBody>
      </p:sp>
      <p:sp>
        <p:nvSpPr>
          <p:cNvPr id="205828" name="Text Box 4"/>
          <p:cNvSpPr txBox="1">
            <a:spLocks noChangeArrowheads="1"/>
          </p:cNvSpPr>
          <p:nvPr/>
        </p:nvSpPr>
        <p:spPr bwMode="auto">
          <a:xfrm>
            <a:off x="381000" y="762000"/>
            <a:ext cx="852328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714500" indent="-342900" eaLnBrk="0" hangingPunct="0">
              <a:lnSpc>
                <a:spcPct val="90000"/>
              </a:lnSpc>
              <a:spcAft>
                <a:spcPct val="10000"/>
              </a:spcAft>
              <a:buSzPct val="125000"/>
              <a:defRPr b="1">
                <a:solidFill>
                  <a:schemeClr val="tx1"/>
                </a:solidFill>
                <a:latin typeface="Arial" pitchFamily="34" charset="0"/>
              </a:defRPr>
            </a:lvl4pPr>
            <a:lvl5pPr marL="2171700" indent="-342900" eaLnBrk="0" hangingPunct="0">
              <a:lnSpc>
                <a:spcPct val="90000"/>
              </a:lnSpc>
              <a:spcAft>
                <a:spcPct val="10000"/>
              </a:spcAft>
              <a:buSzPct val="125000"/>
              <a:defRPr b="1">
                <a:solidFill>
                  <a:schemeClr val="tx1"/>
                </a:solidFill>
                <a:latin typeface="Arial" pitchFamily="34" charset="0"/>
              </a:defRPr>
            </a:lvl5pPr>
            <a:lvl6pPr marL="2628900" indent="-342900" eaLnBrk="0" fontAlgn="base" hangingPunct="0">
              <a:lnSpc>
                <a:spcPct val="90000"/>
              </a:lnSpc>
              <a:spcBef>
                <a:spcPct val="0"/>
              </a:spcBef>
              <a:spcAft>
                <a:spcPct val="10000"/>
              </a:spcAft>
              <a:buSzPct val="125000"/>
              <a:defRPr b="1">
                <a:solidFill>
                  <a:schemeClr val="tx1"/>
                </a:solidFill>
                <a:latin typeface="Arial" pitchFamily="34" charset="0"/>
              </a:defRPr>
            </a:lvl6pPr>
            <a:lvl7pPr marL="3086100" indent="-342900" eaLnBrk="0" fontAlgn="base" hangingPunct="0">
              <a:lnSpc>
                <a:spcPct val="90000"/>
              </a:lnSpc>
              <a:spcBef>
                <a:spcPct val="0"/>
              </a:spcBef>
              <a:spcAft>
                <a:spcPct val="10000"/>
              </a:spcAft>
              <a:buSzPct val="125000"/>
              <a:defRPr b="1">
                <a:solidFill>
                  <a:schemeClr val="tx1"/>
                </a:solidFill>
                <a:latin typeface="Arial" pitchFamily="34" charset="0"/>
              </a:defRPr>
            </a:lvl7pPr>
            <a:lvl8pPr marL="3543300" indent="-342900" eaLnBrk="0" fontAlgn="base" hangingPunct="0">
              <a:lnSpc>
                <a:spcPct val="90000"/>
              </a:lnSpc>
              <a:spcBef>
                <a:spcPct val="0"/>
              </a:spcBef>
              <a:spcAft>
                <a:spcPct val="10000"/>
              </a:spcAft>
              <a:buSzPct val="125000"/>
              <a:defRPr b="1">
                <a:solidFill>
                  <a:schemeClr val="tx1"/>
                </a:solidFill>
                <a:latin typeface="Arial" pitchFamily="34" charset="0"/>
              </a:defRPr>
            </a:lvl8pPr>
            <a:lvl9pPr marL="4000500" indent="-3429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ts val="600"/>
              </a:spcBef>
              <a:spcAft>
                <a:spcPts val="1200"/>
              </a:spcAft>
            </a:pPr>
            <a:r>
              <a:rPr lang="en-US" sz="1800" dirty="0">
                <a:solidFill>
                  <a:srgbClr val="000099"/>
                </a:solidFill>
                <a:latin typeface="Calibri" pitchFamily="34" charset="0"/>
              </a:rPr>
              <a:t>C&amp;S: Coding &amp; Synchronization WG</a:t>
            </a:r>
            <a:r>
              <a:rPr lang="en-US" sz="1800" dirty="0">
                <a:solidFill>
                  <a:schemeClr val="accent2"/>
                </a:solidFill>
                <a:latin typeface="Calibri" pitchFamily="34" charset="0"/>
              </a:rPr>
              <a:t>  - </a:t>
            </a:r>
            <a:r>
              <a:rPr lang="en-GB" sz="1800" dirty="0">
                <a:latin typeface="Calibri" pitchFamily="34" charset="0"/>
              </a:rPr>
              <a:t>Working Group Summary progress </a:t>
            </a:r>
            <a:r>
              <a:rPr lang="en-GB" sz="1800" dirty="0" smtClean="0">
                <a:latin typeface="Calibri" pitchFamily="34" charset="0"/>
              </a:rPr>
              <a:t>(2 </a:t>
            </a:r>
            <a:r>
              <a:rPr lang="en-GB" sz="1800" dirty="0">
                <a:latin typeface="Calibri" pitchFamily="34" charset="0"/>
              </a:rPr>
              <a:t>of </a:t>
            </a:r>
            <a:r>
              <a:rPr lang="en-GB" sz="1800" dirty="0" smtClean="0">
                <a:latin typeface="Calibri" pitchFamily="34" charset="0"/>
              </a:rPr>
              <a:t>2)</a:t>
            </a:r>
            <a:endParaRPr lang="en-GB" sz="1800" dirty="0">
              <a:latin typeface="Calibri" pitchFamily="34" charset="0"/>
            </a:endParaRPr>
          </a:p>
        </p:txBody>
      </p:sp>
      <p:sp>
        <p:nvSpPr>
          <p:cNvPr id="205830" name="Text Box 4"/>
          <p:cNvSpPr txBox="1">
            <a:spLocks noChangeArrowheads="1"/>
          </p:cNvSpPr>
          <p:nvPr/>
        </p:nvSpPr>
        <p:spPr bwMode="auto">
          <a:xfrm>
            <a:off x="216345" y="1103632"/>
            <a:ext cx="8658438"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0" indent="0">
              <a:lnSpc>
                <a:spcPct val="100000"/>
              </a:lnSpc>
              <a:spcBef>
                <a:spcPct val="50000"/>
              </a:spcBef>
              <a:spcAft>
                <a:spcPct val="0"/>
              </a:spcAft>
              <a:buSzTx/>
            </a:pPr>
            <a:r>
              <a:rPr lang="en-US" sz="1800" i="1" dirty="0" smtClean="0">
                <a:solidFill>
                  <a:schemeClr val="hlink"/>
                </a:solidFill>
                <a:latin typeface="Calibri" pitchFamily="34" charset="0"/>
              </a:rPr>
              <a:t>SCCC</a:t>
            </a:r>
            <a:endParaRPr lang="en-US" sz="1800" i="1" dirty="0">
              <a:solidFill>
                <a:schemeClr val="hlink"/>
              </a:solidFill>
              <a:latin typeface="Calibri" pitchFamily="34" charset="0"/>
            </a:endParaRPr>
          </a:p>
          <a:p>
            <a:pPr lvl="1">
              <a:lnSpc>
                <a:spcPct val="100000"/>
              </a:lnSpc>
              <a:spcBef>
                <a:spcPct val="50000"/>
              </a:spcBef>
              <a:spcAft>
                <a:spcPct val="0"/>
              </a:spcAft>
              <a:buSzTx/>
              <a:buFont typeface="Wingdings" pitchFamily="2" charset="2"/>
              <a:buChar char="Ø"/>
            </a:pPr>
            <a:r>
              <a:rPr lang="en-US" sz="1800" b="0" dirty="0" smtClean="0">
                <a:latin typeface="Calibri" pitchFamily="34" charset="0"/>
              </a:rPr>
              <a:t>Revised draft of </a:t>
            </a:r>
            <a:r>
              <a:rPr lang="en-US" sz="1800" b="0" dirty="0">
                <a:latin typeface="Calibri" pitchFamily="34" charset="0"/>
              </a:rPr>
              <a:t>GB </a:t>
            </a:r>
            <a:r>
              <a:rPr lang="en-US" sz="1800" b="0" dirty="0" smtClean="0">
                <a:latin typeface="Calibri" pitchFamily="34" charset="0"/>
              </a:rPr>
              <a:t>presented. Additional  measurement results presented.</a:t>
            </a:r>
            <a:endParaRPr lang="en-US" sz="1800" b="0" dirty="0">
              <a:latin typeface="Calibri" pitchFamily="34" charset="0"/>
            </a:endParaRPr>
          </a:p>
          <a:p>
            <a:pPr lvl="1">
              <a:lnSpc>
                <a:spcPct val="100000"/>
              </a:lnSpc>
              <a:spcBef>
                <a:spcPct val="50000"/>
              </a:spcBef>
              <a:spcAft>
                <a:spcPct val="0"/>
              </a:spcAft>
              <a:buSzTx/>
              <a:buFont typeface="Wingdings" pitchFamily="2" charset="2"/>
              <a:buChar char="Ø"/>
            </a:pPr>
            <a:r>
              <a:rPr lang="en-US" sz="1800" b="0" dirty="0" smtClean="0">
                <a:latin typeface="Calibri" pitchFamily="34" charset="0"/>
              </a:rPr>
              <a:t>A new version will be submitted for WG review at the next meeting.</a:t>
            </a:r>
            <a:endParaRPr lang="en-US" sz="1800" b="0" dirty="0">
              <a:latin typeface="Calibri" pitchFamily="34" charset="0"/>
            </a:endParaRPr>
          </a:p>
          <a:p>
            <a:pPr marL="0" indent="0">
              <a:lnSpc>
                <a:spcPct val="100000"/>
              </a:lnSpc>
              <a:spcBef>
                <a:spcPct val="50000"/>
              </a:spcBef>
              <a:spcAft>
                <a:spcPct val="0"/>
              </a:spcAft>
              <a:buSzTx/>
            </a:pPr>
            <a:r>
              <a:rPr lang="en-US" sz="1800" i="1" dirty="0" smtClean="0">
                <a:solidFill>
                  <a:schemeClr val="hlink"/>
                </a:solidFill>
                <a:latin typeface="Calibri" pitchFamily="34" charset="0"/>
              </a:rPr>
              <a:t>Proximity-1 Coding Book</a:t>
            </a:r>
            <a:endParaRPr lang="en-US" sz="1800" i="1" dirty="0">
              <a:solidFill>
                <a:schemeClr val="hlink"/>
              </a:solidFill>
              <a:latin typeface="Calibri" pitchFamily="34" charset="0"/>
            </a:endParaRPr>
          </a:p>
          <a:p>
            <a:pPr lvl="1">
              <a:lnSpc>
                <a:spcPct val="100000"/>
              </a:lnSpc>
              <a:spcBef>
                <a:spcPct val="50000"/>
              </a:spcBef>
              <a:spcAft>
                <a:spcPct val="0"/>
              </a:spcAft>
              <a:buSzTx/>
              <a:buFont typeface="Wingdings" pitchFamily="2" charset="2"/>
              <a:buChar char="Ø"/>
            </a:pPr>
            <a:r>
              <a:rPr lang="en-US" sz="1800" b="0" dirty="0">
                <a:latin typeface="Calibri" pitchFamily="34" charset="0"/>
              </a:rPr>
              <a:t>Evaluation of NASA Concept Paper identifying the need for </a:t>
            </a:r>
            <a:r>
              <a:rPr lang="en-US" sz="1800" b="0" dirty="0" smtClean="0">
                <a:latin typeface="Calibri" pitchFamily="34" charset="0"/>
              </a:rPr>
              <a:t>updating this Blue </a:t>
            </a:r>
            <a:r>
              <a:rPr lang="en-US" sz="1800" b="0" dirty="0">
                <a:latin typeface="Calibri" pitchFamily="34" charset="0"/>
              </a:rPr>
              <a:t>Book in order to support the forthcoming Version 4 Transfer Frame being defined by </a:t>
            </a:r>
            <a:r>
              <a:rPr lang="en-US" sz="1800" b="0" dirty="0" smtClean="0">
                <a:latin typeface="Calibri" pitchFamily="34" charset="0"/>
              </a:rPr>
              <a:t>SLP WG for the </a:t>
            </a:r>
            <a:r>
              <a:rPr lang="en-US" sz="1800" b="0" dirty="0">
                <a:latin typeface="Calibri" pitchFamily="34" charset="0"/>
              </a:rPr>
              <a:t>Unified Space Link Protocol (USLP</a:t>
            </a:r>
            <a:r>
              <a:rPr lang="en-US" sz="1800" b="0" dirty="0" smtClean="0">
                <a:latin typeface="Calibri" pitchFamily="34" charset="0"/>
              </a:rPr>
              <a:t>). Resources identified. </a:t>
            </a:r>
            <a:r>
              <a:rPr lang="en-US" sz="1800" dirty="0" smtClean="0">
                <a:solidFill>
                  <a:srgbClr val="FF0000"/>
                </a:solidFill>
                <a:latin typeface="Calibri" pitchFamily="34" charset="0"/>
              </a:rPr>
              <a:t>Resolution</a:t>
            </a:r>
            <a:r>
              <a:rPr lang="en-US" sz="1800" b="0" dirty="0" smtClean="0">
                <a:latin typeface="Calibri" pitchFamily="34" charset="0"/>
              </a:rPr>
              <a:t> to request CMC to approve new CWE Project.</a:t>
            </a:r>
            <a:endParaRPr lang="en-US" sz="1800" b="0" dirty="0">
              <a:latin typeface="Calibri" pitchFamily="34" charset="0"/>
            </a:endParaRPr>
          </a:p>
          <a:p>
            <a:pPr marL="0" indent="0">
              <a:lnSpc>
                <a:spcPct val="100000"/>
              </a:lnSpc>
              <a:spcBef>
                <a:spcPct val="50000"/>
              </a:spcBef>
              <a:spcAft>
                <a:spcPct val="0"/>
              </a:spcAft>
              <a:buSzTx/>
            </a:pPr>
            <a:endParaRPr lang="en-US" sz="1800" i="1" dirty="0" smtClean="0">
              <a:solidFill>
                <a:schemeClr val="hlink"/>
              </a:solidFill>
              <a:latin typeface="Calibri" pitchFamily="34" charset="0"/>
            </a:endParaRPr>
          </a:p>
          <a:p>
            <a:pPr marL="0" indent="0">
              <a:lnSpc>
                <a:spcPct val="100000"/>
              </a:lnSpc>
              <a:spcBef>
                <a:spcPct val="50000"/>
              </a:spcBef>
              <a:spcAft>
                <a:spcPct val="0"/>
              </a:spcAft>
              <a:buSzTx/>
            </a:pPr>
            <a:endParaRPr lang="en-US" sz="1800" i="1" dirty="0" smtClean="0">
              <a:solidFill>
                <a:schemeClr val="hlink"/>
              </a:solidFill>
              <a:latin typeface="Calibri" pitchFamily="34" charset="0"/>
            </a:endParaRPr>
          </a:p>
          <a:p>
            <a:pPr marL="0" indent="0">
              <a:lnSpc>
                <a:spcPct val="100000"/>
              </a:lnSpc>
              <a:spcBef>
                <a:spcPct val="50000"/>
              </a:spcBef>
              <a:spcAft>
                <a:spcPct val="0"/>
              </a:spcAft>
              <a:buSzTx/>
            </a:pPr>
            <a:r>
              <a:rPr lang="en-US" sz="1800" i="1" dirty="0" smtClean="0">
                <a:solidFill>
                  <a:schemeClr val="hlink"/>
                </a:solidFill>
                <a:latin typeface="Calibri" pitchFamily="34" charset="0"/>
              </a:rPr>
              <a:t>SLS-C&amp;S </a:t>
            </a:r>
            <a:r>
              <a:rPr lang="en-US" sz="1800" i="1" dirty="0">
                <a:solidFill>
                  <a:schemeClr val="hlink"/>
                </a:solidFill>
                <a:latin typeface="Calibri" pitchFamily="34" charset="0"/>
              </a:rPr>
              <a:t>General Status </a:t>
            </a:r>
            <a:endParaRPr lang="en-US" sz="1800" b="0" dirty="0">
              <a:latin typeface="Calibri" pitchFamily="34" charset="0"/>
            </a:endParaRPr>
          </a:p>
        </p:txBody>
      </p:sp>
      <p:sp>
        <p:nvSpPr>
          <p:cNvPr id="8" name="Text Box 2"/>
          <p:cNvSpPr txBox="1">
            <a:spLocks noChangeArrowheads="1"/>
          </p:cNvSpPr>
          <p:nvPr/>
        </p:nvSpPr>
        <p:spPr bwMode="auto">
          <a:xfrm>
            <a:off x="2728560" y="87765"/>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pPr>
            <a:r>
              <a:rPr lang="en-GB" sz="2800" dirty="0">
                <a:solidFill>
                  <a:srgbClr val="000099"/>
                </a:solidFill>
                <a:latin typeface="Calibri" pitchFamily="34" charset="0"/>
                <a:cs typeface="Calibri" pitchFamily="34" charset="0"/>
              </a:rPr>
              <a:t>SLS </a:t>
            </a:r>
            <a:r>
              <a:rPr lang="en-GB" sz="2800" dirty="0" smtClean="0">
                <a:solidFill>
                  <a:srgbClr val="000099"/>
                </a:solidFill>
                <a:latin typeface="Calibri" pitchFamily="34" charset="0"/>
                <a:cs typeface="Calibri" pitchFamily="34" charset="0"/>
              </a:rPr>
              <a:t>AREA </a:t>
            </a:r>
            <a:r>
              <a:rPr lang="en-US" sz="2800" dirty="0" smtClean="0">
                <a:solidFill>
                  <a:srgbClr val="000099"/>
                </a:solidFill>
                <a:latin typeface="Calibri" pitchFamily="34" charset="0"/>
                <a:cs typeface="Calibri" pitchFamily="34" charset="0"/>
              </a:rPr>
              <a:t>REPORT</a:t>
            </a:r>
            <a:endParaRPr lang="en-US" sz="2800" dirty="0">
              <a:solidFill>
                <a:srgbClr val="000099"/>
              </a:solidFill>
              <a:latin typeface="Calibri" pitchFamily="34" charset="0"/>
              <a:cs typeface="Calibri" pitchFamily="34" charset="0"/>
            </a:endParaRPr>
          </a:p>
        </p:txBody>
      </p:sp>
      <p:graphicFrame>
        <p:nvGraphicFramePr>
          <p:cNvPr id="7" name="Group 23"/>
          <p:cNvGraphicFramePr>
            <a:graphicFrameLocks noGrp="1"/>
          </p:cNvGraphicFramePr>
          <p:nvPr>
            <p:extLst>
              <p:ext uri="{D42A27DB-BD31-4B8C-83A1-F6EECF244321}">
                <p14:modId xmlns:p14="http://schemas.microsoft.com/office/powerpoint/2010/main" val="151255126"/>
              </p:ext>
            </p:extLst>
          </p:nvPr>
        </p:nvGraphicFramePr>
        <p:xfrm>
          <a:off x="1143000" y="5541275"/>
          <a:ext cx="6858000" cy="822329"/>
        </p:xfrm>
        <a:graphic>
          <a:graphicData uri="http://schemas.openxmlformats.org/drawingml/2006/table">
            <a:tbl>
              <a:tblPr/>
              <a:tblGrid>
                <a:gridCol w="1714500"/>
                <a:gridCol w="1714500"/>
                <a:gridCol w="1714500"/>
                <a:gridCol w="1714500"/>
              </a:tblGrid>
              <a:tr h="36565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status:</a:t>
                      </a:r>
                    </a:p>
                  </a:txBody>
                  <a:tcPr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OK</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CAUTION</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PROBLEM</a:t>
                      </a:r>
                    </a:p>
                  </a:txBody>
                  <a:tcPr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67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comment:</a:t>
                      </a:r>
                    </a:p>
                  </a:txBody>
                  <a:tcPr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Good progress</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677138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990600" y="1176338"/>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ct val="50000"/>
              </a:spcBef>
            </a:pPr>
            <a:endParaRPr lang="en-GB">
              <a:ea typeface="ＭＳ Ｐゴシック" pitchFamily="34" charset="-128"/>
            </a:endParaRPr>
          </a:p>
        </p:txBody>
      </p:sp>
      <p:sp>
        <p:nvSpPr>
          <p:cNvPr id="214019" name="Text Box 3"/>
          <p:cNvSpPr txBox="1">
            <a:spLocks noChangeArrowheads="1"/>
          </p:cNvSpPr>
          <p:nvPr/>
        </p:nvSpPr>
        <p:spPr bwMode="auto">
          <a:xfrm>
            <a:off x="533400" y="838201"/>
            <a:ext cx="67818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ct val="50000"/>
              </a:spcBef>
            </a:pPr>
            <a:endParaRPr lang="en-US">
              <a:solidFill>
                <a:srgbClr val="CC0000"/>
              </a:solidFill>
              <a:ea typeface="ＭＳ Ｐゴシック" pitchFamily="34" charset="-128"/>
            </a:endParaRPr>
          </a:p>
          <a:p>
            <a:pPr>
              <a:spcBef>
                <a:spcPct val="50000"/>
              </a:spcBef>
            </a:pPr>
            <a:endParaRPr lang="en-GB">
              <a:solidFill>
                <a:srgbClr val="CC0000"/>
              </a:solidFill>
              <a:ea typeface="ＭＳ Ｐゴシック" pitchFamily="34" charset="-128"/>
            </a:endParaRPr>
          </a:p>
        </p:txBody>
      </p:sp>
      <p:sp>
        <p:nvSpPr>
          <p:cNvPr id="214020" name="Text Box 4"/>
          <p:cNvSpPr txBox="1">
            <a:spLocks noChangeArrowheads="1"/>
          </p:cNvSpPr>
          <p:nvPr/>
        </p:nvSpPr>
        <p:spPr bwMode="auto">
          <a:xfrm>
            <a:off x="117019" y="855865"/>
            <a:ext cx="8794745" cy="495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0" indent="0">
              <a:lnSpc>
                <a:spcPct val="70000"/>
              </a:lnSpc>
              <a:spcBef>
                <a:spcPct val="50000"/>
              </a:spcBef>
            </a:pPr>
            <a:r>
              <a:rPr lang="en-US" sz="2000" dirty="0" smtClean="0">
                <a:solidFill>
                  <a:srgbClr val="000099"/>
                </a:solidFill>
                <a:latin typeface="Calibri" pitchFamily="34" charset="0"/>
                <a:ea typeface="ＭＳ Ｐゴシック" pitchFamily="34" charset="-128"/>
                <a:cs typeface="Calibri" pitchFamily="34" charset="0"/>
              </a:rPr>
              <a:t>SLS Space Link Protocols (SLP) WG</a:t>
            </a:r>
            <a:endParaRPr lang="en-US" sz="2000" dirty="0">
              <a:solidFill>
                <a:srgbClr val="000099"/>
              </a:solidFill>
              <a:latin typeface="Calibri" pitchFamily="34" charset="0"/>
              <a:ea typeface="ＭＳ Ｐゴシック" pitchFamily="34" charset="-128"/>
              <a:cs typeface="Calibri" pitchFamily="34" charset="0"/>
            </a:endParaRPr>
          </a:p>
          <a:p>
            <a:pPr marL="517525" indent="0"/>
            <a:r>
              <a:rPr lang="en-US" sz="2000" dirty="0" smtClean="0">
                <a:solidFill>
                  <a:srgbClr val="0070C0"/>
                </a:solidFill>
                <a:latin typeface="Calibri" pitchFamily="34" charset="0"/>
                <a:ea typeface="ＭＳ Ｐゴシック" pitchFamily="34" charset="-128"/>
                <a:cs typeface="Calibri" pitchFamily="34" charset="0"/>
              </a:rPr>
              <a:t>Goals:</a:t>
            </a:r>
          </a:p>
          <a:p>
            <a:pPr marL="860425" indent="-342900">
              <a:buSzPct val="100000"/>
              <a:buFont typeface="+mj-lt"/>
              <a:buAutoNum type="arabicPeriod"/>
            </a:pPr>
            <a:r>
              <a:rPr lang="en-US" sz="2000" b="0" dirty="0" smtClean="0">
                <a:latin typeface="Calibri" panose="020F0502020204030204" pitchFamily="34" charset="0"/>
                <a:ea typeface="ＭＳ Ｐゴシック" pitchFamily="34" charset="-128"/>
                <a:cs typeface="Calibri"/>
              </a:rPr>
              <a:t>Review the Unified Space Data Link Protocol (USLP) White book with a focus on coming to consensus on the contents and test planning to a sufficient maturity to generate the RED book before the Fall 2016 meeting.</a:t>
            </a:r>
          </a:p>
          <a:p>
            <a:pPr marL="860425" indent="-342900">
              <a:buSzPct val="100000"/>
              <a:buFont typeface="+mj-lt"/>
              <a:buAutoNum type="arabicPeriod"/>
            </a:pPr>
            <a:r>
              <a:rPr lang="en-US" sz="2000" b="0" dirty="0" smtClean="0">
                <a:latin typeface="Calibri" panose="020F0502020204030204" pitchFamily="34" charset="0"/>
                <a:ea typeface="ＭＳ Ｐゴシック" pitchFamily="34" charset="-128"/>
                <a:cs typeface="Calibri"/>
              </a:rPr>
              <a:t>Reconfirm the COP-1 protocol due to 5 year review, CCSDS </a:t>
            </a:r>
            <a:r>
              <a:rPr lang="en-GB" sz="2000" b="0" dirty="0" smtClean="0">
                <a:latin typeface="Calibri" panose="020F0502020204030204" pitchFamily="34" charset="0"/>
              </a:rPr>
              <a:t>232.1-B-2.</a:t>
            </a:r>
            <a:r>
              <a:rPr lang="en-US" sz="2000" b="0" dirty="0" smtClean="0">
                <a:latin typeface="Calibri" panose="020F0502020204030204" pitchFamily="34" charset="0"/>
              </a:rPr>
              <a:t>  </a:t>
            </a:r>
          </a:p>
          <a:p>
            <a:pPr marL="901700" indent="-384175">
              <a:buSzPct val="100000"/>
              <a:buFont typeface="+mj-lt"/>
              <a:buAutoNum type="arabicPeriod"/>
            </a:pPr>
            <a:r>
              <a:rPr lang="en-US" sz="2000" b="0" dirty="0" smtClean="0">
                <a:latin typeface="Calibri" panose="020F0502020204030204" pitchFamily="34" charset="0"/>
              </a:rPr>
              <a:t>*Along with the SDLS WG, investigate the need for the transmission of the Extended SDLS Procedures PDUs over the space link as well as the need to further specify the non-security protection of Only Idle Data (OID) Transfer Frames . </a:t>
            </a:r>
          </a:p>
          <a:p>
            <a:pPr marL="901700" indent="-384175">
              <a:buSzPct val="100000"/>
              <a:buFont typeface="+mj-lt"/>
              <a:buAutoNum type="arabicPeriod"/>
            </a:pPr>
            <a:r>
              <a:rPr lang="en-US" sz="2000" b="0" dirty="0" smtClean="0">
                <a:latin typeface="Calibri" panose="020F0502020204030204" pitchFamily="34" charset="0"/>
              </a:rPr>
              <a:t>*Verify  how USLP (Version 4) Frame can be transferred over Proximity-1 links (see C&amp;S WG report for results of proposed Prox-1 C&amp;S document revision project).</a:t>
            </a:r>
          </a:p>
          <a:p>
            <a:pPr marL="974725">
              <a:buSzPct val="100000"/>
              <a:buFont typeface="+mj-lt"/>
              <a:buAutoNum type="arabicPeriod"/>
            </a:pPr>
            <a:endParaRPr lang="en-US" sz="2000" b="0" dirty="0">
              <a:latin typeface="Calibri" panose="020F0502020204030204" pitchFamily="34" charset="0"/>
            </a:endParaRPr>
          </a:p>
          <a:p>
            <a:pPr marL="517525" indent="0">
              <a:buSzPct val="100000"/>
            </a:pPr>
            <a:r>
              <a:rPr lang="en-US" sz="2000" b="0" dirty="0" smtClean="0">
                <a:latin typeface="Calibri" panose="020F0502020204030204" pitchFamily="34" charset="0"/>
              </a:rPr>
              <a:t>* These were joint meetings. </a:t>
            </a:r>
          </a:p>
          <a:p>
            <a:pPr marL="517525" indent="0">
              <a:buSzPct val="100000"/>
            </a:pPr>
            <a:endParaRPr lang="en-US" sz="1800" b="0" dirty="0" smtClean="0"/>
          </a:p>
          <a:p>
            <a:pPr marL="517525" indent="0">
              <a:buSzPct val="100000"/>
            </a:pPr>
            <a:endParaRPr lang="en-US" sz="1800" b="0" dirty="0">
              <a:latin typeface="Calibri"/>
              <a:ea typeface="ＭＳ Ｐゴシック" pitchFamily="34" charset="-128"/>
              <a:cs typeface="Calibri"/>
            </a:endParaRPr>
          </a:p>
        </p:txBody>
      </p:sp>
      <p:graphicFrame>
        <p:nvGraphicFramePr>
          <p:cNvPr id="179223" name="Group 23"/>
          <p:cNvGraphicFramePr>
            <a:graphicFrameLocks noGrp="1"/>
          </p:cNvGraphicFramePr>
          <p:nvPr>
            <p:extLst>
              <p:ext uri="{D42A27DB-BD31-4B8C-83A1-F6EECF244321}">
                <p14:modId xmlns:p14="http://schemas.microsoft.com/office/powerpoint/2010/main" val="1807304640"/>
              </p:ext>
            </p:extLst>
          </p:nvPr>
        </p:nvGraphicFramePr>
        <p:xfrm>
          <a:off x="1307575" y="5573288"/>
          <a:ext cx="7028116" cy="883429"/>
        </p:xfrm>
        <a:graphic>
          <a:graphicData uri="http://schemas.openxmlformats.org/drawingml/2006/table">
            <a:tbl>
              <a:tblPr/>
              <a:tblGrid>
                <a:gridCol w="1757029"/>
                <a:gridCol w="1757029"/>
                <a:gridCol w="1757029"/>
                <a:gridCol w="1757029"/>
              </a:tblGrid>
              <a:tr h="1352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status:</a:t>
                      </a:r>
                    </a:p>
                  </a:txBody>
                  <a:tcPr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OK</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CAUTION</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PROBLEM</a:t>
                      </a:r>
                    </a:p>
                  </a:txBody>
                  <a:tcPr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77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comment:</a:t>
                      </a:r>
                    </a:p>
                  </a:txBody>
                  <a:tcPr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Good progress</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 Box 2"/>
          <p:cNvSpPr txBox="1">
            <a:spLocks noChangeArrowheads="1"/>
          </p:cNvSpPr>
          <p:nvPr/>
        </p:nvSpPr>
        <p:spPr bwMode="auto">
          <a:xfrm>
            <a:off x="2728560" y="87765"/>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pPr>
            <a:r>
              <a:rPr lang="en-GB" sz="2800" dirty="0">
                <a:solidFill>
                  <a:srgbClr val="000099"/>
                </a:solidFill>
                <a:latin typeface="Calibri" pitchFamily="34" charset="0"/>
                <a:cs typeface="Calibri" pitchFamily="34" charset="0"/>
              </a:rPr>
              <a:t>SLS </a:t>
            </a:r>
            <a:r>
              <a:rPr lang="en-GB" sz="2800" dirty="0" smtClean="0">
                <a:solidFill>
                  <a:srgbClr val="000099"/>
                </a:solidFill>
                <a:latin typeface="Calibri" pitchFamily="34" charset="0"/>
                <a:cs typeface="Calibri" pitchFamily="34" charset="0"/>
              </a:rPr>
              <a:t>AREA </a:t>
            </a:r>
            <a:r>
              <a:rPr lang="en-US" sz="2800" dirty="0" smtClean="0">
                <a:solidFill>
                  <a:srgbClr val="000099"/>
                </a:solidFill>
                <a:latin typeface="Calibri" pitchFamily="34" charset="0"/>
                <a:cs typeface="Calibri" pitchFamily="34" charset="0"/>
              </a:rPr>
              <a:t>REPORT</a:t>
            </a:r>
            <a:endParaRPr lang="en-US" sz="2800" dirty="0">
              <a:solidFill>
                <a:srgbClr val="000099"/>
              </a:solidFill>
              <a:latin typeface="Calibri" pitchFamily="34" charset="0"/>
              <a:cs typeface="Calibri" pitchFamily="34" charset="0"/>
            </a:endParaRPr>
          </a:p>
        </p:txBody>
      </p:sp>
    </p:spTree>
    <p:extLst>
      <p:ext uri="{BB962C8B-B14F-4D97-AF65-F5344CB8AC3E}">
        <p14:creationId xmlns:p14="http://schemas.microsoft.com/office/powerpoint/2010/main" val="448355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990600" y="1176338"/>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ct val="50000"/>
              </a:spcBef>
            </a:pPr>
            <a:endParaRPr lang="en-GB">
              <a:ea typeface="ＭＳ Ｐゴシック" pitchFamily="34" charset="-128"/>
            </a:endParaRPr>
          </a:p>
        </p:txBody>
      </p:sp>
      <p:sp>
        <p:nvSpPr>
          <p:cNvPr id="216067" name="Text Box 3"/>
          <p:cNvSpPr txBox="1">
            <a:spLocks noChangeArrowheads="1"/>
          </p:cNvSpPr>
          <p:nvPr/>
        </p:nvSpPr>
        <p:spPr bwMode="auto">
          <a:xfrm>
            <a:off x="533400" y="838201"/>
            <a:ext cx="67818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ct val="50000"/>
              </a:spcBef>
            </a:pPr>
            <a:endParaRPr lang="en-US">
              <a:solidFill>
                <a:srgbClr val="CC0000"/>
              </a:solidFill>
              <a:ea typeface="ＭＳ Ｐゴシック" pitchFamily="34" charset="-128"/>
            </a:endParaRPr>
          </a:p>
          <a:p>
            <a:pPr>
              <a:spcBef>
                <a:spcPct val="50000"/>
              </a:spcBef>
            </a:pPr>
            <a:endParaRPr lang="en-GB">
              <a:solidFill>
                <a:srgbClr val="CC0000"/>
              </a:solidFill>
              <a:ea typeface="ＭＳ Ｐゴシック" pitchFamily="34" charset="-128"/>
            </a:endParaRPr>
          </a:p>
        </p:txBody>
      </p:sp>
      <p:sp>
        <p:nvSpPr>
          <p:cNvPr id="45059" name="Text Box 4"/>
          <p:cNvSpPr txBox="1">
            <a:spLocks noChangeArrowheads="1"/>
          </p:cNvSpPr>
          <p:nvPr/>
        </p:nvSpPr>
        <p:spPr bwMode="auto">
          <a:xfrm>
            <a:off x="105203" y="740651"/>
            <a:ext cx="8921777"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r>
              <a:rPr lang="en-GB" sz="2000" dirty="0">
                <a:solidFill>
                  <a:srgbClr val="000099"/>
                </a:solidFill>
                <a:latin typeface="Calibri" pitchFamily="34" charset="0"/>
                <a:ea typeface="ＭＳ Ｐゴシック" pitchFamily="34" charset="-128"/>
                <a:cs typeface="Calibri" pitchFamily="34" charset="0"/>
              </a:rPr>
              <a:t>SLP WG Summary </a:t>
            </a:r>
            <a:r>
              <a:rPr lang="en-GB" sz="2000" dirty="0" smtClean="0">
                <a:solidFill>
                  <a:srgbClr val="000099"/>
                </a:solidFill>
                <a:latin typeface="Calibri" pitchFamily="34" charset="0"/>
                <a:ea typeface="ＭＳ Ｐゴシック" pitchFamily="34" charset="-128"/>
                <a:cs typeface="Calibri" pitchFamily="34" charset="0"/>
              </a:rPr>
              <a:t>Progress:</a:t>
            </a:r>
            <a:endParaRPr lang="en-GB" sz="2000" dirty="0">
              <a:latin typeface="Calibri" pitchFamily="34" charset="0"/>
              <a:ea typeface="ＭＳ Ｐゴシック" pitchFamily="34" charset="-128"/>
              <a:cs typeface="Calibri" pitchFamily="34" charset="0"/>
            </a:endParaRPr>
          </a:p>
          <a:p>
            <a:pPr marL="457200" lvl="1" indent="0"/>
            <a:endParaRPr lang="en-GB" sz="2000" dirty="0" smtClean="0">
              <a:solidFill>
                <a:srgbClr val="FF0000"/>
              </a:solidFill>
              <a:latin typeface="Calibri" pitchFamily="34" charset="0"/>
              <a:ea typeface="ＭＳ Ｐゴシック" pitchFamily="34" charset="-128"/>
              <a:cs typeface="Calibri" pitchFamily="34" charset="0"/>
              <a:sym typeface="Wingdings" pitchFamily="2" charset="2"/>
            </a:endParaRPr>
          </a:p>
          <a:p>
            <a:pPr marL="457200" lvl="1" indent="0"/>
            <a:r>
              <a:rPr lang="en-GB" sz="2000" dirty="0" smtClean="0">
                <a:solidFill>
                  <a:srgbClr val="FF0000"/>
                </a:solidFill>
                <a:latin typeface="Calibri" pitchFamily="34" charset="0"/>
                <a:ea typeface="ＭＳ Ｐゴシック" pitchFamily="34" charset="-128"/>
                <a:cs typeface="Calibri" pitchFamily="34" charset="0"/>
                <a:sym typeface="Wingdings" pitchFamily="2" charset="2"/>
              </a:rPr>
              <a:t>USLP White Book</a:t>
            </a:r>
          </a:p>
          <a:p>
            <a:pPr lvl="1">
              <a:buFontTx/>
              <a:buChar char="•"/>
            </a:pPr>
            <a:r>
              <a:rPr lang="en-US" sz="2000" b="0" dirty="0" smtClean="0">
                <a:latin typeface="Calibri"/>
                <a:cs typeface="Calibri"/>
              </a:rPr>
              <a:t>Use Encapsulation </a:t>
            </a:r>
            <a:r>
              <a:rPr lang="en-US" sz="2000" b="0" dirty="0">
                <a:latin typeface="Calibri"/>
                <a:cs typeface="Calibri"/>
              </a:rPr>
              <a:t>Service to support the transport of DTN (BP and LTP) across the </a:t>
            </a:r>
            <a:r>
              <a:rPr lang="en-US" sz="2000" b="0" dirty="0" smtClean="0">
                <a:latin typeface="Calibri"/>
                <a:cs typeface="Calibri"/>
              </a:rPr>
              <a:t>link. </a:t>
            </a:r>
            <a:r>
              <a:rPr lang="en-US" sz="2000" b="0" u="sng" dirty="0" smtClean="0">
                <a:latin typeface="Calibri"/>
                <a:cs typeface="Calibri"/>
              </a:rPr>
              <a:t>Agreed with SIS Area Director</a:t>
            </a:r>
            <a:r>
              <a:rPr lang="en-US" sz="2000" b="0" dirty="0" smtClean="0">
                <a:latin typeface="Calibri"/>
                <a:cs typeface="Calibri"/>
              </a:rPr>
              <a:t>.</a:t>
            </a:r>
          </a:p>
          <a:p>
            <a:pPr lvl="1">
              <a:buFontTx/>
              <a:buChar char="•"/>
            </a:pPr>
            <a:r>
              <a:rPr lang="en-US" sz="2000" b="0" dirty="0" smtClean="0">
                <a:latin typeface="Calibri"/>
                <a:cs typeface="Calibri"/>
              </a:rPr>
              <a:t>Remove </a:t>
            </a:r>
            <a:r>
              <a:rPr lang="en-US" sz="2000" b="0" dirty="0">
                <a:latin typeface="Calibri"/>
                <a:cs typeface="Calibri"/>
              </a:rPr>
              <a:t>MAP_UPDU service since CCSDS recognized protocols that carry a defined length field can already be transferred using CCSDS </a:t>
            </a:r>
            <a:r>
              <a:rPr lang="en-US" sz="2000" b="0" dirty="0" smtClean="0">
                <a:latin typeface="Calibri"/>
                <a:cs typeface="Calibri"/>
              </a:rPr>
              <a:t>IP-over-CCSDS (</a:t>
            </a:r>
            <a:r>
              <a:rPr lang="en-US" sz="2000" b="0" dirty="0" err="1" smtClean="0">
                <a:latin typeface="Calibri"/>
                <a:cs typeface="Calibri"/>
              </a:rPr>
              <a:t>IPoC</a:t>
            </a:r>
            <a:r>
              <a:rPr lang="en-US" sz="2000" b="0" dirty="0" smtClean="0">
                <a:latin typeface="Calibri"/>
                <a:cs typeface="Calibri"/>
              </a:rPr>
              <a:t>) </a:t>
            </a:r>
            <a:r>
              <a:rPr lang="en-US" sz="2000" b="0" dirty="0">
                <a:latin typeface="Calibri"/>
                <a:cs typeface="Calibri"/>
              </a:rPr>
              <a:t>and/or </a:t>
            </a:r>
            <a:r>
              <a:rPr lang="en-US" sz="2000" b="0" dirty="0" smtClean="0">
                <a:latin typeface="Calibri"/>
                <a:cs typeface="Calibri"/>
              </a:rPr>
              <a:t>Encapsulation Service.</a:t>
            </a:r>
          </a:p>
          <a:p>
            <a:pPr lvl="1">
              <a:buFontTx/>
              <a:buChar char="•"/>
            </a:pPr>
            <a:r>
              <a:rPr lang="en-US" sz="2000" b="0" dirty="0" smtClean="0">
                <a:latin typeface="Calibri"/>
                <a:cs typeface="Calibri"/>
              </a:rPr>
              <a:t>Keep </a:t>
            </a:r>
            <a:r>
              <a:rPr lang="en-US" sz="2000" b="0" dirty="0">
                <a:latin typeface="Calibri"/>
                <a:cs typeface="Calibri"/>
              </a:rPr>
              <a:t>the COPs Management Service as a reference to the COPs directives sent by the protocol. SDLS </a:t>
            </a:r>
            <a:r>
              <a:rPr lang="en-US" sz="2000" b="0" dirty="0" smtClean="0">
                <a:latin typeface="Calibri"/>
                <a:cs typeface="Calibri"/>
              </a:rPr>
              <a:t>Extended </a:t>
            </a:r>
            <a:r>
              <a:rPr lang="en-US" sz="2000" b="0" dirty="0">
                <a:latin typeface="Calibri"/>
                <a:cs typeface="Calibri"/>
              </a:rPr>
              <a:t>Procedures Management </a:t>
            </a:r>
            <a:r>
              <a:rPr lang="en-US" sz="2000" b="0" dirty="0" smtClean="0">
                <a:latin typeface="Calibri"/>
                <a:cs typeface="Calibri"/>
              </a:rPr>
              <a:t>will also be </a:t>
            </a:r>
            <a:r>
              <a:rPr lang="en-US" sz="2000" b="0" dirty="0">
                <a:latin typeface="Calibri"/>
                <a:cs typeface="Calibri"/>
              </a:rPr>
              <a:t>added. </a:t>
            </a:r>
            <a:endParaRPr lang="en-US" sz="2000" b="0" dirty="0" smtClean="0">
              <a:latin typeface="Calibri"/>
              <a:cs typeface="Calibri"/>
            </a:endParaRPr>
          </a:p>
          <a:p>
            <a:pPr lvl="1">
              <a:buFontTx/>
              <a:buChar char="•"/>
            </a:pPr>
            <a:r>
              <a:rPr lang="en-US" sz="2000" b="0" dirty="0" smtClean="0">
                <a:latin typeface="Calibri"/>
                <a:cs typeface="Calibri"/>
              </a:rPr>
              <a:t>Remove </a:t>
            </a:r>
            <a:r>
              <a:rPr lang="en-US" sz="2000" b="0" dirty="0">
                <a:latin typeface="Calibri"/>
                <a:cs typeface="Calibri"/>
              </a:rPr>
              <a:t>On-demand Insert Zone since there is no consensus for it. The belief is the functionality can be accomplished using </a:t>
            </a:r>
            <a:r>
              <a:rPr lang="en-US" sz="2000" b="0" dirty="0" smtClean="0">
                <a:latin typeface="Calibri"/>
                <a:cs typeface="Calibri"/>
              </a:rPr>
              <a:t>packets. (Insert Zone as in AOS still available.)</a:t>
            </a:r>
          </a:p>
          <a:p>
            <a:pPr lvl="1">
              <a:buFontTx/>
              <a:buChar char="•"/>
            </a:pPr>
            <a:r>
              <a:rPr lang="en-US" sz="2000" b="0" dirty="0" smtClean="0">
                <a:latin typeface="Calibri"/>
                <a:cs typeface="Calibri"/>
              </a:rPr>
              <a:t>Additional details provided in the report to SLP WG members at Cleveland meeting.</a:t>
            </a:r>
          </a:p>
          <a:p>
            <a:pPr lvl="1">
              <a:buFontTx/>
              <a:buChar char="•"/>
            </a:pPr>
            <a:endParaRPr lang="en-US" sz="2000" b="0" dirty="0" smtClean="0">
              <a:latin typeface="Calibri"/>
              <a:cs typeface="Calibri"/>
            </a:endParaRPr>
          </a:p>
          <a:p>
            <a:pPr lvl="1">
              <a:buFontTx/>
              <a:buChar char="•"/>
            </a:pPr>
            <a:r>
              <a:rPr lang="en-US" sz="2000" b="0" dirty="0" smtClean="0">
                <a:latin typeface="Calibri"/>
                <a:cs typeface="Calibri"/>
              </a:rPr>
              <a:t>Preliminary test plan with supporting agencies (NASA, DLR) identified.</a:t>
            </a:r>
            <a:endParaRPr lang="en-US" sz="2000" b="0" dirty="0">
              <a:latin typeface="Calibri"/>
              <a:cs typeface="Calibri"/>
            </a:endParaRPr>
          </a:p>
          <a:p>
            <a:pPr lvl="1">
              <a:buFontTx/>
              <a:buChar char="•"/>
            </a:pPr>
            <a:endParaRPr lang="en-US" sz="2000" b="0" dirty="0"/>
          </a:p>
        </p:txBody>
      </p:sp>
      <p:sp>
        <p:nvSpPr>
          <p:cNvPr id="6" name="Text Box 2"/>
          <p:cNvSpPr txBox="1">
            <a:spLocks noChangeArrowheads="1"/>
          </p:cNvSpPr>
          <p:nvPr/>
        </p:nvSpPr>
        <p:spPr bwMode="auto">
          <a:xfrm>
            <a:off x="2728560" y="87765"/>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pPr>
            <a:r>
              <a:rPr lang="en-GB" sz="2800" dirty="0">
                <a:solidFill>
                  <a:srgbClr val="000099"/>
                </a:solidFill>
                <a:latin typeface="Calibri" pitchFamily="34" charset="0"/>
                <a:cs typeface="Calibri" pitchFamily="34" charset="0"/>
              </a:rPr>
              <a:t>SLS </a:t>
            </a:r>
            <a:r>
              <a:rPr lang="en-GB" sz="2800" dirty="0" smtClean="0">
                <a:solidFill>
                  <a:srgbClr val="000099"/>
                </a:solidFill>
                <a:latin typeface="Calibri" pitchFamily="34" charset="0"/>
                <a:cs typeface="Calibri" pitchFamily="34" charset="0"/>
              </a:rPr>
              <a:t>AREA </a:t>
            </a:r>
            <a:r>
              <a:rPr lang="en-US" sz="2800" dirty="0" smtClean="0">
                <a:solidFill>
                  <a:srgbClr val="000099"/>
                </a:solidFill>
                <a:latin typeface="Calibri" pitchFamily="34" charset="0"/>
                <a:cs typeface="Calibri" pitchFamily="34" charset="0"/>
              </a:rPr>
              <a:t>REPORT</a:t>
            </a:r>
            <a:endParaRPr lang="en-US" sz="2800" dirty="0">
              <a:solidFill>
                <a:srgbClr val="000099"/>
              </a:solidFill>
              <a:latin typeface="Calibri" pitchFamily="34" charset="0"/>
              <a:cs typeface="Calibri" pitchFamily="34" charset="0"/>
            </a:endParaRPr>
          </a:p>
        </p:txBody>
      </p:sp>
    </p:spTree>
    <p:extLst>
      <p:ext uri="{BB962C8B-B14F-4D97-AF65-F5344CB8AC3E}">
        <p14:creationId xmlns:p14="http://schemas.microsoft.com/office/powerpoint/2010/main" val="2677017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990600" y="1176338"/>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ct val="50000"/>
              </a:spcBef>
            </a:pPr>
            <a:endParaRPr lang="en-GB">
              <a:ea typeface="ＭＳ Ｐゴシック" pitchFamily="34" charset="-128"/>
            </a:endParaRPr>
          </a:p>
        </p:txBody>
      </p:sp>
      <p:sp>
        <p:nvSpPr>
          <p:cNvPr id="216067" name="Text Box 3"/>
          <p:cNvSpPr txBox="1">
            <a:spLocks noChangeArrowheads="1"/>
          </p:cNvSpPr>
          <p:nvPr/>
        </p:nvSpPr>
        <p:spPr bwMode="auto">
          <a:xfrm>
            <a:off x="533400" y="838201"/>
            <a:ext cx="67818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ct val="50000"/>
              </a:spcBef>
            </a:pPr>
            <a:endParaRPr lang="en-US">
              <a:solidFill>
                <a:srgbClr val="CC0000"/>
              </a:solidFill>
              <a:ea typeface="ＭＳ Ｐゴシック" pitchFamily="34" charset="-128"/>
            </a:endParaRPr>
          </a:p>
          <a:p>
            <a:pPr>
              <a:spcBef>
                <a:spcPct val="50000"/>
              </a:spcBef>
            </a:pPr>
            <a:endParaRPr lang="en-GB">
              <a:solidFill>
                <a:srgbClr val="CC0000"/>
              </a:solidFill>
              <a:ea typeface="ＭＳ Ｐゴシック" pitchFamily="34" charset="-128"/>
            </a:endParaRPr>
          </a:p>
        </p:txBody>
      </p:sp>
      <p:sp>
        <p:nvSpPr>
          <p:cNvPr id="45059" name="Text Box 4"/>
          <p:cNvSpPr txBox="1">
            <a:spLocks noChangeArrowheads="1"/>
          </p:cNvSpPr>
          <p:nvPr/>
        </p:nvSpPr>
        <p:spPr bwMode="auto">
          <a:xfrm>
            <a:off x="105203" y="740651"/>
            <a:ext cx="892177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r>
              <a:rPr lang="en-GB" sz="2000" dirty="0">
                <a:solidFill>
                  <a:srgbClr val="000099"/>
                </a:solidFill>
                <a:latin typeface="Calibri" pitchFamily="34" charset="0"/>
                <a:ea typeface="ＭＳ Ｐゴシック" pitchFamily="34" charset="-128"/>
                <a:cs typeface="Calibri" pitchFamily="34" charset="0"/>
              </a:rPr>
              <a:t>SLP WG Summary </a:t>
            </a:r>
            <a:r>
              <a:rPr lang="en-GB" sz="2000" dirty="0" smtClean="0">
                <a:solidFill>
                  <a:srgbClr val="000099"/>
                </a:solidFill>
                <a:latin typeface="Calibri" pitchFamily="34" charset="0"/>
                <a:ea typeface="ＭＳ Ｐゴシック" pitchFamily="34" charset="-128"/>
                <a:cs typeface="Calibri" pitchFamily="34" charset="0"/>
              </a:rPr>
              <a:t>Progress:</a:t>
            </a:r>
            <a:endParaRPr lang="en-GB" sz="2000" dirty="0">
              <a:latin typeface="Calibri" pitchFamily="34" charset="0"/>
              <a:ea typeface="ＭＳ Ｐゴシック" pitchFamily="34" charset="-128"/>
              <a:cs typeface="Calibri" pitchFamily="34" charset="0"/>
            </a:endParaRPr>
          </a:p>
          <a:p>
            <a:pPr marL="457200" lvl="1" indent="0"/>
            <a:endParaRPr lang="en-GB" sz="2000" dirty="0" smtClean="0">
              <a:solidFill>
                <a:srgbClr val="FF0000"/>
              </a:solidFill>
              <a:latin typeface="Calibri" pitchFamily="34" charset="0"/>
              <a:ea typeface="ＭＳ Ｐゴシック" pitchFamily="34" charset="-128"/>
              <a:cs typeface="Calibri" pitchFamily="34" charset="0"/>
              <a:sym typeface="Wingdings" pitchFamily="2" charset="2"/>
            </a:endParaRPr>
          </a:p>
          <a:p>
            <a:pPr marL="457200" lvl="1" indent="0"/>
            <a:r>
              <a:rPr lang="en-GB" sz="2000" dirty="0" smtClean="0">
                <a:solidFill>
                  <a:srgbClr val="FF0000"/>
                </a:solidFill>
                <a:latin typeface="Calibri" pitchFamily="34" charset="0"/>
                <a:ea typeface="ＭＳ Ｐゴシック" pitchFamily="34" charset="-128"/>
                <a:cs typeface="Calibri" pitchFamily="34" charset="0"/>
                <a:sym typeface="Wingdings" pitchFamily="2" charset="2"/>
              </a:rPr>
              <a:t>USLP Green Book</a:t>
            </a:r>
          </a:p>
          <a:p>
            <a:pPr lvl="1">
              <a:buFontTx/>
              <a:buChar char="•"/>
            </a:pPr>
            <a:r>
              <a:rPr lang="en-US" sz="2000" b="0" dirty="0" smtClean="0">
                <a:latin typeface="Calibri"/>
                <a:cs typeface="Calibri"/>
              </a:rPr>
              <a:t>Reviewed two key areas within the Green book in detail</a:t>
            </a:r>
          </a:p>
          <a:p>
            <a:pPr lvl="2">
              <a:buFontTx/>
              <a:buChar char="•"/>
            </a:pPr>
            <a:r>
              <a:rPr lang="en-US" sz="2000" b="0" dirty="0" smtClean="0">
                <a:latin typeface="Calibri"/>
                <a:cs typeface="Calibri"/>
              </a:rPr>
              <a:t>How USLP frames are generated and received</a:t>
            </a:r>
          </a:p>
          <a:p>
            <a:pPr lvl="2">
              <a:buFontTx/>
              <a:buChar char="•"/>
            </a:pPr>
            <a:r>
              <a:rPr lang="en-US" sz="2000" b="0" dirty="0" smtClean="0">
                <a:latin typeface="Calibri"/>
                <a:cs typeface="Calibri"/>
              </a:rPr>
              <a:t>Details of the Transfer Frame Data Field (TFDF) Construction Rules: their motivation, completeness, and association with the USLP Protocol IDs</a:t>
            </a:r>
            <a:endParaRPr lang="en-US" sz="2000" b="0" dirty="0">
              <a:latin typeface="Calibri"/>
              <a:cs typeface="Calibri"/>
            </a:endParaRPr>
          </a:p>
          <a:p>
            <a:pPr lvl="1">
              <a:buFontTx/>
              <a:buChar char="•"/>
            </a:pPr>
            <a:endParaRPr lang="en-GB" sz="2000" b="0" dirty="0" smtClean="0">
              <a:latin typeface="Calibri"/>
              <a:ea typeface="ＭＳ Ｐゴシック" pitchFamily="34" charset="-128"/>
              <a:cs typeface="Calibri"/>
              <a:sym typeface="Wingdings" pitchFamily="2" charset="2"/>
            </a:endParaRPr>
          </a:p>
          <a:p>
            <a:pPr marL="457200" lvl="1" indent="0"/>
            <a:r>
              <a:rPr lang="en-GB" sz="2000" dirty="0" smtClean="0">
                <a:solidFill>
                  <a:srgbClr val="FF0000"/>
                </a:solidFill>
                <a:latin typeface="Calibri" pitchFamily="34" charset="0"/>
                <a:ea typeface="ＭＳ Ｐゴシック" pitchFamily="34" charset="-128"/>
                <a:cs typeface="Calibri" pitchFamily="34" charset="0"/>
                <a:sym typeface="Wingdings" pitchFamily="2" charset="2"/>
              </a:rPr>
              <a:t>COP-1</a:t>
            </a:r>
            <a:endParaRPr lang="en-GB" sz="2000" b="0" dirty="0" smtClean="0">
              <a:latin typeface="Calibri" pitchFamily="34" charset="0"/>
              <a:ea typeface="ＭＳ Ｐゴシック" pitchFamily="34" charset="-128"/>
              <a:cs typeface="Calibri" pitchFamily="34" charset="0"/>
              <a:sym typeface="Wingdings" pitchFamily="2" charset="2"/>
            </a:endParaRPr>
          </a:p>
          <a:p>
            <a:pPr lvl="1">
              <a:buFontTx/>
              <a:buChar char="•"/>
            </a:pPr>
            <a:r>
              <a:rPr lang="en-GB" sz="2000" b="0" dirty="0" smtClean="0">
                <a:solidFill>
                  <a:srgbClr val="000000"/>
                </a:solidFill>
                <a:latin typeface="Calibri" pitchFamily="34" charset="0"/>
                <a:ea typeface="ＭＳ Ｐゴシック" pitchFamily="34" charset="-128"/>
                <a:cs typeface="Calibri" pitchFamily="34" charset="0"/>
                <a:sym typeface="Wingdings" pitchFamily="2" charset="2"/>
              </a:rPr>
              <a:t>All agencies were polled at the meeting and there were no negative reaction to the reconfirmation of the COP-1, CCSDS </a:t>
            </a:r>
            <a:r>
              <a:rPr lang="en-GB" sz="2000" b="0" dirty="0" smtClean="0">
                <a:latin typeface="Calibri"/>
                <a:cs typeface="Calibri"/>
              </a:rPr>
              <a:t>232.1</a:t>
            </a:r>
            <a:r>
              <a:rPr lang="en-GB" sz="2000" b="0" dirty="0">
                <a:latin typeface="Calibri"/>
                <a:cs typeface="Calibri"/>
              </a:rPr>
              <a:t>-B-</a:t>
            </a:r>
            <a:r>
              <a:rPr lang="en-GB" sz="2000" b="0" dirty="0" smtClean="0">
                <a:latin typeface="Calibri"/>
                <a:cs typeface="Calibri"/>
              </a:rPr>
              <a:t>2.</a:t>
            </a:r>
          </a:p>
          <a:p>
            <a:pPr lvl="1">
              <a:buFontTx/>
              <a:buChar char="•"/>
            </a:pPr>
            <a:r>
              <a:rPr lang="en-GB" sz="2000" b="0" dirty="0" smtClean="0">
                <a:latin typeface="Calibri"/>
                <a:ea typeface="ＭＳ Ｐゴシック" pitchFamily="34" charset="-128"/>
                <a:cs typeface="Calibri" pitchFamily="34" charset="0"/>
                <a:sym typeface="Wingdings" pitchFamily="2" charset="2"/>
              </a:rPr>
              <a:t>SLP WG request SLS Area to issue relevant </a:t>
            </a:r>
            <a:r>
              <a:rPr lang="en-GB" sz="2000" b="0" dirty="0" smtClean="0">
                <a:solidFill>
                  <a:srgbClr val="FF0000"/>
                </a:solidFill>
                <a:latin typeface="Calibri"/>
                <a:ea typeface="ＭＳ Ｐゴシック" pitchFamily="34" charset="-128"/>
                <a:cs typeface="Calibri" pitchFamily="34" charset="0"/>
                <a:sym typeface="Wingdings" pitchFamily="2" charset="2"/>
              </a:rPr>
              <a:t>resolution</a:t>
            </a:r>
            <a:r>
              <a:rPr lang="en-GB" sz="2000" b="0" dirty="0" smtClean="0">
                <a:latin typeface="Calibri"/>
                <a:ea typeface="ＭＳ Ｐゴシック" pitchFamily="34" charset="-128"/>
                <a:cs typeface="Calibri" pitchFamily="34" charset="0"/>
                <a:sym typeface="Wingdings" pitchFamily="2" charset="2"/>
              </a:rPr>
              <a:t>.</a:t>
            </a:r>
            <a:endParaRPr lang="en-GB" sz="2000" dirty="0">
              <a:latin typeface="Calibri" pitchFamily="34" charset="0"/>
              <a:ea typeface="ＭＳ Ｐゴシック" pitchFamily="34" charset="-128"/>
              <a:cs typeface="Calibri" pitchFamily="34" charset="0"/>
              <a:sym typeface="Wingdings" pitchFamily="2" charset="2"/>
            </a:endParaRPr>
          </a:p>
        </p:txBody>
      </p:sp>
      <p:sp>
        <p:nvSpPr>
          <p:cNvPr id="6" name="Text Box 2"/>
          <p:cNvSpPr txBox="1">
            <a:spLocks noChangeArrowheads="1"/>
          </p:cNvSpPr>
          <p:nvPr/>
        </p:nvSpPr>
        <p:spPr bwMode="auto">
          <a:xfrm>
            <a:off x="2728560" y="87765"/>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pPr>
            <a:r>
              <a:rPr lang="en-GB" sz="2800" dirty="0">
                <a:solidFill>
                  <a:srgbClr val="000099"/>
                </a:solidFill>
                <a:latin typeface="Calibri" pitchFamily="34" charset="0"/>
                <a:cs typeface="Calibri" pitchFamily="34" charset="0"/>
              </a:rPr>
              <a:t>SLS </a:t>
            </a:r>
            <a:r>
              <a:rPr lang="en-GB" sz="2800" dirty="0" smtClean="0">
                <a:solidFill>
                  <a:srgbClr val="000099"/>
                </a:solidFill>
                <a:latin typeface="Calibri" pitchFamily="34" charset="0"/>
                <a:cs typeface="Calibri" pitchFamily="34" charset="0"/>
              </a:rPr>
              <a:t>AREA </a:t>
            </a:r>
            <a:r>
              <a:rPr lang="en-US" sz="2800" dirty="0" smtClean="0">
                <a:solidFill>
                  <a:srgbClr val="000099"/>
                </a:solidFill>
                <a:latin typeface="Calibri" pitchFamily="34" charset="0"/>
                <a:cs typeface="Calibri" pitchFamily="34" charset="0"/>
              </a:rPr>
              <a:t>REPORT</a:t>
            </a:r>
            <a:endParaRPr lang="en-US" sz="2800" dirty="0">
              <a:solidFill>
                <a:srgbClr val="000099"/>
              </a:solidFill>
              <a:latin typeface="Calibri" pitchFamily="34" charset="0"/>
              <a:cs typeface="Calibri" pitchFamily="34" charset="0"/>
            </a:endParaRPr>
          </a:p>
        </p:txBody>
      </p:sp>
      <p:sp>
        <p:nvSpPr>
          <p:cNvPr id="7" name="Text Box 4"/>
          <p:cNvSpPr txBox="1">
            <a:spLocks noChangeArrowheads="1"/>
          </p:cNvSpPr>
          <p:nvPr/>
        </p:nvSpPr>
        <p:spPr bwMode="auto">
          <a:xfrm>
            <a:off x="207122" y="5195630"/>
            <a:ext cx="871793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0" indent="0"/>
            <a:r>
              <a:rPr lang="en-GB" sz="2000" dirty="0" smtClean="0">
                <a:solidFill>
                  <a:schemeClr val="accent1"/>
                </a:solidFill>
                <a:ea typeface="ＭＳ Ｐゴシック" pitchFamily="34" charset="-128"/>
                <a:cs typeface="Calibri" pitchFamily="34" charset="0"/>
              </a:rPr>
              <a:t>WG Resolutions</a:t>
            </a:r>
            <a:r>
              <a:rPr lang="en-GB" sz="2000" dirty="0">
                <a:solidFill>
                  <a:schemeClr val="accent1"/>
                </a:solidFill>
                <a:ea typeface="ＭＳ Ｐゴシック" pitchFamily="34" charset="-128"/>
                <a:cs typeface="Calibri" pitchFamily="34" charset="0"/>
              </a:rPr>
              <a:t>:</a:t>
            </a:r>
          </a:p>
          <a:p>
            <a:pPr marL="800100" lvl="1" indent="-342900">
              <a:buFont typeface="Arial"/>
              <a:buChar char="•"/>
            </a:pPr>
            <a:r>
              <a:rPr lang="en-GB" sz="2000" b="0" dirty="0" smtClean="0">
                <a:solidFill>
                  <a:srgbClr val="000000"/>
                </a:solidFill>
                <a:ea typeface="ＭＳ Ｐゴシック" pitchFamily="34" charset="-128"/>
                <a:cs typeface="Calibri" pitchFamily="34" charset="0"/>
              </a:rPr>
              <a:t>Reconfirmation of COP-1, CCSDS 232.1-B-2</a:t>
            </a:r>
            <a:endParaRPr lang="en-GB" sz="1800" dirty="0">
              <a:latin typeface="Calibri" pitchFamily="34" charset="0"/>
              <a:ea typeface="ＭＳ Ｐゴシック" pitchFamily="34" charset="-128"/>
              <a:cs typeface="Calibri" pitchFamily="34" charset="0"/>
            </a:endParaRPr>
          </a:p>
        </p:txBody>
      </p:sp>
    </p:spTree>
    <p:extLst>
      <p:ext uri="{BB962C8B-B14F-4D97-AF65-F5344CB8AC3E}">
        <p14:creationId xmlns:p14="http://schemas.microsoft.com/office/powerpoint/2010/main" val="10904925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2728560" y="87765"/>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pPr>
            <a:r>
              <a:rPr lang="en-GB" sz="2800" dirty="0">
                <a:solidFill>
                  <a:srgbClr val="000099"/>
                </a:solidFill>
                <a:latin typeface="Calibri" pitchFamily="34" charset="0"/>
                <a:cs typeface="Calibri" pitchFamily="34" charset="0"/>
              </a:rPr>
              <a:t>SLS </a:t>
            </a:r>
            <a:r>
              <a:rPr lang="en-GB" sz="2800" dirty="0" smtClean="0">
                <a:solidFill>
                  <a:srgbClr val="000099"/>
                </a:solidFill>
                <a:latin typeface="Calibri" pitchFamily="34" charset="0"/>
                <a:cs typeface="Calibri" pitchFamily="34" charset="0"/>
              </a:rPr>
              <a:t>AREA </a:t>
            </a:r>
            <a:r>
              <a:rPr lang="en-US" sz="2800" dirty="0" smtClean="0">
                <a:solidFill>
                  <a:srgbClr val="000099"/>
                </a:solidFill>
                <a:latin typeface="Calibri" pitchFamily="34" charset="0"/>
                <a:cs typeface="Calibri" pitchFamily="34" charset="0"/>
              </a:rPr>
              <a:t>REPORT</a:t>
            </a:r>
            <a:endParaRPr lang="en-US" sz="2800" dirty="0">
              <a:solidFill>
                <a:srgbClr val="000099"/>
              </a:solidFill>
              <a:latin typeface="Calibri" pitchFamily="34" charset="0"/>
              <a:cs typeface="Calibri" pitchFamily="34" charset="0"/>
            </a:endParaRPr>
          </a:p>
        </p:txBody>
      </p:sp>
      <p:sp>
        <p:nvSpPr>
          <p:cNvPr id="4" name="Text Box 4"/>
          <p:cNvSpPr txBox="1">
            <a:spLocks noChangeArrowheads="1"/>
          </p:cNvSpPr>
          <p:nvPr/>
        </p:nvSpPr>
        <p:spPr bwMode="auto">
          <a:xfrm>
            <a:off x="155425" y="740650"/>
            <a:ext cx="8717935" cy="574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70000"/>
              </a:lnSpc>
              <a:spcBef>
                <a:spcPct val="50000"/>
              </a:spcBef>
            </a:pPr>
            <a:r>
              <a:rPr lang="en-US" sz="2400" dirty="0">
                <a:solidFill>
                  <a:srgbClr val="000099"/>
                </a:solidFill>
                <a:latin typeface="Calibri" pitchFamily="34" charset="0"/>
                <a:ea typeface="ＭＳ Ｐゴシック" pitchFamily="34" charset="-128"/>
                <a:cs typeface="Calibri" pitchFamily="34" charset="0"/>
              </a:rPr>
              <a:t>SLS-SLP WG (</a:t>
            </a:r>
            <a:r>
              <a:rPr lang="en-US" sz="2400" dirty="0" err="1">
                <a:solidFill>
                  <a:srgbClr val="000099"/>
                </a:solidFill>
                <a:latin typeface="Calibri" pitchFamily="34" charset="0"/>
                <a:ea typeface="ＭＳ Ｐゴシック" pitchFamily="34" charset="-128"/>
                <a:cs typeface="Calibri" pitchFamily="34" charset="0"/>
              </a:rPr>
              <a:t>cnt</a:t>
            </a:r>
            <a:r>
              <a:rPr lang="ja-JP" altLang="en-US" sz="2400" dirty="0">
                <a:solidFill>
                  <a:srgbClr val="000099"/>
                </a:solidFill>
                <a:latin typeface="Calibri" pitchFamily="34" charset="0"/>
                <a:ea typeface="ＭＳ Ｐゴシック" pitchFamily="34" charset="-128"/>
                <a:cs typeface="Calibri" pitchFamily="34" charset="0"/>
              </a:rPr>
              <a:t>’</a:t>
            </a:r>
            <a:r>
              <a:rPr lang="en-US" altLang="ja-JP" sz="2400" dirty="0">
                <a:solidFill>
                  <a:srgbClr val="000099"/>
                </a:solidFill>
                <a:latin typeface="Calibri" pitchFamily="34" charset="0"/>
                <a:ea typeface="ＭＳ Ｐゴシック" pitchFamily="34" charset="-128"/>
                <a:cs typeface="Calibri" pitchFamily="34" charset="0"/>
              </a:rPr>
              <a:t>d)</a:t>
            </a:r>
          </a:p>
          <a:p>
            <a:pPr marL="914400" indent="-862013">
              <a:lnSpc>
                <a:spcPct val="70000"/>
              </a:lnSpc>
              <a:spcBef>
                <a:spcPct val="50000"/>
              </a:spcBef>
            </a:pPr>
            <a:r>
              <a:rPr lang="en-GB" sz="2400" dirty="0" smtClean="0">
                <a:solidFill>
                  <a:srgbClr val="0070C0"/>
                </a:solidFill>
                <a:ea typeface="ＭＳ Ｐゴシック" pitchFamily="34" charset="-128"/>
              </a:rPr>
              <a:t>Planning:</a:t>
            </a:r>
            <a:endParaRPr lang="en-GB" sz="2400" dirty="0">
              <a:latin typeface="Calibri" pitchFamily="34" charset="0"/>
              <a:ea typeface="ＭＳ Ｐゴシック" pitchFamily="34" charset="-128"/>
              <a:cs typeface="Calibri" pitchFamily="34" charset="0"/>
            </a:endParaRPr>
          </a:p>
          <a:p>
            <a:pPr lvl="1" indent="-862013">
              <a:buFontTx/>
              <a:buChar char="•"/>
            </a:pPr>
            <a:r>
              <a:rPr lang="en-US" sz="2400" b="0" dirty="0" smtClean="0">
                <a:latin typeface="Calibri" pitchFamily="34" charset="0"/>
                <a:ea typeface="ＭＳ Ｐゴシック" pitchFamily="34" charset="-128"/>
              </a:rPr>
              <a:t>Before </a:t>
            </a:r>
            <a:r>
              <a:rPr lang="en-US" sz="2400" b="0" dirty="0" smtClean="0">
                <a:latin typeface="Calibri" pitchFamily="34" charset="0"/>
                <a:ea typeface="ＭＳ Ｐゴシック" pitchFamily="34" charset="-128"/>
                <a:cs typeface="Calibri" pitchFamily="34" charset="0"/>
              </a:rPr>
              <a:t>Fall 2016 meeting (via </a:t>
            </a:r>
            <a:r>
              <a:rPr lang="en-US" sz="2400" b="0" dirty="0" err="1" smtClean="0">
                <a:latin typeface="Calibri" pitchFamily="34" charset="0"/>
                <a:ea typeface="ＭＳ Ｐゴシック" pitchFamily="34" charset="-128"/>
                <a:cs typeface="Calibri" pitchFamily="34" charset="0"/>
              </a:rPr>
              <a:t>telecons</a:t>
            </a:r>
            <a:r>
              <a:rPr lang="en-US" sz="2400" b="0" dirty="0" smtClean="0">
                <a:latin typeface="Calibri" pitchFamily="34" charset="0"/>
                <a:ea typeface="ＭＳ Ｐゴシック" pitchFamily="34" charset="-128"/>
                <a:cs typeface="Calibri" pitchFamily="34" charset="0"/>
              </a:rPr>
              <a:t> &amp; email</a:t>
            </a:r>
            <a:r>
              <a:rPr lang="en-US" sz="2400" b="0" dirty="0">
                <a:latin typeface="Calibri" pitchFamily="34" charset="0"/>
                <a:ea typeface="ＭＳ Ｐゴシック" pitchFamily="34" charset="-128"/>
                <a:cs typeface="Calibri" pitchFamily="34" charset="0"/>
              </a:rPr>
              <a:t>) : </a:t>
            </a:r>
            <a:endParaRPr lang="en-US" sz="2400" b="0" dirty="0" smtClean="0">
              <a:latin typeface="Calibri" pitchFamily="34" charset="0"/>
              <a:ea typeface="ＭＳ Ｐゴシック" pitchFamily="34" charset="-128"/>
              <a:cs typeface="Calibri" pitchFamily="34" charset="0"/>
            </a:endParaRPr>
          </a:p>
          <a:p>
            <a:pPr lvl="3" indent="-862013">
              <a:buSzPct val="100000"/>
              <a:buFont typeface="Wingdings" pitchFamily="2" charset="2"/>
              <a:buChar char="Ø"/>
            </a:pPr>
            <a:r>
              <a:rPr lang="en-US" sz="2400" b="0" dirty="0" smtClean="0">
                <a:latin typeface="Calibri" pitchFamily="34" charset="0"/>
                <a:ea typeface="ＭＳ Ｐゴシック" pitchFamily="34" charset="-128"/>
                <a:cs typeface="Calibri" pitchFamily="34" charset="0"/>
              </a:rPr>
              <a:t>Update USLP White Book to include Cleveland Meeting changes by April 19</a:t>
            </a:r>
            <a:endParaRPr lang="en-GB" sz="2400" b="0" dirty="0" smtClean="0">
              <a:latin typeface="Calibri" pitchFamily="34" charset="0"/>
              <a:ea typeface="ＭＳ Ｐゴシック" pitchFamily="34" charset="-128"/>
              <a:cs typeface="Calibri" pitchFamily="34" charset="0"/>
            </a:endParaRPr>
          </a:p>
          <a:p>
            <a:pPr lvl="3" indent="-862013">
              <a:buSzPct val="100000"/>
              <a:buFont typeface="Wingdings" pitchFamily="2" charset="2"/>
              <a:buChar char="Ø"/>
            </a:pPr>
            <a:r>
              <a:rPr lang="en-GB" sz="2400" b="0" dirty="0" smtClean="0">
                <a:latin typeface="Calibri" pitchFamily="34" charset="0"/>
                <a:ea typeface="ＭＳ Ｐゴシック" pitchFamily="34" charset="-128"/>
                <a:cs typeface="Calibri" pitchFamily="34" charset="0"/>
              </a:rPr>
              <a:t>Distribute this updated White book to SLP WG and poll membership if this document is of sufficient maturity to go to RED-1. </a:t>
            </a:r>
          </a:p>
          <a:p>
            <a:pPr lvl="3" indent="-862013">
              <a:buSzPct val="100000"/>
              <a:buFont typeface="Wingdings" pitchFamily="2" charset="2"/>
              <a:buChar char="Ø"/>
            </a:pPr>
            <a:r>
              <a:rPr lang="en-GB" sz="2400" b="0" dirty="0" smtClean="0">
                <a:latin typeface="Calibri" pitchFamily="34" charset="0"/>
                <a:ea typeface="ＭＳ Ｐゴシック" pitchFamily="34" charset="-128"/>
                <a:cs typeface="Calibri" pitchFamily="34" charset="0"/>
              </a:rPr>
              <a:t>Consensus by Mid-May may allow sufficient time for secretariat processing and Agency Review to complete before Fall 2016 Meeting.</a:t>
            </a:r>
          </a:p>
          <a:p>
            <a:pPr lvl="3" indent="-862013">
              <a:buSzPct val="100000"/>
              <a:buFont typeface="Wingdings" pitchFamily="2" charset="2"/>
              <a:buChar char="Ø"/>
            </a:pPr>
            <a:r>
              <a:rPr lang="en-GB" sz="2400" b="0" dirty="0" smtClean="0">
                <a:latin typeface="Calibri" pitchFamily="34" charset="0"/>
                <a:ea typeface="ＭＳ Ｐゴシック" pitchFamily="34" charset="-128"/>
                <a:cs typeface="Calibri" pitchFamily="34" charset="0"/>
              </a:rPr>
              <a:t>In case this is not possible, RED Book will be issued after Fall 2016 meeting.</a:t>
            </a:r>
          </a:p>
          <a:p>
            <a:pPr lvl="3" indent="-862013">
              <a:buSzPct val="100000"/>
              <a:buFont typeface="Wingdings" pitchFamily="2" charset="2"/>
              <a:buChar char="Ø"/>
            </a:pPr>
            <a:r>
              <a:rPr lang="en-GB" sz="2400" b="0" dirty="0" smtClean="0">
                <a:latin typeface="Calibri" pitchFamily="34" charset="0"/>
                <a:ea typeface="ＭＳ Ｐゴシック" pitchFamily="34" charset="-128"/>
                <a:cs typeface="Calibri" pitchFamily="34" charset="0"/>
              </a:rPr>
              <a:t>Analyse USLP Utilization Profiles to be presented at Fall 2016 Meeting</a:t>
            </a:r>
          </a:p>
          <a:p>
            <a:pPr lvl="3" indent="-862013">
              <a:buSzPct val="100000"/>
              <a:buFont typeface="Wingdings" pitchFamily="2" charset="2"/>
              <a:buChar char="Ø"/>
            </a:pPr>
            <a:endParaRPr lang="en-GB" sz="2400" b="0" dirty="0" smtClean="0">
              <a:latin typeface="Calibri" pitchFamily="34" charset="0"/>
              <a:ea typeface="ＭＳ Ｐゴシック" pitchFamily="34" charset="-128"/>
              <a:cs typeface="Calibri" pitchFamily="34" charset="0"/>
            </a:endParaRPr>
          </a:p>
        </p:txBody>
      </p:sp>
    </p:spTree>
    <p:extLst>
      <p:ext uri="{BB962C8B-B14F-4D97-AF65-F5344CB8AC3E}">
        <p14:creationId xmlns:p14="http://schemas.microsoft.com/office/powerpoint/2010/main" val="38391989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6"/>
          <p:cNvSpPr txBox="1">
            <a:spLocks noChangeArrowheads="1"/>
          </p:cNvSpPr>
          <p:nvPr/>
        </p:nvSpPr>
        <p:spPr bwMode="auto">
          <a:xfrm>
            <a:off x="232235" y="702245"/>
            <a:ext cx="8719740" cy="4745915"/>
          </a:xfrm>
          <a:prstGeom prst="rect">
            <a:avLst/>
          </a:prstGeom>
          <a:noFill/>
          <a:ln w="9525">
            <a:noFill/>
            <a:miter lim="800000"/>
            <a:headEnd/>
            <a:tailEnd/>
          </a:ln>
        </p:spPr>
        <p:txBody>
          <a:bodyPr wrap="square">
            <a:spAutoFit/>
          </a:bodyPr>
          <a:lstStyle/>
          <a:p>
            <a:pPr marL="457200" indent="-457200" eaLnBrk="0" hangingPunct="0">
              <a:lnSpc>
                <a:spcPct val="70000"/>
              </a:lnSpc>
              <a:spcBef>
                <a:spcPct val="50000"/>
              </a:spcBef>
              <a:spcAft>
                <a:spcPct val="10000"/>
              </a:spcAft>
              <a:buSzPct val="125000"/>
            </a:pPr>
            <a:r>
              <a:rPr lang="en-US" sz="2000" dirty="0" smtClean="0">
                <a:solidFill>
                  <a:srgbClr val="000099"/>
                </a:solidFill>
                <a:latin typeface="Calibri" pitchFamily="34" charset="0"/>
                <a:ea typeface="ＭＳ Ｐゴシック"/>
                <a:cs typeface="Calibri" pitchFamily="34" charset="0"/>
              </a:rPr>
              <a:t>Multispectral &amp; </a:t>
            </a:r>
            <a:r>
              <a:rPr lang="en-US" sz="2000" dirty="0" err="1" smtClean="0">
                <a:solidFill>
                  <a:srgbClr val="000099"/>
                </a:solidFill>
                <a:latin typeface="Calibri" pitchFamily="34" charset="0"/>
                <a:ea typeface="ＭＳ Ｐゴシック"/>
                <a:cs typeface="Calibri" pitchFamily="34" charset="0"/>
              </a:rPr>
              <a:t>Hyperspectral</a:t>
            </a:r>
            <a:r>
              <a:rPr lang="en-US" sz="2000" dirty="0" smtClean="0">
                <a:solidFill>
                  <a:srgbClr val="000099"/>
                </a:solidFill>
                <a:latin typeface="Calibri" pitchFamily="34" charset="0"/>
                <a:ea typeface="ＭＳ Ｐゴシック"/>
                <a:cs typeface="Calibri" pitchFamily="34" charset="0"/>
              </a:rPr>
              <a:t> Data Compression </a:t>
            </a:r>
            <a:r>
              <a:rPr lang="en-US" sz="2000" dirty="0">
                <a:solidFill>
                  <a:srgbClr val="000099"/>
                </a:solidFill>
                <a:latin typeface="Calibri" pitchFamily="34" charset="0"/>
                <a:ea typeface="ＭＳ Ｐゴシック"/>
                <a:cs typeface="Calibri" pitchFamily="34" charset="0"/>
              </a:rPr>
              <a:t>(MHDC) WG</a:t>
            </a:r>
          </a:p>
          <a:p>
            <a:pPr marL="914400" lvl="1" indent="-457200" eaLnBrk="0" hangingPunct="0">
              <a:lnSpc>
                <a:spcPct val="90000"/>
              </a:lnSpc>
              <a:spcBef>
                <a:spcPct val="50000"/>
              </a:spcBef>
              <a:spcAft>
                <a:spcPct val="10000"/>
              </a:spcAft>
              <a:buSzPct val="100000"/>
              <a:buFont typeface="Arial" charset="0"/>
              <a:buAutoNum type="arabicPeriod"/>
            </a:pPr>
            <a:r>
              <a:rPr lang="en-US" dirty="0" smtClean="0">
                <a:latin typeface="Calibri" pitchFamily="34" charset="0"/>
                <a:ea typeface="ＭＳ Ｐゴシック"/>
                <a:cs typeface="Calibri" pitchFamily="34" charset="0"/>
              </a:rPr>
              <a:t>Revision of 122.0-B-1: </a:t>
            </a:r>
            <a:r>
              <a:rPr lang="en-US" u="sng" dirty="0" smtClean="0">
                <a:solidFill>
                  <a:srgbClr val="FF0000"/>
                </a:solidFill>
                <a:latin typeface="Calibri" pitchFamily="34" charset="0"/>
                <a:ea typeface="ＭＳ Ｐゴシック"/>
                <a:cs typeface="Calibri" pitchFamily="34" charset="0"/>
              </a:rPr>
              <a:t>RESOLUTION requesting promotion to Pink Book towards Issue 2.</a:t>
            </a:r>
          </a:p>
          <a:p>
            <a:pPr marL="914400" lvl="1" indent="-457200" eaLnBrk="0" hangingPunct="0">
              <a:lnSpc>
                <a:spcPct val="90000"/>
              </a:lnSpc>
              <a:spcBef>
                <a:spcPct val="50000"/>
              </a:spcBef>
              <a:spcAft>
                <a:spcPct val="10000"/>
              </a:spcAft>
              <a:buSzPct val="100000"/>
              <a:buFont typeface="Arial" charset="0"/>
              <a:buAutoNum type="arabicPeriod"/>
            </a:pPr>
            <a:r>
              <a:rPr lang="en-US" dirty="0" smtClean="0">
                <a:latin typeface="Calibri" pitchFamily="34" charset="0"/>
                <a:ea typeface="ＭＳ Ｐゴシック"/>
                <a:cs typeface="Calibri" pitchFamily="34" charset="0"/>
              </a:rPr>
              <a:t>New </a:t>
            </a:r>
            <a:r>
              <a:rPr lang="en-US" dirty="0">
                <a:latin typeface="Calibri" pitchFamily="34" charset="0"/>
                <a:ea typeface="ＭＳ Ｐゴシック"/>
                <a:cs typeface="Calibri" pitchFamily="34" charset="0"/>
              </a:rPr>
              <a:t>122.1-B: Spectral pre-processing transform stage to extend 122.0-B to support multispectral &amp; </a:t>
            </a:r>
            <a:r>
              <a:rPr lang="en-US" dirty="0" err="1">
                <a:latin typeface="Calibri" pitchFamily="34" charset="0"/>
                <a:ea typeface="ＭＳ Ｐゴシック"/>
                <a:cs typeface="Calibri" pitchFamily="34" charset="0"/>
              </a:rPr>
              <a:t>hyperspectral</a:t>
            </a:r>
            <a:r>
              <a:rPr lang="en-US" dirty="0">
                <a:latin typeface="Calibri" pitchFamily="34" charset="0"/>
                <a:ea typeface="ＭＳ Ｐゴシック"/>
                <a:cs typeface="Calibri" pitchFamily="34" charset="0"/>
              </a:rPr>
              <a:t> images</a:t>
            </a:r>
          </a:p>
          <a:p>
            <a:pPr marL="1198563" lvl="2" indent="-284163" eaLnBrk="0" hangingPunct="0">
              <a:lnSpc>
                <a:spcPct val="90000"/>
              </a:lnSpc>
              <a:spcBef>
                <a:spcPct val="50000"/>
              </a:spcBef>
              <a:spcAft>
                <a:spcPct val="10000"/>
              </a:spcAft>
              <a:buSzPct val="100000"/>
              <a:buFont typeface="Arial"/>
              <a:buChar char="•"/>
            </a:pPr>
            <a:r>
              <a:rPr lang="en-US" dirty="0" smtClean="0">
                <a:latin typeface="Calibri" pitchFamily="34" charset="0"/>
                <a:ea typeface="ＭＳ Ｐゴシック"/>
                <a:cs typeface="Calibri" pitchFamily="34" charset="0"/>
              </a:rPr>
              <a:t>Cross-verification complete, Yellow Book nearly complete</a:t>
            </a:r>
          </a:p>
          <a:p>
            <a:pPr marL="1198563" lvl="2" indent="-284163" eaLnBrk="0" hangingPunct="0">
              <a:lnSpc>
                <a:spcPct val="90000"/>
              </a:lnSpc>
              <a:spcBef>
                <a:spcPct val="50000"/>
              </a:spcBef>
              <a:spcAft>
                <a:spcPct val="10000"/>
              </a:spcAft>
              <a:buSzPct val="100000"/>
              <a:buFont typeface="Arial"/>
              <a:buChar char="•"/>
            </a:pPr>
            <a:r>
              <a:rPr lang="en-US" dirty="0" smtClean="0">
                <a:latin typeface="Calibri" pitchFamily="34" charset="0"/>
                <a:ea typeface="ＭＳ Ｐゴシック"/>
                <a:cs typeface="Calibri" pitchFamily="34" charset="0"/>
              </a:rPr>
              <a:t>Established timeline for final edits/review of White Book to be complete April 29, at which time we will request promotion to Red Book</a:t>
            </a:r>
          </a:p>
          <a:p>
            <a:pPr marL="1198563" lvl="2" indent="-284163" eaLnBrk="0" hangingPunct="0">
              <a:lnSpc>
                <a:spcPct val="90000"/>
              </a:lnSpc>
              <a:spcBef>
                <a:spcPct val="50000"/>
              </a:spcBef>
              <a:spcAft>
                <a:spcPct val="10000"/>
              </a:spcAft>
              <a:buSzPct val="100000"/>
              <a:buFont typeface="Arial"/>
              <a:buChar char="•"/>
            </a:pPr>
            <a:r>
              <a:rPr lang="en-US" dirty="0" smtClean="0">
                <a:latin typeface="Calibri" pitchFamily="34" charset="0"/>
                <a:ea typeface="ＭＳ Ｐゴシック"/>
                <a:cs typeface="Calibri" pitchFamily="34" charset="0"/>
              </a:rPr>
              <a:t>Ready to begin work for associated Green Book; reviewed an outline of GB contents. </a:t>
            </a:r>
            <a:r>
              <a:rPr lang="en-US" u="sng" dirty="0" smtClean="0">
                <a:solidFill>
                  <a:srgbClr val="FF0000"/>
                </a:solidFill>
                <a:latin typeface="Calibri" pitchFamily="34" charset="0"/>
                <a:ea typeface="ＭＳ Ｐゴシック"/>
                <a:cs typeface="Calibri" pitchFamily="34" charset="0"/>
              </a:rPr>
              <a:t>RESOLUTION </a:t>
            </a:r>
            <a:r>
              <a:rPr lang="en-US" u="sng" dirty="0">
                <a:solidFill>
                  <a:srgbClr val="FF0000"/>
                </a:solidFill>
                <a:latin typeface="Calibri" pitchFamily="34" charset="0"/>
                <a:ea typeface="ＭＳ Ｐゴシック"/>
                <a:cs typeface="Calibri" pitchFamily="34" charset="0"/>
              </a:rPr>
              <a:t>requesting related Draft CWE Projects </a:t>
            </a:r>
            <a:r>
              <a:rPr lang="en-US" u="sng" dirty="0" smtClean="0">
                <a:solidFill>
                  <a:srgbClr val="FF0000"/>
                </a:solidFill>
                <a:latin typeface="Calibri" pitchFamily="34" charset="0"/>
                <a:ea typeface="ＭＳ Ｐゴシック"/>
                <a:cs typeface="Calibri" pitchFamily="34" charset="0"/>
              </a:rPr>
              <a:t>be </a:t>
            </a:r>
            <a:r>
              <a:rPr lang="en-US" u="sng" dirty="0">
                <a:solidFill>
                  <a:srgbClr val="FF0000"/>
                </a:solidFill>
                <a:latin typeface="Calibri" pitchFamily="34" charset="0"/>
                <a:ea typeface="ＭＳ Ｐゴシック"/>
                <a:cs typeface="Calibri" pitchFamily="34" charset="0"/>
              </a:rPr>
              <a:t>converted to Active </a:t>
            </a:r>
            <a:r>
              <a:rPr lang="en-US" u="sng" dirty="0" smtClean="0">
                <a:solidFill>
                  <a:srgbClr val="FF0000"/>
                </a:solidFill>
                <a:latin typeface="Calibri" pitchFamily="34" charset="0"/>
                <a:ea typeface="ＭＳ Ｐゴシック"/>
                <a:cs typeface="Calibri" pitchFamily="34" charset="0"/>
              </a:rPr>
              <a:t>Project.</a:t>
            </a:r>
            <a:endParaRPr lang="en-US" dirty="0">
              <a:latin typeface="Calibri" pitchFamily="34" charset="0"/>
              <a:ea typeface="ＭＳ Ｐゴシック"/>
              <a:cs typeface="Calibri" pitchFamily="34" charset="0"/>
            </a:endParaRPr>
          </a:p>
          <a:p>
            <a:pPr marL="914400" lvl="1" indent="-457200" eaLnBrk="0" hangingPunct="0">
              <a:lnSpc>
                <a:spcPct val="90000"/>
              </a:lnSpc>
              <a:spcBef>
                <a:spcPct val="50000"/>
              </a:spcBef>
              <a:spcAft>
                <a:spcPct val="10000"/>
              </a:spcAft>
              <a:buSzPct val="100000"/>
              <a:buFont typeface="Arial" charset="0"/>
              <a:buAutoNum type="arabicPeriod"/>
            </a:pPr>
            <a:r>
              <a:rPr lang="en-US" dirty="0" smtClean="0">
                <a:latin typeface="Calibri" pitchFamily="34" charset="0"/>
                <a:ea typeface="ＭＳ Ｐゴシック"/>
                <a:cs typeface="Calibri" pitchFamily="34" charset="0"/>
              </a:rPr>
              <a:t>123.1-B: extension of existing 123.0</a:t>
            </a:r>
            <a:r>
              <a:rPr lang="en-US" dirty="0">
                <a:latin typeface="Calibri" pitchFamily="34" charset="0"/>
                <a:ea typeface="ＭＳ Ｐゴシック"/>
                <a:cs typeface="Calibri" pitchFamily="34" charset="0"/>
              </a:rPr>
              <a:t>-B </a:t>
            </a:r>
            <a:r>
              <a:rPr lang="en-US" dirty="0" smtClean="0">
                <a:latin typeface="Calibri" pitchFamily="34" charset="0"/>
                <a:ea typeface="ＭＳ Ｐゴシック"/>
                <a:cs typeface="Calibri" pitchFamily="34" charset="0"/>
              </a:rPr>
              <a:t>to provide near</a:t>
            </a:r>
            <a:r>
              <a:rPr lang="en-US" dirty="0">
                <a:latin typeface="Calibri" pitchFamily="34" charset="0"/>
                <a:ea typeface="ＭＳ Ｐゴシック"/>
                <a:cs typeface="Calibri" pitchFamily="34" charset="0"/>
              </a:rPr>
              <a:t>-lossless low-complexity </a:t>
            </a:r>
            <a:r>
              <a:rPr lang="en-US" dirty="0" smtClean="0">
                <a:latin typeface="Calibri" pitchFamily="34" charset="0"/>
                <a:ea typeface="ＭＳ Ｐゴシック"/>
                <a:cs typeface="Calibri" pitchFamily="34" charset="0"/>
              </a:rPr>
              <a:t>multi- &amp; hyper-spectral compression</a:t>
            </a:r>
          </a:p>
          <a:p>
            <a:pPr marL="1371600" lvl="2" indent="-457200" eaLnBrk="0" hangingPunct="0">
              <a:lnSpc>
                <a:spcPct val="90000"/>
              </a:lnSpc>
              <a:spcBef>
                <a:spcPct val="50000"/>
              </a:spcBef>
              <a:spcAft>
                <a:spcPct val="10000"/>
              </a:spcAft>
              <a:buSzPct val="100000"/>
              <a:buFont typeface="Arial"/>
              <a:buChar char="•"/>
            </a:pPr>
            <a:r>
              <a:rPr lang="en-US" dirty="0" smtClean="0">
                <a:latin typeface="Calibri" pitchFamily="34" charset="0"/>
                <a:ea typeface="ＭＳ Ｐゴシック"/>
                <a:cs typeface="Calibri" pitchFamily="34" charset="0"/>
              </a:rPr>
              <a:t>Reviewed proposals and compared performance results for 3 candidate proposals</a:t>
            </a:r>
          </a:p>
          <a:p>
            <a:pPr marL="1371600" lvl="2" indent="-457200" eaLnBrk="0" hangingPunct="0">
              <a:lnSpc>
                <a:spcPct val="90000"/>
              </a:lnSpc>
              <a:spcBef>
                <a:spcPct val="50000"/>
              </a:spcBef>
              <a:spcAft>
                <a:spcPct val="10000"/>
              </a:spcAft>
              <a:buSzPct val="100000"/>
              <a:buFont typeface="Arial"/>
              <a:buChar char="•"/>
            </a:pPr>
            <a:r>
              <a:rPr lang="en-US" dirty="0" smtClean="0">
                <a:latin typeface="Calibri" pitchFamily="34" charset="0"/>
                <a:ea typeface="ＭＳ Ｐゴシック"/>
                <a:cs typeface="Calibri" pitchFamily="34" charset="0"/>
              </a:rPr>
              <a:t>Established plans to produce information to compare alternative proposals for entropy coding stage and make a selection by Fall Meeting</a:t>
            </a:r>
          </a:p>
          <a:p>
            <a:pPr marL="914400" lvl="1" indent="-457200" eaLnBrk="0" hangingPunct="0">
              <a:lnSpc>
                <a:spcPct val="90000"/>
              </a:lnSpc>
              <a:spcBef>
                <a:spcPct val="50000"/>
              </a:spcBef>
              <a:spcAft>
                <a:spcPct val="10000"/>
              </a:spcAft>
              <a:buSzPct val="125000"/>
            </a:pPr>
            <a:r>
              <a:rPr lang="en-GB" dirty="0" smtClean="0">
                <a:cs typeface="Times New Roman" pitchFamily="18" charset="0"/>
              </a:rPr>
              <a:t>Working </a:t>
            </a:r>
            <a:r>
              <a:rPr lang="en-GB" dirty="0">
                <a:cs typeface="Times New Roman" pitchFamily="18" charset="0"/>
              </a:rPr>
              <a:t>Group Status: Active  X   Idle ____</a:t>
            </a:r>
          </a:p>
        </p:txBody>
      </p:sp>
      <p:graphicFrame>
        <p:nvGraphicFramePr>
          <p:cNvPr id="127015" name="Group 39"/>
          <p:cNvGraphicFramePr>
            <a:graphicFrameLocks noGrp="1"/>
          </p:cNvGraphicFramePr>
          <p:nvPr/>
        </p:nvGraphicFramePr>
        <p:xfrm>
          <a:off x="1230313" y="5464175"/>
          <a:ext cx="6858000" cy="914400"/>
        </p:xfrm>
        <a:graphic>
          <a:graphicData uri="http://schemas.openxmlformats.org/drawingml/2006/table">
            <a:tbl>
              <a:tblPr/>
              <a:tblGrid>
                <a:gridCol w="1714500"/>
                <a:gridCol w="1714500"/>
                <a:gridCol w="1714500"/>
                <a:gridCol w="1714500"/>
              </a:tblGrid>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status: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CAUTION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PROBLEM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comment: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Good progress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2"/>
          <p:cNvSpPr txBox="1">
            <a:spLocks noChangeArrowheads="1"/>
          </p:cNvSpPr>
          <p:nvPr/>
        </p:nvSpPr>
        <p:spPr bwMode="auto">
          <a:xfrm>
            <a:off x="2728913" y="87315"/>
            <a:ext cx="3962400" cy="523875"/>
          </a:xfrm>
          <a:prstGeom prst="rect">
            <a:avLst/>
          </a:prstGeom>
          <a:noFill/>
          <a:ln>
            <a:noFill/>
          </a:ln>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defRPr/>
            </a:pPr>
            <a:r>
              <a:rPr lang="en-GB" sz="2800" dirty="0">
                <a:solidFill>
                  <a:srgbClr val="000099"/>
                </a:solidFill>
                <a:latin typeface="Calibri" pitchFamily="34" charset="0"/>
                <a:cs typeface="Calibri" pitchFamily="34" charset="0"/>
              </a:rPr>
              <a:t>SLS </a:t>
            </a:r>
            <a:r>
              <a:rPr lang="en-GB" sz="2800" dirty="0" smtClean="0">
                <a:solidFill>
                  <a:srgbClr val="000099"/>
                </a:solidFill>
                <a:latin typeface="Calibri" pitchFamily="34" charset="0"/>
                <a:cs typeface="Calibri" pitchFamily="34" charset="0"/>
              </a:rPr>
              <a:t>AREA </a:t>
            </a:r>
            <a:r>
              <a:rPr lang="en-US" sz="2800" dirty="0" smtClean="0">
                <a:solidFill>
                  <a:srgbClr val="000099"/>
                </a:solidFill>
                <a:latin typeface="Calibri" pitchFamily="34" charset="0"/>
                <a:cs typeface="Calibri" pitchFamily="34" charset="0"/>
              </a:rPr>
              <a:t>REPORT</a:t>
            </a:r>
            <a:endParaRPr lang="en-US" sz="2800" dirty="0">
              <a:solidFill>
                <a:srgbClr val="000099"/>
              </a:solidFill>
              <a:latin typeface="Calibri" pitchFamily="34" charset="0"/>
              <a:cs typeface="Calibri" pitchFamily="34" charset="0"/>
            </a:endParaRPr>
          </a:p>
        </p:txBody>
      </p:sp>
    </p:spTree>
    <p:extLst>
      <p:ext uri="{BB962C8B-B14F-4D97-AF65-F5344CB8AC3E}">
        <p14:creationId xmlns:p14="http://schemas.microsoft.com/office/powerpoint/2010/main" val="545959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728913" y="87315"/>
            <a:ext cx="3962400" cy="523875"/>
          </a:xfrm>
          <a:prstGeom prst="rect">
            <a:avLst/>
          </a:prstGeom>
          <a:noFill/>
          <a:ln>
            <a:noFill/>
          </a:ln>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defRPr/>
            </a:pPr>
            <a:r>
              <a:rPr lang="en-GB" sz="2800" dirty="0">
                <a:solidFill>
                  <a:srgbClr val="000099"/>
                </a:solidFill>
                <a:latin typeface="Calibri" pitchFamily="34" charset="0"/>
                <a:cs typeface="Calibri" pitchFamily="34" charset="0"/>
              </a:rPr>
              <a:t>SLS </a:t>
            </a:r>
            <a:r>
              <a:rPr lang="en-GB" sz="2800" dirty="0" smtClean="0">
                <a:solidFill>
                  <a:srgbClr val="000099"/>
                </a:solidFill>
                <a:latin typeface="Calibri" pitchFamily="34" charset="0"/>
                <a:cs typeface="Calibri" pitchFamily="34" charset="0"/>
              </a:rPr>
              <a:t>AREA </a:t>
            </a:r>
            <a:r>
              <a:rPr lang="en-US" sz="2800" dirty="0" smtClean="0">
                <a:solidFill>
                  <a:srgbClr val="000099"/>
                </a:solidFill>
                <a:latin typeface="Calibri" pitchFamily="34" charset="0"/>
                <a:cs typeface="Calibri" pitchFamily="34" charset="0"/>
              </a:rPr>
              <a:t>REPORT</a:t>
            </a:r>
            <a:endParaRPr lang="en-US" sz="2800" dirty="0">
              <a:solidFill>
                <a:srgbClr val="000099"/>
              </a:solidFill>
              <a:latin typeface="Calibri" pitchFamily="34" charset="0"/>
              <a:cs typeface="Calibri" pitchFamily="34" charset="0"/>
            </a:endParaRPr>
          </a:p>
        </p:txBody>
      </p:sp>
      <p:sp>
        <p:nvSpPr>
          <p:cNvPr id="2" name="Rectangle 1"/>
          <p:cNvSpPr/>
          <p:nvPr/>
        </p:nvSpPr>
        <p:spPr>
          <a:xfrm>
            <a:off x="319087" y="779055"/>
            <a:ext cx="8505825" cy="5724644"/>
          </a:xfrm>
          <a:prstGeom prst="rect">
            <a:avLst/>
          </a:prstGeom>
        </p:spPr>
        <p:txBody>
          <a:bodyPr>
            <a:spAutoFit/>
          </a:bodyPr>
          <a:lstStyle/>
          <a:p>
            <a:pPr>
              <a:lnSpc>
                <a:spcPct val="70000"/>
              </a:lnSpc>
              <a:spcBef>
                <a:spcPct val="50000"/>
              </a:spcBef>
            </a:pPr>
            <a:r>
              <a:rPr lang="en-US" sz="2000" dirty="0">
                <a:solidFill>
                  <a:srgbClr val="000099"/>
                </a:solidFill>
                <a:latin typeface="Calibri" pitchFamily="34" charset="0"/>
                <a:ea typeface="ＭＳ Ｐゴシック"/>
                <a:cs typeface="Calibri" pitchFamily="34" charset="0"/>
              </a:rPr>
              <a:t>MHDC WG (</a:t>
            </a:r>
            <a:r>
              <a:rPr lang="en-US" sz="2000" dirty="0" err="1">
                <a:solidFill>
                  <a:srgbClr val="000099"/>
                </a:solidFill>
                <a:latin typeface="Calibri" pitchFamily="34" charset="0"/>
                <a:ea typeface="ＭＳ Ｐゴシック"/>
                <a:cs typeface="Calibri" pitchFamily="34" charset="0"/>
              </a:rPr>
              <a:t>con’t</a:t>
            </a:r>
            <a:r>
              <a:rPr lang="en-US" sz="2000" dirty="0">
                <a:solidFill>
                  <a:srgbClr val="000099"/>
                </a:solidFill>
                <a:latin typeface="Calibri" pitchFamily="34" charset="0"/>
                <a:ea typeface="ＭＳ Ｐゴシック"/>
                <a:cs typeface="Calibri" pitchFamily="34" charset="0"/>
              </a:rPr>
              <a:t>)</a:t>
            </a:r>
            <a:endParaRPr lang="en-GB" sz="2000" i="1" dirty="0">
              <a:latin typeface="Calibri" pitchFamily="34" charset="0"/>
              <a:ea typeface="ＭＳ Ｐゴシック"/>
              <a:cs typeface="Calibri" pitchFamily="34" charset="0"/>
            </a:endParaRPr>
          </a:p>
          <a:p>
            <a:pPr>
              <a:lnSpc>
                <a:spcPct val="70000"/>
              </a:lnSpc>
              <a:spcBef>
                <a:spcPct val="50000"/>
              </a:spcBef>
            </a:pPr>
            <a:r>
              <a:rPr lang="en-GB" sz="2000" i="1" dirty="0">
                <a:solidFill>
                  <a:srgbClr val="0070C0"/>
                </a:solidFill>
                <a:latin typeface="Calibri" pitchFamily="34" charset="0"/>
                <a:ea typeface="ＭＳ Ｐゴシック"/>
                <a:cs typeface="Calibri" pitchFamily="34" charset="0"/>
              </a:rPr>
              <a:t>Problems and Issues:</a:t>
            </a:r>
          </a:p>
          <a:p>
            <a:pPr marL="225425" lvl="2" indent="-225425">
              <a:spcBef>
                <a:spcPct val="50000"/>
              </a:spcBef>
              <a:buFont typeface="Arial" charset="0"/>
              <a:buChar char="•"/>
            </a:pPr>
            <a:r>
              <a:rPr lang="en-GB" dirty="0" smtClean="0">
                <a:latin typeface="Calibri" pitchFamily="34" charset="0"/>
                <a:ea typeface="ＭＳ Ｐゴシック"/>
                <a:cs typeface="Calibri" pitchFamily="34" charset="0"/>
              </a:rPr>
              <a:t>None</a:t>
            </a:r>
            <a:endParaRPr lang="en-GB" dirty="0">
              <a:solidFill>
                <a:srgbClr val="FF0000"/>
              </a:solidFill>
              <a:latin typeface="Calibri" pitchFamily="34" charset="0"/>
              <a:ea typeface="ＭＳ Ｐゴシック"/>
              <a:cs typeface="Calibri" pitchFamily="34" charset="0"/>
            </a:endParaRPr>
          </a:p>
          <a:p>
            <a:pPr>
              <a:lnSpc>
                <a:spcPct val="70000"/>
              </a:lnSpc>
              <a:spcBef>
                <a:spcPct val="50000"/>
              </a:spcBef>
            </a:pPr>
            <a:r>
              <a:rPr lang="en-GB" sz="2000" i="1" dirty="0" smtClean="0">
                <a:solidFill>
                  <a:srgbClr val="0070C0"/>
                </a:solidFill>
                <a:latin typeface="Calibri" pitchFamily="34" charset="0"/>
                <a:ea typeface="ＭＳ Ｐゴシック"/>
                <a:cs typeface="Calibri" pitchFamily="34" charset="0"/>
              </a:rPr>
              <a:t>Planning:</a:t>
            </a:r>
            <a:endParaRPr lang="en-GB" sz="2000" i="1" dirty="0">
              <a:solidFill>
                <a:srgbClr val="0070C0"/>
              </a:solidFill>
              <a:latin typeface="Calibri" pitchFamily="34" charset="0"/>
              <a:ea typeface="ＭＳ Ｐゴシック"/>
              <a:cs typeface="Calibri" pitchFamily="34" charset="0"/>
            </a:endParaRPr>
          </a:p>
          <a:p>
            <a:pPr marL="225425" lvl="2" indent="-225425">
              <a:spcBef>
                <a:spcPct val="50000"/>
              </a:spcBef>
              <a:buFont typeface="Arial" charset="0"/>
              <a:buChar char="•"/>
            </a:pPr>
            <a:r>
              <a:rPr lang="en-GB" dirty="0" smtClean="0">
                <a:latin typeface="Calibri" pitchFamily="34" charset="0"/>
                <a:ea typeface="ＭＳ Ｐゴシック"/>
                <a:cs typeface="Calibri" pitchFamily="34" charset="0"/>
              </a:rPr>
              <a:t>122.1</a:t>
            </a:r>
            <a:r>
              <a:rPr lang="en-GB" dirty="0">
                <a:latin typeface="Calibri" pitchFamily="34" charset="0"/>
                <a:ea typeface="ＭＳ Ｐゴシック"/>
                <a:cs typeface="Calibri" pitchFamily="34" charset="0"/>
              </a:rPr>
              <a:t>-</a:t>
            </a:r>
            <a:r>
              <a:rPr lang="en-GB" dirty="0" smtClean="0">
                <a:latin typeface="Calibri" pitchFamily="34" charset="0"/>
                <a:ea typeface="ＭＳ Ｐゴシック"/>
                <a:cs typeface="Calibri" pitchFamily="34" charset="0"/>
              </a:rPr>
              <a:t>B: </a:t>
            </a:r>
            <a:r>
              <a:rPr lang="en-US" dirty="0">
                <a:latin typeface="Calibri" pitchFamily="34" charset="0"/>
                <a:ea typeface="ＭＳ Ｐゴシック"/>
                <a:cs typeface="Calibri" pitchFamily="34" charset="0"/>
              </a:rPr>
              <a:t>Spectral pre-processing transform stage to extend 122.0-B </a:t>
            </a:r>
            <a:r>
              <a:rPr lang="en-US" dirty="0" smtClean="0">
                <a:latin typeface="Calibri" pitchFamily="34" charset="0"/>
                <a:ea typeface="ＭＳ Ｐゴシック"/>
                <a:cs typeface="Calibri" pitchFamily="34" charset="0"/>
              </a:rPr>
              <a:t>…….</a:t>
            </a:r>
            <a:endParaRPr lang="en-GB" dirty="0" smtClean="0">
              <a:latin typeface="Calibri" pitchFamily="34" charset="0"/>
              <a:ea typeface="ＭＳ Ｐゴシック"/>
              <a:cs typeface="Calibri" pitchFamily="34" charset="0"/>
            </a:endParaRPr>
          </a:p>
          <a:p>
            <a:pPr marL="682625" lvl="3" indent="-225425">
              <a:spcBef>
                <a:spcPct val="50000"/>
              </a:spcBef>
              <a:buFont typeface="Arial" charset="0"/>
              <a:buChar char="•"/>
            </a:pPr>
            <a:r>
              <a:rPr lang="en-GB" dirty="0" smtClean="0">
                <a:latin typeface="Calibri" pitchFamily="34" charset="0"/>
                <a:ea typeface="ＭＳ Ｐゴシック"/>
                <a:cs typeface="Calibri" pitchFamily="34" charset="0"/>
              </a:rPr>
              <a:t>Review/edits of current White Book  &amp; revisions to be incorporated/addressed &amp; final approval (or objections) by end of April.</a:t>
            </a:r>
          </a:p>
          <a:p>
            <a:pPr marL="682625" lvl="3" indent="-225425">
              <a:spcBef>
                <a:spcPct val="50000"/>
              </a:spcBef>
              <a:buFont typeface="Arial" charset="0"/>
              <a:buChar char="•"/>
            </a:pPr>
            <a:r>
              <a:rPr lang="en-GB" dirty="0" smtClean="0">
                <a:latin typeface="Calibri" pitchFamily="34" charset="0"/>
                <a:ea typeface="ＭＳ Ｐゴシック"/>
                <a:cs typeface="Calibri" pitchFamily="34" charset="0"/>
              </a:rPr>
              <a:t>Resolution for Red Book expected beginning of May; </a:t>
            </a:r>
          </a:p>
          <a:p>
            <a:pPr marL="682625" lvl="3" indent="-225425">
              <a:spcBef>
                <a:spcPct val="50000"/>
              </a:spcBef>
              <a:buFont typeface="Arial" charset="0"/>
              <a:buChar char="•"/>
            </a:pPr>
            <a:r>
              <a:rPr lang="en-GB" dirty="0" smtClean="0">
                <a:latin typeface="Calibri" pitchFamily="34" charset="0"/>
                <a:ea typeface="ＭＳ Ｐゴシック"/>
                <a:cs typeface="Calibri" pitchFamily="34" charset="0"/>
              </a:rPr>
              <a:t>Drafting of text for associated Green Book planned to begin </a:t>
            </a:r>
            <a:r>
              <a:rPr lang="en-GB" dirty="0">
                <a:latin typeface="Calibri" pitchFamily="34" charset="0"/>
                <a:ea typeface="ＭＳ Ｐゴシック"/>
                <a:cs typeface="Calibri" pitchFamily="34" charset="0"/>
              </a:rPr>
              <a:t>beginning of May </a:t>
            </a:r>
            <a:endParaRPr lang="en-GB" dirty="0" smtClean="0">
              <a:latin typeface="Calibri" pitchFamily="34" charset="0"/>
              <a:ea typeface="ＭＳ Ｐゴシック"/>
              <a:cs typeface="Calibri" pitchFamily="34" charset="0"/>
            </a:endParaRPr>
          </a:p>
          <a:p>
            <a:pPr marL="225425" lvl="2" indent="-225425">
              <a:spcBef>
                <a:spcPct val="50000"/>
              </a:spcBef>
              <a:buFont typeface="Arial" charset="0"/>
              <a:buChar char="•"/>
            </a:pPr>
            <a:r>
              <a:rPr lang="en-GB" dirty="0" smtClean="0">
                <a:latin typeface="Calibri" pitchFamily="34" charset="0"/>
                <a:ea typeface="ＭＳ Ｐゴシック"/>
                <a:cs typeface="Calibri" pitchFamily="34" charset="0"/>
              </a:rPr>
              <a:t>123.1-B: </a:t>
            </a:r>
            <a:r>
              <a:rPr lang="en-US" dirty="0">
                <a:latin typeface="Calibri" pitchFamily="34" charset="0"/>
                <a:ea typeface="ＭＳ Ｐゴシック"/>
                <a:cs typeface="Calibri" pitchFamily="34" charset="0"/>
              </a:rPr>
              <a:t>extension of existing 123.0-B </a:t>
            </a:r>
            <a:r>
              <a:rPr lang="en-US" dirty="0" smtClean="0">
                <a:latin typeface="Calibri" pitchFamily="34" charset="0"/>
                <a:ea typeface="ＭＳ Ｐゴシック"/>
                <a:cs typeface="Calibri" pitchFamily="34" charset="0"/>
              </a:rPr>
              <a:t>…….</a:t>
            </a:r>
            <a:endParaRPr lang="en-GB" dirty="0" smtClean="0">
              <a:latin typeface="Calibri" pitchFamily="34" charset="0"/>
              <a:ea typeface="ＭＳ Ｐゴシック"/>
              <a:cs typeface="Calibri" pitchFamily="34" charset="0"/>
            </a:endParaRPr>
          </a:p>
          <a:p>
            <a:pPr marL="682625" lvl="3" indent="-225425">
              <a:spcBef>
                <a:spcPct val="50000"/>
              </a:spcBef>
              <a:buFont typeface="Arial" charset="0"/>
              <a:buChar char="•"/>
            </a:pPr>
            <a:r>
              <a:rPr lang="en-GB" dirty="0" smtClean="0">
                <a:latin typeface="Calibri" pitchFamily="34" charset="0"/>
                <a:ea typeface="ＭＳ Ｐゴシック"/>
                <a:cs typeface="Calibri" pitchFamily="34" charset="0"/>
              </a:rPr>
              <a:t>A “skeleton” White Book to be produced till May (incorporating non-controversial elements and keeping a placeholder for to-be-decided entropy coding stage); further inputs on entropy coding options to be provided July, with selection planned for September; White Book at fall meeting.</a:t>
            </a:r>
          </a:p>
          <a:p>
            <a:pPr lvl="0">
              <a:lnSpc>
                <a:spcPct val="70000"/>
              </a:lnSpc>
              <a:spcBef>
                <a:spcPct val="50000"/>
              </a:spcBef>
            </a:pPr>
            <a:r>
              <a:rPr lang="en-GB" sz="2000" i="1" dirty="0" smtClean="0">
                <a:solidFill>
                  <a:srgbClr val="0070C0"/>
                </a:solidFill>
                <a:latin typeface="Calibri" pitchFamily="34" charset="0"/>
                <a:ea typeface="ＭＳ Ｐゴシック"/>
                <a:cs typeface="Calibri" pitchFamily="34" charset="0"/>
              </a:rPr>
              <a:t>Resolutions:</a:t>
            </a:r>
            <a:endParaRPr lang="en-GB" sz="2000" i="1" dirty="0">
              <a:solidFill>
                <a:srgbClr val="0070C0"/>
              </a:solidFill>
              <a:latin typeface="Calibri" pitchFamily="34" charset="0"/>
              <a:ea typeface="ＭＳ Ｐゴシック"/>
              <a:cs typeface="Calibri" pitchFamily="34" charset="0"/>
            </a:endParaRPr>
          </a:p>
          <a:p>
            <a:pPr marL="225425" indent="-225425">
              <a:spcBef>
                <a:spcPct val="50000"/>
              </a:spcBef>
              <a:buFont typeface="Arial" charset="0"/>
              <a:buChar char="•"/>
            </a:pPr>
            <a:r>
              <a:rPr lang="en-US" dirty="0" smtClean="0">
                <a:latin typeface="Calibri" pitchFamily="34" charset="0"/>
                <a:ea typeface="ＭＳ Ｐゴシック"/>
                <a:cs typeface="Calibri" pitchFamily="34" charset="0"/>
              </a:rPr>
              <a:t>122.0-B-1 Pink </a:t>
            </a:r>
            <a:r>
              <a:rPr lang="en-US" dirty="0">
                <a:latin typeface="Calibri" pitchFamily="34" charset="0"/>
                <a:ea typeface="ＭＳ Ｐゴシック"/>
                <a:cs typeface="Calibri" pitchFamily="34" charset="0"/>
              </a:rPr>
              <a:t>Book towards Issue </a:t>
            </a:r>
            <a:r>
              <a:rPr lang="en-US" dirty="0" smtClean="0">
                <a:latin typeface="Calibri" pitchFamily="34" charset="0"/>
                <a:ea typeface="ＭＳ Ｐゴシック"/>
                <a:cs typeface="Calibri" pitchFamily="34" charset="0"/>
              </a:rPr>
              <a:t>2 </a:t>
            </a:r>
          </a:p>
          <a:p>
            <a:pPr marL="225425" indent="-225425">
              <a:spcBef>
                <a:spcPct val="50000"/>
              </a:spcBef>
              <a:buFont typeface="Arial" charset="0"/>
              <a:buChar char="•"/>
            </a:pPr>
            <a:r>
              <a:rPr lang="en-US" dirty="0" smtClean="0">
                <a:latin typeface="Calibri" pitchFamily="34" charset="0"/>
                <a:ea typeface="ＭＳ Ｐゴシック"/>
                <a:cs typeface="Calibri" pitchFamily="34" charset="0"/>
              </a:rPr>
              <a:t>Activation of Project for Green Book supporting 122.1-B</a:t>
            </a:r>
            <a:endParaRPr lang="en-GB" sz="1400" dirty="0" smtClean="0">
              <a:latin typeface="Calibri" pitchFamily="34" charset="0"/>
              <a:ea typeface="ＭＳ Ｐゴシック"/>
              <a:cs typeface="Calibri" pitchFamily="34" charset="0"/>
            </a:endParaRPr>
          </a:p>
        </p:txBody>
      </p:sp>
    </p:spTree>
    <p:extLst>
      <p:ext uri="{BB962C8B-B14F-4D97-AF65-F5344CB8AC3E}">
        <p14:creationId xmlns:p14="http://schemas.microsoft.com/office/powerpoint/2010/main" val="29691711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6"/>
          <p:cNvSpPr txBox="1">
            <a:spLocks noChangeArrowheads="1"/>
          </p:cNvSpPr>
          <p:nvPr/>
        </p:nvSpPr>
        <p:spPr bwMode="auto">
          <a:xfrm>
            <a:off x="0" y="855865"/>
            <a:ext cx="9144000" cy="5016758"/>
          </a:xfrm>
          <a:prstGeom prst="rect">
            <a:avLst/>
          </a:prstGeom>
          <a:noFill/>
          <a:ln w="9525">
            <a:noFill/>
            <a:miter lim="800000"/>
            <a:headEnd/>
            <a:tailEnd/>
          </a:ln>
        </p:spPr>
        <p:txBody>
          <a:bodyPr>
            <a:spAutoFit/>
          </a:bodyPr>
          <a:lstStyle/>
          <a:p>
            <a:pPr marL="457200" indent="-457200" eaLnBrk="0" hangingPunct="0">
              <a:lnSpc>
                <a:spcPct val="70000"/>
              </a:lnSpc>
              <a:spcBef>
                <a:spcPct val="50000"/>
              </a:spcBef>
              <a:spcAft>
                <a:spcPct val="10000"/>
              </a:spcAft>
              <a:buSzPct val="125000"/>
            </a:pPr>
            <a:r>
              <a:rPr lang="en-US" sz="2000" dirty="0">
                <a:solidFill>
                  <a:srgbClr val="000099"/>
                </a:solidFill>
                <a:latin typeface="Calibri" pitchFamily="34" charset="0"/>
                <a:ea typeface="ＭＳ Ｐゴシック"/>
                <a:cs typeface="Calibri" pitchFamily="34" charset="0"/>
              </a:rPr>
              <a:t>Space Data Link Security (SDLS) WG</a:t>
            </a:r>
          </a:p>
          <a:p>
            <a:pPr marL="914400" lvl="1" indent="-457200" eaLnBrk="0" hangingPunct="0">
              <a:lnSpc>
                <a:spcPct val="95000"/>
              </a:lnSpc>
              <a:spcBef>
                <a:spcPct val="20000"/>
              </a:spcBef>
              <a:spcAft>
                <a:spcPct val="10000"/>
              </a:spcAft>
              <a:buSzPct val="125000"/>
            </a:pPr>
            <a:r>
              <a:rPr lang="en-GB" sz="2000" i="1" dirty="0">
                <a:latin typeface="Calibri" pitchFamily="34" charset="0"/>
                <a:ea typeface="ＭＳ Ｐゴシック"/>
                <a:cs typeface="Calibri" pitchFamily="34" charset="0"/>
              </a:rPr>
              <a:t>Working Group Status: Active - Progress report</a:t>
            </a:r>
            <a:r>
              <a:rPr lang="en-GB" sz="2000" i="1" dirty="0" smtClean="0">
                <a:latin typeface="Calibri" pitchFamily="34" charset="0"/>
                <a:ea typeface="ＭＳ Ｐゴシック"/>
                <a:cs typeface="Calibri" pitchFamily="34" charset="0"/>
              </a:rPr>
              <a:t>:</a:t>
            </a:r>
            <a:endParaRPr lang="en-GB" sz="2000" i="1" dirty="0">
              <a:latin typeface="Calibri" pitchFamily="34" charset="0"/>
              <a:ea typeface="ＭＳ Ｐゴシック"/>
              <a:cs typeface="Calibri" pitchFamily="34" charset="0"/>
            </a:endParaRPr>
          </a:p>
          <a:p>
            <a:pPr marL="914400" lvl="1" indent="-457200" eaLnBrk="0" hangingPunct="0">
              <a:lnSpc>
                <a:spcPct val="95000"/>
              </a:lnSpc>
              <a:spcBef>
                <a:spcPct val="20000"/>
              </a:spcBef>
              <a:spcAft>
                <a:spcPct val="10000"/>
              </a:spcAft>
              <a:buSzPct val="100000"/>
              <a:buFont typeface="Arial" panose="020B0604020202020204" pitchFamily="34" charset="0"/>
              <a:buChar char="•"/>
            </a:pPr>
            <a:r>
              <a:rPr lang="en-GB" sz="2400" dirty="0">
                <a:latin typeface="Calibri" pitchFamily="34" charset="0"/>
                <a:ea typeface="ＭＳ Ｐゴシック"/>
                <a:cs typeface="Calibri" pitchFamily="34" charset="0"/>
              </a:rPr>
              <a:t>SDLS </a:t>
            </a:r>
            <a:r>
              <a:rPr lang="en-GB" sz="2400" u="sng" dirty="0">
                <a:latin typeface="Calibri" pitchFamily="34" charset="0"/>
                <a:ea typeface="ＭＳ Ｐゴシック"/>
                <a:cs typeface="Calibri" pitchFamily="34" charset="0"/>
              </a:rPr>
              <a:t>core</a:t>
            </a:r>
            <a:r>
              <a:rPr lang="en-GB" sz="2400" dirty="0">
                <a:latin typeface="Calibri" pitchFamily="34" charset="0"/>
                <a:ea typeface="ＭＳ Ｐゴシック"/>
                <a:cs typeface="Calibri" pitchFamily="34" charset="0"/>
              </a:rPr>
              <a:t> protocol</a:t>
            </a:r>
          </a:p>
          <a:p>
            <a:pPr marL="1219200" lvl="2" indent="-304800" eaLnBrk="0" hangingPunct="0">
              <a:lnSpc>
                <a:spcPct val="95000"/>
              </a:lnSpc>
              <a:spcBef>
                <a:spcPct val="20000"/>
              </a:spcBef>
              <a:spcAft>
                <a:spcPct val="10000"/>
              </a:spcAft>
              <a:buSzPct val="100000"/>
              <a:buFont typeface="Arial" charset="0"/>
              <a:buChar char="•"/>
            </a:pPr>
            <a:r>
              <a:rPr lang="en-GB" sz="2000" dirty="0" smtClean="0">
                <a:latin typeface="Calibri" pitchFamily="34" charset="0"/>
                <a:ea typeface="ＭＳ Ｐゴシック"/>
                <a:cs typeface="Calibri" pitchFamily="34" charset="0"/>
              </a:rPr>
              <a:t>Blue Book (355.0) published – September 2015 : already several missions have selected SDLS for TC/TM/AOS links security</a:t>
            </a:r>
          </a:p>
          <a:p>
            <a:pPr marL="1219200" lvl="2" indent="-304800" eaLnBrk="0" hangingPunct="0">
              <a:lnSpc>
                <a:spcPct val="95000"/>
              </a:lnSpc>
              <a:spcBef>
                <a:spcPct val="20000"/>
              </a:spcBef>
              <a:spcAft>
                <a:spcPct val="10000"/>
              </a:spcAft>
              <a:buSzPct val="100000"/>
              <a:buFont typeface="Arial" charset="0"/>
              <a:buChar char="•"/>
            </a:pPr>
            <a:r>
              <a:rPr lang="en-GB" sz="2000" dirty="0" smtClean="0">
                <a:latin typeface="Calibri" pitchFamily="34" charset="0"/>
                <a:ea typeface="ＭＳ Ｐゴシック"/>
                <a:cs typeface="Calibri" pitchFamily="34" charset="0"/>
              </a:rPr>
              <a:t>Joint session with SLP WG</a:t>
            </a:r>
          </a:p>
          <a:p>
            <a:pPr marL="1676400" lvl="3" indent="-304800" eaLnBrk="0" hangingPunct="0">
              <a:lnSpc>
                <a:spcPct val="95000"/>
              </a:lnSpc>
              <a:spcBef>
                <a:spcPct val="20000"/>
              </a:spcBef>
              <a:spcAft>
                <a:spcPct val="10000"/>
              </a:spcAft>
              <a:buSzPct val="100000"/>
              <a:buFont typeface="Arial" charset="0"/>
              <a:buChar char="•"/>
            </a:pPr>
            <a:r>
              <a:rPr lang="en-GB" sz="2000" dirty="0" smtClean="0">
                <a:latin typeface="Calibri" pitchFamily="34" charset="0"/>
                <a:ea typeface="ＭＳ Ｐゴシック"/>
                <a:cs typeface="Calibri" pitchFamily="34" charset="0"/>
              </a:rPr>
              <a:t>Discussion on Only Idle Data (OID) frames and SDLS (potential missing specification to avoid encryption of OID frames)</a:t>
            </a:r>
          </a:p>
          <a:p>
            <a:pPr marL="1676400" lvl="3" indent="-304800" eaLnBrk="0" hangingPunct="0">
              <a:lnSpc>
                <a:spcPct val="95000"/>
              </a:lnSpc>
              <a:spcBef>
                <a:spcPct val="20000"/>
              </a:spcBef>
              <a:spcAft>
                <a:spcPct val="10000"/>
              </a:spcAft>
              <a:buSzPct val="100000"/>
              <a:buFont typeface="Arial" charset="0"/>
              <a:buChar char="•"/>
            </a:pPr>
            <a:r>
              <a:rPr lang="en-GB" sz="2000" dirty="0" smtClean="0">
                <a:latin typeface="Calibri" pitchFamily="34" charset="0"/>
                <a:ea typeface="ＭＳ Ｐゴシック"/>
                <a:cs typeface="Calibri" pitchFamily="34" charset="0"/>
              </a:rPr>
              <a:t>Discussion on interaction of SDLS with USLP</a:t>
            </a:r>
            <a:endParaRPr lang="en-GB" sz="2000" dirty="0">
              <a:latin typeface="Calibri" pitchFamily="34" charset="0"/>
              <a:ea typeface="ＭＳ Ｐゴシック"/>
              <a:cs typeface="Calibri" pitchFamily="34" charset="0"/>
            </a:endParaRPr>
          </a:p>
          <a:p>
            <a:pPr marL="1219200" lvl="2" indent="-304800" eaLnBrk="0" hangingPunct="0">
              <a:lnSpc>
                <a:spcPct val="95000"/>
              </a:lnSpc>
              <a:spcBef>
                <a:spcPct val="20000"/>
              </a:spcBef>
              <a:spcAft>
                <a:spcPct val="10000"/>
              </a:spcAft>
              <a:buSzPct val="100000"/>
              <a:buFont typeface="Arial" charset="0"/>
              <a:buChar char="•"/>
            </a:pPr>
            <a:r>
              <a:rPr lang="en-GB" sz="2000" dirty="0" smtClean="0">
                <a:latin typeface="Calibri" pitchFamily="34" charset="0"/>
                <a:ea typeface="ＭＳ Ｐゴシック"/>
                <a:cs typeface="Calibri" pitchFamily="34" charset="0"/>
              </a:rPr>
              <a:t>Green Book (350.5) </a:t>
            </a:r>
            <a:r>
              <a:rPr lang="en-GB" sz="2000" dirty="0">
                <a:latin typeface="Calibri" pitchFamily="34" charset="0"/>
                <a:ea typeface="ＭＳ Ｐゴシック"/>
                <a:cs typeface="Calibri" pitchFamily="34" charset="0"/>
              </a:rPr>
              <a:t>: </a:t>
            </a:r>
            <a:endParaRPr lang="en-GB" sz="2000" dirty="0" smtClean="0">
              <a:latin typeface="Calibri" pitchFamily="34" charset="0"/>
              <a:ea typeface="ＭＳ Ｐゴシック"/>
              <a:cs typeface="Calibri" pitchFamily="34" charset="0"/>
            </a:endParaRPr>
          </a:p>
          <a:p>
            <a:pPr marL="1676400" lvl="3" indent="-304800" eaLnBrk="0" hangingPunct="0">
              <a:lnSpc>
                <a:spcPct val="95000"/>
              </a:lnSpc>
              <a:spcBef>
                <a:spcPct val="20000"/>
              </a:spcBef>
              <a:spcAft>
                <a:spcPct val="10000"/>
              </a:spcAft>
              <a:buSzPct val="100000"/>
              <a:buFont typeface="Arial" charset="0"/>
              <a:buChar char="•"/>
            </a:pPr>
            <a:r>
              <a:rPr lang="en-GB" sz="2000" dirty="0" smtClean="0">
                <a:latin typeface="Calibri" pitchFamily="34" charset="0"/>
                <a:ea typeface="ＭＳ Ｐゴシック"/>
                <a:cs typeface="Calibri" pitchFamily="34" charset="0"/>
              </a:rPr>
              <a:t>Review of the complete document. Discussion on last inputs to the document. Document now quasi-complete.</a:t>
            </a:r>
          </a:p>
          <a:p>
            <a:pPr marL="1676400" lvl="3" indent="-304800" eaLnBrk="0" hangingPunct="0">
              <a:lnSpc>
                <a:spcPct val="95000"/>
              </a:lnSpc>
              <a:spcBef>
                <a:spcPct val="20000"/>
              </a:spcBef>
              <a:spcAft>
                <a:spcPct val="10000"/>
              </a:spcAft>
              <a:buSzPct val="100000"/>
              <a:buFont typeface="Arial" charset="0"/>
              <a:buChar char="•"/>
            </a:pPr>
            <a:r>
              <a:rPr lang="en-GB" sz="2000" dirty="0" smtClean="0">
                <a:latin typeface="Calibri" pitchFamily="34" charset="0"/>
                <a:ea typeface="ＭＳ Ｐゴシック"/>
                <a:cs typeface="Calibri" pitchFamily="34" charset="0"/>
              </a:rPr>
              <a:t>Target: final editing and review by the WG June 2016. Transfer to the CCSDS editor for publication resolution before September 2016.</a:t>
            </a:r>
            <a:endParaRPr lang="en-GB" sz="2000" dirty="0">
              <a:latin typeface="Calibri" pitchFamily="34" charset="0"/>
              <a:ea typeface="ＭＳ Ｐゴシック"/>
              <a:cs typeface="Calibri" pitchFamily="34" charset="0"/>
            </a:endParaRPr>
          </a:p>
        </p:txBody>
      </p:sp>
      <p:sp>
        <p:nvSpPr>
          <p:cNvPr id="5" name="Text Box 2"/>
          <p:cNvSpPr txBox="1">
            <a:spLocks noChangeArrowheads="1"/>
          </p:cNvSpPr>
          <p:nvPr/>
        </p:nvSpPr>
        <p:spPr bwMode="auto">
          <a:xfrm>
            <a:off x="2728913" y="87315"/>
            <a:ext cx="3962400" cy="523875"/>
          </a:xfrm>
          <a:prstGeom prst="rect">
            <a:avLst/>
          </a:prstGeom>
          <a:noFill/>
          <a:ln>
            <a:noFill/>
          </a:ln>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defRPr/>
            </a:pPr>
            <a:r>
              <a:rPr lang="en-GB" sz="2800" dirty="0">
                <a:solidFill>
                  <a:srgbClr val="000099"/>
                </a:solidFill>
                <a:latin typeface="Calibri" pitchFamily="34" charset="0"/>
                <a:cs typeface="Calibri" pitchFamily="34" charset="0"/>
              </a:rPr>
              <a:t>SLS </a:t>
            </a:r>
            <a:r>
              <a:rPr lang="en-GB" sz="2800" dirty="0" smtClean="0">
                <a:solidFill>
                  <a:srgbClr val="000099"/>
                </a:solidFill>
                <a:latin typeface="Calibri" pitchFamily="34" charset="0"/>
                <a:cs typeface="Calibri" pitchFamily="34" charset="0"/>
              </a:rPr>
              <a:t>AREA </a:t>
            </a:r>
            <a:r>
              <a:rPr lang="en-US" sz="2800" dirty="0" smtClean="0">
                <a:solidFill>
                  <a:srgbClr val="000099"/>
                </a:solidFill>
                <a:latin typeface="Calibri" pitchFamily="34" charset="0"/>
                <a:cs typeface="Calibri" pitchFamily="34" charset="0"/>
              </a:rPr>
              <a:t>REPORT</a:t>
            </a:r>
            <a:endParaRPr lang="en-US" sz="2800" dirty="0">
              <a:solidFill>
                <a:srgbClr val="000099"/>
              </a:solidFill>
              <a:latin typeface="Calibri" pitchFamily="34" charset="0"/>
              <a:cs typeface="Calibri" pitchFamily="34" charset="0"/>
            </a:endParaRPr>
          </a:p>
        </p:txBody>
      </p:sp>
    </p:spTree>
    <p:extLst>
      <p:ext uri="{BB962C8B-B14F-4D97-AF65-F5344CB8AC3E}">
        <p14:creationId xmlns:p14="http://schemas.microsoft.com/office/powerpoint/2010/main" val="3618900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164575"/>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solidFill>
                  <a:srgbClr val="000099"/>
                </a:solidFill>
                <a:effectLst>
                  <a:outerShdw blurRad="38100" dist="38100" dir="2700000" algn="tl">
                    <a:srgbClr val="000000">
                      <a:alpha val="43137"/>
                    </a:srgbClr>
                  </a:outerShdw>
                </a:effectLst>
              </a:rPr>
              <a:t>CMC / CESG Poll Statistics</a:t>
            </a:r>
            <a:endParaRPr lang="en-US" dirty="0">
              <a:solidFill>
                <a:srgbClr val="000099"/>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200717" y="779055"/>
            <a:ext cx="8790883"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ts val="1920"/>
              </a:lnSpc>
              <a:spcBef>
                <a:spcPts val="0"/>
              </a:spcBef>
              <a:spcAft>
                <a:spcPts val="0"/>
              </a:spcAft>
            </a:pPr>
            <a:r>
              <a:rPr lang="en-US" sz="2000" dirty="0"/>
              <a:t>CMC Polls </a:t>
            </a:r>
            <a:endParaRPr lang="en-US" sz="1600" dirty="0"/>
          </a:p>
          <a:p>
            <a:pPr lvl="1">
              <a:lnSpc>
                <a:spcPts val="1920"/>
              </a:lnSpc>
              <a:spcBef>
                <a:spcPts val="0"/>
              </a:spcBef>
              <a:spcAft>
                <a:spcPts val="0"/>
              </a:spcAft>
            </a:pPr>
            <a:r>
              <a:rPr lang="en-US" sz="1600" dirty="0"/>
              <a:t>Publication</a:t>
            </a:r>
          </a:p>
          <a:p>
            <a:pPr lvl="2">
              <a:lnSpc>
                <a:spcPts val="1500"/>
              </a:lnSpc>
              <a:spcBef>
                <a:spcPts val="300"/>
              </a:spcBef>
              <a:spcAft>
                <a:spcPts val="0"/>
              </a:spcAft>
            </a:pPr>
            <a:r>
              <a:rPr lang="en-US" sz="1400" dirty="0">
                <a:solidFill>
                  <a:srgbClr val="00B050"/>
                </a:solidFill>
              </a:rPr>
              <a:t>MOIMS </a:t>
            </a:r>
            <a:r>
              <a:rPr lang="en-US" sz="1400" dirty="0" smtClean="0">
                <a:solidFill>
                  <a:srgbClr val="00B050"/>
                </a:solidFill>
              </a:rPr>
              <a:t>NAV Data Messages Overview</a:t>
            </a:r>
          </a:p>
          <a:p>
            <a:pPr lvl="2">
              <a:lnSpc>
                <a:spcPts val="1500"/>
              </a:lnSpc>
              <a:spcBef>
                <a:spcPts val="300"/>
              </a:spcBef>
              <a:spcAft>
                <a:spcPts val="0"/>
              </a:spcAft>
            </a:pPr>
            <a:r>
              <a:rPr lang="en-US" sz="1400" dirty="0" smtClean="0">
                <a:solidFill>
                  <a:srgbClr val="00B050"/>
                </a:solidFill>
              </a:rPr>
              <a:t>SEA SEC Threats against Space Missions</a:t>
            </a:r>
          </a:p>
          <a:p>
            <a:pPr lvl="2">
              <a:lnSpc>
                <a:spcPts val="1500"/>
              </a:lnSpc>
              <a:spcBef>
                <a:spcPts val="300"/>
              </a:spcBef>
              <a:spcAft>
                <a:spcPts val="0"/>
              </a:spcAft>
            </a:pPr>
            <a:r>
              <a:rPr lang="en-US" sz="1400" dirty="0" smtClean="0">
                <a:solidFill>
                  <a:srgbClr val="00B050"/>
                </a:solidFill>
              </a:rPr>
              <a:t>SLS MHDC Lossless Multispectral  and </a:t>
            </a:r>
            <a:r>
              <a:rPr lang="en-US" sz="1400" dirty="0" err="1" smtClean="0">
                <a:solidFill>
                  <a:srgbClr val="00B050"/>
                </a:solidFill>
              </a:rPr>
              <a:t>Hyperspectral</a:t>
            </a:r>
            <a:r>
              <a:rPr lang="en-US" sz="1400" dirty="0" smtClean="0">
                <a:solidFill>
                  <a:srgbClr val="00B050"/>
                </a:solidFill>
              </a:rPr>
              <a:t> Image Compression</a:t>
            </a:r>
          </a:p>
          <a:p>
            <a:pPr lvl="2">
              <a:lnSpc>
                <a:spcPts val="1500"/>
              </a:lnSpc>
              <a:spcBef>
                <a:spcPts val="300"/>
              </a:spcBef>
              <a:spcAft>
                <a:spcPts val="0"/>
              </a:spcAft>
            </a:pPr>
            <a:r>
              <a:rPr lang="en-US" sz="1400" dirty="0" smtClean="0">
                <a:solidFill>
                  <a:srgbClr val="CCCC00"/>
                </a:solidFill>
              </a:rPr>
              <a:t>CCSDS Procedures &amp; Organization (Corrigendum</a:t>
            </a:r>
            <a:r>
              <a:rPr lang="en-US" sz="1400" dirty="0" smtClean="0">
                <a:solidFill>
                  <a:srgbClr val="FFFF00"/>
                </a:solidFill>
              </a:rPr>
              <a:t>) </a:t>
            </a:r>
            <a:endParaRPr lang="en-US" sz="1400" dirty="0">
              <a:solidFill>
                <a:srgbClr val="FFFF00"/>
              </a:solidFill>
            </a:endParaRPr>
          </a:p>
          <a:p>
            <a:pPr lvl="1">
              <a:lnSpc>
                <a:spcPts val="1920"/>
              </a:lnSpc>
              <a:spcBef>
                <a:spcPts val="0"/>
              </a:spcBef>
              <a:spcAft>
                <a:spcPts val="0"/>
              </a:spcAft>
            </a:pPr>
            <a:r>
              <a:rPr lang="en-US" sz="1600" dirty="0" smtClean="0"/>
              <a:t>Agency </a:t>
            </a:r>
            <a:r>
              <a:rPr lang="en-US" sz="1600" dirty="0"/>
              <a:t>Review</a:t>
            </a:r>
          </a:p>
          <a:p>
            <a:pPr lvl="2">
              <a:lnSpc>
                <a:spcPts val="1500"/>
              </a:lnSpc>
              <a:spcBef>
                <a:spcPts val="300"/>
              </a:spcBef>
              <a:spcAft>
                <a:spcPts val="0"/>
              </a:spcAft>
            </a:pPr>
            <a:r>
              <a:rPr lang="en-US" sz="1400" dirty="0" smtClean="0">
                <a:solidFill>
                  <a:srgbClr val="FF0000"/>
                </a:solidFill>
              </a:rPr>
              <a:t>MOIMS NAV Pointing Request Message</a:t>
            </a:r>
          </a:p>
          <a:p>
            <a:pPr lvl="2">
              <a:lnSpc>
                <a:spcPts val="1500"/>
              </a:lnSpc>
              <a:spcBef>
                <a:spcPts val="300"/>
              </a:spcBef>
              <a:spcAft>
                <a:spcPts val="0"/>
              </a:spcAft>
            </a:pPr>
            <a:r>
              <a:rPr lang="en-US" sz="1400" dirty="0" smtClean="0">
                <a:solidFill>
                  <a:srgbClr val="FF0000"/>
                </a:solidFill>
              </a:rPr>
              <a:t>SIS MIA Digital Motion Imagery</a:t>
            </a:r>
          </a:p>
          <a:p>
            <a:pPr lvl="2">
              <a:lnSpc>
                <a:spcPts val="1500"/>
              </a:lnSpc>
              <a:spcBef>
                <a:spcPts val="300"/>
              </a:spcBef>
              <a:spcAft>
                <a:spcPts val="0"/>
              </a:spcAft>
            </a:pPr>
            <a:r>
              <a:rPr lang="en-US" sz="1400" dirty="0" smtClean="0">
                <a:solidFill>
                  <a:srgbClr val="FF0000"/>
                </a:solidFill>
              </a:rPr>
              <a:t>SLS RFM Systems Part 1 Earth Stations and Spacecraft</a:t>
            </a:r>
            <a:endParaRPr lang="en-US" sz="1400" dirty="0">
              <a:solidFill>
                <a:srgbClr val="FF6699"/>
              </a:solidFill>
            </a:endParaRPr>
          </a:p>
          <a:p>
            <a:pPr lvl="1">
              <a:lnSpc>
                <a:spcPts val="1920"/>
              </a:lnSpc>
              <a:spcBef>
                <a:spcPts val="0"/>
              </a:spcBef>
              <a:spcAft>
                <a:spcPts val="0"/>
              </a:spcAft>
            </a:pPr>
            <a:r>
              <a:rPr lang="en-US" sz="1600" dirty="0" smtClean="0"/>
              <a:t>Approval of SEA SEC, CSS SM, SOIS WIR, SIS MIA and SIS Voice new Projects</a:t>
            </a:r>
          </a:p>
          <a:p>
            <a:pPr lvl="1">
              <a:lnSpc>
                <a:spcPts val="1920"/>
              </a:lnSpc>
              <a:spcBef>
                <a:spcPts val="0"/>
              </a:spcBef>
              <a:spcAft>
                <a:spcPts val="0"/>
              </a:spcAft>
            </a:pPr>
            <a:r>
              <a:rPr lang="en-US" sz="1600" dirty="0">
                <a:ea typeface="ＭＳ Ｐゴシック" pitchFamily="34" charset="-128"/>
                <a:sym typeface="Wingdings" pitchFamily="2" charset="2"/>
              </a:rPr>
              <a:t>Approval of CSS SM WG Trajectory Prediction Project </a:t>
            </a:r>
            <a:r>
              <a:rPr lang="en-US" sz="1600" dirty="0" smtClean="0">
                <a:ea typeface="ＭＳ Ｐゴシック" pitchFamily="34" charset="-128"/>
                <a:sym typeface="Wingdings" pitchFamily="2" charset="2"/>
              </a:rPr>
              <a:t>termination</a:t>
            </a:r>
            <a:endParaRPr lang="en-US" sz="1600" dirty="0" smtClean="0"/>
          </a:p>
          <a:p>
            <a:pPr lvl="1">
              <a:lnSpc>
                <a:spcPts val="1920"/>
              </a:lnSpc>
              <a:spcBef>
                <a:spcPts val="0"/>
              </a:spcBef>
              <a:spcAft>
                <a:spcPts val="0"/>
              </a:spcAft>
            </a:pPr>
            <a:r>
              <a:rPr lang="en-US" sz="1600" dirty="0" smtClean="0"/>
              <a:t>Approval of SANA action to recover SCID assigned to Simulators</a:t>
            </a:r>
          </a:p>
          <a:p>
            <a:pPr lvl="1">
              <a:lnSpc>
                <a:spcPts val="1920"/>
              </a:lnSpc>
              <a:spcBef>
                <a:spcPts val="0"/>
              </a:spcBef>
              <a:spcAft>
                <a:spcPts val="0"/>
              </a:spcAft>
            </a:pPr>
            <a:r>
              <a:rPr lang="en-US" sz="1600" dirty="0" err="1" smtClean="0"/>
              <a:t>Authorisation</a:t>
            </a:r>
            <a:r>
              <a:rPr lang="en-US" sz="1600" dirty="0" smtClean="0"/>
              <a:t> to liaise between CCSDS  (MOIMS DAI WG) and CASCO (Committee on Conformity Assessment)</a:t>
            </a:r>
          </a:p>
          <a:p>
            <a:pPr lvl="1">
              <a:lnSpc>
                <a:spcPts val="1920"/>
              </a:lnSpc>
              <a:spcBef>
                <a:spcPts val="300"/>
              </a:spcBef>
              <a:spcAft>
                <a:spcPts val="0"/>
              </a:spcAft>
              <a:defRPr/>
            </a:pPr>
            <a:r>
              <a:rPr lang="en-US" sz="1600" dirty="0">
                <a:ea typeface="ＭＳ Ｐゴシック" pitchFamily="34" charset="-128"/>
              </a:rPr>
              <a:t>SEA System Architecture WGs     </a:t>
            </a:r>
            <a:r>
              <a:rPr lang="en-US" sz="1400" dirty="0" smtClean="0">
                <a:ea typeface="ＭＳ Ｐゴシック" pitchFamily="34" charset="-128"/>
                <a:sym typeface="Wingdings" pitchFamily="2" charset="2"/>
              </a:rPr>
              <a:t> </a:t>
            </a:r>
          </a:p>
          <a:p>
            <a:pPr lvl="1">
              <a:lnSpc>
                <a:spcPts val="1920"/>
              </a:lnSpc>
              <a:spcBef>
                <a:spcPts val="300"/>
              </a:spcBef>
              <a:spcAft>
                <a:spcPts val="0"/>
              </a:spcAft>
              <a:defRPr/>
            </a:pPr>
            <a:endParaRPr lang="en-US" sz="1400" dirty="0">
              <a:ea typeface="ＭＳ Ｐゴシック" pitchFamily="34" charset="-128"/>
              <a:sym typeface="Wingdings" pitchFamily="2" charset="2"/>
            </a:endParaRPr>
          </a:p>
          <a:p>
            <a:pPr lvl="1">
              <a:lnSpc>
                <a:spcPts val="1920"/>
              </a:lnSpc>
              <a:spcBef>
                <a:spcPts val="300"/>
              </a:spcBef>
              <a:spcAft>
                <a:spcPts val="0"/>
              </a:spcAft>
              <a:defRPr/>
            </a:pPr>
            <a:r>
              <a:rPr lang="en-US" sz="1800" dirty="0" smtClean="0">
                <a:ea typeface="ＭＳ Ｐゴシック" pitchFamily="34" charset="-128"/>
                <a:sym typeface="Wingdings" pitchFamily="2" charset="2"/>
              </a:rPr>
              <a:t>12 on-going polls</a:t>
            </a:r>
          </a:p>
          <a:p>
            <a:pPr lvl="1">
              <a:lnSpc>
                <a:spcPts val="1920"/>
              </a:lnSpc>
              <a:spcBef>
                <a:spcPts val="300"/>
              </a:spcBef>
              <a:spcAft>
                <a:spcPts val="0"/>
              </a:spcAft>
              <a:defRPr/>
            </a:pPr>
            <a:endParaRPr lang="en-US" sz="1400" dirty="0" smtClean="0">
              <a:ea typeface="ＭＳ Ｐゴシック" pitchFamily="34" charset="-128"/>
              <a:sym typeface="Wingdings" pitchFamily="2" charset="2"/>
            </a:endParaRPr>
          </a:p>
        </p:txBody>
      </p:sp>
      <p:sp>
        <p:nvSpPr>
          <p:cNvPr id="2" name="TextBox 1"/>
          <p:cNvSpPr txBox="1"/>
          <p:nvPr/>
        </p:nvSpPr>
        <p:spPr>
          <a:xfrm>
            <a:off x="1143000" y="5478378"/>
            <a:ext cx="6895542" cy="830997"/>
          </a:xfrm>
          <a:prstGeom prst="rect">
            <a:avLst/>
          </a:prstGeom>
          <a:solidFill>
            <a:srgbClr val="FF0000"/>
          </a:solidFill>
        </p:spPr>
        <p:txBody>
          <a:bodyPr wrap="none" rtlCol="0">
            <a:spAutoFit/>
          </a:bodyPr>
          <a:lstStyle/>
          <a:p>
            <a:pPr algn="ctr"/>
            <a:r>
              <a:rPr lang="en-GB" b="1" dirty="0" smtClean="0">
                <a:solidFill>
                  <a:schemeClr val="bg1"/>
                </a:solidFill>
              </a:rPr>
              <a:t>CMC Poll on Project Approval</a:t>
            </a:r>
          </a:p>
          <a:p>
            <a:r>
              <a:rPr lang="en-GB" b="1" dirty="0" smtClean="0">
                <a:solidFill>
                  <a:schemeClr val="bg1"/>
                </a:solidFill>
              </a:rPr>
              <a:t>Resources for Editor, Prototype 1 and 2 are a must </a:t>
            </a:r>
            <a:endParaRPr lang="en-GB" b="1" dirty="0">
              <a:solidFill>
                <a:schemeClr val="bg1"/>
              </a:solidFill>
            </a:endParaRPr>
          </a:p>
        </p:txBody>
      </p:sp>
    </p:spTree>
    <p:extLst>
      <p:ext uri="{BB962C8B-B14F-4D97-AF65-F5344CB8AC3E}">
        <p14:creationId xmlns:p14="http://schemas.microsoft.com/office/powerpoint/2010/main" val="26261815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6"/>
          <p:cNvSpPr txBox="1">
            <a:spLocks noChangeArrowheads="1"/>
          </p:cNvSpPr>
          <p:nvPr/>
        </p:nvSpPr>
        <p:spPr bwMode="auto">
          <a:xfrm>
            <a:off x="0" y="855865"/>
            <a:ext cx="9144000" cy="5693866"/>
          </a:xfrm>
          <a:prstGeom prst="rect">
            <a:avLst/>
          </a:prstGeom>
          <a:noFill/>
          <a:ln w="9525">
            <a:noFill/>
            <a:miter lim="800000"/>
            <a:headEnd/>
            <a:tailEnd/>
          </a:ln>
        </p:spPr>
        <p:txBody>
          <a:bodyPr>
            <a:spAutoFit/>
          </a:bodyPr>
          <a:lstStyle/>
          <a:p>
            <a:pPr marL="457200" indent="-457200" eaLnBrk="0" hangingPunct="0">
              <a:lnSpc>
                <a:spcPct val="70000"/>
              </a:lnSpc>
              <a:spcBef>
                <a:spcPct val="50000"/>
              </a:spcBef>
              <a:spcAft>
                <a:spcPct val="10000"/>
              </a:spcAft>
              <a:buSzPct val="125000"/>
            </a:pPr>
            <a:r>
              <a:rPr lang="en-US" sz="2000" dirty="0">
                <a:solidFill>
                  <a:srgbClr val="000099"/>
                </a:solidFill>
                <a:latin typeface="Calibri" pitchFamily="34" charset="0"/>
                <a:ea typeface="ＭＳ Ｐゴシック"/>
                <a:cs typeface="Calibri" pitchFamily="34" charset="0"/>
              </a:rPr>
              <a:t>Space Data Link Security (SDLS) WG</a:t>
            </a:r>
          </a:p>
          <a:p>
            <a:pPr marL="914400" lvl="1" indent="-457200" eaLnBrk="0" hangingPunct="0">
              <a:lnSpc>
                <a:spcPct val="95000"/>
              </a:lnSpc>
              <a:spcBef>
                <a:spcPct val="20000"/>
              </a:spcBef>
              <a:spcAft>
                <a:spcPct val="10000"/>
              </a:spcAft>
              <a:buSzPct val="125000"/>
            </a:pPr>
            <a:r>
              <a:rPr lang="en-GB" sz="2000" i="1" dirty="0">
                <a:latin typeface="Calibri" pitchFamily="34" charset="0"/>
                <a:ea typeface="ＭＳ Ｐゴシック"/>
                <a:cs typeface="Calibri" pitchFamily="34" charset="0"/>
              </a:rPr>
              <a:t>Working Group Status: Active - Progress report</a:t>
            </a:r>
            <a:r>
              <a:rPr lang="en-GB" sz="2000" i="1" dirty="0" smtClean="0">
                <a:latin typeface="Calibri" pitchFamily="34" charset="0"/>
                <a:ea typeface="ＭＳ Ｐゴシック"/>
                <a:cs typeface="Calibri" pitchFamily="34" charset="0"/>
              </a:rPr>
              <a:t>:</a:t>
            </a:r>
            <a:endParaRPr lang="en-GB" sz="2000" i="1" dirty="0">
              <a:latin typeface="Calibri" pitchFamily="34" charset="0"/>
              <a:ea typeface="ＭＳ Ｐゴシック"/>
              <a:cs typeface="Calibri" pitchFamily="34" charset="0"/>
            </a:endParaRPr>
          </a:p>
          <a:p>
            <a:pPr marL="914400" lvl="1" indent="-457200" eaLnBrk="0" hangingPunct="0">
              <a:lnSpc>
                <a:spcPct val="95000"/>
              </a:lnSpc>
              <a:spcBef>
                <a:spcPct val="20000"/>
              </a:spcBef>
              <a:spcAft>
                <a:spcPct val="10000"/>
              </a:spcAft>
              <a:buSzPct val="100000"/>
              <a:buFont typeface="Arial" panose="020B0604020202020204" pitchFamily="34" charset="0"/>
              <a:buChar char="•"/>
            </a:pPr>
            <a:r>
              <a:rPr lang="en-GB" sz="2400" dirty="0" smtClean="0">
                <a:latin typeface="Calibri" pitchFamily="34" charset="0"/>
                <a:ea typeface="ＭＳ Ｐゴシック"/>
                <a:cs typeface="Calibri" pitchFamily="34" charset="0"/>
              </a:rPr>
              <a:t>SDLS </a:t>
            </a:r>
            <a:r>
              <a:rPr lang="en-GB" sz="2400" u="sng" dirty="0" smtClean="0">
                <a:latin typeface="Calibri" pitchFamily="34" charset="0"/>
                <a:ea typeface="ＭＳ Ｐゴシック"/>
                <a:cs typeface="Calibri" pitchFamily="34" charset="0"/>
              </a:rPr>
              <a:t>extended</a:t>
            </a:r>
            <a:r>
              <a:rPr lang="en-GB" sz="2400" dirty="0" smtClean="0">
                <a:latin typeface="Calibri" pitchFamily="34" charset="0"/>
                <a:ea typeface="ＭＳ Ｐゴシック"/>
                <a:cs typeface="Calibri" pitchFamily="34" charset="0"/>
              </a:rPr>
              <a:t> procedures</a:t>
            </a:r>
          </a:p>
          <a:p>
            <a:pPr marL="1219200" lvl="2" indent="-304800" eaLnBrk="0" hangingPunct="0">
              <a:lnSpc>
                <a:spcPct val="95000"/>
              </a:lnSpc>
              <a:spcBef>
                <a:spcPct val="20000"/>
              </a:spcBef>
              <a:spcAft>
                <a:spcPct val="10000"/>
              </a:spcAft>
              <a:buSzPct val="100000"/>
              <a:buFont typeface="Arial" charset="0"/>
              <a:buChar char="•"/>
            </a:pPr>
            <a:r>
              <a:rPr lang="en-GB" sz="2000" dirty="0">
                <a:latin typeface="Calibri" pitchFamily="34" charset="0"/>
                <a:ea typeface="ＭＳ Ｐゴシック"/>
                <a:cs typeface="Calibri" pitchFamily="34" charset="0"/>
              </a:rPr>
              <a:t>F</a:t>
            </a:r>
            <a:r>
              <a:rPr lang="en-GB" sz="2000" dirty="0" smtClean="0">
                <a:latin typeface="Calibri" pitchFamily="34" charset="0"/>
                <a:ea typeface="ＭＳ Ｐゴシック"/>
                <a:cs typeface="Calibri" pitchFamily="34" charset="0"/>
              </a:rPr>
              <a:t>inalization of Monitoring &amp; Control, SA management and Key management services/procedures/PDU</a:t>
            </a:r>
          </a:p>
          <a:p>
            <a:pPr marL="1219200" lvl="2" indent="-304800" eaLnBrk="0" hangingPunct="0">
              <a:lnSpc>
                <a:spcPct val="95000"/>
              </a:lnSpc>
              <a:spcBef>
                <a:spcPct val="20000"/>
              </a:spcBef>
              <a:spcAft>
                <a:spcPct val="10000"/>
              </a:spcAft>
              <a:buSzPct val="100000"/>
              <a:buFont typeface="Arial" charset="0"/>
              <a:buChar char="•"/>
            </a:pPr>
            <a:r>
              <a:rPr lang="en-GB" sz="2000" dirty="0" smtClean="0">
                <a:latin typeface="Calibri" pitchFamily="34" charset="0"/>
                <a:ea typeface="ＭＳ Ｐゴシック"/>
                <a:cs typeface="Calibri" pitchFamily="34" charset="0"/>
              </a:rPr>
              <a:t>Discussion and decision on the communication service to be used for EP PDU transmission over the space link (joint session with SLP WG)</a:t>
            </a:r>
          </a:p>
          <a:p>
            <a:pPr marL="1219200" lvl="2" indent="-304800" eaLnBrk="0" hangingPunct="0">
              <a:lnSpc>
                <a:spcPct val="95000"/>
              </a:lnSpc>
              <a:spcBef>
                <a:spcPct val="20000"/>
              </a:spcBef>
              <a:spcAft>
                <a:spcPct val="10000"/>
              </a:spcAft>
              <a:buSzPct val="100000"/>
              <a:buFont typeface="Arial" charset="0"/>
              <a:buChar char="•"/>
            </a:pPr>
            <a:r>
              <a:rPr lang="en-GB" sz="2000" dirty="0" smtClean="0">
                <a:latin typeface="Calibri" pitchFamily="34" charset="0"/>
                <a:ea typeface="ＭＳ Ｐゴシック"/>
                <a:cs typeface="Calibri" pitchFamily="34" charset="0"/>
              </a:rPr>
              <a:t>Final decision on definition and parameters for baseline mode</a:t>
            </a:r>
          </a:p>
          <a:p>
            <a:pPr marL="1219200" lvl="2" indent="-304800" eaLnBrk="0" hangingPunct="0">
              <a:lnSpc>
                <a:spcPct val="95000"/>
              </a:lnSpc>
              <a:spcBef>
                <a:spcPct val="20000"/>
              </a:spcBef>
              <a:spcAft>
                <a:spcPct val="10000"/>
              </a:spcAft>
              <a:buSzPct val="100000"/>
              <a:buFont typeface="Arial" charset="0"/>
              <a:buChar char="•"/>
            </a:pPr>
            <a:r>
              <a:rPr lang="en-GB" sz="2000" dirty="0" smtClean="0">
                <a:latin typeface="Calibri" pitchFamily="34" charset="0"/>
                <a:ea typeface="ＭＳ Ｐゴシック"/>
                <a:cs typeface="Calibri" pitchFamily="34" charset="0"/>
              </a:rPr>
              <a:t>Discussion on validation and interoperability testing :</a:t>
            </a:r>
          </a:p>
          <a:p>
            <a:pPr marL="1676400" lvl="3" indent="-304800" eaLnBrk="0" hangingPunct="0">
              <a:lnSpc>
                <a:spcPct val="95000"/>
              </a:lnSpc>
              <a:spcBef>
                <a:spcPct val="20000"/>
              </a:spcBef>
              <a:spcAft>
                <a:spcPct val="10000"/>
              </a:spcAft>
              <a:buSzPct val="100000"/>
              <a:buFont typeface="Arial" charset="0"/>
              <a:buChar char="•"/>
            </a:pPr>
            <a:r>
              <a:rPr lang="en-GB" sz="2000" dirty="0" smtClean="0">
                <a:latin typeface="Calibri" pitchFamily="34" charset="0"/>
                <a:ea typeface="ＭＳ Ｐゴシック"/>
                <a:cs typeface="Calibri" pitchFamily="34" charset="0"/>
              </a:rPr>
              <a:t>Agreement on tests objectives, coverage &amp; configurations</a:t>
            </a:r>
          </a:p>
          <a:p>
            <a:pPr marL="1676400" lvl="3" indent="-304800" eaLnBrk="0" hangingPunct="0">
              <a:lnSpc>
                <a:spcPct val="95000"/>
              </a:lnSpc>
              <a:spcBef>
                <a:spcPct val="20000"/>
              </a:spcBef>
              <a:spcAft>
                <a:spcPct val="10000"/>
              </a:spcAft>
              <a:buSzPct val="100000"/>
              <a:buFont typeface="Arial" charset="0"/>
              <a:buChar char="•"/>
            </a:pPr>
            <a:r>
              <a:rPr lang="en-GB" sz="2000" u="sng" dirty="0">
                <a:latin typeface="Calibri" pitchFamily="34" charset="0"/>
                <a:ea typeface="ＭＳ Ｐゴシック"/>
                <a:cs typeface="Calibri" pitchFamily="34" charset="0"/>
              </a:rPr>
              <a:t>2</a:t>
            </a:r>
            <a:r>
              <a:rPr lang="en-GB" sz="2000" u="sng" dirty="0" smtClean="0">
                <a:latin typeface="Calibri" pitchFamily="34" charset="0"/>
                <a:ea typeface="ＭＳ Ｐゴシック"/>
                <a:cs typeface="Calibri" pitchFamily="34" charset="0"/>
              </a:rPr>
              <a:t> prototypes currently being developed </a:t>
            </a:r>
            <a:r>
              <a:rPr lang="en-GB" sz="2000" dirty="0" smtClean="0">
                <a:latin typeface="Calibri" pitchFamily="34" charset="0"/>
                <a:ea typeface="ＭＳ Ｐゴシック"/>
                <a:cs typeface="Calibri" pitchFamily="34" charset="0"/>
              </a:rPr>
              <a:t>: ESA, NASA</a:t>
            </a:r>
            <a:r>
              <a:rPr lang="en-GB" sz="2000" dirty="0">
                <a:latin typeface="Calibri" pitchFamily="34" charset="0"/>
                <a:ea typeface="ＭＳ Ｐゴシック"/>
                <a:cs typeface="Calibri" pitchFamily="34" charset="0"/>
              </a:rPr>
              <a:t> </a:t>
            </a:r>
            <a:r>
              <a:rPr lang="en-GB" sz="2000" dirty="0" smtClean="0">
                <a:latin typeface="Calibri" pitchFamily="34" charset="0"/>
                <a:ea typeface="ＭＳ Ｐゴシック"/>
                <a:cs typeface="Calibri" pitchFamily="34" charset="0"/>
              </a:rPr>
              <a:t>(3</a:t>
            </a:r>
            <a:r>
              <a:rPr lang="en-GB" sz="2000" baseline="30000" dirty="0" smtClean="0">
                <a:latin typeface="Calibri" pitchFamily="34" charset="0"/>
                <a:ea typeface="ＭＳ Ｐゴシック"/>
                <a:cs typeface="Calibri" pitchFamily="34" charset="0"/>
              </a:rPr>
              <a:t>rd</a:t>
            </a:r>
            <a:r>
              <a:rPr lang="en-GB" sz="2000" dirty="0" smtClean="0">
                <a:latin typeface="Calibri" pitchFamily="34" charset="0"/>
                <a:ea typeface="ＭＳ Ｐゴシック"/>
                <a:cs typeface="Calibri" pitchFamily="34" charset="0"/>
              </a:rPr>
              <a:t> to be developed by CNES)</a:t>
            </a:r>
          </a:p>
          <a:p>
            <a:pPr marL="2133600" lvl="4" indent="-304800" eaLnBrk="0" hangingPunct="0">
              <a:lnSpc>
                <a:spcPct val="95000"/>
              </a:lnSpc>
              <a:spcBef>
                <a:spcPct val="20000"/>
              </a:spcBef>
              <a:spcAft>
                <a:spcPct val="10000"/>
              </a:spcAft>
              <a:buSzPct val="100000"/>
              <a:buFont typeface="Arial" charset="0"/>
              <a:buChar char="•"/>
            </a:pPr>
            <a:r>
              <a:rPr lang="en-GB" sz="2000" dirty="0" smtClean="0">
                <a:latin typeface="Calibri" pitchFamily="34" charset="0"/>
                <a:ea typeface="ＭＳ Ｐゴシック"/>
                <a:cs typeface="Calibri" pitchFamily="34" charset="0"/>
              </a:rPr>
              <a:t>Cloud based implementation. Interconnection of prototypes tested successfully.</a:t>
            </a:r>
          </a:p>
          <a:p>
            <a:pPr marL="1219200" lvl="2" indent="-304800" eaLnBrk="0" hangingPunct="0">
              <a:lnSpc>
                <a:spcPct val="95000"/>
              </a:lnSpc>
              <a:spcBef>
                <a:spcPct val="20000"/>
              </a:spcBef>
              <a:spcAft>
                <a:spcPct val="10000"/>
              </a:spcAft>
              <a:buSzPct val="100000"/>
              <a:buFont typeface="Arial" charset="0"/>
              <a:buChar char="•"/>
            </a:pPr>
            <a:r>
              <a:rPr lang="en-GB" sz="2000" dirty="0" smtClean="0">
                <a:latin typeface="Calibri" pitchFamily="34" charset="0"/>
                <a:ea typeface="ＭＳ Ｐゴシック"/>
                <a:cs typeface="Calibri" pitchFamily="34" charset="0"/>
              </a:rPr>
              <a:t>White book 90% complete. Target : final WB agreed by the WG at mid-May </a:t>
            </a:r>
            <a:r>
              <a:rPr lang="en-GB" sz="2000" dirty="0" err="1" smtClean="0">
                <a:latin typeface="Calibri" pitchFamily="34" charset="0"/>
                <a:ea typeface="ＭＳ Ｐゴシック"/>
                <a:cs typeface="Calibri" pitchFamily="34" charset="0"/>
              </a:rPr>
              <a:t>telecon</a:t>
            </a:r>
            <a:r>
              <a:rPr lang="en-GB" sz="2000" dirty="0" smtClean="0">
                <a:latin typeface="Calibri" pitchFamily="34" charset="0"/>
                <a:ea typeface="ＭＳ Ｐゴシック"/>
                <a:cs typeface="Calibri" pitchFamily="34" charset="0"/>
              </a:rPr>
              <a:t>. Resolution for Red Book to be issued before next meeting.</a:t>
            </a:r>
            <a:endParaRPr lang="en-GB" sz="2000" dirty="0">
              <a:latin typeface="Calibri" pitchFamily="34" charset="0"/>
              <a:ea typeface="ＭＳ Ｐゴシック"/>
              <a:cs typeface="Calibri" pitchFamily="34" charset="0"/>
            </a:endParaRPr>
          </a:p>
        </p:txBody>
      </p:sp>
      <p:sp>
        <p:nvSpPr>
          <p:cNvPr id="5" name="Text Box 2"/>
          <p:cNvSpPr txBox="1">
            <a:spLocks noChangeArrowheads="1"/>
          </p:cNvSpPr>
          <p:nvPr/>
        </p:nvSpPr>
        <p:spPr bwMode="auto">
          <a:xfrm>
            <a:off x="2728913" y="87315"/>
            <a:ext cx="3962400" cy="523875"/>
          </a:xfrm>
          <a:prstGeom prst="rect">
            <a:avLst/>
          </a:prstGeom>
          <a:noFill/>
          <a:ln>
            <a:noFill/>
          </a:ln>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defRPr/>
            </a:pPr>
            <a:r>
              <a:rPr lang="en-GB" sz="2800" dirty="0">
                <a:solidFill>
                  <a:srgbClr val="000099"/>
                </a:solidFill>
                <a:latin typeface="Calibri" pitchFamily="34" charset="0"/>
                <a:cs typeface="Calibri" pitchFamily="34" charset="0"/>
              </a:rPr>
              <a:t>SLS </a:t>
            </a:r>
            <a:r>
              <a:rPr lang="en-GB" sz="2800" dirty="0" smtClean="0">
                <a:solidFill>
                  <a:srgbClr val="000099"/>
                </a:solidFill>
                <a:latin typeface="Calibri" pitchFamily="34" charset="0"/>
                <a:cs typeface="Calibri" pitchFamily="34" charset="0"/>
              </a:rPr>
              <a:t>AREA </a:t>
            </a:r>
            <a:r>
              <a:rPr lang="en-US" sz="2800" dirty="0" smtClean="0">
                <a:solidFill>
                  <a:srgbClr val="000099"/>
                </a:solidFill>
                <a:latin typeface="Calibri" pitchFamily="34" charset="0"/>
                <a:cs typeface="Calibri" pitchFamily="34" charset="0"/>
              </a:rPr>
              <a:t>REPORT</a:t>
            </a:r>
            <a:endParaRPr lang="en-US" sz="2800" dirty="0">
              <a:solidFill>
                <a:srgbClr val="000099"/>
              </a:solidFill>
              <a:latin typeface="Calibri" pitchFamily="34" charset="0"/>
              <a:cs typeface="Calibri" pitchFamily="34" charset="0"/>
            </a:endParaRPr>
          </a:p>
        </p:txBody>
      </p:sp>
    </p:spTree>
    <p:extLst>
      <p:ext uri="{BB962C8B-B14F-4D97-AF65-F5344CB8AC3E}">
        <p14:creationId xmlns:p14="http://schemas.microsoft.com/office/powerpoint/2010/main" val="9666588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728913" y="87315"/>
            <a:ext cx="3962400" cy="523875"/>
          </a:xfrm>
          <a:prstGeom prst="rect">
            <a:avLst/>
          </a:prstGeom>
          <a:noFill/>
          <a:ln>
            <a:noFill/>
          </a:ln>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defRPr/>
            </a:pPr>
            <a:r>
              <a:rPr lang="en-GB" sz="2800" dirty="0">
                <a:solidFill>
                  <a:srgbClr val="000099"/>
                </a:solidFill>
                <a:latin typeface="Calibri" pitchFamily="34" charset="0"/>
                <a:cs typeface="Calibri" pitchFamily="34" charset="0"/>
              </a:rPr>
              <a:t>SLS </a:t>
            </a:r>
            <a:r>
              <a:rPr lang="en-GB" sz="2800" dirty="0" smtClean="0">
                <a:solidFill>
                  <a:srgbClr val="000099"/>
                </a:solidFill>
                <a:latin typeface="Calibri" pitchFamily="34" charset="0"/>
                <a:cs typeface="Calibri" pitchFamily="34" charset="0"/>
              </a:rPr>
              <a:t>AREA </a:t>
            </a:r>
            <a:r>
              <a:rPr lang="en-US" sz="2800" dirty="0" smtClean="0">
                <a:solidFill>
                  <a:srgbClr val="000099"/>
                </a:solidFill>
                <a:latin typeface="Calibri" pitchFamily="34" charset="0"/>
                <a:cs typeface="Calibri" pitchFamily="34" charset="0"/>
              </a:rPr>
              <a:t>REPORT</a:t>
            </a:r>
            <a:endParaRPr lang="en-US" sz="2800" dirty="0">
              <a:solidFill>
                <a:srgbClr val="000099"/>
              </a:solidFill>
              <a:latin typeface="Calibri" pitchFamily="34" charset="0"/>
              <a:cs typeface="Calibri" pitchFamily="34" charset="0"/>
            </a:endParaRPr>
          </a:p>
        </p:txBody>
      </p:sp>
      <p:sp>
        <p:nvSpPr>
          <p:cNvPr id="58370" name="Rectangle 1"/>
          <p:cNvSpPr>
            <a:spLocks noChangeArrowheads="1"/>
          </p:cNvSpPr>
          <p:nvPr/>
        </p:nvSpPr>
        <p:spPr bwMode="auto">
          <a:xfrm>
            <a:off x="460996" y="883293"/>
            <a:ext cx="8333886" cy="1009507"/>
          </a:xfrm>
          <a:prstGeom prst="rect">
            <a:avLst/>
          </a:prstGeom>
          <a:noFill/>
          <a:ln w="9525">
            <a:noFill/>
            <a:miter lim="800000"/>
            <a:headEnd/>
            <a:tailEnd/>
          </a:ln>
        </p:spPr>
        <p:txBody>
          <a:bodyPr wrap="square">
            <a:spAutoFit/>
          </a:bodyPr>
          <a:lstStyle/>
          <a:p>
            <a:pPr>
              <a:lnSpc>
                <a:spcPct val="70000"/>
              </a:lnSpc>
              <a:spcBef>
                <a:spcPct val="50000"/>
              </a:spcBef>
            </a:pPr>
            <a:r>
              <a:rPr lang="en-US" sz="2000" dirty="0">
                <a:solidFill>
                  <a:srgbClr val="000099"/>
                </a:solidFill>
                <a:latin typeface="Calibri" pitchFamily="34" charset="0"/>
                <a:ea typeface="ＭＳ Ｐゴシック"/>
                <a:cs typeface="Calibri" pitchFamily="34" charset="0"/>
              </a:rPr>
              <a:t>Space Data Link Security (SDLS) protocol (cont’d)</a:t>
            </a:r>
            <a:endParaRPr lang="en-GB" sz="2000" i="1" dirty="0">
              <a:latin typeface="Calibri" pitchFamily="34" charset="0"/>
              <a:ea typeface="ＭＳ Ｐゴシック"/>
              <a:cs typeface="Calibri" pitchFamily="34" charset="0"/>
            </a:endParaRPr>
          </a:p>
          <a:p>
            <a:pPr>
              <a:lnSpc>
                <a:spcPct val="70000"/>
              </a:lnSpc>
              <a:spcBef>
                <a:spcPct val="50000"/>
              </a:spcBef>
            </a:pPr>
            <a:r>
              <a:rPr lang="en-GB" sz="2000" i="1" dirty="0">
                <a:solidFill>
                  <a:srgbClr val="0070C0"/>
                </a:solidFill>
                <a:latin typeface="Calibri" pitchFamily="34" charset="0"/>
                <a:ea typeface="ＭＳ Ｐゴシック"/>
                <a:cs typeface="Calibri" pitchFamily="34" charset="0"/>
              </a:rPr>
              <a:t>Problems and Issues:</a:t>
            </a:r>
          </a:p>
          <a:p>
            <a:pPr>
              <a:lnSpc>
                <a:spcPct val="70000"/>
              </a:lnSpc>
              <a:spcBef>
                <a:spcPct val="50000"/>
              </a:spcBef>
              <a:buFont typeface="Arial" charset="0"/>
              <a:buChar char="•"/>
            </a:pPr>
            <a:r>
              <a:rPr lang="en-GB" sz="1800" dirty="0">
                <a:latin typeface="Calibri" pitchFamily="34" charset="0"/>
                <a:ea typeface="ＭＳ Ｐゴシック"/>
                <a:cs typeface="Calibri" pitchFamily="34" charset="0"/>
              </a:rPr>
              <a:t> </a:t>
            </a:r>
            <a:r>
              <a:rPr lang="en-GB" sz="1800" dirty="0" smtClean="0">
                <a:latin typeface="Calibri" pitchFamily="34" charset="0"/>
                <a:ea typeface="ＭＳ Ｐゴシック"/>
                <a:cs typeface="Calibri" pitchFamily="34" charset="0"/>
              </a:rPr>
              <a:t>None</a:t>
            </a:r>
            <a:endParaRPr lang="en-GB" sz="1800" dirty="0">
              <a:latin typeface="Calibri" pitchFamily="34" charset="0"/>
              <a:ea typeface="ＭＳ Ｐゴシック"/>
              <a:cs typeface="Calibri" pitchFamily="34" charset="0"/>
            </a:endParaRPr>
          </a:p>
        </p:txBody>
      </p:sp>
      <p:graphicFrame>
        <p:nvGraphicFramePr>
          <p:cNvPr id="4" name="Group 29"/>
          <p:cNvGraphicFramePr>
            <a:graphicFrameLocks noGrp="1"/>
          </p:cNvGraphicFramePr>
          <p:nvPr>
            <p:extLst>
              <p:ext uri="{D42A27DB-BD31-4B8C-83A1-F6EECF244321}">
                <p14:modId xmlns:p14="http://schemas.microsoft.com/office/powerpoint/2010/main" val="2501886467"/>
              </p:ext>
            </p:extLst>
          </p:nvPr>
        </p:nvGraphicFramePr>
        <p:xfrm>
          <a:off x="1093786" y="2084825"/>
          <a:ext cx="6858000" cy="1091560"/>
        </p:xfrm>
        <a:graphic>
          <a:graphicData uri="http://schemas.openxmlformats.org/drawingml/2006/table">
            <a:tbl>
              <a:tblPr/>
              <a:tblGrid>
                <a:gridCol w="1714500"/>
                <a:gridCol w="1714500"/>
                <a:gridCol w="1714500"/>
                <a:gridCol w="1714500"/>
              </a:tblGrid>
              <a:tr h="5009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a:cs typeface="ＭＳ Ｐゴシック"/>
                        </a:rPr>
                        <a:t>status: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a:cs typeface="ＭＳ Ｐゴシック"/>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a:cs typeface="ＭＳ Ｐゴシック"/>
                        </a:rPr>
                        <a:t>CAUTION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8C5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a:cs typeface="ＭＳ Ｐゴシック"/>
                        </a:rPr>
                        <a:t>PROBLEM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65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a:cs typeface="ＭＳ Ｐゴシック"/>
                        </a:rPr>
                        <a:t>comment: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a:cs typeface="ＭＳ Ｐゴシック"/>
                        </a:rPr>
                        <a:t>Good progress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noProof="0" dirty="0" smtClean="0">
                        <a:ln>
                          <a:noFill/>
                        </a:ln>
                        <a:solidFill>
                          <a:schemeClr val="tx1"/>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800" b="0" i="0" u="none" strike="noStrike" cap="none" normalizeH="0" baseline="0" dirty="0" smtClean="0">
                        <a:ln>
                          <a:noFill/>
                        </a:ln>
                        <a:solidFill>
                          <a:srgbClr val="FF0000"/>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1"/>
          <p:cNvSpPr>
            <a:spLocks noChangeArrowheads="1"/>
          </p:cNvSpPr>
          <p:nvPr/>
        </p:nvSpPr>
        <p:spPr bwMode="auto">
          <a:xfrm>
            <a:off x="462665" y="3505810"/>
            <a:ext cx="8449101" cy="2985433"/>
          </a:xfrm>
          <a:prstGeom prst="rect">
            <a:avLst/>
          </a:prstGeom>
          <a:noFill/>
          <a:ln w="9525">
            <a:noFill/>
            <a:miter lim="800000"/>
            <a:headEnd/>
            <a:tailEnd/>
          </a:ln>
        </p:spPr>
        <p:txBody>
          <a:bodyPr wrap="square">
            <a:spAutoFit/>
          </a:bodyPr>
          <a:lstStyle/>
          <a:p>
            <a:pPr>
              <a:lnSpc>
                <a:spcPct val="70000"/>
              </a:lnSpc>
              <a:spcBef>
                <a:spcPct val="50000"/>
              </a:spcBef>
            </a:pPr>
            <a:r>
              <a:rPr lang="en-GB" sz="2000" i="1" dirty="0" smtClean="0">
                <a:solidFill>
                  <a:srgbClr val="0070C0"/>
                </a:solidFill>
                <a:latin typeface="Calibri" pitchFamily="34" charset="0"/>
                <a:ea typeface="ＭＳ Ｐゴシック"/>
                <a:cs typeface="Calibri" pitchFamily="34" charset="0"/>
              </a:rPr>
              <a:t>Planning:</a:t>
            </a:r>
            <a:endParaRPr lang="en-US" sz="2000" dirty="0">
              <a:latin typeface="Calibri" pitchFamily="34" charset="0"/>
              <a:ea typeface="ＭＳ Ｐゴシック"/>
              <a:cs typeface="Calibri" pitchFamily="34" charset="0"/>
            </a:endParaRPr>
          </a:p>
          <a:p>
            <a:pPr>
              <a:lnSpc>
                <a:spcPct val="70000"/>
              </a:lnSpc>
              <a:spcBef>
                <a:spcPct val="50000"/>
              </a:spcBef>
            </a:pPr>
            <a:r>
              <a:rPr lang="en-US" sz="2000" dirty="0" smtClean="0">
                <a:latin typeface="Calibri" pitchFamily="34" charset="0"/>
                <a:ea typeface="ＭＳ Ｐゴシック"/>
                <a:cs typeface="Calibri" pitchFamily="34" charset="0"/>
              </a:rPr>
              <a:t>SDLS </a:t>
            </a:r>
            <a:r>
              <a:rPr lang="en-US" sz="2000" dirty="0">
                <a:latin typeface="Calibri" pitchFamily="34" charset="0"/>
                <a:ea typeface="ＭＳ Ｐゴシック"/>
                <a:cs typeface="Calibri" pitchFamily="34" charset="0"/>
              </a:rPr>
              <a:t>core protocol</a:t>
            </a:r>
            <a:r>
              <a:rPr lang="en-US" sz="2000" dirty="0" smtClean="0">
                <a:latin typeface="Calibri" pitchFamily="34" charset="0"/>
                <a:ea typeface="ＭＳ Ｐゴシック"/>
                <a:cs typeface="Calibri" pitchFamily="34" charset="0"/>
              </a:rPr>
              <a:t>:</a:t>
            </a:r>
            <a:endParaRPr lang="en-US" sz="1800" dirty="0">
              <a:latin typeface="Calibri" pitchFamily="34" charset="0"/>
              <a:ea typeface="ＭＳ Ｐゴシック"/>
              <a:cs typeface="Calibri" pitchFamily="34" charset="0"/>
            </a:endParaRPr>
          </a:p>
          <a:p>
            <a:pPr marL="742950" lvl="1" indent="-285750">
              <a:spcBef>
                <a:spcPts val="0"/>
              </a:spcBef>
              <a:buFont typeface="Arial" charset="0"/>
              <a:buChar char="•"/>
            </a:pPr>
            <a:r>
              <a:rPr lang="en-US" sz="1800" dirty="0" smtClean="0">
                <a:latin typeface="Calibri" pitchFamily="34" charset="0"/>
                <a:ea typeface="ＭＳ Ｐゴシック"/>
                <a:cs typeface="Calibri" pitchFamily="34" charset="0"/>
              </a:rPr>
              <a:t>Green Book completion : June 2016</a:t>
            </a:r>
          </a:p>
          <a:p>
            <a:pPr marL="742950" lvl="1" indent="-285750">
              <a:spcBef>
                <a:spcPts val="0"/>
              </a:spcBef>
              <a:buFont typeface="Arial" charset="0"/>
              <a:buChar char="•"/>
            </a:pPr>
            <a:r>
              <a:rPr lang="en-US" sz="1800" dirty="0" smtClean="0">
                <a:latin typeface="Calibri" pitchFamily="34" charset="0"/>
                <a:ea typeface="ＭＳ Ｐゴシック"/>
                <a:cs typeface="Calibri" pitchFamily="34" charset="0"/>
              </a:rPr>
              <a:t>Resolution for Publication : July 2016</a:t>
            </a:r>
          </a:p>
          <a:p>
            <a:pPr marL="742950" lvl="1" indent="-285750">
              <a:spcBef>
                <a:spcPts val="0"/>
              </a:spcBef>
              <a:buFont typeface="Arial" charset="0"/>
              <a:buChar char="•"/>
            </a:pPr>
            <a:endParaRPr lang="en-US" sz="1800" dirty="0">
              <a:latin typeface="Calibri" pitchFamily="34" charset="0"/>
              <a:ea typeface="ＭＳ Ｐゴシック"/>
              <a:cs typeface="Calibri" pitchFamily="34" charset="0"/>
            </a:endParaRPr>
          </a:p>
          <a:p>
            <a:pPr>
              <a:lnSpc>
                <a:spcPct val="70000"/>
              </a:lnSpc>
              <a:spcBef>
                <a:spcPct val="50000"/>
              </a:spcBef>
            </a:pPr>
            <a:r>
              <a:rPr lang="en-US" sz="2000" dirty="0">
                <a:latin typeface="Calibri" pitchFamily="34" charset="0"/>
                <a:ea typeface="ＭＳ Ｐゴシック"/>
                <a:cs typeface="Calibri" pitchFamily="34" charset="0"/>
              </a:rPr>
              <a:t>SDLS </a:t>
            </a:r>
            <a:r>
              <a:rPr lang="en-US" sz="2000" dirty="0" smtClean="0">
                <a:latin typeface="Calibri" pitchFamily="34" charset="0"/>
                <a:ea typeface="ＭＳ Ｐゴシック"/>
                <a:cs typeface="Calibri" pitchFamily="34" charset="0"/>
              </a:rPr>
              <a:t>extended procedures :</a:t>
            </a:r>
            <a:endParaRPr lang="en-US" sz="1800" dirty="0">
              <a:latin typeface="Calibri" pitchFamily="34" charset="0"/>
              <a:ea typeface="ＭＳ Ｐゴシック"/>
              <a:cs typeface="Calibri" pitchFamily="34" charset="0"/>
            </a:endParaRPr>
          </a:p>
          <a:p>
            <a:pPr marL="742950" lvl="1" indent="-285750">
              <a:spcBef>
                <a:spcPts val="0"/>
              </a:spcBef>
              <a:buFont typeface="Arial" charset="0"/>
              <a:buChar char="•"/>
            </a:pPr>
            <a:r>
              <a:rPr lang="en-US" sz="1800" dirty="0">
                <a:latin typeface="Calibri" pitchFamily="34" charset="0"/>
                <a:ea typeface="ＭＳ Ｐゴシック"/>
                <a:cs typeface="Calibri" pitchFamily="34" charset="0"/>
              </a:rPr>
              <a:t>White book – final : May </a:t>
            </a:r>
            <a:r>
              <a:rPr lang="en-US" sz="1800" dirty="0" smtClean="0">
                <a:latin typeface="Calibri" pitchFamily="34" charset="0"/>
                <a:ea typeface="ＭＳ Ｐゴシック"/>
                <a:cs typeface="Calibri" pitchFamily="34" charset="0"/>
              </a:rPr>
              <a:t>2016</a:t>
            </a:r>
            <a:endParaRPr lang="en-US" sz="1800" dirty="0">
              <a:latin typeface="Calibri" pitchFamily="34" charset="0"/>
              <a:ea typeface="ＭＳ Ｐゴシック"/>
              <a:cs typeface="Calibri" pitchFamily="34" charset="0"/>
            </a:endParaRPr>
          </a:p>
          <a:p>
            <a:pPr marL="742950" lvl="1" indent="-285750">
              <a:spcBef>
                <a:spcPts val="0"/>
              </a:spcBef>
              <a:buFont typeface="Arial" charset="0"/>
              <a:buChar char="•"/>
            </a:pPr>
            <a:r>
              <a:rPr lang="en-US" sz="1800" dirty="0">
                <a:latin typeface="Calibri" pitchFamily="34" charset="0"/>
                <a:ea typeface="ＭＳ Ｐゴシック"/>
                <a:cs typeface="Calibri" pitchFamily="34" charset="0"/>
              </a:rPr>
              <a:t>Resolution for Agency Review of Red book (including baseline mode): September </a:t>
            </a:r>
            <a:r>
              <a:rPr lang="en-US" sz="1800" dirty="0" smtClean="0">
                <a:latin typeface="Calibri" pitchFamily="34" charset="0"/>
                <a:ea typeface="ＭＳ Ｐゴシック"/>
                <a:cs typeface="Calibri" pitchFamily="34" charset="0"/>
              </a:rPr>
              <a:t>2016</a:t>
            </a:r>
          </a:p>
          <a:p>
            <a:pPr marL="742950" lvl="1" indent="-285750">
              <a:spcBef>
                <a:spcPts val="0"/>
              </a:spcBef>
              <a:buFont typeface="Arial" charset="0"/>
              <a:buChar char="•"/>
            </a:pPr>
            <a:r>
              <a:rPr lang="en-US" sz="1800" dirty="0">
                <a:latin typeface="Calibri" pitchFamily="34" charset="0"/>
                <a:ea typeface="ＭＳ Ｐゴシック"/>
                <a:cs typeface="Calibri" pitchFamily="34" charset="0"/>
              </a:rPr>
              <a:t>Green book to be started at next meeting </a:t>
            </a:r>
          </a:p>
        </p:txBody>
      </p:sp>
    </p:spTree>
    <p:extLst>
      <p:ext uri="{BB962C8B-B14F-4D97-AF65-F5344CB8AC3E}">
        <p14:creationId xmlns:p14="http://schemas.microsoft.com/office/powerpoint/2010/main" val="1411155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3"/>
          <p:cNvSpPr txBox="1">
            <a:spLocks noChangeArrowheads="1"/>
          </p:cNvSpPr>
          <p:nvPr/>
        </p:nvSpPr>
        <p:spPr bwMode="auto">
          <a:xfrm>
            <a:off x="533401" y="817563"/>
            <a:ext cx="7955910" cy="312330"/>
          </a:xfrm>
          <a:prstGeom prst="rect">
            <a:avLst/>
          </a:prstGeom>
          <a:noFill/>
          <a:ln w="9525">
            <a:noFill/>
            <a:miter lim="800000"/>
            <a:headEnd/>
            <a:tailEnd/>
          </a:ln>
        </p:spPr>
        <p:txBody>
          <a:bodyPr wrap="square">
            <a:spAutoFit/>
          </a:bodyPr>
          <a:lstStyle/>
          <a:p>
            <a:pPr marL="457200" indent="-457200" eaLnBrk="0" hangingPunct="0">
              <a:lnSpc>
                <a:spcPct val="70000"/>
              </a:lnSpc>
              <a:spcBef>
                <a:spcPct val="50000"/>
              </a:spcBef>
              <a:spcAft>
                <a:spcPct val="10000"/>
              </a:spcAft>
              <a:buSzPct val="125000"/>
            </a:pPr>
            <a:r>
              <a:rPr lang="en-US" sz="2000" dirty="0" smtClean="0">
                <a:solidFill>
                  <a:srgbClr val="000099"/>
                </a:solidFill>
              </a:rPr>
              <a:t>SLS-OPT: </a:t>
            </a:r>
            <a:r>
              <a:rPr lang="en-US" sz="2000" dirty="0">
                <a:solidFill>
                  <a:srgbClr val="000099"/>
                </a:solidFill>
              </a:rPr>
              <a:t>Optical </a:t>
            </a:r>
            <a:r>
              <a:rPr lang="en-US" sz="2000" dirty="0" smtClean="0">
                <a:solidFill>
                  <a:srgbClr val="000099"/>
                </a:solidFill>
              </a:rPr>
              <a:t>Communications Working Group (1 of 3)</a:t>
            </a:r>
            <a:endParaRPr lang="en-US" sz="2000" dirty="0">
              <a:solidFill>
                <a:srgbClr val="000099"/>
              </a:solidFill>
            </a:endParaRPr>
          </a:p>
        </p:txBody>
      </p:sp>
      <p:sp>
        <p:nvSpPr>
          <p:cNvPr id="6" name="Text Box 2"/>
          <p:cNvSpPr txBox="1">
            <a:spLocks noChangeArrowheads="1"/>
          </p:cNvSpPr>
          <p:nvPr/>
        </p:nvSpPr>
        <p:spPr bwMode="auto">
          <a:xfrm>
            <a:off x="2728913" y="87315"/>
            <a:ext cx="3962400" cy="523875"/>
          </a:xfrm>
          <a:prstGeom prst="rect">
            <a:avLst/>
          </a:prstGeom>
          <a:noFill/>
          <a:ln>
            <a:noFill/>
          </a:ln>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defRPr/>
            </a:pPr>
            <a:r>
              <a:rPr lang="en-GB" sz="2800" dirty="0">
                <a:solidFill>
                  <a:srgbClr val="000099"/>
                </a:solidFill>
                <a:latin typeface="Calibri" pitchFamily="34" charset="0"/>
                <a:cs typeface="Calibri" pitchFamily="34" charset="0"/>
              </a:rPr>
              <a:t>SLS </a:t>
            </a:r>
            <a:r>
              <a:rPr lang="en-GB" sz="2800" dirty="0" smtClean="0">
                <a:solidFill>
                  <a:srgbClr val="000099"/>
                </a:solidFill>
                <a:latin typeface="Calibri" pitchFamily="34" charset="0"/>
                <a:cs typeface="Calibri" pitchFamily="34" charset="0"/>
              </a:rPr>
              <a:t>AREA </a:t>
            </a:r>
            <a:r>
              <a:rPr lang="en-US" sz="2800" dirty="0" smtClean="0">
                <a:solidFill>
                  <a:srgbClr val="000099"/>
                </a:solidFill>
                <a:latin typeface="Calibri" pitchFamily="34" charset="0"/>
                <a:cs typeface="Calibri" pitchFamily="34" charset="0"/>
              </a:rPr>
              <a:t>REPORT</a:t>
            </a:r>
            <a:endParaRPr lang="en-US" sz="2800" dirty="0">
              <a:solidFill>
                <a:srgbClr val="000099"/>
              </a:solidFill>
              <a:latin typeface="Calibri" pitchFamily="34" charset="0"/>
              <a:cs typeface="Calibri" pitchFamily="34" charset="0"/>
            </a:endParaRPr>
          </a:p>
        </p:txBody>
      </p:sp>
      <p:sp>
        <p:nvSpPr>
          <p:cNvPr id="18452" name="Text Box 3"/>
          <p:cNvSpPr txBox="1">
            <a:spLocks noChangeArrowheads="1"/>
          </p:cNvSpPr>
          <p:nvPr/>
        </p:nvSpPr>
        <p:spPr bwMode="auto">
          <a:xfrm>
            <a:off x="155426" y="1047891"/>
            <a:ext cx="8871554" cy="5355312"/>
          </a:xfrm>
          <a:prstGeom prst="rect">
            <a:avLst/>
          </a:prstGeom>
          <a:noFill/>
          <a:ln w="9525">
            <a:noFill/>
            <a:miter lim="800000"/>
            <a:headEnd/>
            <a:tailEnd/>
          </a:ln>
        </p:spPr>
        <p:txBody>
          <a:bodyPr wrap="square">
            <a:spAutoFit/>
          </a:bodyPr>
          <a:lstStyle/>
          <a:p>
            <a:pPr marL="914400" lvl="1" indent="-457200"/>
            <a:r>
              <a:rPr lang="en-US" sz="1800" i="1" dirty="0">
                <a:solidFill>
                  <a:srgbClr val="0070C0"/>
                </a:solidFill>
                <a:latin typeface="Calibri" pitchFamily="34" charset="0"/>
                <a:cs typeface="Calibri" pitchFamily="34" charset="0"/>
              </a:rPr>
              <a:t>Summary </a:t>
            </a:r>
            <a:r>
              <a:rPr lang="en-US" sz="1800" i="1" dirty="0" smtClean="0">
                <a:solidFill>
                  <a:srgbClr val="0070C0"/>
                </a:solidFill>
                <a:latin typeface="Calibri" pitchFamily="34" charset="0"/>
                <a:cs typeface="Calibri" pitchFamily="34" charset="0"/>
              </a:rPr>
              <a:t>of Progress:</a:t>
            </a:r>
          </a:p>
          <a:p>
            <a:pPr marL="914400" lvl="1" indent="-457200" eaLnBrk="0" hangingPunct="0">
              <a:buSzPct val="125000"/>
              <a:buFontTx/>
              <a:buChar char="•"/>
            </a:pPr>
            <a:endParaRPr lang="en-US" sz="1800" dirty="0" smtClean="0">
              <a:latin typeface="Calibri" pitchFamily="34" charset="0"/>
              <a:cs typeface="Calibri" pitchFamily="34" charset="0"/>
            </a:endParaRPr>
          </a:p>
          <a:p>
            <a:pPr marL="914400" lvl="1" indent="-457200" eaLnBrk="0" hangingPunct="0">
              <a:buSzPct val="125000"/>
              <a:buFontTx/>
              <a:buChar char="•"/>
            </a:pPr>
            <a:r>
              <a:rPr lang="en-US" sz="1800" u="sng" dirty="0">
                <a:latin typeface="Calibri" pitchFamily="34" charset="0"/>
                <a:cs typeface="Calibri" pitchFamily="34" charset="0"/>
              </a:rPr>
              <a:t>Deep Space Scenario</a:t>
            </a:r>
            <a:r>
              <a:rPr lang="en-US" sz="1800" dirty="0">
                <a:latin typeface="Calibri" pitchFamily="34" charset="0"/>
                <a:cs typeface="Calibri" pitchFamily="34" charset="0"/>
              </a:rPr>
              <a:t>: </a:t>
            </a:r>
            <a:r>
              <a:rPr lang="en-US" sz="1800" dirty="0" smtClean="0">
                <a:latin typeface="Calibri" pitchFamily="34" charset="0"/>
                <a:cs typeface="Calibri" pitchFamily="34" charset="0"/>
              </a:rPr>
              <a:t>Additional High Photon Efficiency (HPE) Physical </a:t>
            </a:r>
            <a:r>
              <a:rPr lang="en-US" sz="1800" dirty="0">
                <a:latin typeface="Calibri" pitchFamily="34" charset="0"/>
                <a:cs typeface="Calibri" pitchFamily="34" charset="0"/>
              </a:rPr>
              <a:t>Layer </a:t>
            </a:r>
            <a:r>
              <a:rPr lang="en-US" sz="1800" dirty="0" smtClean="0">
                <a:latin typeface="Calibri" pitchFamily="34" charset="0"/>
                <a:cs typeface="Calibri" pitchFamily="34" charset="0"/>
              </a:rPr>
              <a:t>and Coding &amp; Synchronization inputs were presented by NASA. ESA made a presentation on their SC-PPM channel simulator.</a:t>
            </a:r>
          </a:p>
          <a:p>
            <a:pPr marL="914400" lvl="1" indent="-457200" eaLnBrk="0" hangingPunct="0">
              <a:buSzPct val="125000"/>
              <a:buFontTx/>
              <a:buChar char="•"/>
            </a:pPr>
            <a:r>
              <a:rPr lang="en-US" sz="1800" u="sng" dirty="0">
                <a:latin typeface="Calibri" pitchFamily="34" charset="0"/>
              </a:rPr>
              <a:t>Near Earth Scenario for Low Complexity </a:t>
            </a:r>
            <a:r>
              <a:rPr lang="en-US" sz="1800" u="sng" dirty="0" smtClean="0">
                <a:latin typeface="Calibri" pitchFamily="34" charset="0"/>
              </a:rPr>
              <a:t>(LC) Systems</a:t>
            </a:r>
            <a:r>
              <a:rPr lang="en-US" sz="1800" dirty="0" smtClean="0">
                <a:latin typeface="Calibri" pitchFamily="34" charset="0"/>
              </a:rPr>
              <a:t>: Agency i</a:t>
            </a:r>
            <a:r>
              <a:rPr lang="en-US" sz="1800" dirty="0" smtClean="0">
                <a:latin typeface="Calibri" pitchFamily="34" charset="0"/>
                <a:cs typeface="Calibri" pitchFamily="34" charset="0"/>
              </a:rPr>
              <a:t>nputs for </a:t>
            </a:r>
            <a:r>
              <a:rPr lang="en-US" sz="1800" dirty="0">
                <a:latin typeface="Calibri" pitchFamily="34" charset="0"/>
                <a:cs typeface="Calibri" pitchFamily="34" charset="0"/>
              </a:rPr>
              <a:t>Low Complexity </a:t>
            </a:r>
            <a:r>
              <a:rPr lang="en-US" sz="1800" dirty="0" smtClean="0">
                <a:latin typeface="Calibri" pitchFamily="34" charset="0"/>
                <a:cs typeface="Calibri" pitchFamily="34" charset="0"/>
              </a:rPr>
              <a:t>were </a:t>
            </a:r>
            <a:r>
              <a:rPr lang="en-US" sz="1800" dirty="0">
                <a:latin typeface="Calibri" pitchFamily="34" charset="0"/>
                <a:cs typeface="Calibri" pitchFamily="34" charset="0"/>
              </a:rPr>
              <a:t>discussed and agreements </a:t>
            </a:r>
            <a:r>
              <a:rPr lang="en-US" sz="1800" dirty="0" smtClean="0">
                <a:latin typeface="Calibri" pitchFamily="34" charset="0"/>
                <a:cs typeface="Calibri" pitchFamily="34" charset="0"/>
              </a:rPr>
              <a:t>listed.</a:t>
            </a:r>
          </a:p>
          <a:p>
            <a:pPr marL="914400" lvl="1" indent="-457200" eaLnBrk="0" hangingPunct="0">
              <a:buSzPct val="125000"/>
              <a:buFontTx/>
              <a:buChar char="•"/>
            </a:pPr>
            <a:r>
              <a:rPr lang="en-US" sz="1800" u="sng" dirty="0" smtClean="0">
                <a:latin typeface="Calibri" pitchFamily="34" charset="0"/>
                <a:cs typeface="Calibri" pitchFamily="34" charset="0"/>
              </a:rPr>
              <a:t>Green </a:t>
            </a:r>
            <a:r>
              <a:rPr lang="en-US" sz="1800" u="sng" dirty="0">
                <a:latin typeface="Calibri" pitchFamily="34" charset="0"/>
                <a:cs typeface="Calibri" pitchFamily="34" charset="0"/>
              </a:rPr>
              <a:t>Book </a:t>
            </a:r>
            <a:r>
              <a:rPr lang="en-US" sz="1800" u="sng" dirty="0" smtClean="0">
                <a:latin typeface="Calibri" pitchFamily="34" charset="0"/>
                <a:cs typeface="Calibri" pitchFamily="34" charset="0"/>
              </a:rPr>
              <a:t>on Atmospheric Characterization for Optical Communication Systems</a:t>
            </a:r>
            <a:r>
              <a:rPr lang="en-US" sz="1800" dirty="0" smtClean="0">
                <a:latin typeface="Calibri" pitchFamily="34" charset="0"/>
                <a:cs typeface="Calibri" pitchFamily="34" charset="0"/>
              </a:rPr>
              <a:t>: The latest version was reviewed. The Working Group members agreed to a </a:t>
            </a:r>
            <a:r>
              <a:rPr lang="en-US" sz="1800" dirty="0" smtClean="0">
                <a:solidFill>
                  <a:srgbClr val="FF0000"/>
                </a:solidFill>
                <a:latin typeface="Calibri" pitchFamily="34" charset="0"/>
                <a:cs typeface="Calibri" pitchFamily="34" charset="0"/>
              </a:rPr>
              <a:t>resolution</a:t>
            </a:r>
            <a:r>
              <a:rPr lang="en-US" sz="1800" dirty="0" smtClean="0">
                <a:latin typeface="Calibri" pitchFamily="34" charset="0"/>
                <a:cs typeface="Calibri" pitchFamily="34" charset="0"/>
              </a:rPr>
              <a:t> to send the Green Book to the SLS Area Director for future processing and eventual publication. </a:t>
            </a:r>
          </a:p>
          <a:p>
            <a:pPr marL="914400" lvl="1" indent="-457200" eaLnBrk="0" hangingPunct="0">
              <a:buSzPct val="125000"/>
              <a:buFontTx/>
              <a:buChar char="•"/>
            </a:pPr>
            <a:r>
              <a:rPr lang="en-US" sz="1800" u="sng" dirty="0" smtClean="0">
                <a:latin typeface="Calibri" pitchFamily="34" charset="0"/>
                <a:cs typeface="Calibri" pitchFamily="34" charset="0"/>
              </a:rPr>
              <a:t>Magenta Book </a:t>
            </a:r>
            <a:r>
              <a:rPr lang="en-US" sz="1800" u="sng" dirty="0">
                <a:latin typeface="Calibri" pitchFamily="34" charset="0"/>
                <a:cs typeface="Calibri" pitchFamily="34" charset="0"/>
              </a:rPr>
              <a:t>on Optical Link Operations based on Atmospheric Characterization and Forecasting</a:t>
            </a:r>
            <a:r>
              <a:rPr lang="en-US" sz="1800" dirty="0" smtClean="0">
                <a:latin typeface="Calibri" pitchFamily="34" charset="0"/>
                <a:cs typeface="Calibri" pitchFamily="34" charset="0"/>
              </a:rPr>
              <a:t>: The Working Group developed a Concept Paper and agreed to a </a:t>
            </a:r>
            <a:r>
              <a:rPr lang="en-US" sz="1800" dirty="0" smtClean="0">
                <a:solidFill>
                  <a:srgbClr val="FF0000"/>
                </a:solidFill>
                <a:latin typeface="Calibri" pitchFamily="34" charset="0"/>
                <a:cs typeface="Calibri" pitchFamily="34" charset="0"/>
              </a:rPr>
              <a:t>resolution</a:t>
            </a:r>
            <a:r>
              <a:rPr lang="en-US" sz="1800" dirty="0" smtClean="0">
                <a:latin typeface="Calibri" pitchFamily="34" charset="0"/>
                <a:cs typeface="Calibri" pitchFamily="34" charset="0"/>
              </a:rPr>
              <a:t> to start a Magenta Book project </a:t>
            </a:r>
            <a:r>
              <a:rPr lang="en-US" sz="1800" dirty="0">
                <a:latin typeface="Calibri" pitchFamily="34" charset="0"/>
                <a:cs typeface="Calibri" pitchFamily="34" charset="0"/>
              </a:rPr>
              <a:t>about Optical Link Operations based on Atmospheric Characterization and </a:t>
            </a:r>
            <a:r>
              <a:rPr lang="en-US" sz="1800" dirty="0" smtClean="0">
                <a:latin typeface="Calibri" pitchFamily="34" charset="0"/>
                <a:cs typeface="Calibri" pitchFamily="34" charset="0"/>
              </a:rPr>
              <a:t>Forecasting. </a:t>
            </a:r>
            <a:endParaRPr lang="en-US" sz="1800" dirty="0">
              <a:latin typeface="Calibri" pitchFamily="34" charset="0"/>
              <a:cs typeface="Calibri" pitchFamily="34" charset="0"/>
            </a:endParaRPr>
          </a:p>
          <a:p>
            <a:pPr marL="914400" lvl="1" indent="-457200" eaLnBrk="0" hangingPunct="0">
              <a:buSzPct val="125000"/>
              <a:buFontTx/>
              <a:buChar char="•"/>
            </a:pPr>
            <a:r>
              <a:rPr lang="en-US" sz="1800" dirty="0" smtClean="0">
                <a:latin typeface="Calibri" pitchFamily="34" charset="0"/>
                <a:cs typeface="Calibri" pitchFamily="34" charset="0"/>
              </a:rPr>
              <a:t>Working Group also held presentations on current and planned optical demonstrations (JAXA: JDRS; NICT: SOTA; NICT: Scintillation </a:t>
            </a:r>
            <a:r>
              <a:rPr lang="en-US" sz="1800" dirty="0">
                <a:latin typeface="Calibri" pitchFamily="34" charset="0"/>
                <a:cs typeface="Calibri" pitchFamily="34" charset="0"/>
              </a:rPr>
              <a:t>model of laser beam </a:t>
            </a:r>
            <a:r>
              <a:rPr lang="en-US" sz="1800" dirty="0" smtClean="0">
                <a:latin typeface="Calibri" pitchFamily="34" charset="0"/>
                <a:cs typeface="Calibri" pitchFamily="34" charset="0"/>
              </a:rPr>
              <a:t>propagation; ESA: EDRS; CNES: CCSDS Proposals Interesting to CNES and their view on High Data Rate)</a:t>
            </a:r>
          </a:p>
        </p:txBody>
      </p:sp>
    </p:spTree>
    <p:extLst>
      <p:ext uri="{BB962C8B-B14F-4D97-AF65-F5344CB8AC3E}">
        <p14:creationId xmlns:p14="http://schemas.microsoft.com/office/powerpoint/2010/main" val="18751657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3"/>
          <p:cNvSpPr txBox="1">
            <a:spLocks noChangeArrowheads="1"/>
          </p:cNvSpPr>
          <p:nvPr/>
        </p:nvSpPr>
        <p:spPr bwMode="auto">
          <a:xfrm>
            <a:off x="533401" y="817563"/>
            <a:ext cx="7955910" cy="312330"/>
          </a:xfrm>
          <a:prstGeom prst="rect">
            <a:avLst/>
          </a:prstGeom>
          <a:noFill/>
          <a:ln w="9525">
            <a:noFill/>
            <a:miter lim="800000"/>
            <a:headEnd/>
            <a:tailEnd/>
          </a:ln>
        </p:spPr>
        <p:txBody>
          <a:bodyPr wrap="square">
            <a:spAutoFit/>
          </a:bodyPr>
          <a:lstStyle/>
          <a:p>
            <a:pPr marL="457200" indent="-457200" eaLnBrk="0" hangingPunct="0">
              <a:lnSpc>
                <a:spcPct val="70000"/>
              </a:lnSpc>
              <a:spcBef>
                <a:spcPct val="50000"/>
              </a:spcBef>
              <a:spcAft>
                <a:spcPct val="10000"/>
              </a:spcAft>
              <a:buSzPct val="125000"/>
            </a:pPr>
            <a:r>
              <a:rPr lang="en-US" sz="2000" dirty="0" smtClean="0">
                <a:solidFill>
                  <a:srgbClr val="000099"/>
                </a:solidFill>
              </a:rPr>
              <a:t>SLS-OPT: </a:t>
            </a:r>
            <a:r>
              <a:rPr lang="en-US" sz="2000" dirty="0">
                <a:solidFill>
                  <a:srgbClr val="000099"/>
                </a:solidFill>
              </a:rPr>
              <a:t>Optical </a:t>
            </a:r>
            <a:r>
              <a:rPr lang="en-US" sz="2000" dirty="0" smtClean="0">
                <a:solidFill>
                  <a:srgbClr val="000099"/>
                </a:solidFill>
              </a:rPr>
              <a:t>Communications Working Group (2 of 3)</a:t>
            </a:r>
            <a:endParaRPr lang="en-US" sz="2000" dirty="0">
              <a:solidFill>
                <a:srgbClr val="000099"/>
              </a:solidFill>
            </a:endParaRPr>
          </a:p>
        </p:txBody>
      </p:sp>
      <p:sp>
        <p:nvSpPr>
          <p:cNvPr id="6" name="Text Box 2"/>
          <p:cNvSpPr txBox="1">
            <a:spLocks noChangeArrowheads="1"/>
          </p:cNvSpPr>
          <p:nvPr/>
        </p:nvSpPr>
        <p:spPr bwMode="auto">
          <a:xfrm>
            <a:off x="2728913" y="87315"/>
            <a:ext cx="3962400" cy="523875"/>
          </a:xfrm>
          <a:prstGeom prst="rect">
            <a:avLst/>
          </a:prstGeom>
          <a:noFill/>
          <a:ln>
            <a:noFill/>
          </a:ln>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defRPr/>
            </a:pPr>
            <a:r>
              <a:rPr lang="en-GB" sz="2800" dirty="0">
                <a:solidFill>
                  <a:srgbClr val="000099"/>
                </a:solidFill>
                <a:latin typeface="Calibri" pitchFamily="34" charset="0"/>
                <a:cs typeface="Calibri" pitchFamily="34" charset="0"/>
              </a:rPr>
              <a:t>SLS </a:t>
            </a:r>
            <a:r>
              <a:rPr lang="en-GB" sz="2800" dirty="0" smtClean="0">
                <a:solidFill>
                  <a:srgbClr val="000099"/>
                </a:solidFill>
                <a:latin typeface="Calibri" pitchFamily="34" charset="0"/>
                <a:cs typeface="Calibri" pitchFamily="34" charset="0"/>
              </a:rPr>
              <a:t>AREA </a:t>
            </a:r>
            <a:r>
              <a:rPr lang="en-US" sz="2800" dirty="0" smtClean="0">
                <a:solidFill>
                  <a:srgbClr val="000099"/>
                </a:solidFill>
                <a:latin typeface="Calibri" pitchFamily="34" charset="0"/>
                <a:cs typeface="Calibri" pitchFamily="34" charset="0"/>
              </a:rPr>
              <a:t>REPORT</a:t>
            </a:r>
            <a:endParaRPr lang="en-US" sz="2800" dirty="0">
              <a:solidFill>
                <a:srgbClr val="000099"/>
              </a:solidFill>
              <a:latin typeface="Calibri" pitchFamily="34" charset="0"/>
              <a:cs typeface="Calibri" pitchFamily="34" charset="0"/>
            </a:endParaRPr>
          </a:p>
        </p:txBody>
      </p:sp>
      <p:sp>
        <p:nvSpPr>
          <p:cNvPr id="18452" name="Text Box 3"/>
          <p:cNvSpPr txBox="1">
            <a:spLocks noChangeArrowheads="1"/>
          </p:cNvSpPr>
          <p:nvPr/>
        </p:nvSpPr>
        <p:spPr bwMode="auto">
          <a:xfrm>
            <a:off x="278945" y="1201510"/>
            <a:ext cx="8748035" cy="2800767"/>
          </a:xfrm>
          <a:prstGeom prst="rect">
            <a:avLst/>
          </a:prstGeom>
          <a:noFill/>
          <a:ln w="9525">
            <a:noFill/>
            <a:miter lim="800000"/>
            <a:headEnd/>
            <a:tailEnd/>
          </a:ln>
        </p:spPr>
        <p:txBody>
          <a:bodyPr wrap="square">
            <a:spAutoFit/>
          </a:bodyPr>
          <a:lstStyle/>
          <a:p>
            <a:pPr marL="914400" lvl="1" indent="-457200"/>
            <a:r>
              <a:rPr lang="en-US" i="1" dirty="0" smtClean="0">
                <a:solidFill>
                  <a:srgbClr val="0070C0"/>
                </a:solidFill>
                <a:latin typeface="Calibri" pitchFamily="34" charset="0"/>
                <a:cs typeface="Calibri" pitchFamily="34" charset="0"/>
              </a:rPr>
              <a:t>Issues: </a:t>
            </a:r>
            <a:endParaRPr lang="en-US" i="1" dirty="0">
              <a:solidFill>
                <a:srgbClr val="0070C0"/>
              </a:solidFill>
              <a:latin typeface="Calibri" pitchFamily="34" charset="0"/>
              <a:cs typeface="Calibri" pitchFamily="34" charset="0"/>
            </a:endParaRPr>
          </a:p>
          <a:p>
            <a:pPr marL="742950" lvl="1" indent="-285750" eaLnBrk="0" hangingPunct="0">
              <a:buSzPct val="125000"/>
              <a:buFont typeface="Arial" panose="020B0604020202020204" pitchFamily="34" charset="0"/>
              <a:buChar char="•"/>
            </a:pPr>
            <a:r>
              <a:rPr lang="en-US" u="sng" dirty="0" smtClean="0">
                <a:latin typeface="Calibri" pitchFamily="34" charset="0"/>
              </a:rPr>
              <a:t>Near Earth Scenario for High Data Rate (HDR): There is no consensus on how to proceed.</a:t>
            </a:r>
          </a:p>
          <a:p>
            <a:pPr marL="1200150" lvl="2" indent="-285750" eaLnBrk="0" hangingPunct="0">
              <a:buSzPct val="125000"/>
              <a:buFont typeface="Arial" panose="020B0604020202020204" pitchFamily="34" charset="0"/>
              <a:buChar char="•"/>
            </a:pPr>
            <a:r>
              <a:rPr lang="en-US" dirty="0" smtClean="0">
                <a:latin typeface="Calibri" pitchFamily="34" charset="0"/>
              </a:rPr>
              <a:t>NASA </a:t>
            </a:r>
            <a:r>
              <a:rPr lang="en-US" dirty="0">
                <a:latin typeface="Calibri" pitchFamily="34" charset="0"/>
              </a:rPr>
              <a:t>would like to release an Orange Book based on its input with further </a:t>
            </a:r>
            <a:r>
              <a:rPr lang="en-US" dirty="0" smtClean="0">
                <a:latin typeface="Calibri" pitchFamily="34" charset="0"/>
              </a:rPr>
              <a:t>comments from CNES. NASA proposes that ESA also releases an Orange Book based on its input.</a:t>
            </a:r>
          </a:p>
          <a:p>
            <a:pPr marL="1200150" lvl="2" indent="-285750" eaLnBrk="0" hangingPunct="0">
              <a:buSzPct val="125000"/>
              <a:buFont typeface="Arial" panose="020B0604020202020204" pitchFamily="34" charset="0"/>
              <a:buChar char="•"/>
            </a:pPr>
            <a:r>
              <a:rPr lang="en-US" dirty="0" smtClean="0">
                <a:latin typeface="Calibri" pitchFamily="34" charset="0"/>
              </a:rPr>
              <a:t>ESA &amp; DLR </a:t>
            </a:r>
            <a:r>
              <a:rPr lang="en-US" dirty="0">
                <a:latin typeface="Calibri" pitchFamily="34" charset="0"/>
              </a:rPr>
              <a:t>would like to </a:t>
            </a:r>
            <a:r>
              <a:rPr lang="en-US" dirty="0" smtClean="0">
                <a:latin typeface="Calibri" pitchFamily="34" charset="0"/>
              </a:rPr>
              <a:t>continue based on the current SLS-OPT charter aiming at blue books also for High Data Rate with 2 options, acknowledging that for the physical layer there are different wavelength dependent solutions, spectral shaping methods and modulation schemes related to mature but different technology. A building block based approach should be considered. </a:t>
            </a:r>
          </a:p>
          <a:p>
            <a:pPr marL="1200150" lvl="2" indent="-285750" eaLnBrk="0" hangingPunct="0">
              <a:buSzPct val="125000"/>
              <a:buFont typeface="Arial" panose="020B0604020202020204" pitchFamily="34" charset="0"/>
              <a:buChar char="•"/>
            </a:pPr>
            <a:r>
              <a:rPr lang="en-US" dirty="0">
                <a:latin typeface="Calibri" pitchFamily="34" charset="0"/>
              </a:rPr>
              <a:t>At the request of ESA and DLR, the Working Group members agreed to postpone the discussion on the possible path </a:t>
            </a:r>
            <a:r>
              <a:rPr lang="en-US" dirty="0" smtClean="0">
                <a:latin typeface="Calibri" pitchFamily="34" charset="0"/>
              </a:rPr>
              <a:t>forward.</a:t>
            </a:r>
            <a:r>
              <a:rPr lang="en-US" dirty="0" smtClean="0">
                <a:solidFill>
                  <a:srgbClr val="FF0000"/>
                </a:solidFill>
                <a:latin typeface="Calibri" pitchFamily="34" charset="0"/>
              </a:rPr>
              <a:t> </a:t>
            </a:r>
          </a:p>
        </p:txBody>
      </p:sp>
    </p:spTree>
    <p:extLst>
      <p:ext uri="{BB962C8B-B14F-4D97-AF65-F5344CB8AC3E}">
        <p14:creationId xmlns:p14="http://schemas.microsoft.com/office/powerpoint/2010/main" val="8946883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3"/>
          <p:cNvSpPr txBox="1">
            <a:spLocks noChangeArrowheads="1"/>
          </p:cNvSpPr>
          <p:nvPr/>
        </p:nvSpPr>
        <p:spPr bwMode="auto">
          <a:xfrm>
            <a:off x="533400" y="817563"/>
            <a:ext cx="7772400" cy="683264"/>
          </a:xfrm>
          <a:prstGeom prst="rect">
            <a:avLst/>
          </a:prstGeom>
          <a:noFill/>
          <a:ln w="9525">
            <a:noFill/>
            <a:miter lim="800000"/>
            <a:headEnd/>
            <a:tailEnd/>
          </a:ln>
        </p:spPr>
        <p:txBody>
          <a:bodyPr>
            <a:spAutoFit/>
          </a:bodyPr>
          <a:lstStyle/>
          <a:p>
            <a:pPr marL="457200" indent="-457200" eaLnBrk="0" hangingPunct="0">
              <a:lnSpc>
                <a:spcPct val="70000"/>
              </a:lnSpc>
              <a:spcBef>
                <a:spcPct val="50000"/>
              </a:spcBef>
              <a:spcAft>
                <a:spcPct val="10000"/>
              </a:spcAft>
              <a:buSzPct val="125000"/>
            </a:pPr>
            <a:r>
              <a:rPr lang="en-US" sz="2000" dirty="0" smtClean="0">
                <a:solidFill>
                  <a:srgbClr val="000099"/>
                </a:solidFill>
              </a:rPr>
              <a:t>SLS-OPT: </a:t>
            </a:r>
            <a:r>
              <a:rPr lang="en-US" sz="2000" dirty="0">
                <a:solidFill>
                  <a:srgbClr val="000099"/>
                </a:solidFill>
              </a:rPr>
              <a:t>Optical </a:t>
            </a:r>
            <a:r>
              <a:rPr lang="en-US" sz="2000" dirty="0" smtClean="0">
                <a:solidFill>
                  <a:srgbClr val="000099"/>
                </a:solidFill>
              </a:rPr>
              <a:t>Communications Working Group  (3 of 3)</a:t>
            </a:r>
          </a:p>
          <a:p>
            <a:pPr marL="119063" lvl="1" eaLnBrk="0" hangingPunct="0">
              <a:lnSpc>
                <a:spcPct val="90000"/>
              </a:lnSpc>
              <a:spcBef>
                <a:spcPct val="50000"/>
              </a:spcBef>
              <a:spcAft>
                <a:spcPct val="10000"/>
              </a:spcAft>
              <a:buSzPct val="125000"/>
            </a:pPr>
            <a:r>
              <a:rPr lang="en-GB" i="1" dirty="0" smtClean="0">
                <a:solidFill>
                  <a:srgbClr val="0070C0"/>
                </a:solidFill>
                <a:cs typeface="Times New Roman" pitchFamily="18" charset="0"/>
              </a:rPr>
              <a:t>Problem and Issues:</a:t>
            </a:r>
            <a:endParaRPr lang="en-GB" i="1" dirty="0">
              <a:solidFill>
                <a:srgbClr val="0070C0"/>
              </a:solidFill>
              <a:cs typeface="Times New Roman" pitchFamily="18" charset="0"/>
            </a:endParaRPr>
          </a:p>
        </p:txBody>
      </p:sp>
      <p:graphicFrame>
        <p:nvGraphicFramePr>
          <p:cNvPr id="18458" name="Group 26"/>
          <p:cNvGraphicFramePr>
            <a:graphicFrameLocks noGrp="1"/>
          </p:cNvGraphicFramePr>
          <p:nvPr>
            <p:extLst>
              <p:ext uri="{D42A27DB-BD31-4B8C-83A1-F6EECF244321}">
                <p14:modId xmlns:p14="http://schemas.microsoft.com/office/powerpoint/2010/main" val="2643061063"/>
              </p:ext>
            </p:extLst>
          </p:nvPr>
        </p:nvGraphicFramePr>
        <p:xfrm>
          <a:off x="693094" y="1500828"/>
          <a:ext cx="8026645" cy="2448243"/>
        </p:xfrm>
        <a:graphic>
          <a:graphicData uri="http://schemas.openxmlformats.org/drawingml/2006/table">
            <a:tbl>
              <a:tblPr/>
              <a:tblGrid>
                <a:gridCol w="1789097"/>
                <a:gridCol w="2110206"/>
                <a:gridCol w="1781282"/>
                <a:gridCol w="2346060"/>
              </a:tblGrid>
              <a:tr h="436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status: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CAUTION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PROBLEM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comment: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noProof="0" dirty="0" smtClean="0">
                          <a:ln>
                            <a:noFill/>
                          </a:ln>
                          <a:solidFill>
                            <a:srgbClr val="00B050"/>
                          </a:solidFill>
                          <a:effectLst/>
                          <a:latin typeface="Arial" charset="0"/>
                        </a:rPr>
                        <a:t>Green Book for Atmospheric Characterization ready for SLS Area Director review; White Book material for High Photon Efficiency and Low Complexity are progressing well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sng" strike="noStrike" cap="none" normalizeH="0" baseline="0" dirty="0" smtClean="0">
                          <a:ln>
                            <a:noFill/>
                          </a:ln>
                          <a:solidFill>
                            <a:srgbClr val="FF0000"/>
                          </a:solidFill>
                          <a:effectLst/>
                          <a:latin typeface="Arial" charset="0"/>
                        </a:rPr>
                        <a:t>Blue Books Issue</a:t>
                      </a:r>
                      <a:r>
                        <a:rPr kumimoji="0" lang="en-US" sz="1400" b="1" i="0" u="none" strike="noStrike" cap="none" normalizeH="0" baseline="0" dirty="0" smtClean="0">
                          <a:ln>
                            <a:noFill/>
                          </a:ln>
                          <a:solidFill>
                            <a:srgbClr val="FF0000"/>
                          </a:solidFill>
                          <a:effectLst/>
                          <a:latin typeface="Arial" charset="0"/>
                        </a:rPr>
                        <a:t>:</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FF0000"/>
                          </a:solidFill>
                          <a:effectLst/>
                          <a:latin typeface="Arial" charset="0"/>
                        </a:rPr>
                        <a:t>The Working Group does not have consensus on how to move forward with the High Data Rate recommendation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2"/>
          <p:cNvSpPr txBox="1">
            <a:spLocks noChangeArrowheads="1"/>
          </p:cNvSpPr>
          <p:nvPr/>
        </p:nvSpPr>
        <p:spPr bwMode="auto">
          <a:xfrm>
            <a:off x="2728913" y="87315"/>
            <a:ext cx="3962400" cy="523875"/>
          </a:xfrm>
          <a:prstGeom prst="rect">
            <a:avLst/>
          </a:prstGeom>
          <a:noFill/>
          <a:ln>
            <a:noFill/>
          </a:ln>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defRPr/>
            </a:pPr>
            <a:r>
              <a:rPr lang="en-GB" sz="2800" dirty="0">
                <a:solidFill>
                  <a:srgbClr val="000099"/>
                </a:solidFill>
                <a:latin typeface="Calibri" pitchFamily="34" charset="0"/>
                <a:cs typeface="Calibri" pitchFamily="34" charset="0"/>
              </a:rPr>
              <a:t>SLS </a:t>
            </a:r>
            <a:r>
              <a:rPr lang="en-GB" sz="2800" dirty="0" smtClean="0">
                <a:solidFill>
                  <a:srgbClr val="000099"/>
                </a:solidFill>
                <a:latin typeface="Calibri" pitchFamily="34" charset="0"/>
                <a:cs typeface="Calibri" pitchFamily="34" charset="0"/>
              </a:rPr>
              <a:t>AREA </a:t>
            </a:r>
            <a:r>
              <a:rPr lang="en-US" sz="2800" dirty="0" smtClean="0">
                <a:solidFill>
                  <a:srgbClr val="000099"/>
                </a:solidFill>
                <a:latin typeface="Calibri" pitchFamily="34" charset="0"/>
                <a:cs typeface="Calibri" pitchFamily="34" charset="0"/>
              </a:rPr>
              <a:t>REPORT</a:t>
            </a:r>
            <a:endParaRPr lang="en-US" sz="2800" dirty="0">
              <a:solidFill>
                <a:srgbClr val="000099"/>
              </a:solidFill>
              <a:latin typeface="Calibri" pitchFamily="34" charset="0"/>
              <a:cs typeface="Calibri" pitchFamily="34" charset="0"/>
            </a:endParaRPr>
          </a:p>
        </p:txBody>
      </p:sp>
      <p:sp>
        <p:nvSpPr>
          <p:cNvPr id="7" name="Text Box 3"/>
          <p:cNvSpPr txBox="1">
            <a:spLocks noChangeArrowheads="1"/>
          </p:cNvSpPr>
          <p:nvPr/>
        </p:nvSpPr>
        <p:spPr bwMode="auto">
          <a:xfrm>
            <a:off x="282299" y="3909238"/>
            <a:ext cx="8861701" cy="2431435"/>
          </a:xfrm>
          <a:prstGeom prst="rect">
            <a:avLst/>
          </a:prstGeom>
          <a:noFill/>
          <a:ln w="9525">
            <a:noFill/>
            <a:miter lim="800000"/>
            <a:headEnd/>
            <a:tailEnd/>
          </a:ln>
        </p:spPr>
        <p:txBody>
          <a:bodyPr wrap="square">
            <a:spAutoFit/>
          </a:bodyPr>
          <a:lstStyle/>
          <a:p>
            <a:pPr marL="914400" lvl="1" indent="-457200"/>
            <a:r>
              <a:rPr lang="en-US" sz="1800" i="1" dirty="0">
                <a:solidFill>
                  <a:srgbClr val="0070C0"/>
                </a:solidFill>
                <a:latin typeface="Calibri" pitchFamily="34" charset="0"/>
                <a:cs typeface="Calibri" pitchFamily="34" charset="0"/>
              </a:rPr>
              <a:t>Planning:</a:t>
            </a:r>
          </a:p>
          <a:p>
            <a:pPr marL="914400" lvl="1" indent="-457200" eaLnBrk="0" hangingPunct="0">
              <a:buSzPct val="125000"/>
              <a:buFont typeface="Arial" pitchFamily="34" charset="0"/>
              <a:buChar char="•"/>
            </a:pPr>
            <a:r>
              <a:rPr lang="en-US" sz="1800" dirty="0">
                <a:latin typeface="Calibri" pitchFamily="34" charset="0"/>
                <a:cs typeface="Calibri" pitchFamily="34" charset="0"/>
              </a:rPr>
              <a:t>The schedule for the Blue Books </a:t>
            </a:r>
            <a:r>
              <a:rPr lang="en-US" sz="1800" dirty="0" smtClean="0">
                <a:latin typeface="Calibri" pitchFamily="34" charset="0"/>
                <a:cs typeface="Calibri" pitchFamily="34" charset="0"/>
              </a:rPr>
              <a:t>is TBD given the High Data Rate issue</a:t>
            </a:r>
            <a:endParaRPr lang="en-US" sz="1800" dirty="0">
              <a:latin typeface="Calibri" pitchFamily="34" charset="0"/>
              <a:cs typeface="Calibri" pitchFamily="34" charset="0"/>
            </a:endParaRPr>
          </a:p>
          <a:p>
            <a:pPr marL="914400" lvl="1" indent="-457200" eaLnBrk="0" hangingPunct="0">
              <a:buSzPct val="125000"/>
              <a:buFont typeface="Arial" pitchFamily="34" charset="0"/>
              <a:buChar char="•"/>
            </a:pPr>
            <a:r>
              <a:rPr lang="en-US" sz="1800" dirty="0" smtClean="0">
                <a:latin typeface="Calibri" pitchFamily="34" charset="0"/>
                <a:cs typeface="Calibri" pitchFamily="34" charset="0"/>
              </a:rPr>
              <a:t>The </a:t>
            </a:r>
            <a:r>
              <a:rPr lang="en-US" sz="1800" dirty="0">
                <a:latin typeface="Calibri" pitchFamily="34" charset="0"/>
                <a:cs typeface="Calibri" pitchFamily="34" charset="0"/>
              </a:rPr>
              <a:t>Optical Communications Working Group holds monthly </a:t>
            </a:r>
            <a:r>
              <a:rPr lang="en-US" sz="1800" dirty="0" smtClean="0">
                <a:latin typeface="Calibri" pitchFamily="34" charset="0"/>
                <a:cs typeface="Calibri" pitchFamily="34" charset="0"/>
              </a:rPr>
              <a:t>teleconferences; </a:t>
            </a:r>
          </a:p>
          <a:p>
            <a:pPr marL="914400" lvl="1" indent="-457200"/>
            <a:r>
              <a:rPr lang="en-US" sz="1800" i="1" dirty="0" smtClean="0">
                <a:solidFill>
                  <a:srgbClr val="0070C0"/>
                </a:solidFill>
                <a:latin typeface="Calibri" pitchFamily="34" charset="0"/>
                <a:cs typeface="Calibri" pitchFamily="34" charset="0"/>
              </a:rPr>
              <a:t>Planning </a:t>
            </a:r>
            <a:r>
              <a:rPr lang="en-US" sz="1800" i="1" dirty="0">
                <a:solidFill>
                  <a:srgbClr val="0070C0"/>
                </a:solidFill>
                <a:latin typeface="Calibri" pitchFamily="34" charset="0"/>
                <a:cs typeface="Calibri" pitchFamily="34" charset="0"/>
              </a:rPr>
              <a:t>for </a:t>
            </a:r>
            <a:r>
              <a:rPr lang="en-US" sz="1800" i="1" dirty="0" smtClean="0">
                <a:solidFill>
                  <a:srgbClr val="0070C0"/>
                </a:solidFill>
                <a:latin typeface="Calibri" pitchFamily="34" charset="0"/>
                <a:cs typeface="Calibri" pitchFamily="34" charset="0"/>
              </a:rPr>
              <a:t>Fall 2016 </a:t>
            </a:r>
            <a:r>
              <a:rPr lang="en-US" sz="1800" i="1" dirty="0">
                <a:solidFill>
                  <a:srgbClr val="0070C0"/>
                </a:solidFill>
                <a:latin typeface="Calibri" pitchFamily="34" charset="0"/>
                <a:cs typeface="Calibri" pitchFamily="34" charset="0"/>
              </a:rPr>
              <a:t>Face-to-Face Meeting:</a:t>
            </a:r>
            <a:endParaRPr lang="en-US" sz="1800" dirty="0">
              <a:latin typeface="Calibri" pitchFamily="34" charset="0"/>
              <a:cs typeface="Calibri" pitchFamily="34" charset="0"/>
            </a:endParaRPr>
          </a:p>
          <a:p>
            <a:pPr marL="914400" lvl="1" indent="-457200" eaLnBrk="0" hangingPunct="0">
              <a:buSzPct val="125000"/>
              <a:buFont typeface="Arial" pitchFamily="34" charset="0"/>
              <a:buChar char="•"/>
            </a:pPr>
            <a:r>
              <a:rPr lang="en-US" dirty="0" smtClean="0">
                <a:latin typeface="Calibri" pitchFamily="34" charset="0"/>
                <a:cs typeface="Calibri" pitchFamily="34" charset="0"/>
              </a:rPr>
              <a:t>Work on the Magenta Book on Atmospheric </a:t>
            </a:r>
            <a:r>
              <a:rPr lang="en-US" dirty="0">
                <a:latin typeface="Calibri" pitchFamily="34" charset="0"/>
                <a:cs typeface="Calibri" pitchFamily="34" charset="0"/>
              </a:rPr>
              <a:t>Characterization for Optical Communication Systems</a:t>
            </a:r>
            <a:endParaRPr lang="en-US" dirty="0" smtClean="0">
              <a:latin typeface="Calibri" pitchFamily="34" charset="0"/>
              <a:cs typeface="Calibri" pitchFamily="34" charset="0"/>
            </a:endParaRPr>
          </a:p>
          <a:p>
            <a:pPr marL="914400" lvl="1" indent="-457200" eaLnBrk="0" hangingPunct="0">
              <a:buSzPct val="125000"/>
              <a:buFont typeface="Arial" pitchFamily="34" charset="0"/>
              <a:buChar char="•"/>
            </a:pPr>
            <a:r>
              <a:rPr lang="en-US" dirty="0" smtClean="0">
                <a:latin typeface="Calibri" pitchFamily="34" charset="0"/>
                <a:cs typeface="Calibri" pitchFamily="34" charset="0"/>
              </a:rPr>
              <a:t>White Book chapters input for Physical Layer BB on High Photon Efficiency and Low Complexity</a:t>
            </a:r>
          </a:p>
          <a:p>
            <a:pPr marL="914400" lvl="1" indent="-457200" eaLnBrk="0" hangingPunct="0">
              <a:buSzPct val="125000"/>
              <a:buFont typeface="Arial" pitchFamily="34" charset="0"/>
              <a:buChar char="•"/>
            </a:pPr>
            <a:r>
              <a:rPr lang="en-US" dirty="0">
                <a:latin typeface="Calibri" pitchFamily="34" charset="0"/>
                <a:cs typeface="Calibri" pitchFamily="34" charset="0"/>
              </a:rPr>
              <a:t>White Book chapters input for </a:t>
            </a:r>
            <a:r>
              <a:rPr lang="en-US" dirty="0" smtClean="0">
                <a:latin typeface="Calibri" pitchFamily="34" charset="0"/>
                <a:cs typeface="Calibri" pitchFamily="34" charset="0"/>
              </a:rPr>
              <a:t>Coding &amp; Synchronization Layer BB on High Photon Efficiency</a:t>
            </a:r>
          </a:p>
        </p:txBody>
      </p:sp>
    </p:spTree>
    <p:extLst>
      <p:ext uri="{BB962C8B-B14F-4D97-AF65-F5344CB8AC3E}">
        <p14:creationId xmlns:p14="http://schemas.microsoft.com/office/powerpoint/2010/main" val="29901705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ct val="50000"/>
              </a:spcBef>
              <a:spcAft>
                <a:spcPct val="0"/>
              </a:spcAft>
              <a:buSzTx/>
            </a:pPr>
            <a:endParaRPr lang="en-GB" sz="2400" b="0">
              <a:latin typeface="Calibri" pitchFamily="34" charset="0"/>
            </a:endParaRPr>
          </a:p>
        </p:txBody>
      </p:sp>
      <p:sp>
        <p:nvSpPr>
          <p:cNvPr id="8194" name="Text Box 3"/>
          <p:cNvSpPr txBox="1">
            <a:spLocks noChangeArrowheads="1"/>
          </p:cNvSpPr>
          <p:nvPr/>
        </p:nvSpPr>
        <p:spPr bwMode="auto">
          <a:xfrm>
            <a:off x="322618" y="625435"/>
            <a:ext cx="8686800" cy="511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0" indent="0">
              <a:lnSpc>
                <a:spcPct val="100000"/>
              </a:lnSpc>
              <a:spcBef>
                <a:spcPct val="50000"/>
              </a:spcBef>
              <a:spcAft>
                <a:spcPct val="0"/>
              </a:spcAft>
              <a:buSzTx/>
            </a:pPr>
            <a:endParaRPr lang="en-US" dirty="0" smtClean="0">
              <a:solidFill>
                <a:srgbClr val="000099"/>
              </a:solidFill>
              <a:latin typeface="Calibri" pitchFamily="34" charset="0"/>
            </a:endParaRPr>
          </a:p>
          <a:p>
            <a:pPr marL="0" indent="0">
              <a:lnSpc>
                <a:spcPct val="100000"/>
              </a:lnSpc>
              <a:spcBef>
                <a:spcPct val="50000"/>
              </a:spcBef>
              <a:spcAft>
                <a:spcPct val="0"/>
              </a:spcAft>
              <a:buSzTx/>
            </a:pPr>
            <a:r>
              <a:rPr lang="en-US" dirty="0" smtClean="0">
                <a:solidFill>
                  <a:srgbClr val="000099"/>
                </a:solidFill>
                <a:latin typeface="Calibri" pitchFamily="34" charset="0"/>
              </a:rPr>
              <a:t>RFM </a:t>
            </a:r>
            <a:r>
              <a:rPr lang="en-US" dirty="0">
                <a:solidFill>
                  <a:srgbClr val="000099"/>
                </a:solidFill>
                <a:latin typeface="Calibri" pitchFamily="34" charset="0"/>
              </a:rPr>
              <a:t>WG	Radio Frequency &amp; Modulation</a:t>
            </a:r>
          </a:p>
          <a:p>
            <a:pPr marL="342900" indent="-342900">
              <a:lnSpc>
                <a:spcPct val="100000"/>
              </a:lnSpc>
              <a:spcBef>
                <a:spcPts val="0"/>
              </a:spcBef>
              <a:spcAft>
                <a:spcPct val="0"/>
              </a:spcAft>
              <a:buSzTx/>
              <a:buFont typeface="Arial" pitchFamily="34" charset="0"/>
              <a:buChar char="•"/>
            </a:pPr>
            <a:r>
              <a:rPr lang="en-US" dirty="0">
                <a:latin typeface="Calibri" pitchFamily="34" charset="0"/>
              </a:rPr>
              <a:t>GMSK+PN Ranging Green Book ready for publication</a:t>
            </a:r>
          </a:p>
          <a:p>
            <a:pPr marL="342900" indent="-342900">
              <a:lnSpc>
                <a:spcPct val="100000"/>
              </a:lnSpc>
              <a:spcBef>
                <a:spcPts val="0"/>
              </a:spcBef>
              <a:spcAft>
                <a:spcPct val="0"/>
              </a:spcAft>
              <a:buSzTx/>
              <a:buFont typeface="Arial" pitchFamily="34" charset="0"/>
              <a:buChar char="•"/>
            </a:pPr>
            <a:r>
              <a:rPr lang="en-US" dirty="0">
                <a:latin typeface="Calibri" pitchFamily="34" charset="0"/>
              </a:rPr>
              <a:t>Recommendation 401 (2.4.23) on 26 GHz modulations for EESS at agency review</a:t>
            </a:r>
            <a:r>
              <a:rPr lang="en-US" dirty="0" smtClean="0">
                <a:latin typeface="Calibri" pitchFamily="34" charset="0"/>
              </a:rPr>
              <a:t>.</a:t>
            </a:r>
            <a:endParaRPr lang="en-US" dirty="0">
              <a:latin typeface="Calibri" pitchFamily="34" charset="0"/>
            </a:endParaRPr>
          </a:p>
          <a:p>
            <a:pPr marL="342900" indent="-342900">
              <a:lnSpc>
                <a:spcPct val="100000"/>
              </a:lnSpc>
              <a:spcBef>
                <a:spcPts val="0"/>
              </a:spcBef>
              <a:spcAft>
                <a:spcPct val="0"/>
              </a:spcAft>
              <a:buSzTx/>
              <a:buFont typeface="Arial" pitchFamily="34" charset="0"/>
              <a:buChar char="•"/>
            </a:pPr>
            <a:r>
              <a:rPr lang="en-GB" dirty="0">
                <a:latin typeface="Calibri" pitchFamily="34" charset="0"/>
              </a:rPr>
              <a:t>Support to C&amp;S WG given for VCM Magenta </a:t>
            </a:r>
            <a:r>
              <a:rPr lang="en-GB" dirty="0" smtClean="0">
                <a:latin typeface="Calibri" pitchFamily="34" charset="0"/>
              </a:rPr>
              <a:t>Book</a:t>
            </a:r>
            <a:r>
              <a:rPr lang="en-US" dirty="0" smtClean="0">
                <a:latin typeface="Calibri" pitchFamily="34" charset="0"/>
              </a:rPr>
              <a:t>.</a:t>
            </a:r>
            <a:endParaRPr lang="en-US" dirty="0" smtClean="0">
              <a:solidFill>
                <a:srgbClr val="000099"/>
              </a:solidFill>
              <a:latin typeface="Calibri" pitchFamily="34" charset="0"/>
            </a:endParaRPr>
          </a:p>
          <a:p>
            <a:pPr marL="0" indent="0">
              <a:lnSpc>
                <a:spcPct val="100000"/>
              </a:lnSpc>
              <a:spcBef>
                <a:spcPct val="50000"/>
              </a:spcBef>
              <a:spcAft>
                <a:spcPct val="0"/>
              </a:spcAft>
              <a:buSzTx/>
            </a:pPr>
            <a:endParaRPr lang="en-US" dirty="0" smtClean="0">
              <a:solidFill>
                <a:srgbClr val="000099"/>
              </a:solidFill>
              <a:latin typeface="Calibri" pitchFamily="34" charset="0"/>
            </a:endParaRPr>
          </a:p>
          <a:p>
            <a:pPr marL="0" indent="0">
              <a:lnSpc>
                <a:spcPct val="100000"/>
              </a:lnSpc>
              <a:spcBef>
                <a:spcPct val="50000"/>
              </a:spcBef>
              <a:spcAft>
                <a:spcPct val="0"/>
              </a:spcAft>
              <a:buSzTx/>
            </a:pPr>
            <a:r>
              <a:rPr lang="en-US" dirty="0" smtClean="0">
                <a:solidFill>
                  <a:srgbClr val="000099"/>
                </a:solidFill>
                <a:latin typeface="Calibri" pitchFamily="34" charset="0"/>
              </a:rPr>
              <a:t>C&amp;S WG</a:t>
            </a:r>
            <a:r>
              <a:rPr lang="en-US" dirty="0">
                <a:solidFill>
                  <a:srgbClr val="000099"/>
                </a:solidFill>
                <a:latin typeface="Calibri" pitchFamily="34" charset="0"/>
              </a:rPr>
              <a:t>	Coding &amp; </a:t>
            </a:r>
            <a:r>
              <a:rPr lang="en-US" dirty="0" smtClean="0">
                <a:solidFill>
                  <a:srgbClr val="000099"/>
                </a:solidFill>
                <a:latin typeface="Calibri" pitchFamily="34" charset="0"/>
              </a:rPr>
              <a:t>Synchronization</a:t>
            </a:r>
            <a:endParaRPr lang="en-US" dirty="0">
              <a:solidFill>
                <a:srgbClr val="000099"/>
              </a:solidFill>
              <a:latin typeface="Calibri" pitchFamily="34" charset="0"/>
            </a:endParaRPr>
          </a:p>
          <a:p>
            <a:pPr marL="342900" indent="-342900">
              <a:lnSpc>
                <a:spcPct val="100000"/>
              </a:lnSpc>
              <a:spcBef>
                <a:spcPts val="0"/>
              </a:spcBef>
              <a:spcAft>
                <a:spcPct val="0"/>
              </a:spcAft>
              <a:buSzTx/>
              <a:buFont typeface="Arial" pitchFamily="34" charset="0"/>
              <a:buChar char="•"/>
            </a:pPr>
            <a:r>
              <a:rPr lang="en-US" dirty="0">
                <a:latin typeface="Calibri" pitchFamily="34" charset="0"/>
              </a:rPr>
              <a:t>Agency review for </a:t>
            </a:r>
            <a:r>
              <a:rPr lang="en-US" dirty="0">
                <a:solidFill>
                  <a:srgbClr val="FF9933"/>
                </a:solidFill>
                <a:latin typeface="Calibri" pitchFamily="34" charset="0"/>
              </a:rPr>
              <a:t>uplink</a:t>
            </a:r>
            <a:r>
              <a:rPr lang="en-US" dirty="0">
                <a:latin typeface="Calibri" pitchFamily="34" charset="0"/>
              </a:rPr>
              <a:t> LDPC expected </a:t>
            </a:r>
            <a:r>
              <a:rPr lang="en-US" dirty="0" smtClean="0">
                <a:latin typeface="Calibri" pitchFamily="34" charset="0"/>
              </a:rPr>
              <a:t>shortly (</a:t>
            </a:r>
            <a:r>
              <a:rPr lang="en-US" dirty="0" err="1" smtClean="0">
                <a:solidFill>
                  <a:srgbClr val="FF9933"/>
                </a:solidFill>
                <a:latin typeface="Calibri" pitchFamily="34" charset="0"/>
              </a:rPr>
              <a:t>Telecommand</a:t>
            </a:r>
            <a:r>
              <a:rPr lang="en-US" dirty="0" smtClean="0">
                <a:solidFill>
                  <a:srgbClr val="FF9933"/>
                </a:solidFill>
                <a:latin typeface="Calibri" pitchFamily="34" charset="0"/>
              </a:rPr>
              <a:t> </a:t>
            </a:r>
            <a:r>
              <a:rPr lang="en-US" dirty="0" smtClean="0">
                <a:latin typeface="Calibri" pitchFamily="34" charset="0"/>
              </a:rPr>
              <a:t>Coding Blue Book Pink Sheets).</a:t>
            </a:r>
          </a:p>
          <a:p>
            <a:pPr marL="342900" indent="-342900">
              <a:lnSpc>
                <a:spcPct val="100000"/>
              </a:lnSpc>
              <a:spcBef>
                <a:spcPts val="0"/>
              </a:spcBef>
              <a:spcAft>
                <a:spcPct val="0"/>
              </a:spcAft>
              <a:buSzTx/>
              <a:buFont typeface="Arial" pitchFamily="34" charset="0"/>
              <a:buChar char="•"/>
            </a:pPr>
            <a:r>
              <a:rPr lang="en-US" dirty="0">
                <a:latin typeface="Calibri" pitchFamily="34" charset="0"/>
              </a:rPr>
              <a:t>Agency review for </a:t>
            </a:r>
            <a:r>
              <a:rPr lang="en-US" dirty="0" smtClean="0">
                <a:solidFill>
                  <a:srgbClr val="FF9933"/>
                </a:solidFill>
                <a:latin typeface="Calibri" pitchFamily="34" charset="0"/>
              </a:rPr>
              <a:t>sliced</a:t>
            </a:r>
            <a:r>
              <a:rPr lang="en-US" dirty="0" smtClean="0">
                <a:latin typeface="Calibri" pitchFamily="34" charset="0"/>
              </a:rPr>
              <a:t> LDPC </a:t>
            </a:r>
            <a:r>
              <a:rPr lang="en-US" dirty="0">
                <a:latin typeface="Calibri" pitchFamily="34" charset="0"/>
              </a:rPr>
              <a:t>expected shortly (</a:t>
            </a:r>
            <a:r>
              <a:rPr lang="en-US" dirty="0" smtClean="0">
                <a:solidFill>
                  <a:srgbClr val="FF9933"/>
                </a:solidFill>
                <a:latin typeface="Calibri" pitchFamily="34" charset="0"/>
              </a:rPr>
              <a:t>Telemetry</a:t>
            </a:r>
            <a:r>
              <a:rPr lang="en-US" dirty="0" smtClean="0">
                <a:latin typeface="Calibri" pitchFamily="34" charset="0"/>
              </a:rPr>
              <a:t> </a:t>
            </a:r>
            <a:r>
              <a:rPr lang="en-US" dirty="0">
                <a:latin typeface="Calibri" pitchFamily="34" charset="0"/>
              </a:rPr>
              <a:t>Coding Blue Book Pink Sheets</a:t>
            </a:r>
            <a:r>
              <a:rPr lang="en-US" dirty="0" smtClean="0">
                <a:latin typeface="Calibri" pitchFamily="34" charset="0"/>
              </a:rPr>
              <a:t>).</a:t>
            </a:r>
            <a:endParaRPr lang="en-US" dirty="0">
              <a:latin typeface="Calibri" pitchFamily="34" charset="0"/>
            </a:endParaRPr>
          </a:p>
          <a:p>
            <a:pPr marL="342900" indent="-342900">
              <a:lnSpc>
                <a:spcPct val="100000"/>
              </a:lnSpc>
              <a:spcBef>
                <a:spcPts val="0"/>
              </a:spcBef>
              <a:spcAft>
                <a:spcPct val="0"/>
              </a:spcAft>
              <a:buSzTx/>
              <a:buFont typeface="Arial" pitchFamily="34" charset="0"/>
              <a:buChar char="•"/>
            </a:pPr>
            <a:r>
              <a:rPr lang="en-US" dirty="0">
                <a:latin typeface="Calibri" pitchFamily="34" charset="0"/>
              </a:rPr>
              <a:t>Agency review for </a:t>
            </a:r>
            <a:r>
              <a:rPr lang="en-US" dirty="0" smtClean="0">
                <a:latin typeface="Calibri" pitchFamily="34" charset="0"/>
              </a:rPr>
              <a:t>Draft Red Book for VCM </a:t>
            </a:r>
            <a:r>
              <a:rPr lang="en-US" dirty="0">
                <a:latin typeface="Calibri" pitchFamily="34" charset="0"/>
              </a:rPr>
              <a:t>Magenta book expected shortly </a:t>
            </a:r>
            <a:endParaRPr lang="en-US" dirty="0" smtClean="0">
              <a:latin typeface="Calibri" pitchFamily="34" charset="0"/>
            </a:endParaRPr>
          </a:p>
          <a:p>
            <a:pPr marL="342900" indent="-342900">
              <a:lnSpc>
                <a:spcPct val="100000"/>
              </a:lnSpc>
              <a:spcBef>
                <a:spcPts val="0"/>
              </a:spcBef>
              <a:spcAft>
                <a:spcPct val="0"/>
              </a:spcAft>
              <a:buSzTx/>
              <a:buFont typeface="Arial" pitchFamily="34" charset="0"/>
              <a:buChar char="•"/>
            </a:pPr>
            <a:r>
              <a:rPr lang="en-US" dirty="0" smtClean="0">
                <a:latin typeface="Calibri" pitchFamily="34" charset="0"/>
              </a:rPr>
              <a:t>SCCC </a:t>
            </a:r>
            <a:r>
              <a:rPr lang="en-US" dirty="0">
                <a:latin typeface="Calibri" pitchFamily="34" charset="0"/>
              </a:rPr>
              <a:t>green book under preparation</a:t>
            </a:r>
            <a:endParaRPr lang="en-US" dirty="0">
              <a:solidFill>
                <a:srgbClr val="000099"/>
              </a:solidFill>
              <a:latin typeface="Calibri" pitchFamily="34" charset="0"/>
            </a:endParaRPr>
          </a:p>
          <a:p>
            <a:pPr marL="342900" indent="-342900">
              <a:lnSpc>
                <a:spcPct val="100000"/>
              </a:lnSpc>
              <a:spcBef>
                <a:spcPts val="0"/>
              </a:spcBef>
              <a:spcAft>
                <a:spcPct val="0"/>
              </a:spcAft>
              <a:buSzTx/>
              <a:buFont typeface="Arial" pitchFamily="34" charset="0"/>
              <a:buChar char="•"/>
            </a:pPr>
            <a:r>
              <a:rPr lang="en-US" dirty="0" smtClean="0">
                <a:latin typeface="Calibri" pitchFamily="34" charset="0"/>
              </a:rPr>
              <a:t>Resolution to start new project for Proximity-1 Coding Book update</a:t>
            </a:r>
          </a:p>
          <a:p>
            <a:pPr marL="0" indent="0">
              <a:lnSpc>
                <a:spcPct val="100000"/>
              </a:lnSpc>
              <a:spcBef>
                <a:spcPct val="50000"/>
              </a:spcBef>
              <a:spcAft>
                <a:spcPct val="0"/>
              </a:spcAft>
              <a:buSzTx/>
            </a:pPr>
            <a:endParaRPr lang="en-US" dirty="0" smtClean="0">
              <a:solidFill>
                <a:srgbClr val="000099"/>
              </a:solidFill>
              <a:latin typeface="Calibri" pitchFamily="34" charset="0"/>
            </a:endParaRPr>
          </a:p>
          <a:p>
            <a:pPr marL="0" indent="0">
              <a:lnSpc>
                <a:spcPct val="100000"/>
              </a:lnSpc>
              <a:spcBef>
                <a:spcPct val="50000"/>
              </a:spcBef>
              <a:spcAft>
                <a:spcPct val="0"/>
              </a:spcAft>
              <a:buSzTx/>
            </a:pPr>
            <a:r>
              <a:rPr lang="en-US" dirty="0" smtClean="0">
                <a:solidFill>
                  <a:srgbClr val="000099"/>
                </a:solidFill>
                <a:latin typeface="Calibri" pitchFamily="34" charset="0"/>
              </a:rPr>
              <a:t>SLP </a:t>
            </a:r>
            <a:r>
              <a:rPr lang="en-US" dirty="0">
                <a:solidFill>
                  <a:srgbClr val="000099"/>
                </a:solidFill>
                <a:latin typeface="Calibri" pitchFamily="34" charset="0"/>
              </a:rPr>
              <a:t>WG	Space Link Protocols</a:t>
            </a:r>
          </a:p>
          <a:p>
            <a:pPr>
              <a:buFont typeface="Arial"/>
              <a:buChar char="•"/>
            </a:pPr>
            <a:r>
              <a:rPr lang="en-US" dirty="0">
                <a:latin typeface="Calibri"/>
                <a:cs typeface="Calibri"/>
              </a:rPr>
              <a:t>Unified Space Data Link Protocol (USLP) </a:t>
            </a:r>
          </a:p>
          <a:p>
            <a:pPr lvl="1">
              <a:buFont typeface="Arial"/>
              <a:buChar char="•"/>
            </a:pPr>
            <a:r>
              <a:rPr lang="en-US" dirty="0">
                <a:latin typeface="Calibri"/>
                <a:cs typeface="Calibri"/>
              </a:rPr>
              <a:t>White Book reviewed and progress made toward </a:t>
            </a:r>
            <a:r>
              <a:rPr lang="en-US" dirty="0" smtClean="0">
                <a:latin typeface="Calibri"/>
                <a:cs typeface="Calibri"/>
              </a:rPr>
              <a:t>RED Book.</a:t>
            </a:r>
            <a:endParaRPr lang="en-US" dirty="0">
              <a:latin typeface="Calibri"/>
              <a:cs typeface="Calibri"/>
            </a:endParaRPr>
          </a:p>
          <a:p>
            <a:pPr lvl="1">
              <a:buFont typeface="Arial"/>
              <a:buChar char="•"/>
            </a:pPr>
            <a:r>
              <a:rPr lang="en-US" dirty="0">
                <a:latin typeface="Calibri"/>
                <a:cs typeface="Calibri"/>
              </a:rPr>
              <a:t>Green Book reviewed and progress made. </a:t>
            </a:r>
          </a:p>
          <a:p>
            <a:pPr>
              <a:buFont typeface="Arial"/>
              <a:buChar char="•"/>
            </a:pPr>
            <a:r>
              <a:rPr lang="en-US" dirty="0">
                <a:latin typeface="Calibri"/>
                <a:cs typeface="Calibri"/>
              </a:rPr>
              <a:t>Consensus achieved on the Reconfirmation of CCSDS 232.1-B-2 COP-1 Blue Book</a:t>
            </a:r>
            <a:r>
              <a:rPr lang="en-US" dirty="0" smtClean="0">
                <a:latin typeface="Calibri"/>
                <a:cs typeface="Calibri"/>
              </a:rPr>
              <a:t>.</a:t>
            </a:r>
            <a:endParaRPr lang="en-US" dirty="0" smtClean="0">
              <a:latin typeface="Calibri" pitchFamily="34" charset="0"/>
            </a:endParaRPr>
          </a:p>
        </p:txBody>
      </p:sp>
      <p:sp>
        <p:nvSpPr>
          <p:cNvPr id="6" name="Text Box 2"/>
          <p:cNvSpPr txBox="1">
            <a:spLocks noChangeArrowheads="1"/>
          </p:cNvSpPr>
          <p:nvPr/>
        </p:nvSpPr>
        <p:spPr bwMode="auto">
          <a:xfrm>
            <a:off x="1422791" y="87765"/>
            <a:ext cx="7220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gn="ctr">
              <a:lnSpc>
                <a:spcPct val="100000"/>
              </a:lnSpc>
              <a:spcBef>
                <a:spcPct val="50000"/>
              </a:spcBef>
              <a:spcAft>
                <a:spcPct val="0"/>
              </a:spcAft>
              <a:buSzTx/>
            </a:pPr>
            <a:r>
              <a:rPr lang="en-GB" sz="2800" dirty="0">
                <a:solidFill>
                  <a:srgbClr val="000099"/>
                </a:solidFill>
                <a:latin typeface="Calibri" pitchFamily="34" charset="0"/>
                <a:cs typeface="Calibri" pitchFamily="34" charset="0"/>
              </a:rPr>
              <a:t>SLS </a:t>
            </a:r>
            <a:r>
              <a:rPr lang="en-GB" sz="2800" dirty="0" smtClean="0">
                <a:solidFill>
                  <a:srgbClr val="000099"/>
                </a:solidFill>
                <a:latin typeface="Calibri" pitchFamily="34" charset="0"/>
                <a:cs typeface="Calibri" pitchFamily="34" charset="0"/>
              </a:rPr>
              <a:t>AREA </a:t>
            </a:r>
            <a:r>
              <a:rPr lang="en-US" sz="2800" dirty="0" smtClean="0">
                <a:solidFill>
                  <a:srgbClr val="000099"/>
                </a:solidFill>
                <a:latin typeface="Calibri" pitchFamily="34" charset="0"/>
                <a:cs typeface="Calibri" pitchFamily="34" charset="0"/>
              </a:rPr>
              <a:t>REPORT – SUMMARY (1 of 3)</a:t>
            </a:r>
            <a:endParaRPr lang="en-US" sz="2800" dirty="0">
              <a:solidFill>
                <a:srgbClr val="000099"/>
              </a:solidFill>
              <a:latin typeface="Calibri" pitchFamily="34" charset="0"/>
              <a:cs typeface="Calibri" pitchFamily="34" charset="0"/>
            </a:endParaRPr>
          </a:p>
        </p:txBody>
      </p:sp>
    </p:spTree>
    <p:extLst>
      <p:ext uri="{BB962C8B-B14F-4D97-AF65-F5344CB8AC3E}">
        <p14:creationId xmlns:p14="http://schemas.microsoft.com/office/powerpoint/2010/main" val="37198370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ct val="50000"/>
              </a:spcBef>
              <a:spcAft>
                <a:spcPct val="0"/>
              </a:spcAft>
              <a:buSzTx/>
            </a:pPr>
            <a:endParaRPr lang="en-GB" sz="2400" b="0">
              <a:latin typeface="Calibri" pitchFamily="34" charset="0"/>
            </a:endParaRPr>
          </a:p>
        </p:txBody>
      </p:sp>
      <p:sp>
        <p:nvSpPr>
          <p:cNvPr id="6" name="Text Box 2"/>
          <p:cNvSpPr txBox="1">
            <a:spLocks noChangeArrowheads="1"/>
          </p:cNvSpPr>
          <p:nvPr/>
        </p:nvSpPr>
        <p:spPr bwMode="auto">
          <a:xfrm>
            <a:off x="1422791" y="87765"/>
            <a:ext cx="7220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gn="ctr">
              <a:lnSpc>
                <a:spcPct val="100000"/>
              </a:lnSpc>
              <a:spcBef>
                <a:spcPct val="50000"/>
              </a:spcBef>
              <a:spcAft>
                <a:spcPct val="0"/>
              </a:spcAft>
              <a:buSzTx/>
            </a:pPr>
            <a:r>
              <a:rPr lang="en-GB" sz="2800" dirty="0">
                <a:solidFill>
                  <a:srgbClr val="000099"/>
                </a:solidFill>
                <a:latin typeface="Calibri" pitchFamily="34" charset="0"/>
                <a:cs typeface="Calibri" pitchFamily="34" charset="0"/>
              </a:rPr>
              <a:t>SLS </a:t>
            </a:r>
            <a:r>
              <a:rPr lang="en-GB" sz="2800" dirty="0" smtClean="0">
                <a:solidFill>
                  <a:srgbClr val="000099"/>
                </a:solidFill>
                <a:latin typeface="Calibri" pitchFamily="34" charset="0"/>
                <a:cs typeface="Calibri" pitchFamily="34" charset="0"/>
              </a:rPr>
              <a:t>AREA </a:t>
            </a:r>
            <a:r>
              <a:rPr lang="en-US" sz="2800" dirty="0" smtClean="0">
                <a:solidFill>
                  <a:srgbClr val="000099"/>
                </a:solidFill>
                <a:latin typeface="Calibri" pitchFamily="34" charset="0"/>
                <a:cs typeface="Calibri" pitchFamily="34" charset="0"/>
              </a:rPr>
              <a:t>REPORT – SUMMARY (2 of </a:t>
            </a:r>
            <a:r>
              <a:rPr lang="en-US" sz="2800" dirty="0">
                <a:solidFill>
                  <a:srgbClr val="000099"/>
                </a:solidFill>
                <a:latin typeface="Calibri" pitchFamily="34" charset="0"/>
                <a:cs typeface="Calibri" pitchFamily="34" charset="0"/>
              </a:rPr>
              <a:t>3</a:t>
            </a:r>
            <a:r>
              <a:rPr lang="en-US" sz="2800" dirty="0" smtClean="0">
                <a:solidFill>
                  <a:srgbClr val="000099"/>
                </a:solidFill>
                <a:latin typeface="Calibri" pitchFamily="34" charset="0"/>
                <a:cs typeface="Calibri" pitchFamily="34" charset="0"/>
              </a:rPr>
              <a:t>)</a:t>
            </a:r>
            <a:endParaRPr lang="en-US" sz="2800" dirty="0">
              <a:solidFill>
                <a:srgbClr val="000099"/>
              </a:solidFill>
              <a:latin typeface="Calibri" pitchFamily="34" charset="0"/>
              <a:cs typeface="Calibri" pitchFamily="34" charset="0"/>
            </a:endParaRPr>
          </a:p>
        </p:txBody>
      </p:sp>
      <p:sp>
        <p:nvSpPr>
          <p:cNvPr id="5" name="Text Box 3"/>
          <p:cNvSpPr txBox="1">
            <a:spLocks noChangeArrowheads="1"/>
          </p:cNvSpPr>
          <p:nvPr/>
        </p:nvSpPr>
        <p:spPr bwMode="auto">
          <a:xfrm>
            <a:off x="154522" y="768558"/>
            <a:ext cx="8834955"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0" indent="0">
              <a:lnSpc>
                <a:spcPct val="100000"/>
              </a:lnSpc>
              <a:spcBef>
                <a:spcPct val="50000"/>
              </a:spcBef>
              <a:spcAft>
                <a:spcPct val="0"/>
              </a:spcAft>
              <a:buSzTx/>
            </a:pPr>
            <a:r>
              <a:rPr lang="en-US" dirty="0" smtClean="0">
                <a:solidFill>
                  <a:srgbClr val="000099"/>
                </a:solidFill>
                <a:latin typeface="Calibri" pitchFamily="34" charset="0"/>
              </a:rPr>
              <a:t>MHDC </a:t>
            </a:r>
            <a:r>
              <a:rPr lang="en-US" dirty="0">
                <a:solidFill>
                  <a:srgbClr val="000099"/>
                </a:solidFill>
                <a:latin typeface="Calibri" pitchFamily="34" charset="0"/>
              </a:rPr>
              <a:t>WG	Multispectral &amp; </a:t>
            </a:r>
            <a:r>
              <a:rPr lang="en-US" dirty="0" err="1">
                <a:solidFill>
                  <a:srgbClr val="000099"/>
                </a:solidFill>
                <a:latin typeface="Calibri" pitchFamily="34" charset="0"/>
              </a:rPr>
              <a:t>Hyperspectral</a:t>
            </a:r>
            <a:r>
              <a:rPr lang="en-US" dirty="0">
                <a:solidFill>
                  <a:srgbClr val="000099"/>
                </a:solidFill>
                <a:latin typeface="Calibri" pitchFamily="34" charset="0"/>
              </a:rPr>
              <a:t> Data Compression </a:t>
            </a:r>
          </a:p>
          <a:p>
            <a:pPr marL="342900" indent="-342900">
              <a:lnSpc>
                <a:spcPct val="100000"/>
              </a:lnSpc>
              <a:spcBef>
                <a:spcPts val="0"/>
              </a:spcBef>
              <a:spcAft>
                <a:spcPct val="0"/>
              </a:spcAft>
              <a:buSzTx/>
              <a:buFont typeface="Arial" pitchFamily="34" charset="0"/>
              <a:buChar char="•"/>
            </a:pPr>
            <a:r>
              <a:rPr lang="en-US" dirty="0">
                <a:latin typeface="Calibri" pitchFamily="34" charset="0"/>
                <a:ea typeface="ＭＳ Ｐゴシック" pitchFamily="34" charset="-128"/>
                <a:cs typeface="Calibri" pitchFamily="34" charset="0"/>
              </a:rPr>
              <a:t>New 122.1-B: Spectral pre-processing transform stage to extend 122.0-B to support multispectral &amp; </a:t>
            </a:r>
            <a:r>
              <a:rPr lang="en-US" dirty="0" err="1">
                <a:latin typeface="Calibri" pitchFamily="34" charset="0"/>
                <a:ea typeface="ＭＳ Ｐゴシック" pitchFamily="34" charset="-128"/>
                <a:cs typeface="Calibri" pitchFamily="34" charset="0"/>
              </a:rPr>
              <a:t>hyperspectral</a:t>
            </a:r>
            <a:r>
              <a:rPr lang="en-US" dirty="0">
                <a:latin typeface="Calibri" pitchFamily="34" charset="0"/>
                <a:ea typeface="ＭＳ Ｐゴシック" pitchFamily="34" charset="-128"/>
                <a:cs typeface="Calibri" pitchFamily="34" charset="0"/>
              </a:rPr>
              <a:t> images: </a:t>
            </a:r>
            <a:endParaRPr lang="en-US" dirty="0" smtClean="0">
              <a:latin typeface="Calibri" pitchFamily="34" charset="0"/>
              <a:ea typeface="ＭＳ Ｐゴシック" pitchFamily="34" charset="-128"/>
              <a:cs typeface="Calibri" pitchFamily="34" charset="0"/>
            </a:endParaRPr>
          </a:p>
          <a:p>
            <a:pPr marL="628650" lvl="1" indent="-342900">
              <a:lnSpc>
                <a:spcPct val="100000"/>
              </a:lnSpc>
              <a:spcBef>
                <a:spcPts val="0"/>
              </a:spcBef>
              <a:spcAft>
                <a:spcPct val="0"/>
              </a:spcAft>
              <a:buSzTx/>
              <a:buFont typeface="Arial" pitchFamily="34" charset="0"/>
              <a:buChar char="•"/>
            </a:pPr>
            <a:r>
              <a:rPr lang="en-US" dirty="0" smtClean="0">
                <a:latin typeface="Calibri" pitchFamily="34" charset="0"/>
                <a:ea typeface="ＭＳ Ｐゴシック" pitchFamily="34" charset="-128"/>
                <a:cs typeface="Calibri" pitchFamily="34" charset="0"/>
              </a:rPr>
              <a:t>On </a:t>
            </a:r>
            <a:r>
              <a:rPr lang="en-US" dirty="0">
                <a:latin typeface="Calibri" pitchFamily="34" charset="0"/>
                <a:ea typeface="ＭＳ Ｐゴシック" pitchFamily="34" charset="-128"/>
                <a:cs typeface="Calibri" pitchFamily="34" charset="0"/>
              </a:rPr>
              <a:t>schedule to request promotion to Red Book at start of May. </a:t>
            </a:r>
            <a:endParaRPr lang="en-US" dirty="0" smtClean="0">
              <a:latin typeface="Calibri" pitchFamily="34" charset="0"/>
              <a:ea typeface="ＭＳ Ｐゴシック" pitchFamily="34" charset="-128"/>
              <a:cs typeface="Calibri" pitchFamily="34" charset="0"/>
            </a:endParaRPr>
          </a:p>
          <a:p>
            <a:pPr marL="628650" lvl="1" indent="-342900">
              <a:lnSpc>
                <a:spcPct val="100000"/>
              </a:lnSpc>
              <a:spcBef>
                <a:spcPts val="0"/>
              </a:spcBef>
              <a:spcAft>
                <a:spcPct val="0"/>
              </a:spcAft>
              <a:buSzTx/>
              <a:buFont typeface="Arial" pitchFamily="34" charset="0"/>
              <a:buChar char="•"/>
            </a:pPr>
            <a:r>
              <a:rPr lang="en-US" dirty="0" smtClean="0">
                <a:latin typeface="Calibri" pitchFamily="34" charset="0"/>
                <a:ea typeface="ＭＳ Ｐゴシック" pitchFamily="34" charset="-128"/>
                <a:cs typeface="Calibri" pitchFamily="34" charset="0"/>
              </a:rPr>
              <a:t>Developed </a:t>
            </a:r>
            <a:r>
              <a:rPr lang="en-US" dirty="0">
                <a:latin typeface="Calibri" pitchFamily="34" charset="0"/>
                <a:ea typeface="ＭＳ Ｐゴシック" pitchFamily="34" charset="-128"/>
                <a:cs typeface="Calibri" pitchFamily="34" charset="0"/>
              </a:rPr>
              <a:t>outline of content for associated Green Book.</a:t>
            </a:r>
          </a:p>
          <a:p>
            <a:pPr marL="342900" indent="-342900">
              <a:lnSpc>
                <a:spcPct val="100000"/>
              </a:lnSpc>
              <a:spcBef>
                <a:spcPts val="0"/>
              </a:spcBef>
              <a:spcAft>
                <a:spcPct val="0"/>
              </a:spcAft>
              <a:buSzTx/>
              <a:buFont typeface="Arial" pitchFamily="34" charset="0"/>
              <a:buChar char="•"/>
            </a:pPr>
            <a:r>
              <a:rPr lang="en-GB" dirty="0">
                <a:latin typeface="Calibri" pitchFamily="34" charset="0"/>
                <a:ea typeface="ＭＳ Ｐゴシック" pitchFamily="34" charset="-128"/>
                <a:cs typeface="Calibri" pitchFamily="34" charset="0"/>
              </a:rPr>
              <a:t>New CCSDS-123.1-B: Near-Lossless extension of CCSDS-123.0-B “Lossless Multispectral &amp; </a:t>
            </a:r>
            <a:r>
              <a:rPr lang="en-GB" dirty="0" err="1">
                <a:latin typeface="Calibri" pitchFamily="34" charset="0"/>
                <a:ea typeface="ＭＳ Ｐゴシック" pitchFamily="34" charset="-128"/>
                <a:cs typeface="Calibri" pitchFamily="34" charset="0"/>
              </a:rPr>
              <a:t>Hyperspectral</a:t>
            </a:r>
            <a:r>
              <a:rPr lang="en-GB" dirty="0">
                <a:latin typeface="Calibri" pitchFamily="34" charset="0"/>
                <a:ea typeface="ＭＳ Ｐゴシック" pitchFamily="34" charset="-128"/>
                <a:cs typeface="Calibri" pitchFamily="34" charset="0"/>
              </a:rPr>
              <a:t> Image Compression”: Reviewed submitted proposals, agreed on several elements to be included, and established plans to provide more information to select between two alternative entropy coding modules.</a:t>
            </a:r>
          </a:p>
          <a:p>
            <a:pPr marL="0" indent="0">
              <a:lnSpc>
                <a:spcPct val="100000"/>
              </a:lnSpc>
              <a:spcBef>
                <a:spcPct val="50000"/>
              </a:spcBef>
              <a:spcAft>
                <a:spcPct val="0"/>
              </a:spcAft>
              <a:buSzTx/>
            </a:pPr>
            <a:r>
              <a:rPr lang="en-US" dirty="0" smtClean="0">
                <a:solidFill>
                  <a:srgbClr val="000099"/>
                </a:solidFill>
                <a:latin typeface="Calibri" pitchFamily="34" charset="0"/>
              </a:rPr>
              <a:t>OPT </a:t>
            </a:r>
            <a:r>
              <a:rPr lang="en-US" dirty="0">
                <a:solidFill>
                  <a:srgbClr val="000099"/>
                </a:solidFill>
                <a:latin typeface="Calibri" pitchFamily="34" charset="0"/>
              </a:rPr>
              <a:t>WG	Optical </a:t>
            </a:r>
            <a:r>
              <a:rPr lang="en-US" dirty="0" smtClean="0">
                <a:solidFill>
                  <a:srgbClr val="000099"/>
                </a:solidFill>
                <a:latin typeface="Calibri" pitchFamily="34" charset="0"/>
              </a:rPr>
              <a:t>Communications</a:t>
            </a:r>
            <a:endParaRPr lang="en-US" dirty="0">
              <a:solidFill>
                <a:srgbClr val="000099"/>
              </a:solidFill>
              <a:latin typeface="Calibri" pitchFamily="34" charset="0"/>
            </a:endParaRPr>
          </a:p>
          <a:p>
            <a:pPr marL="342900" indent="-342900">
              <a:lnSpc>
                <a:spcPct val="100000"/>
              </a:lnSpc>
              <a:spcBef>
                <a:spcPts val="0"/>
              </a:spcBef>
              <a:spcAft>
                <a:spcPct val="0"/>
              </a:spcAft>
              <a:buSzTx/>
              <a:buFont typeface="Arial" pitchFamily="34" charset="0"/>
              <a:buChar char="•"/>
            </a:pPr>
            <a:r>
              <a:rPr lang="en-US" u="sng" dirty="0">
                <a:latin typeface="Calibri" pitchFamily="34" charset="0"/>
              </a:rPr>
              <a:t>Deep Space Scenario</a:t>
            </a:r>
            <a:r>
              <a:rPr lang="en-US" dirty="0">
                <a:latin typeface="Calibri" pitchFamily="34" charset="0"/>
              </a:rPr>
              <a:t>: Additional material for the High Photon Efficiency (HPE) Physical Layer and Coding &amp; Synchronization White Books were presented and reviewed</a:t>
            </a:r>
          </a:p>
          <a:p>
            <a:pPr marL="342900" indent="-342900">
              <a:lnSpc>
                <a:spcPct val="100000"/>
              </a:lnSpc>
              <a:spcBef>
                <a:spcPts val="0"/>
              </a:spcBef>
              <a:spcAft>
                <a:spcPct val="0"/>
              </a:spcAft>
              <a:buSzTx/>
              <a:buFont typeface="Arial" pitchFamily="34" charset="0"/>
              <a:buChar char="•"/>
            </a:pPr>
            <a:r>
              <a:rPr lang="en-US" u="sng" dirty="0">
                <a:latin typeface="Calibri" pitchFamily="34" charset="0"/>
              </a:rPr>
              <a:t>Near Earth Scenario for Low Complexity (LC) Systems</a:t>
            </a:r>
            <a:r>
              <a:rPr lang="en-US" dirty="0">
                <a:latin typeface="Calibri" pitchFamily="34" charset="0"/>
              </a:rPr>
              <a:t>: Agency inputs for Low Complexity were discussed and agreements listed. </a:t>
            </a:r>
          </a:p>
          <a:p>
            <a:pPr marL="342900" indent="-342900">
              <a:lnSpc>
                <a:spcPct val="100000"/>
              </a:lnSpc>
              <a:spcBef>
                <a:spcPts val="0"/>
              </a:spcBef>
              <a:spcAft>
                <a:spcPct val="0"/>
              </a:spcAft>
              <a:buSzTx/>
              <a:buFont typeface="Arial" pitchFamily="34" charset="0"/>
              <a:buChar char="•"/>
            </a:pPr>
            <a:r>
              <a:rPr lang="en-US" u="sng" dirty="0">
                <a:latin typeface="Calibri" pitchFamily="34" charset="0"/>
              </a:rPr>
              <a:t>Green Book on Real-Time Weather and Atmospheric Data</a:t>
            </a:r>
            <a:r>
              <a:rPr lang="en-US" dirty="0">
                <a:latin typeface="Calibri" pitchFamily="34" charset="0"/>
              </a:rPr>
              <a:t>: Working Group approved a resolution to submit the GB to the SLS Area Director for approval for </a:t>
            </a:r>
            <a:r>
              <a:rPr lang="en-US" dirty="0" smtClean="0">
                <a:latin typeface="Calibri" pitchFamily="34" charset="0"/>
              </a:rPr>
              <a:t>publication.  </a:t>
            </a:r>
          </a:p>
          <a:p>
            <a:pPr marL="342900" indent="-342900">
              <a:lnSpc>
                <a:spcPct val="100000"/>
              </a:lnSpc>
              <a:spcBef>
                <a:spcPts val="0"/>
              </a:spcBef>
              <a:spcAft>
                <a:spcPct val="0"/>
              </a:spcAft>
              <a:buSzTx/>
              <a:buFont typeface="Arial" pitchFamily="34" charset="0"/>
              <a:buChar char="•"/>
            </a:pPr>
            <a:r>
              <a:rPr lang="en-US" u="sng" dirty="0">
                <a:latin typeface="Calibri" pitchFamily="34" charset="0"/>
              </a:rPr>
              <a:t>Magenta </a:t>
            </a:r>
            <a:r>
              <a:rPr lang="en-US" u="sng" dirty="0" smtClean="0">
                <a:latin typeface="Calibri" pitchFamily="34" charset="0"/>
              </a:rPr>
              <a:t>Book on </a:t>
            </a:r>
            <a:r>
              <a:rPr lang="en-US" u="sng" dirty="0">
                <a:latin typeface="Calibri" pitchFamily="34" charset="0"/>
              </a:rPr>
              <a:t>Atmospheric </a:t>
            </a:r>
            <a:r>
              <a:rPr lang="en-US" u="sng" dirty="0" smtClean="0">
                <a:latin typeface="Calibri" pitchFamily="34" charset="0"/>
              </a:rPr>
              <a:t>Characterization</a:t>
            </a:r>
            <a:r>
              <a:rPr lang="en-US" dirty="0">
                <a:latin typeface="Calibri" pitchFamily="34" charset="0"/>
              </a:rPr>
              <a:t>: Working Group approved a Concept Paper to submit to the SLS Area Director for approval to start this new project.</a:t>
            </a:r>
          </a:p>
          <a:p>
            <a:pPr marL="342900" indent="-342900">
              <a:lnSpc>
                <a:spcPct val="100000"/>
              </a:lnSpc>
              <a:spcBef>
                <a:spcPts val="0"/>
              </a:spcBef>
              <a:spcAft>
                <a:spcPct val="0"/>
              </a:spcAft>
              <a:buSzTx/>
              <a:buFont typeface="Arial" pitchFamily="34" charset="0"/>
              <a:buChar char="•"/>
            </a:pPr>
            <a:r>
              <a:rPr lang="en-US" u="sng" dirty="0">
                <a:latin typeface="Calibri" pitchFamily="34" charset="0"/>
              </a:rPr>
              <a:t>Near Earth Scenario for High Data Rate (HDR): </a:t>
            </a:r>
            <a:r>
              <a:rPr lang="en-US" dirty="0">
                <a:latin typeface="Calibri" pitchFamily="34" charset="0"/>
              </a:rPr>
              <a:t>There is no consensus on how to </a:t>
            </a:r>
            <a:r>
              <a:rPr lang="en-US" dirty="0" smtClean="0">
                <a:latin typeface="Calibri" pitchFamily="34" charset="0"/>
              </a:rPr>
              <a:t>proceed and </a:t>
            </a:r>
            <a:r>
              <a:rPr lang="en-US" dirty="0">
                <a:latin typeface="Calibri" pitchFamily="34" charset="0"/>
              </a:rPr>
              <a:t>it was not discussed at this meeting.</a:t>
            </a:r>
          </a:p>
          <a:p>
            <a:pPr marL="628650" lvl="1" indent="-342900">
              <a:lnSpc>
                <a:spcPct val="100000"/>
              </a:lnSpc>
              <a:spcBef>
                <a:spcPts val="0"/>
              </a:spcBef>
              <a:spcAft>
                <a:spcPct val="0"/>
              </a:spcAft>
              <a:buSzTx/>
              <a:buFont typeface="Arial" pitchFamily="34" charset="0"/>
              <a:buChar char="•"/>
            </a:pPr>
            <a:r>
              <a:rPr lang="en-US" dirty="0">
                <a:latin typeface="Calibri" pitchFamily="34" charset="0"/>
              </a:rPr>
              <a:t>This threatens the schedule for the publication of any Blue </a:t>
            </a:r>
            <a:r>
              <a:rPr lang="en-US" dirty="0" smtClean="0">
                <a:latin typeface="Calibri" pitchFamily="34" charset="0"/>
              </a:rPr>
              <a:t>Books.</a:t>
            </a:r>
            <a:endParaRPr lang="en-US" dirty="0">
              <a:latin typeface="Calibri" pitchFamily="34" charset="0"/>
            </a:endParaRPr>
          </a:p>
        </p:txBody>
      </p:sp>
    </p:spTree>
    <p:extLst>
      <p:ext uri="{BB962C8B-B14F-4D97-AF65-F5344CB8AC3E}">
        <p14:creationId xmlns:p14="http://schemas.microsoft.com/office/powerpoint/2010/main" val="37585466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ct val="50000"/>
              </a:spcBef>
              <a:spcAft>
                <a:spcPct val="0"/>
              </a:spcAft>
              <a:buSzTx/>
            </a:pPr>
            <a:endParaRPr lang="en-GB" sz="2400" b="0">
              <a:latin typeface="Calibri" pitchFamily="34" charset="0"/>
            </a:endParaRPr>
          </a:p>
        </p:txBody>
      </p:sp>
      <p:sp>
        <p:nvSpPr>
          <p:cNvPr id="8194" name="Text Box 3"/>
          <p:cNvSpPr txBox="1">
            <a:spLocks noChangeArrowheads="1"/>
          </p:cNvSpPr>
          <p:nvPr/>
        </p:nvSpPr>
        <p:spPr bwMode="auto">
          <a:xfrm>
            <a:off x="322618" y="740650"/>
            <a:ext cx="8686800" cy="579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0" indent="0">
              <a:lnSpc>
                <a:spcPct val="100000"/>
              </a:lnSpc>
              <a:spcBef>
                <a:spcPct val="50000"/>
              </a:spcBef>
              <a:spcAft>
                <a:spcPct val="0"/>
              </a:spcAft>
              <a:buSzTx/>
            </a:pPr>
            <a:r>
              <a:rPr lang="en-US" dirty="0" smtClean="0">
                <a:solidFill>
                  <a:srgbClr val="000099"/>
                </a:solidFill>
                <a:latin typeface="Calibri" pitchFamily="34" charset="0"/>
              </a:rPr>
              <a:t>SDLS </a:t>
            </a:r>
            <a:r>
              <a:rPr lang="en-US" dirty="0">
                <a:solidFill>
                  <a:srgbClr val="000099"/>
                </a:solidFill>
                <a:latin typeface="Calibri" pitchFamily="34" charset="0"/>
              </a:rPr>
              <a:t>WG	Space Data Link </a:t>
            </a:r>
            <a:r>
              <a:rPr lang="en-US" dirty="0" smtClean="0">
                <a:solidFill>
                  <a:srgbClr val="000099"/>
                </a:solidFill>
                <a:latin typeface="Calibri" pitchFamily="34" charset="0"/>
              </a:rPr>
              <a:t>Security</a:t>
            </a:r>
            <a:endParaRPr lang="en-US" dirty="0">
              <a:latin typeface="Calibri" pitchFamily="34" charset="0"/>
            </a:endParaRPr>
          </a:p>
          <a:p>
            <a:pPr marL="628650" lvl="1" indent="-342900">
              <a:lnSpc>
                <a:spcPct val="100000"/>
              </a:lnSpc>
              <a:spcBef>
                <a:spcPts val="0"/>
              </a:spcBef>
              <a:spcAft>
                <a:spcPct val="0"/>
              </a:spcAft>
              <a:buSzTx/>
              <a:buFont typeface="Arial" pitchFamily="34" charset="0"/>
              <a:buChar char="•"/>
            </a:pPr>
            <a:r>
              <a:rPr lang="en-GB" sz="1800" dirty="0">
                <a:latin typeface="Calibri" pitchFamily="34" charset="0"/>
              </a:rPr>
              <a:t>SDLS core protocol</a:t>
            </a:r>
            <a:endParaRPr lang="en-GB" dirty="0">
              <a:latin typeface="Calibri" pitchFamily="34" charset="0"/>
              <a:ea typeface="ＭＳ Ｐゴシック"/>
              <a:cs typeface="Calibri" pitchFamily="34" charset="0"/>
            </a:endParaRPr>
          </a:p>
          <a:p>
            <a:pPr marL="1219200" lvl="2" indent="-304800">
              <a:lnSpc>
                <a:spcPct val="95000"/>
              </a:lnSpc>
              <a:spcBef>
                <a:spcPct val="20000"/>
              </a:spcBef>
              <a:buSzPct val="100000"/>
              <a:buFont typeface="Arial" charset="0"/>
              <a:buChar char="•"/>
            </a:pPr>
            <a:r>
              <a:rPr lang="en-GB" dirty="0">
                <a:latin typeface="Calibri" pitchFamily="34" charset="0"/>
                <a:ea typeface="ＭＳ Ｐゴシック"/>
                <a:cs typeface="Calibri" pitchFamily="34" charset="0"/>
              </a:rPr>
              <a:t>Green Book (350.5) : Review of the complete document. Target: finalization </a:t>
            </a:r>
            <a:r>
              <a:rPr lang="en-GB" dirty="0" smtClean="0">
                <a:latin typeface="Calibri" pitchFamily="34" charset="0"/>
                <a:ea typeface="ＭＳ Ｐゴシック"/>
                <a:cs typeface="Calibri" pitchFamily="34" charset="0"/>
              </a:rPr>
              <a:t>June 2016.</a:t>
            </a:r>
            <a:endParaRPr lang="en-GB" dirty="0">
              <a:latin typeface="Calibri" pitchFamily="34" charset="0"/>
              <a:ea typeface="ＭＳ Ｐゴシック"/>
              <a:cs typeface="Calibri" pitchFamily="34" charset="0"/>
            </a:endParaRPr>
          </a:p>
          <a:p>
            <a:pPr marL="628650" lvl="1" indent="-342900">
              <a:lnSpc>
                <a:spcPct val="100000"/>
              </a:lnSpc>
              <a:spcBef>
                <a:spcPts val="0"/>
              </a:spcBef>
              <a:spcAft>
                <a:spcPct val="0"/>
              </a:spcAft>
              <a:buSzTx/>
              <a:buFont typeface="Arial" pitchFamily="34" charset="0"/>
              <a:buChar char="•"/>
            </a:pPr>
            <a:r>
              <a:rPr lang="en-GB" sz="1800" dirty="0">
                <a:latin typeface="Calibri" pitchFamily="34" charset="0"/>
              </a:rPr>
              <a:t>SDLS extended procedures</a:t>
            </a:r>
          </a:p>
          <a:p>
            <a:pPr marL="1219200" lvl="2" indent="-304800">
              <a:lnSpc>
                <a:spcPct val="95000"/>
              </a:lnSpc>
              <a:spcBef>
                <a:spcPct val="20000"/>
              </a:spcBef>
              <a:buSzPct val="100000"/>
              <a:buFont typeface="Arial" charset="0"/>
              <a:buChar char="•"/>
            </a:pPr>
            <a:r>
              <a:rPr lang="en-GB" dirty="0">
                <a:latin typeface="Calibri" pitchFamily="34" charset="0"/>
                <a:ea typeface="ＭＳ Ｐゴシック"/>
                <a:cs typeface="Calibri" pitchFamily="34" charset="0"/>
              </a:rPr>
              <a:t>Finalization of Monitoring &amp; Control, </a:t>
            </a:r>
            <a:r>
              <a:rPr lang="en-GB" dirty="0" smtClean="0">
                <a:latin typeface="Calibri" pitchFamily="34" charset="0"/>
                <a:ea typeface="ＭＳ Ｐゴシック"/>
                <a:cs typeface="Calibri" pitchFamily="34" charset="0"/>
              </a:rPr>
              <a:t>Security Association (SA) </a:t>
            </a:r>
            <a:r>
              <a:rPr lang="en-GB" dirty="0">
                <a:latin typeface="Calibri" pitchFamily="34" charset="0"/>
                <a:ea typeface="ＭＳ Ｐゴシック"/>
                <a:cs typeface="Calibri" pitchFamily="34" charset="0"/>
              </a:rPr>
              <a:t>management and Key management services/procedures/PDU</a:t>
            </a:r>
          </a:p>
          <a:p>
            <a:pPr marL="1219200" lvl="2" indent="-304800">
              <a:lnSpc>
                <a:spcPct val="95000"/>
              </a:lnSpc>
              <a:spcBef>
                <a:spcPct val="20000"/>
              </a:spcBef>
              <a:buSzPct val="100000"/>
              <a:buFont typeface="Arial" charset="0"/>
              <a:buChar char="•"/>
            </a:pPr>
            <a:r>
              <a:rPr lang="en-GB" dirty="0">
                <a:latin typeface="Calibri" pitchFamily="34" charset="0"/>
                <a:ea typeface="ＭＳ Ｐゴシック"/>
                <a:cs typeface="Calibri" pitchFamily="34" charset="0"/>
              </a:rPr>
              <a:t>Finalization of definition and parameters for baseline mode</a:t>
            </a:r>
          </a:p>
          <a:p>
            <a:pPr marL="1219200" lvl="2" indent="-304800">
              <a:lnSpc>
                <a:spcPct val="95000"/>
              </a:lnSpc>
              <a:spcBef>
                <a:spcPct val="20000"/>
              </a:spcBef>
              <a:buSzPct val="100000"/>
              <a:buFont typeface="Arial" charset="0"/>
              <a:buChar char="•"/>
            </a:pPr>
            <a:r>
              <a:rPr lang="en-GB" dirty="0">
                <a:latin typeface="Calibri" pitchFamily="34" charset="0"/>
                <a:ea typeface="ＭＳ Ｐゴシック"/>
                <a:cs typeface="Calibri" pitchFamily="34" charset="0"/>
              </a:rPr>
              <a:t>Discussion/decisions on interoperability testing :</a:t>
            </a:r>
          </a:p>
          <a:p>
            <a:pPr marL="1676400" lvl="3" indent="-304800">
              <a:lnSpc>
                <a:spcPct val="95000"/>
              </a:lnSpc>
              <a:spcBef>
                <a:spcPct val="20000"/>
              </a:spcBef>
              <a:buSzPct val="100000"/>
              <a:buFont typeface="Arial" charset="0"/>
              <a:buChar char="•"/>
            </a:pPr>
            <a:r>
              <a:rPr lang="en-GB" dirty="0">
                <a:latin typeface="Calibri" pitchFamily="34" charset="0"/>
                <a:ea typeface="ＭＳ Ｐゴシック"/>
                <a:cs typeface="Calibri" pitchFamily="34" charset="0"/>
              </a:rPr>
              <a:t>Tests objectives, coverage &amp; configurations</a:t>
            </a:r>
          </a:p>
          <a:p>
            <a:pPr marL="1676400" lvl="3" indent="-304800">
              <a:lnSpc>
                <a:spcPct val="95000"/>
              </a:lnSpc>
              <a:spcBef>
                <a:spcPct val="20000"/>
              </a:spcBef>
              <a:buSzPct val="100000"/>
              <a:buFont typeface="Arial" charset="0"/>
              <a:buChar char="•"/>
            </a:pPr>
            <a:r>
              <a:rPr lang="en-GB" dirty="0">
                <a:latin typeface="Calibri" pitchFamily="34" charset="0"/>
                <a:ea typeface="ＭＳ Ｐゴシック"/>
                <a:cs typeface="Calibri" pitchFamily="34" charset="0"/>
              </a:rPr>
              <a:t>2 prototypes under development : ESA, NASA</a:t>
            </a:r>
          </a:p>
          <a:p>
            <a:pPr marL="1676400" lvl="3" indent="-304800">
              <a:lnSpc>
                <a:spcPct val="95000"/>
              </a:lnSpc>
              <a:spcBef>
                <a:spcPct val="20000"/>
              </a:spcBef>
              <a:buSzPct val="100000"/>
              <a:buFont typeface="Arial" charset="0"/>
              <a:buChar char="•"/>
            </a:pPr>
            <a:r>
              <a:rPr lang="en-GB" dirty="0">
                <a:latin typeface="Calibri" pitchFamily="34" charset="0"/>
                <a:ea typeface="ＭＳ Ｐゴシック"/>
                <a:cs typeface="Calibri" pitchFamily="34" charset="0"/>
              </a:rPr>
              <a:t>Interconnection of prototypes done using </a:t>
            </a:r>
            <a:r>
              <a:rPr lang="en-GB" dirty="0" smtClean="0">
                <a:latin typeface="Calibri" pitchFamily="34" charset="0"/>
                <a:ea typeface="ＭＳ Ｐゴシック"/>
                <a:cs typeface="Calibri" pitchFamily="34" charset="0"/>
              </a:rPr>
              <a:t>Virtual Machines </a:t>
            </a:r>
            <a:r>
              <a:rPr lang="en-GB" dirty="0">
                <a:latin typeface="Calibri" pitchFamily="34" charset="0"/>
                <a:ea typeface="ＭＳ Ｐゴシック"/>
                <a:cs typeface="Calibri" pitchFamily="34" charset="0"/>
              </a:rPr>
              <a:t>over cloud service</a:t>
            </a:r>
          </a:p>
          <a:p>
            <a:pPr marL="1219200" lvl="2" indent="-304800">
              <a:lnSpc>
                <a:spcPct val="95000"/>
              </a:lnSpc>
              <a:spcBef>
                <a:spcPct val="20000"/>
              </a:spcBef>
              <a:buSzPct val="100000"/>
              <a:buFont typeface="Arial" charset="0"/>
              <a:buChar char="•"/>
            </a:pPr>
            <a:r>
              <a:rPr lang="en-GB" dirty="0">
                <a:latin typeface="Calibri" pitchFamily="34" charset="0"/>
                <a:ea typeface="ＭＳ Ｐゴシック"/>
                <a:cs typeface="Calibri" pitchFamily="34" charset="0"/>
              </a:rPr>
              <a:t>White book 90% complete. Target : </a:t>
            </a:r>
            <a:r>
              <a:rPr lang="en-GB" dirty="0" smtClean="0">
                <a:latin typeface="Calibri" pitchFamily="34" charset="0"/>
                <a:ea typeface="ＭＳ Ｐゴシック"/>
                <a:cs typeface="Calibri" pitchFamily="34" charset="0"/>
              </a:rPr>
              <a:t>Resolution for Red Book review expected </a:t>
            </a:r>
            <a:r>
              <a:rPr lang="en-GB" dirty="0">
                <a:latin typeface="Calibri" pitchFamily="34" charset="0"/>
                <a:ea typeface="ＭＳ Ｐゴシック"/>
                <a:cs typeface="Calibri" pitchFamily="34" charset="0"/>
              </a:rPr>
              <a:t>September 2016. </a:t>
            </a:r>
            <a:endParaRPr lang="en-US" dirty="0">
              <a:latin typeface="Calibri" pitchFamily="34" charset="0"/>
            </a:endParaRPr>
          </a:p>
          <a:p>
            <a:pPr marL="342900" indent="-342900">
              <a:lnSpc>
                <a:spcPct val="100000"/>
              </a:lnSpc>
              <a:spcBef>
                <a:spcPts val="0"/>
              </a:spcBef>
              <a:spcAft>
                <a:spcPct val="0"/>
              </a:spcAft>
              <a:buSzTx/>
              <a:buFont typeface="Arial" pitchFamily="34" charset="0"/>
              <a:buChar char="•"/>
            </a:pPr>
            <a:endParaRPr lang="en-US" sz="2800" dirty="0" smtClean="0">
              <a:solidFill>
                <a:srgbClr val="000099"/>
              </a:solidFill>
              <a:latin typeface="Calibri" pitchFamily="34" charset="0"/>
            </a:endParaRPr>
          </a:p>
          <a:p>
            <a:pPr marL="342900" indent="-342900">
              <a:lnSpc>
                <a:spcPct val="100000"/>
              </a:lnSpc>
              <a:spcBef>
                <a:spcPts val="0"/>
              </a:spcBef>
              <a:spcAft>
                <a:spcPct val="0"/>
              </a:spcAft>
              <a:buSzTx/>
              <a:buFont typeface="Arial" pitchFamily="34" charset="0"/>
              <a:buChar char="•"/>
            </a:pPr>
            <a:r>
              <a:rPr lang="en-US" sz="2800" dirty="0" smtClean="0">
                <a:solidFill>
                  <a:srgbClr val="000099"/>
                </a:solidFill>
                <a:latin typeface="Calibri" pitchFamily="34" charset="0"/>
              </a:rPr>
              <a:t>SLS </a:t>
            </a:r>
            <a:r>
              <a:rPr lang="en-US" sz="2800" dirty="0">
                <a:solidFill>
                  <a:srgbClr val="000099"/>
                </a:solidFill>
                <a:latin typeface="Calibri" pitchFamily="34" charset="0"/>
              </a:rPr>
              <a:t>Area want to thank </a:t>
            </a:r>
            <a:r>
              <a:rPr lang="en-US" sz="2800" dirty="0" smtClean="0">
                <a:solidFill>
                  <a:srgbClr val="000099"/>
                </a:solidFill>
                <a:latin typeface="Calibri" pitchFamily="34" charset="0"/>
              </a:rPr>
              <a:t>NASA/GRC for </a:t>
            </a:r>
            <a:r>
              <a:rPr lang="en-US" sz="2800" dirty="0">
                <a:solidFill>
                  <a:srgbClr val="000099"/>
                </a:solidFill>
                <a:latin typeface="Calibri" pitchFamily="34" charset="0"/>
              </a:rPr>
              <a:t>the excellent accommodation and facilities.</a:t>
            </a:r>
            <a:endParaRPr lang="en-US" sz="2800" dirty="0">
              <a:latin typeface="Calibri" pitchFamily="34" charset="0"/>
            </a:endParaRPr>
          </a:p>
          <a:p>
            <a:pPr marL="342900" indent="-342900">
              <a:lnSpc>
                <a:spcPct val="100000"/>
              </a:lnSpc>
              <a:spcBef>
                <a:spcPts val="0"/>
              </a:spcBef>
              <a:spcAft>
                <a:spcPct val="0"/>
              </a:spcAft>
              <a:buSzTx/>
              <a:buFont typeface="Arial" pitchFamily="34" charset="0"/>
              <a:buChar char="•"/>
            </a:pPr>
            <a:endParaRPr lang="en-US" sz="2800" dirty="0">
              <a:latin typeface="Calibri" pitchFamily="34" charset="0"/>
            </a:endParaRPr>
          </a:p>
          <a:p>
            <a:pPr marL="342900" indent="-342900">
              <a:lnSpc>
                <a:spcPct val="100000"/>
              </a:lnSpc>
              <a:spcBef>
                <a:spcPts val="0"/>
              </a:spcBef>
              <a:spcAft>
                <a:spcPct val="0"/>
              </a:spcAft>
              <a:buSzTx/>
              <a:buFont typeface="Arial" pitchFamily="34" charset="0"/>
              <a:buChar char="•"/>
            </a:pPr>
            <a:endParaRPr lang="en-US" dirty="0" smtClean="0">
              <a:latin typeface="Calibri" pitchFamily="34" charset="0"/>
            </a:endParaRPr>
          </a:p>
        </p:txBody>
      </p:sp>
      <p:sp>
        <p:nvSpPr>
          <p:cNvPr id="6" name="Text Box 2"/>
          <p:cNvSpPr txBox="1">
            <a:spLocks noChangeArrowheads="1"/>
          </p:cNvSpPr>
          <p:nvPr/>
        </p:nvSpPr>
        <p:spPr bwMode="auto">
          <a:xfrm>
            <a:off x="1422791" y="87765"/>
            <a:ext cx="7220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gn="ctr">
              <a:lnSpc>
                <a:spcPct val="100000"/>
              </a:lnSpc>
              <a:spcBef>
                <a:spcPct val="50000"/>
              </a:spcBef>
              <a:spcAft>
                <a:spcPct val="0"/>
              </a:spcAft>
              <a:buSzTx/>
            </a:pPr>
            <a:r>
              <a:rPr lang="en-GB" sz="2800" dirty="0">
                <a:solidFill>
                  <a:srgbClr val="000099"/>
                </a:solidFill>
                <a:latin typeface="Calibri" pitchFamily="34" charset="0"/>
                <a:cs typeface="Calibri" pitchFamily="34" charset="0"/>
              </a:rPr>
              <a:t>SLS </a:t>
            </a:r>
            <a:r>
              <a:rPr lang="en-GB" sz="2800" dirty="0" smtClean="0">
                <a:solidFill>
                  <a:srgbClr val="000099"/>
                </a:solidFill>
                <a:latin typeface="Calibri" pitchFamily="34" charset="0"/>
                <a:cs typeface="Calibri" pitchFamily="34" charset="0"/>
              </a:rPr>
              <a:t>AREA </a:t>
            </a:r>
            <a:r>
              <a:rPr lang="en-US" sz="2800" dirty="0" smtClean="0">
                <a:solidFill>
                  <a:srgbClr val="000099"/>
                </a:solidFill>
                <a:latin typeface="Calibri" pitchFamily="34" charset="0"/>
                <a:cs typeface="Calibri" pitchFamily="34" charset="0"/>
              </a:rPr>
              <a:t>REPORT – SUMMARY (3 of 3)</a:t>
            </a:r>
            <a:endParaRPr lang="en-US" sz="2800" dirty="0">
              <a:solidFill>
                <a:srgbClr val="000099"/>
              </a:solidFill>
              <a:latin typeface="Calibri" pitchFamily="34" charset="0"/>
              <a:cs typeface="Calibri" pitchFamily="34" charset="0"/>
            </a:endParaRPr>
          </a:p>
        </p:txBody>
      </p:sp>
    </p:spTree>
    <p:extLst>
      <p:ext uri="{BB962C8B-B14F-4D97-AF65-F5344CB8AC3E}">
        <p14:creationId xmlns:p14="http://schemas.microsoft.com/office/powerpoint/2010/main" val="39832466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1937" name="Text Box 33"/>
          <p:cNvSpPr txBox="1">
            <a:spLocks noChangeArrowheads="1"/>
          </p:cNvSpPr>
          <p:nvPr/>
        </p:nvSpPr>
        <p:spPr bwMode="auto">
          <a:xfrm>
            <a:off x="1447800" y="4876800"/>
            <a:ext cx="6248400" cy="430887"/>
          </a:xfrm>
          <a:prstGeom prst="rect">
            <a:avLst/>
          </a:prstGeom>
          <a:noFill/>
          <a:ln w="12700">
            <a:noFill/>
            <a:miter lim="800000"/>
            <a:headEnd type="none" w="sm" len="sm"/>
            <a:tailEnd type="none" w="sm" len="sm"/>
          </a:ln>
        </p:spPr>
        <p:txBody>
          <a:bodyPr>
            <a:spAutoFit/>
          </a:bodyPr>
          <a:lstStyle/>
          <a:p>
            <a:pPr algn="ctr" eaLnBrk="0" hangingPunct="0">
              <a:lnSpc>
                <a:spcPct val="90000"/>
              </a:lnSpc>
              <a:spcAft>
                <a:spcPct val="10000"/>
              </a:spcAft>
              <a:buSzPct val="125000"/>
            </a:pPr>
            <a:r>
              <a:rPr lang="en-US" sz="2400" dirty="0" smtClean="0">
                <a:solidFill>
                  <a:srgbClr val="000099"/>
                </a:solidFill>
              </a:rPr>
              <a:t>Richard Barton (DAD)</a:t>
            </a:r>
            <a:endParaRPr lang="en-US" sz="2400" dirty="0">
              <a:solidFill>
                <a:srgbClr val="000099"/>
              </a:solidFill>
            </a:endParaRPr>
          </a:p>
        </p:txBody>
      </p:sp>
      <p:sp>
        <p:nvSpPr>
          <p:cNvPr id="1740803" name="Text Box 3"/>
          <p:cNvSpPr txBox="1">
            <a:spLocks noChangeArrowheads="1"/>
          </p:cNvSpPr>
          <p:nvPr/>
        </p:nvSpPr>
        <p:spPr bwMode="auto">
          <a:xfrm>
            <a:off x="838200" y="1143000"/>
            <a:ext cx="7597775" cy="2696123"/>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lnSpc>
                <a:spcPct val="90000"/>
              </a:lnSpc>
              <a:spcAft>
                <a:spcPct val="10000"/>
              </a:spcAft>
              <a:buSzPct val="125000"/>
              <a:defRPr/>
            </a:pPr>
            <a:endParaRPr lang="en-US" sz="2800" dirty="0">
              <a:solidFill>
                <a:srgbClr val="000099"/>
              </a:solidFill>
              <a:effectLst>
                <a:outerShdw blurRad="38100" dist="38100" dir="2700000" algn="tl">
                  <a:srgbClr val="C0C0C0"/>
                </a:outerShdw>
              </a:effectLst>
            </a:endParaRPr>
          </a:p>
          <a:p>
            <a:pPr algn="ctr" eaLnBrk="0" hangingPunct="0">
              <a:lnSpc>
                <a:spcPct val="90000"/>
              </a:lnSpc>
              <a:spcAft>
                <a:spcPct val="10000"/>
              </a:spcAft>
              <a:buSzPct val="125000"/>
              <a:defRPr/>
            </a:pPr>
            <a:r>
              <a:rPr lang="en-US" sz="4000" dirty="0">
                <a:solidFill>
                  <a:srgbClr val="000099"/>
                </a:solidFill>
                <a:effectLst>
                  <a:outerShdw blurRad="38100" dist="38100" dir="2700000" algn="tl">
                    <a:srgbClr val="C0C0C0"/>
                  </a:outerShdw>
                </a:effectLst>
              </a:rPr>
              <a:t>SPACECRAFT ONBOARD INTERFACES SERVICES</a:t>
            </a:r>
          </a:p>
          <a:p>
            <a:pPr algn="ctr" eaLnBrk="0" hangingPunct="0">
              <a:lnSpc>
                <a:spcPct val="90000"/>
              </a:lnSpc>
              <a:spcAft>
                <a:spcPct val="10000"/>
              </a:spcAft>
              <a:buSzPct val="125000"/>
              <a:defRPr/>
            </a:pPr>
            <a:r>
              <a:rPr lang="en-US" sz="4000" dirty="0">
                <a:solidFill>
                  <a:srgbClr val="000099"/>
                </a:solidFill>
                <a:effectLst>
                  <a:outerShdw blurRad="38100" dist="38100" dir="2700000" algn="tl">
                    <a:srgbClr val="C0C0C0"/>
                  </a:outerShdw>
                </a:effectLst>
              </a:rPr>
              <a:t>(SOIS) </a:t>
            </a:r>
            <a:r>
              <a:rPr lang="en-US" sz="4000" dirty="0" smtClean="0">
                <a:solidFill>
                  <a:srgbClr val="000099"/>
                </a:solidFill>
                <a:effectLst>
                  <a:outerShdw blurRad="38100" dist="38100" dir="2700000" algn="tl">
                    <a:srgbClr val="C0C0C0"/>
                  </a:outerShdw>
                </a:effectLst>
              </a:rPr>
              <a:t>AREA</a:t>
            </a:r>
          </a:p>
          <a:p>
            <a:pPr algn="ctr" eaLnBrk="0" hangingPunct="0">
              <a:lnSpc>
                <a:spcPct val="90000"/>
              </a:lnSpc>
              <a:spcAft>
                <a:spcPct val="10000"/>
              </a:spcAft>
              <a:buSzPct val="125000"/>
              <a:defRPr/>
            </a:pPr>
            <a:r>
              <a:rPr lang="en-US" sz="2800" dirty="0" smtClean="0">
                <a:solidFill>
                  <a:srgbClr val="000099"/>
                </a:solidFill>
                <a:effectLst>
                  <a:outerShdw blurRad="38100" dist="38100" dir="2700000" algn="tl">
                    <a:srgbClr val="C0C0C0"/>
                  </a:outerShdw>
                </a:effectLst>
              </a:rPr>
              <a:t>Spring 2016</a:t>
            </a:r>
            <a:endParaRPr lang="en-US" sz="2800" dirty="0">
              <a:solidFill>
                <a:srgbClr val="000099"/>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defRPr/>
            </a:pPr>
            <a:r>
              <a:rPr lang="en-US" sz="2800" dirty="0" smtClean="0">
                <a:solidFill>
                  <a:srgbClr val="000099"/>
                </a:solidFill>
                <a:effectLst/>
                <a:ea typeface="+mj-ea"/>
              </a:rPr>
              <a:t>SOIS Area Report</a:t>
            </a:r>
            <a:br>
              <a:rPr lang="en-US" sz="2800" dirty="0" smtClean="0">
                <a:solidFill>
                  <a:srgbClr val="000099"/>
                </a:solidFill>
                <a:effectLst/>
                <a:ea typeface="+mj-ea"/>
              </a:rPr>
            </a:br>
            <a:r>
              <a:rPr lang="en-GB" sz="2000" dirty="0" smtClean="0">
                <a:solidFill>
                  <a:srgbClr val="000099"/>
                </a:solidFill>
                <a:effectLst/>
                <a:latin typeface="Calibri" pitchFamily="34" charset="0"/>
                <a:ea typeface="+mj-ea"/>
              </a:rPr>
              <a:t>Meeting Demographics </a:t>
            </a:r>
            <a:r>
              <a:rPr lang="en-US" sz="2000" dirty="0" smtClean="0">
                <a:solidFill>
                  <a:srgbClr val="000099"/>
                </a:solidFill>
                <a:effectLst/>
                <a:ea typeface="+mj-ea"/>
              </a:rPr>
              <a:t/>
            </a:r>
            <a:br>
              <a:rPr lang="en-US" sz="2000" dirty="0" smtClean="0">
                <a:solidFill>
                  <a:srgbClr val="000099"/>
                </a:solidFill>
                <a:effectLst/>
                <a:ea typeface="+mj-ea"/>
              </a:rPr>
            </a:br>
            <a:endParaRPr lang="en-US" sz="2000" dirty="0">
              <a:effectLst/>
              <a:ea typeface="+mj-ea"/>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46630755"/>
              </p:ext>
            </p:extLst>
          </p:nvPr>
        </p:nvGraphicFramePr>
        <p:xfrm>
          <a:off x="457200" y="1066800"/>
          <a:ext cx="8305800" cy="5186371"/>
        </p:xfrm>
        <a:graphic>
          <a:graphicData uri="http://schemas.openxmlformats.org/drawingml/2006/table">
            <a:tbl>
              <a:tblPr/>
              <a:tblGrid>
                <a:gridCol w="1660525"/>
                <a:gridCol w="1662113"/>
                <a:gridCol w="1660525"/>
                <a:gridCol w="1662112"/>
                <a:gridCol w="1660525"/>
              </a:tblGrid>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Plenary</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Det Ntwrk BoF</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Wireless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App Suppt Svcs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ASI</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CNES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CNSA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CSA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1</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1</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DLR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ESA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INPE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JAXA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NASA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RFSA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1</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UKSA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Other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TOTAL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19</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11</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*South Korea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436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Meeting Duration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.25 (*met with SOIS </a:t>
                      </a: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APP </a:t>
                      </a:r>
                      <a:r>
                        <a:rPr kumimoji="0" lang="en-US" sz="1400" b="1" i="0" u="none" strike="noStrike" cap="none" normalizeH="0" baseline="0" dirty="0">
                          <a:ln>
                            <a:noFill/>
                          </a:ln>
                          <a:solidFill>
                            <a:srgbClr val="000000"/>
                          </a:solidFill>
                          <a:effectLst/>
                          <a:latin typeface="Arial" charset="0"/>
                          <a:ea typeface="ＭＳ Ｐゴシック" charset="0"/>
                          <a:cs typeface="Arial" charset="0"/>
                        </a:rPr>
                        <a:t>Friday)</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2.5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3.75 (met with </a:t>
                      </a: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SUBNET </a:t>
                      </a:r>
                      <a:r>
                        <a:rPr kumimoji="0" lang="en-US" sz="1400" b="1" i="0" u="none" strike="noStrike" cap="none" normalizeH="0" baseline="0" dirty="0">
                          <a:ln>
                            <a:noFill/>
                          </a:ln>
                          <a:solidFill>
                            <a:srgbClr val="000000"/>
                          </a:solidFill>
                          <a:effectLst/>
                          <a:latin typeface="Arial" charset="0"/>
                          <a:ea typeface="ＭＳ Ｐゴシック" charset="0"/>
                          <a:cs typeface="Arial" charset="0"/>
                        </a:rPr>
                        <a:t>Friday)</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Agency Diversity</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7</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8</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bl>
          </a:graphicData>
        </a:graphic>
      </p:graphicFrame>
    </p:spTree>
    <p:extLst>
      <p:ext uri="{BB962C8B-B14F-4D97-AF65-F5344CB8AC3E}">
        <p14:creationId xmlns:p14="http://schemas.microsoft.com/office/powerpoint/2010/main" val="1226331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02980"/>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solidFill>
                  <a:srgbClr val="000099"/>
                </a:solidFill>
                <a:effectLst>
                  <a:outerShdw blurRad="38100" dist="38100" dir="2700000" algn="tl">
                    <a:srgbClr val="000000">
                      <a:alpha val="43137"/>
                    </a:srgbClr>
                  </a:outerShdw>
                </a:effectLst>
              </a:rPr>
              <a:t>CMC / CESG Poll Statistics</a:t>
            </a:r>
            <a:endParaRPr lang="en-US" dirty="0">
              <a:solidFill>
                <a:srgbClr val="000099"/>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240795" y="779055"/>
            <a:ext cx="8790883"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ts val="1920"/>
              </a:lnSpc>
              <a:spcBef>
                <a:spcPts val="0"/>
              </a:spcBef>
              <a:spcAft>
                <a:spcPts val="0"/>
              </a:spcAft>
              <a:defRPr/>
            </a:pPr>
            <a:r>
              <a:rPr lang="en-US" sz="2000" dirty="0" smtClean="0">
                <a:ea typeface="ＭＳ Ｐゴシック" pitchFamily="34" charset="-128"/>
              </a:rPr>
              <a:t>CESG Polls</a:t>
            </a:r>
            <a:r>
              <a:rPr lang="en-US" sz="1600" dirty="0" smtClean="0">
                <a:ea typeface="ＭＳ Ｐゴシック" pitchFamily="34" charset="-128"/>
              </a:rPr>
              <a:t>, </a:t>
            </a:r>
            <a:r>
              <a:rPr lang="en-US" sz="1600" dirty="0">
                <a:ea typeface="ＭＳ Ｐゴシック" pitchFamily="34" charset="-128"/>
              </a:rPr>
              <a:t>not through CMC Poll yet</a:t>
            </a:r>
          </a:p>
          <a:p>
            <a:pPr lvl="1">
              <a:lnSpc>
                <a:spcPts val="1920"/>
              </a:lnSpc>
              <a:spcBef>
                <a:spcPts val="300"/>
              </a:spcBef>
              <a:spcAft>
                <a:spcPts val="0"/>
              </a:spcAft>
              <a:defRPr/>
            </a:pPr>
            <a:r>
              <a:rPr lang="en-US" sz="1600" dirty="0" smtClean="0">
                <a:ea typeface="ＭＳ Ｐゴシック" pitchFamily="34" charset="-128"/>
              </a:rPr>
              <a:t>Publication</a:t>
            </a:r>
          </a:p>
          <a:p>
            <a:pPr lvl="2">
              <a:lnSpc>
                <a:spcPts val="1920"/>
              </a:lnSpc>
              <a:spcBef>
                <a:spcPts val="300"/>
              </a:spcBef>
              <a:spcAft>
                <a:spcPts val="0"/>
              </a:spcAft>
              <a:defRPr/>
            </a:pPr>
            <a:r>
              <a:rPr lang="en-US" sz="1600" dirty="0" smtClean="0">
                <a:solidFill>
                  <a:srgbClr val="CCCC00"/>
                </a:solidFill>
                <a:ea typeface="ＭＳ Ｐゴシック" pitchFamily="34" charset="-128"/>
              </a:rPr>
              <a:t>SANA Registry Management Policy                                    </a:t>
            </a:r>
            <a:endParaRPr lang="en-US" sz="1200" dirty="0">
              <a:solidFill>
                <a:srgbClr val="FF0000"/>
              </a:solidFill>
              <a:ea typeface="ＭＳ Ｐゴシック" pitchFamily="34" charset="-128"/>
            </a:endParaRPr>
          </a:p>
          <a:p>
            <a:pPr lvl="2">
              <a:lnSpc>
                <a:spcPts val="1920"/>
              </a:lnSpc>
              <a:spcBef>
                <a:spcPts val="300"/>
              </a:spcBef>
              <a:spcAft>
                <a:spcPts val="0"/>
              </a:spcAft>
              <a:defRPr/>
            </a:pPr>
            <a:r>
              <a:rPr lang="en-US" sz="1600" dirty="0" smtClean="0">
                <a:solidFill>
                  <a:srgbClr val="CCCC00"/>
                </a:solidFill>
                <a:ea typeface="ＭＳ Ｐゴシック" pitchFamily="34" charset="-128"/>
              </a:rPr>
              <a:t>Procedures for SANA Registry Specification                     </a:t>
            </a:r>
            <a:endParaRPr lang="en-US" sz="1200" dirty="0" smtClean="0">
              <a:solidFill>
                <a:srgbClr val="CCCC00"/>
              </a:solidFill>
              <a:ea typeface="ＭＳ Ｐゴシック" pitchFamily="34" charset="-128"/>
            </a:endParaRPr>
          </a:p>
          <a:p>
            <a:pPr lvl="2">
              <a:lnSpc>
                <a:spcPts val="1920"/>
              </a:lnSpc>
              <a:spcBef>
                <a:spcPts val="300"/>
              </a:spcBef>
              <a:spcAft>
                <a:spcPts val="0"/>
              </a:spcAft>
              <a:defRPr/>
            </a:pPr>
            <a:r>
              <a:rPr lang="en-US" sz="1600" dirty="0" smtClean="0">
                <a:solidFill>
                  <a:srgbClr val="CCCC00"/>
                </a:solidFill>
                <a:ea typeface="ＭＳ Ｐゴシック" pitchFamily="34" charset="-128"/>
              </a:rPr>
              <a:t>SANA – Role, Responsibilities, Policies and Procedures  </a:t>
            </a:r>
            <a:endParaRPr lang="en-US" sz="1200" dirty="0" smtClean="0">
              <a:solidFill>
                <a:srgbClr val="FF0000"/>
              </a:solidFill>
              <a:ea typeface="ＭＳ Ｐゴシック" pitchFamily="34" charset="-128"/>
            </a:endParaRPr>
          </a:p>
          <a:p>
            <a:pPr lvl="1">
              <a:lnSpc>
                <a:spcPts val="1920"/>
              </a:lnSpc>
              <a:spcBef>
                <a:spcPts val="300"/>
              </a:spcBef>
              <a:spcAft>
                <a:spcPts val="0"/>
              </a:spcAft>
              <a:defRPr/>
            </a:pPr>
            <a:r>
              <a:rPr lang="en-US" sz="1600" dirty="0" smtClean="0">
                <a:ea typeface="ＭＳ Ｐゴシック" pitchFamily="34" charset="-128"/>
              </a:rPr>
              <a:t>Retirement</a:t>
            </a:r>
          </a:p>
          <a:p>
            <a:pPr lvl="2">
              <a:lnSpc>
                <a:spcPts val="1920"/>
              </a:lnSpc>
              <a:spcBef>
                <a:spcPts val="300"/>
              </a:spcBef>
              <a:spcAft>
                <a:spcPts val="0"/>
              </a:spcAft>
              <a:defRPr/>
            </a:pPr>
            <a:r>
              <a:rPr lang="en-US" sz="1600" dirty="0" smtClean="0">
                <a:solidFill>
                  <a:srgbClr val="00B050"/>
                </a:solidFill>
                <a:ea typeface="ＭＳ Ｐゴシック" pitchFamily="34" charset="-128"/>
              </a:rPr>
              <a:t>Encryption Algorithm Trade Survey</a:t>
            </a:r>
          </a:p>
          <a:p>
            <a:pPr lvl="2">
              <a:lnSpc>
                <a:spcPts val="1920"/>
              </a:lnSpc>
              <a:spcBef>
                <a:spcPts val="300"/>
              </a:spcBef>
              <a:spcAft>
                <a:spcPts val="0"/>
              </a:spcAft>
              <a:defRPr/>
            </a:pPr>
            <a:r>
              <a:rPr lang="en-US" sz="1600" dirty="0" smtClean="0">
                <a:solidFill>
                  <a:srgbClr val="00B050"/>
                </a:solidFill>
                <a:ea typeface="ＭＳ Ｐゴシック" pitchFamily="34" charset="-128"/>
              </a:rPr>
              <a:t>Authentication / Integrity Algorithm Issues Survey</a:t>
            </a:r>
          </a:p>
          <a:p>
            <a:pPr lvl="1">
              <a:lnSpc>
                <a:spcPts val="1920"/>
              </a:lnSpc>
              <a:spcBef>
                <a:spcPts val="300"/>
              </a:spcBef>
              <a:spcAft>
                <a:spcPts val="0"/>
              </a:spcAft>
              <a:defRPr/>
            </a:pPr>
            <a:r>
              <a:rPr lang="en-US" sz="1600" dirty="0" smtClean="0">
                <a:ea typeface="ＭＳ Ｐゴシック" pitchFamily="34" charset="-128"/>
              </a:rPr>
              <a:t>Re-Confirmation</a:t>
            </a:r>
          </a:p>
          <a:p>
            <a:pPr lvl="2">
              <a:lnSpc>
                <a:spcPts val="1920"/>
              </a:lnSpc>
              <a:spcBef>
                <a:spcPts val="300"/>
              </a:spcBef>
              <a:spcAft>
                <a:spcPts val="0"/>
              </a:spcAft>
              <a:defRPr/>
            </a:pPr>
            <a:r>
              <a:rPr lang="en-GB" sz="1600" dirty="0">
                <a:solidFill>
                  <a:srgbClr val="003399"/>
                </a:solidFill>
                <a:ea typeface="ＭＳ Ｐゴシック" pitchFamily="34" charset="-128"/>
              </a:rPr>
              <a:t>SLS COP-1</a:t>
            </a:r>
          </a:p>
          <a:p>
            <a:pPr lvl="2">
              <a:lnSpc>
                <a:spcPts val="1920"/>
              </a:lnSpc>
              <a:spcBef>
                <a:spcPts val="300"/>
              </a:spcBef>
              <a:spcAft>
                <a:spcPts val="0"/>
              </a:spcAft>
              <a:defRPr/>
            </a:pPr>
            <a:r>
              <a:rPr lang="en-GB" sz="1600" dirty="0">
                <a:solidFill>
                  <a:srgbClr val="003399"/>
                </a:solidFill>
                <a:ea typeface="ＭＳ Ｐゴシック" pitchFamily="34" charset="-128"/>
              </a:rPr>
              <a:t>SCPS-TP</a:t>
            </a:r>
          </a:p>
          <a:p>
            <a:pPr lvl="2">
              <a:lnSpc>
                <a:spcPts val="1920"/>
              </a:lnSpc>
              <a:spcBef>
                <a:spcPts val="300"/>
              </a:spcBef>
              <a:spcAft>
                <a:spcPts val="0"/>
              </a:spcAft>
              <a:defRPr/>
            </a:pPr>
            <a:r>
              <a:rPr lang="en-GB" sz="1600" dirty="0">
                <a:solidFill>
                  <a:srgbClr val="FF0066"/>
                </a:solidFill>
                <a:ea typeface="ＭＳ Ｐゴシック" pitchFamily="34" charset="-128"/>
              </a:rPr>
              <a:t>SEA </a:t>
            </a:r>
            <a:r>
              <a:rPr lang="en-GB" sz="1600" dirty="0" smtClean="0">
                <a:solidFill>
                  <a:srgbClr val="FF0066"/>
                </a:solidFill>
                <a:ea typeface="ＭＳ Ｐゴシック" pitchFamily="34" charset="-128"/>
              </a:rPr>
              <a:t>RASDS</a:t>
            </a:r>
            <a:endParaRPr lang="en-US" sz="1600" dirty="0" smtClean="0">
              <a:solidFill>
                <a:srgbClr val="FF0066"/>
              </a:solidFill>
              <a:ea typeface="ＭＳ Ｐゴシック" pitchFamily="34" charset="-128"/>
            </a:endParaRPr>
          </a:p>
          <a:p>
            <a:pPr lvl="1">
              <a:lnSpc>
                <a:spcPts val="1920"/>
              </a:lnSpc>
              <a:spcBef>
                <a:spcPts val="300"/>
              </a:spcBef>
              <a:spcAft>
                <a:spcPts val="0"/>
              </a:spcAft>
              <a:defRPr/>
            </a:pPr>
            <a:r>
              <a:rPr lang="en-US" sz="1600" dirty="0" smtClean="0">
                <a:ea typeface="ＭＳ Ｐゴシック" pitchFamily="34" charset="-128"/>
              </a:rPr>
              <a:t>Creation </a:t>
            </a:r>
            <a:r>
              <a:rPr lang="en-US" sz="1600" dirty="0">
                <a:ea typeface="ＭＳ Ｐゴシック" pitchFamily="34" charset="-128"/>
              </a:rPr>
              <a:t>of SOIS  </a:t>
            </a:r>
            <a:r>
              <a:rPr lang="en-US" sz="1600" dirty="0" smtClean="0">
                <a:ea typeface="ＭＳ Ｐゴシック" pitchFamily="34" charset="-128"/>
              </a:rPr>
              <a:t>Sub-network </a:t>
            </a:r>
            <a:r>
              <a:rPr lang="en-US" sz="1600" dirty="0">
                <a:ea typeface="ＭＳ Ｐゴシック" pitchFamily="34" charset="-128"/>
              </a:rPr>
              <a:t>Working Group </a:t>
            </a:r>
            <a:endParaRPr lang="en-US" sz="1600" dirty="0" smtClean="0">
              <a:ea typeface="ＭＳ Ｐゴシック" pitchFamily="34" charset="-128"/>
            </a:endParaRPr>
          </a:p>
          <a:p>
            <a:pPr lvl="1">
              <a:lnSpc>
                <a:spcPts val="1920"/>
              </a:lnSpc>
              <a:spcBef>
                <a:spcPts val="300"/>
              </a:spcBef>
              <a:spcAft>
                <a:spcPts val="0"/>
              </a:spcAft>
              <a:defRPr/>
            </a:pPr>
            <a:r>
              <a:rPr lang="en-US" sz="1600" dirty="0" smtClean="0">
                <a:ea typeface="ＭＳ Ｐゴシック" pitchFamily="34" charset="-128"/>
              </a:rPr>
              <a:t>Nomination of new </a:t>
            </a:r>
          </a:p>
          <a:p>
            <a:pPr lvl="2">
              <a:lnSpc>
                <a:spcPts val="1920"/>
              </a:lnSpc>
              <a:spcBef>
                <a:spcPts val="300"/>
              </a:spcBef>
              <a:spcAft>
                <a:spcPts val="0"/>
              </a:spcAft>
              <a:defRPr/>
            </a:pPr>
            <a:r>
              <a:rPr lang="en-US" sz="1600" dirty="0" smtClean="0">
                <a:ea typeface="ＭＳ Ｐゴシック" pitchFamily="34" charset="-128"/>
              </a:rPr>
              <a:t>SLS C&amp;S WG Deputy Chair (K. Andrews NASA/JPL), </a:t>
            </a:r>
          </a:p>
          <a:p>
            <a:pPr lvl="2">
              <a:lnSpc>
                <a:spcPts val="1920"/>
              </a:lnSpc>
              <a:spcBef>
                <a:spcPts val="300"/>
              </a:spcBef>
              <a:spcAft>
                <a:spcPts val="0"/>
              </a:spcAft>
              <a:defRPr/>
            </a:pPr>
            <a:r>
              <a:rPr lang="en-US" sz="1600" dirty="0" smtClean="0">
                <a:ea typeface="ＭＳ Ｐゴシック" pitchFamily="34" charset="-128"/>
              </a:rPr>
              <a:t>SEA SA WG Chair (P. Shames NASA/JPL)</a:t>
            </a:r>
          </a:p>
          <a:p>
            <a:pPr lvl="2">
              <a:lnSpc>
                <a:spcPts val="1920"/>
              </a:lnSpc>
              <a:spcBef>
                <a:spcPts val="300"/>
              </a:spcBef>
              <a:spcAft>
                <a:spcPts val="0"/>
              </a:spcAft>
              <a:defRPr/>
            </a:pPr>
            <a:r>
              <a:rPr lang="en-US" sz="1600" dirty="0" smtClean="0">
                <a:ea typeface="ＭＳ Ｐゴシック" pitchFamily="34" charset="-128"/>
              </a:rPr>
              <a:t>SEA SEC WG Deputy Chair (D. Fischer ESA)</a:t>
            </a:r>
          </a:p>
          <a:p>
            <a:pPr lvl="2">
              <a:lnSpc>
                <a:spcPts val="1920"/>
              </a:lnSpc>
              <a:spcBef>
                <a:spcPts val="300"/>
              </a:spcBef>
              <a:spcAft>
                <a:spcPts val="0"/>
              </a:spcAft>
              <a:defRPr/>
            </a:pPr>
            <a:r>
              <a:rPr lang="en-US" sz="1600" dirty="0" smtClean="0">
                <a:ea typeface="ＭＳ Ｐゴシック" pitchFamily="34" charset="-128"/>
              </a:rPr>
              <a:t>MOIMS P&amp;S WG Chair (M. </a:t>
            </a:r>
            <a:r>
              <a:rPr lang="en-US" sz="1600" dirty="0" err="1" smtClean="0">
                <a:ea typeface="ＭＳ Ｐゴシック" pitchFamily="34" charset="-128"/>
              </a:rPr>
              <a:t>Sarkarati</a:t>
            </a:r>
            <a:r>
              <a:rPr lang="en-US" sz="1600" dirty="0" smtClean="0">
                <a:ea typeface="ＭＳ Ｐゴシック" pitchFamily="34" charset="-128"/>
              </a:rPr>
              <a:t> ESA) and Deputy Chair (S. </a:t>
            </a:r>
            <a:r>
              <a:rPr lang="en-US" sz="1600" dirty="0" err="1" smtClean="0">
                <a:ea typeface="ＭＳ Ｐゴシック" pitchFamily="34" charset="-128"/>
              </a:rPr>
              <a:t>Chien</a:t>
            </a:r>
            <a:r>
              <a:rPr lang="en-US" sz="1600" dirty="0" smtClean="0">
                <a:ea typeface="ＭＳ Ｐゴシック" pitchFamily="34" charset="-128"/>
              </a:rPr>
              <a:t> NASA/ JPL)</a:t>
            </a:r>
          </a:p>
          <a:p>
            <a:pPr lvl="2">
              <a:lnSpc>
                <a:spcPts val="1920"/>
              </a:lnSpc>
              <a:spcBef>
                <a:spcPts val="300"/>
              </a:spcBef>
              <a:spcAft>
                <a:spcPts val="0"/>
              </a:spcAft>
              <a:defRPr/>
            </a:pPr>
            <a:r>
              <a:rPr lang="en-US" sz="1600" dirty="0" smtClean="0">
                <a:ea typeface="ＭＳ Ｐゴシック" pitchFamily="34" charset="-128"/>
              </a:rPr>
              <a:t>SOIS Subnet WG Chair </a:t>
            </a:r>
            <a:r>
              <a:rPr lang="en-GB" sz="1600" dirty="0">
                <a:ea typeface="ＭＳ Ｐゴシック" pitchFamily="34" charset="-128"/>
              </a:rPr>
              <a:t>(G. </a:t>
            </a:r>
            <a:r>
              <a:rPr lang="en-GB" sz="1600" dirty="0" err="1">
                <a:ea typeface="ＭＳ Ｐゴシック" pitchFamily="34" charset="-128"/>
              </a:rPr>
              <a:t>Rakow</a:t>
            </a:r>
            <a:r>
              <a:rPr lang="en-GB" sz="1600" dirty="0">
                <a:ea typeface="ＭＳ Ｐゴシック" pitchFamily="34" charset="-128"/>
              </a:rPr>
              <a:t> – NASA) and Deputy Chair (M. </a:t>
            </a:r>
            <a:r>
              <a:rPr lang="en-GB" sz="1600" dirty="0" err="1">
                <a:ea typeface="ＭＳ Ｐゴシック" pitchFamily="34" charset="-128"/>
              </a:rPr>
              <a:t>Rovatti</a:t>
            </a:r>
            <a:r>
              <a:rPr lang="en-GB" sz="1600" dirty="0">
                <a:ea typeface="ＭＳ Ｐゴシック" pitchFamily="34" charset="-128"/>
              </a:rPr>
              <a:t> – ESA</a:t>
            </a:r>
            <a:r>
              <a:rPr lang="en-GB" sz="1600" dirty="0" smtClean="0">
                <a:ea typeface="ＭＳ Ｐゴシック" pitchFamily="34" charset="-128"/>
              </a:rPr>
              <a:t>)</a:t>
            </a:r>
            <a:endParaRPr lang="en-US" sz="1600" dirty="0" smtClean="0">
              <a:ea typeface="ＭＳ Ｐゴシック" pitchFamily="34" charset="-128"/>
            </a:endParaRPr>
          </a:p>
          <a:p>
            <a:pPr marL="682625" lvl="2" indent="0">
              <a:lnSpc>
                <a:spcPts val="1920"/>
              </a:lnSpc>
              <a:spcBef>
                <a:spcPts val="300"/>
              </a:spcBef>
              <a:spcAft>
                <a:spcPts val="0"/>
              </a:spcAft>
              <a:buNone/>
              <a:defRPr/>
            </a:pPr>
            <a:endParaRPr lang="en-US" sz="1600" dirty="0" smtClean="0">
              <a:solidFill>
                <a:srgbClr val="CA0A02"/>
              </a:solidFill>
              <a:ea typeface="ＭＳ Ｐゴシック" pitchFamily="34" charset="-128"/>
            </a:endParaRPr>
          </a:p>
        </p:txBody>
      </p:sp>
    </p:spTree>
    <p:extLst>
      <p:ext uri="{BB962C8B-B14F-4D97-AF65-F5344CB8AC3E}">
        <p14:creationId xmlns:p14="http://schemas.microsoft.com/office/powerpoint/2010/main" val="9775907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SOIS Area Report</a:t>
            </a:r>
            <a:endParaRPr lang="en-US" dirty="0">
              <a:effectLst/>
            </a:endParaRPr>
          </a:p>
        </p:txBody>
      </p:sp>
      <p:sp>
        <p:nvSpPr>
          <p:cNvPr id="3" name="Content Placeholder 2"/>
          <p:cNvSpPr>
            <a:spLocks noGrp="1"/>
          </p:cNvSpPr>
          <p:nvPr>
            <p:ph idx="1"/>
          </p:nvPr>
        </p:nvSpPr>
        <p:spPr>
          <a:xfrm>
            <a:off x="462665" y="1278320"/>
            <a:ext cx="8229600" cy="5261486"/>
          </a:xfrm>
        </p:spPr>
        <p:txBody>
          <a:bodyPr>
            <a:noAutofit/>
          </a:bodyPr>
          <a:lstStyle/>
          <a:p>
            <a:pPr marL="0" lvl="1" indent="0">
              <a:buNone/>
            </a:pPr>
            <a:r>
              <a:rPr lang="en-US" sz="1800" dirty="0" smtClean="0"/>
              <a:t>Goals:</a:t>
            </a:r>
          </a:p>
          <a:p>
            <a:pPr marL="688975" lvl="2" indent="-342900"/>
            <a:r>
              <a:rPr lang="en-US" sz="1600" b="0" dirty="0"/>
              <a:t>Finalize RFID Tag Encoding Blue Book Test Plan and update schedule for book publication</a:t>
            </a:r>
          </a:p>
          <a:p>
            <a:pPr marL="688975" lvl="2" indent="-342900"/>
            <a:r>
              <a:rPr lang="en-US" sz="1600" b="0" dirty="0"/>
              <a:t>Finalize organization and schedule for </a:t>
            </a:r>
            <a:r>
              <a:rPr lang="en-US" sz="1600" b="0" dirty="0" smtClean="0"/>
              <a:t>HDR-WLAN </a:t>
            </a:r>
            <a:r>
              <a:rPr lang="en-US" sz="1600" b="0" dirty="0"/>
              <a:t>Blue Book</a:t>
            </a:r>
          </a:p>
          <a:p>
            <a:pPr marL="0" lvl="1" indent="0">
              <a:buNone/>
            </a:pPr>
            <a:r>
              <a:rPr lang="en-US" sz="1800" dirty="0" smtClean="0"/>
              <a:t>Working Group Status:</a:t>
            </a:r>
          </a:p>
          <a:p>
            <a:pPr marL="688975" lvl="2" indent="-342900"/>
            <a:r>
              <a:rPr lang="en-US" sz="1600" b="0" dirty="0">
                <a:cs typeface="Calibri" pitchFamily="34" charset="0"/>
              </a:rPr>
              <a:t>RFID Tag-Encoding Interoperability Testing Plan (Yellow Book) </a:t>
            </a:r>
            <a:r>
              <a:rPr lang="en-US" sz="1600" b="0" dirty="0" smtClean="0">
                <a:cs typeface="Calibri" pitchFamily="34" charset="0"/>
              </a:rPr>
              <a:t>development completed. Execution </a:t>
            </a:r>
            <a:r>
              <a:rPr lang="en-US" sz="1600" b="0" dirty="0">
                <a:cs typeface="Calibri" pitchFamily="34" charset="0"/>
              </a:rPr>
              <a:t>of the </a:t>
            </a:r>
            <a:r>
              <a:rPr lang="en-US" sz="1600" b="0" dirty="0" smtClean="0">
                <a:cs typeface="Calibri" pitchFamily="34" charset="0"/>
              </a:rPr>
              <a:t>interoperability </a:t>
            </a:r>
            <a:r>
              <a:rPr lang="en-US" sz="1600" b="0" dirty="0">
                <a:cs typeface="Calibri" pitchFamily="34" charset="0"/>
              </a:rPr>
              <a:t>t</a:t>
            </a:r>
            <a:r>
              <a:rPr lang="en-US" sz="1600" b="0" dirty="0" smtClean="0">
                <a:cs typeface="Calibri" pitchFamily="34" charset="0"/>
              </a:rPr>
              <a:t>est plan contingent </a:t>
            </a:r>
            <a:r>
              <a:rPr lang="en-US" sz="1600" b="0" dirty="0">
                <a:cs typeface="Calibri" pitchFamily="34" charset="0"/>
              </a:rPr>
              <a:t>upon FSA providing funding </a:t>
            </a:r>
            <a:r>
              <a:rPr lang="en-US" sz="1600" b="0" dirty="0" smtClean="0">
                <a:cs typeface="Calibri" pitchFamily="34" charset="0"/>
              </a:rPr>
              <a:t>by July</a:t>
            </a:r>
            <a:r>
              <a:rPr lang="en-US" sz="1600" b="0" dirty="0">
                <a:cs typeface="Calibri" pitchFamily="34" charset="0"/>
              </a:rPr>
              <a:t>-2016</a:t>
            </a:r>
            <a:r>
              <a:rPr lang="en-US" sz="1600" b="0" dirty="0" smtClean="0">
                <a:cs typeface="Calibri" pitchFamily="34" charset="0"/>
              </a:rPr>
              <a:t>.</a:t>
            </a:r>
          </a:p>
          <a:p>
            <a:pPr marL="688975" lvl="2" indent="-342900"/>
            <a:r>
              <a:rPr lang="en-US" sz="1600" b="0" dirty="0">
                <a:cs typeface="Calibri" pitchFamily="34" charset="0"/>
              </a:rPr>
              <a:t>R</a:t>
            </a:r>
            <a:r>
              <a:rPr lang="en-US" sz="1600" b="0" dirty="0" smtClean="0">
                <a:cs typeface="Calibri" pitchFamily="34" charset="0"/>
              </a:rPr>
              <a:t>eached </a:t>
            </a:r>
            <a:r>
              <a:rPr lang="en-US" sz="1600" b="0" dirty="0">
                <a:cs typeface="Calibri" pitchFamily="34" charset="0"/>
              </a:rPr>
              <a:t>consensus that </a:t>
            </a:r>
            <a:r>
              <a:rPr lang="en-US" sz="1600" b="0" dirty="0" smtClean="0">
                <a:cs typeface="Calibri" pitchFamily="34" charset="0"/>
              </a:rPr>
              <a:t>the HDR-WLAN Blue Book should </a:t>
            </a:r>
            <a:r>
              <a:rPr lang="en-US" sz="1600" b="0" dirty="0">
                <a:cs typeface="Calibri" pitchFamily="34" charset="0"/>
              </a:rPr>
              <a:t>be split </a:t>
            </a:r>
            <a:r>
              <a:rPr lang="en-US" sz="1600" b="0" dirty="0" smtClean="0">
                <a:cs typeface="Calibri" pitchFamily="34" charset="0"/>
              </a:rPr>
              <a:t>into two </a:t>
            </a:r>
            <a:r>
              <a:rPr lang="en-US" sz="1600" b="0" dirty="0">
                <a:cs typeface="Calibri" pitchFamily="34" charset="0"/>
              </a:rPr>
              <a:t>different recommended standards </a:t>
            </a:r>
            <a:r>
              <a:rPr lang="en-US" sz="1600" b="0" dirty="0" smtClean="0">
                <a:cs typeface="Calibri" pitchFamily="34" charset="0"/>
              </a:rPr>
              <a:t>as follows:</a:t>
            </a:r>
          </a:p>
          <a:p>
            <a:pPr marL="1035050" lvl="3" indent="-342900"/>
            <a:r>
              <a:rPr lang="en-US" sz="1400" b="0" dirty="0"/>
              <a:t>HDR-WLAN #1 is ISS-focused with NASA-leadership, FSA and CSA </a:t>
            </a:r>
            <a:r>
              <a:rPr lang="en-US" sz="1400" b="0" dirty="0" smtClean="0"/>
              <a:t>participation</a:t>
            </a:r>
          </a:p>
          <a:p>
            <a:pPr marL="1035050" lvl="3" indent="-342900"/>
            <a:r>
              <a:rPr lang="en-US" sz="1400" b="0" dirty="0"/>
              <a:t>HDR-WLAN #2 </a:t>
            </a:r>
            <a:r>
              <a:rPr lang="en-US" sz="1400" b="0" dirty="0" smtClean="0"/>
              <a:t>is launcher- and AIT-focused </a:t>
            </a:r>
            <a:r>
              <a:rPr lang="en-US" sz="1400" b="0" dirty="0"/>
              <a:t>with JAXA, DLR, FSA leadership and ESA </a:t>
            </a:r>
            <a:r>
              <a:rPr lang="en-US" sz="1400" b="0" dirty="0" smtClean="0"/>
              <a:t>participation</a:t>
            </a:r>
          </a:p>
          <a:p>
            <a:pPr marL="0" lvl="1" indent="0">
              <a:buNone/>
            </a:pPr>
            <a:r>
              <a:rPr lang="en-US" sz="1800" dirty="0" smtClean="0"/>
              <a:t>Remarks:</a:t>
            </a:r>
          </a:p>
          <a:p>
            <a:pPr marL="688975" lvl="2" indent="-342900"/>
            <a:r>
              <a:rPr lang="en-US" sz="1600" b="0" dirty="0" smtClean="0"/>
              <a:t>NASA and FSA funding for development of HDR-WLAN #1 already committed but will confirm commitment with new book organization</a:t>
            </a:r>
            <a:endParaRPr lang="en-US" sz="1400" b="0" dirty="0" smtClean="0"/>
          </a:p>
          <a:p>
            <a:pPr marL="0" lvl="1" indent="0">
              <a:buNone/>
            </a:pPr>
            <a:r>
              <a:rPr lang="en-US" sz="1800" dirty="0" smtClean="0"/>
              <a:t>Planning:</a:t>
            </a:r>
          </a:p>
          <a:p>
            <a:pPr marL="688975" lvl="2" indent="-342900"/>
            <a:r>
              <a:rPr lang="en-US" sz="1600" b="0" dirty="0"/>
              <a:t>NASA WG members to confer with ISS EWC upgrade team to secure commitment to help with development and prototyping effort for ISS-centric WLAN Blue Book </a:t>
            </a:r>
            <a:r>
              <a:rPr lang="en-US" sz="1600" b="0" dirty="0" smtClean="0"/>
              <a:t>(HDR-WLAN </a:t>
            </a:r>
            <a:r>
              <a:rPr lang="en-US" sz="1600" b="0" dirty="0"/>
              <a:t>#1)</a:t>
            </a:r>
          </a:p>
          <a:p>
            <a:pPr marL="688975" lvl="2" indent="-342900"/>
            <a:r>
              <a:rPr lang="en-US" sz="1600" b="0" dirty="0"/>
              <a:t>JAXA, DLR, </a:t>
            </a:r>
            <a:r>
              <a:rPr lang="en-US" sz="1600" b="0" dirty="0" smtClean="0"/>
              <a:t>FSA, </a:t>
            </a:r>
            <a:r>
              <a:rPr lang="en-US" sz="1600" b="0" dirty="0"/>
              <a:t>and </a:t>
            </a:r>
            <a:r>
              <a:rPr lang="en-US" sz="1600" b="0" dirty="0" smtClean="0"/>
              <a:t>ESA </a:t>
            </a:r>
            <a:r>
              <a:rPr lang="en-US" sz="1600" b="0" dirty="0"/>
              <a:t>WG members to confer with Agency representatives to secure resource commitments for development and prototyping effort for Launcher- and AIS-centric WLAN Blue Book (WLAN #2</a:t>
            </a:r>
            <a:r>
              <a:rPr lang="en-US" sz="1600" b="0" dirty="0" smtClean="0"/>
              <a:t>)</a:t>
            </a:r>
          </a:p>
        </p:txBody>
      </p:sp>
      <p:sp>
        <p:nvSpPr>
          <p:cNvPr id="4" name="AutoShape 36"/>
          <p:cNvSpPr>
            <a:spLocks/>
          </p:cNvSpPr>
          <p:nvPr/>
        </p:nvSpPr>
        <p:spPr bwMode="auto">
          <a:xfrm>
            <a:off x="460485" y="740650"/>
            <a:ext cx="5724525" cy="46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spcBef>
                <a:spcPts val="600"/>
              </a:spcBef>
            </a:pPr>
            <a:r>
              <a:rPr lang="en-US" sz="2400" dirty="0" smtClean="0">
                <a:solidFill>
                  <a:srgbClr val="000099"/>
                </a:solidFill>
              </a:rPr>
              <a:t>Onboard Wireless WG (WIR)</a:t>
            </a:r>
            <a:endParaRPr lang="en-US" dirty="0"/>
          </a:p>
        </p:txBody>
      </p:sp>
    </p:spTree>
    <p:extLst>
      <p:ext uri="{BB962C8B-B14F-4D97-AF65-F5344CB8AC3E}">
        <p14:creationId xmlns:p14="http://schemas.microsoft.com/office/powerpoint/2010/main" val="36220450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SOIS Area Report</a:t>
            </a:r>
            <a:endParaRPr lang="en-US" dirty="0">
              <a:effectLst/>
            </a:endParaRPr>
          </a:p>
        </p:txBody>
      </p:sp>
      <p:sp>
        <p:nvSpPr>
          <p:cNvPr id="4" name="AutoShape 36"/>
          <p:cNvSpPr>
            <a:spLocks/>
          </p:cNvSpPr>
          <p:nvPr/>
        </p:nvSpPr>
        <p:spPr bwMode="auto">
          <a:xfrm>
            <a:off x="460485" y="663840"/>
            <a:ext cx="5724525" cy="46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spcBef>
                <a:spcPts val="600"/>
              </a:spcBef>
            </a:pPr>
            <a:r>
              <a:rPr lang="en-US" sz="2400" dirty="0" smtClean="0">
                <a:solidFill>
                  <a:srgbClr val="000099"/>
                </a:solidFill>
              </a:rPr>
              <a:t>WIR WG (continued)</a:t>
            </a:r>
            <a:endParaRPr lang="en-US" dirty="0"/>
          </a:p>
        </p:txBody>
      </p:sp>
      <p:graphicFrame>
        <p:nvGraphicFramePr>
          <p:cNvPr id="6" name="Group 37"/>
          <p:cNvGraphicFramePr>
            <a:graphicFrameLocks noGrp="1"/>
          </p:cNvGraphicFramePr>
          <p:nvPr>
            <p:extLst>
              <p:ext uri="{D42A27DB-BD31-4B8C-83A1-F6EECF244321}">
                <p14:modId xmlns:p14="http://schemas.microsoft.com/office/powerpoint/2010/main" val="1345566363"/>
              </p:ext>
            </p:extLst>
          </p:nvPr>
        </p:nvGraphicFramePr>
        <p:xfrm>
          <a:off x="270640" y="1431940"/>
          <a:ext cx="8569170" cy="4977780"/>
        </p:xfrm>
        <a:graphic>
          <a:graphicData uri="http://schemas.openxmlformats.org/drawingml/2006/table">
            <a:tbl>
              <a:tblPr/>
              <a:tblGrid>
                <a:gridCol w="3955715"/>
                <a:gridCol w="2419515"/>
                <a:gridCol w="2193940"/>
              </a:tblGrid>
              <a:tr h="389629">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GB" sz="1800" b="1" i="0" u="none" strike="noStrike" cap="none" normalizeH="0" baseline="0" dirty="0" smtClean="0">
                          <a:ln>
                            <a:noFill/>
                          </a:ln>
                          <a:solidFill>
                            <a:schemeClr val="tx1"/>
                          </a:solidFill>
                          <a:effectLst/>
                          <a:latin typeface="+mn-lt"/>
                          <a:cs typeface="Arial" charset="0"/>
                        </a:rPr>
                        <a:t>Activity</a:t>
                      </a:r>
                      <a:endParaRPr kumimoji="0" lang="en-US" sz="1800" b="1" i="0" u="none" strike="noStrike" cap="none" normalizeH="0" baseline="0" dirty="0" smtClean="0">
                        <a:ln>
                          <a:noFill/>
                        </a:ln>
                        <a:solidFill>
                          <a:schemeClr val="tx1"/>
                        </a:solidFill>
                        <a:effectLst/>
                        <a:latin typeface="+mn-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3921"/>
                      </a:schemeClr>
                    </a:solid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800" b="1" i="0" u="none" strike="noStrike" cap="none" normalizeH="0" baseline="0" dirty="0" smtClean="0">
                          <a:ln>
                            <a:noFill/>
                          </a:ln>
                          <a:solidFill>
                            <a:schemeClr val="tx1"/>
                          </a:solidFill>
                          <a:effectLst/>
                          <a:latin typeface="+mn-lt"/>
                          <a:cs typeface="Arial" charset="0"/>
                        </a:rPr>
                        <a:t>Milestone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882"/>
                      </a:schemeClr>
                    </a:solid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800" b="1" i="0" u="none" strike="noStrike" cap="none" normalizeH="0" baseline="0" dirty="0" smtClean="0">
                          <a:ln>
                            <a:noFill/>
                          </a:ln>
                          <a:solidFill>
                            <a:schemeClr val="tx1"/>
                          </a:solidFill>
                          <a:effectLst/>
                          <a:latin typeface="+mn-lt"/>
                          <a:cs typeface="Arial" charset="0"/>
                        </a:rPr>
                        <a:t>Planned End 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882"/>
                      </a:schemeClr>
                    </a:solidFill>
                  </a:tcPr>
                </a:tc>
              </a:tr>
              <a:tr h="416876">
                <a:tc gridSpan="3">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600" b="0" i="0" u="none" strike="noStrike" cap="none" normalizeH="0" baseline="0" dirty="0" smtClean="0">
                          <a:ln>
                            <a:noFill/>
                          </a:ln>
                          <a:solidFill>
                            <a:schemeClr val="tx1"/>
                          </a:solidFill>
                          <a:effectLst/>
                          <a:latin typeface="+mn-lt"/>
                          <a:cs typeface="Arial" charset="0"/>
                        </a:rPr>
                        <a:t>Approved Projects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endParaRPr kumimoji="0" lang="en-US" sz="1400" b="0" i="0" u="none" strike="noStrike" kern="1200" cap="none" normalizeH="0" baseline="0" dirty="0" smtClean="0">
                        <a:ln>
                          <a:noFill/>
                        </a:ln>
                        <a:solidFill>
                          <a:schemeClr val="tx1"/>
                        </a:solidFill>
                        <a:effectLst/>
                        <a:latin typeface="Calibri" pitchFamily="34" charset="0"/>
                        <a:ea typeface="+mn-ea"/>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endParaRPr kumimoji="0" lang="en-US" sz="14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327">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lang="en-US" sz="1400" dirty="0" smtClean="0">
                          <a:solidFill>
                            <a:schemeClr val="tx1"/>
                          </a:solidFill>
                          <a:latin typeface="+mn-lt"/>
                          <a:cs typeface="Calibri" pitchFamily="34" charset="0"/>
                        </a:rPr>
                        <a:t>WWG RFID Encoding Blue Book</a:t>
                      </a:r>
                      <a:endParaRPr kumimoji="0" lang="en-US" sz="1400" b="1" i="0" u="none" strike="noStrike" cap="none" normalizeH="0" baseline="0" dirty="0" smtClean="0">
                        <a:ln>
                          <a:noFill/>
                        </a:ln>
                        <a:solidFill>
                          <a:schemeClr val="tx1"/>
                        </a:solidFill>
                        <a:effectLst/>
                        <a:latin typeface="+mn-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kern="1200" cap="none" normalizeH="0" baseline="0" dirty="0" smtClean="0">
                          <a:ln>
                            <a:noFill/>
                          </a:ln>
                          <a:solidFill>
                            <a:schemeClr val="tx1"/>
                          </a:solidFill>
                          <a:effectLst/>
                          <a:latin typeface="+mn-lt"/>
                          <a:ea typeface="+mn-ea"/>
                          <a:cs typeface="Arial" charset="0"/>
                        </a:rPr>
                        <a:t>Prototype testing complete; Submit to CMC for publication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cap="none" normalizeH="0" baseline="0" dirty="0" smtClean="0">
                          <a:ln>
                            <a:noFill/>
                          </a:ln>
                          <a:solidFill>
                            <a:schemeClr val="tx1"/>
                          </a:solidFill>
                          <a:effectLst/>
                          <a:latin typeface="+mn-lt"/>
                          <a:cs typeface="Arial" charset="0"/>
                        </a:rPr>
                        <a:t>Fall 2016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327">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lang="en-US" sz="1400" dirty="0" smtClean="0">
                          <a:solidFill>
                            <a:srgbClr val="000000"/>
                          </a:solidFill>
                          <a:latin typeface="+mn-lt"/>
                          <a:cs typeface="Calibri" pitchFamily="34" charset="0"/>
                        </a:rPr>
                        <a:t>WWG Wireless Local Area Network Blue Book #1 (ISS</a:t>
                      </a:r>
                      <a:r>
                        <a:rPr lang="en-US" sz="1400" baseline="0" dirty="0" smtClean="0">
                          <a:solidFill>
                            <a:srgbClr val="000000"/>
                          </a:solidFill>
                          <a:latin typeface="+mn-lt"/>
                          <a:cs typeface="Calibri" pitchFamily="34" charset="0"/>
                        </a:rPr>
                        <a:t> </a:t>
                      </a:r>
                      <a:r>
                        <a:rPr lang="en-US" sz="1400" dirty="0" smtClean="0">
                          <a:solidFill>
                            <a:srgbClr val="000000"/>
                          </a:solidFill>
                          <a:latin typeface="+mn-lt"/>
                          <a:cs typeface="Calibri" pitchFamily="34" charset="0"/>
                        </a:rPr>
                        <a:t>centric)</a:t>
                      </a:r>
                      <a:endParaRPr kumimoji="0" lang="en-US" sz="1400" b="1" i="0" u="none" strike="noStrike" cap="none" normalizeH="0" baseline="0" dirty="0" smtClean="0">
                        <a:ln>
                          <a:noFill/>
                        </a:ln>
                        <a:solidFill>
                          <a:srgbClr val="000000"/>
                        </a:solidFill>
                        <a:effectLst/>
                        <a:latin typeface="+mn-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kern="1200" cap="none" normalizeH="0" baseline="0" dirty="0" smtClean="0">
                          <a:ln>
                            <a:noFill/>
                          </a:ln>
                          <a:solidFill>
                            <a:schemeClr val="tx1"/>
                          </a:solidFill>
                          <a:effectLst/>
                          <a:latin typeface="+mn-lt"/>
                          <a:ea typeface="+mn-ea"/>
                          <a:cs typeface="Arial" charset="0"/>
                        </a:rPr>
                        <a:t>Final draft complete; Submit for CESG review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cap="none" normalizeH="0" baseline="0" dirty="0" smtClean="0">
                          <a:ln>
                            <a:noFill/>
                          </a:ln>
                          <a:solidFill>
                            <a:schemeClr val="tx1"/>
                          </a:solidFill>
                          <a:effectLst/>
                          <a:latin typeface="+mn-lt"/>
                          <a:cs typeface="Arial" charset="0"/>
                        </a:rPr>
                        <a:t>Spring 2017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880">
                <a:tc gridSpan="3">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defRPr/>
                      </a:pPr>
                      <a:r>
                        <a:rPr kumimoji="0" lang="en-US" sz="1600" b="0" i="0" u="none" strike="noStrike" cap="none" normalizeH="0" baseline="0" dirty="0" smtClean="0">
                          <a:ln>
                            <a:noFill/>
                          </a:ln>
                          <a:solidFill>
                            <a:schemeClr val="tx1"/>
                          </a:solidFill>
                          <a:effectLst/>
                          <a:latin typeface="+mn-lt"/>
                          <a:cs typeface="Arial" charset="0"/>
                        </a:rPr>
                        <a:t>Draft Projects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endParaRPr kumimoji="0" lang="en-US" sz="1400" b="0" i="0" u="none" strike="noStrike" kern="1200" cap="none" normalizeH="0" baseline="0" dirty="0" smtClean="0">
                        <a:ln>
                          <a:noFill/>
                        </a:ln>
                        <a:solidFill>
                          <a:schemeClr val="tx1"/>
                        </a:solidFill>
                        <a:effectLst/>
                        <a:latin typeface="Calibri" pitchFamily="34" charset="0"/>
                        <a:ea typeface="+mn-ea"/>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endParaRPr kumimoji="0" lang="en-US" sz="14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752">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lang="en-US" sz="1400" dirty="0" smtClean="0">
                          <a:solidFill>
                            <a:srgbClr val="000000"/>
                          </a:solidFill>
                          <a:latin typeface="+mn-lt"/>
                          <a:cs typeface="Calibri" pitchFamily="34" charset="0"/>
                        </a:rPr>
                        <a:t>WWG Wireless Local Area Network Blue Book #2 (Launcher and AIT centric)</a:t>
                      </a:r>
                      <a:endParaRPr kumimoji="0" lang="en-US" sz="1400" b="1" i="0" u="none" strike="noStrike" cap="none" normalizeH="0" baseline="0" dirty="0" smtClean="0">
                        <a:ln>
                          <a:noFill/>
                        </a:ln>
                        <a:solidFill>
                          <a:srgbClr val="000000"/>
                        </a:solidFill>
                        <a:effectLst/>
                        <a:latin typeface="+mn-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kern="1200" cap="none" normalizeH="0" baseline="0" dirty="0" smtClean="0">
                          <a:ln>
                            <a:noFill/>
                          </a:ln>
                          <a:solidFill>
                            <a:schemeClr val="tx1"/>
                          </a:solidFill>
                          <a:effectLst/>
                          <a:latin typeface="+mn-lt"/>
                          <a:ea typeface="+mn-ea"/>
                          <a:cs typeface="Arial" charset="0"/>
                        </a:rPr>
                        <a:t>Final draft complete; Submit for CESG review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kumimoji="0" lang="en-US" sz="1400" b="0" i="0" u="none" strike="noStrike" cap="none" normalizeH="0" baseline="0" dirty="0" smtClean="0">
                          <a:ln>
                            <a:noFill/>
                          </a:ln>
                          <a:solidFill>
                            <a:schemeClr val="tx1"/>
                          </a:solidFill>
                          <a:effectLst/>
                          <a:latin typeface="+mn-lt"/>
                          <a:cs typeface="Arial" charset="0"/>
                        </a:rPr>
                        <a:t>Spring 2018 (project not yet submitted for approval)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026">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lang="en-US" sz="1400" b="0" dirty="0" smtClean="0">
                          <a:latin typeface="+mn-lt"/>
                          <a:cs typeface="Calibri"/>
                        </a:rPr>
                        <a:t>881x0m1:</a:t>
                      </a:r>
                      <a:r>
                        <a:rPr lang="en-US" sz="1400" b="0" baseline="0" dirty="0" smtClean="0">
                          <a:latin typeface="+mn-lt"/>
                          <a:cs typeface="Calibri"/>
                        </a:rPr>
                        <a:t> </a:t>
                      </a:r>
                      <a:r>
                        <a:rPr kumimoji="0" lang="en-US" sz="1400" b="0" i="0" u="none" strike="noStrike" cap="none" normalizeH="0" baseline="0" dirty="0" smtClean="0">
                          <a:ln>
                            <a:noFill/>
                          </a:ln>
                          <a:solidFill>
                            <a:srgbClr val="000000"/>
                          </a:solidFill>
                          <a:effectLst/>
                          <a:latin typeface="+mn-lt"/>
                          <a:cs typeface="Arial" charset="0"/>
                        </a:rPr>
                        <a:t>RFID-Based Inventory Management Systems Magenta Book – updates to include new security standards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kern="1200" cap="none" normalizeH="0" baseline="0" dirty="0" smtClean="0">
                          <a:ln>
                            <a:noFill/>
                          </a:ln>
                          <a:solidFill>
                            <a:schemeClr val="tx1"/>
                          </a:solidFill>
                          <a:effectLst/>
                          <a:latin typeface="+mn-lt"/>
                          <a:ea typeface="+mn-ea"/>
                          <a:cs typeface="Arial" charset="0"/>
                        </a:rPr>
                        <a:t>Publication of Issue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kumimoji="0" lang="en-US" sz="1400" b="0" i="0" u="none" strike="noStrike" cap="none" normalizeH="0" baseline="0" dirty="0" smtClean="0">
                          <a:ln>
                            <a:noFill/>
                          </a:ln>
                          <a:solidFill>
                            <a:schemeClr val="tx1"/>
                          </a:solidFill>
                          <a:effectLst/>
                          <a:latin typeface="+mn-lt"/>
                          <a:cs typeface="Arial" charset="0"/>
                        </a:rPr>
                        <a:t>Not yet submitted for approval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026">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lang="en-US" sz="1400" b="0" dirty="0" smtClean="0">
                          <a:latin typeface="+mn-lt"/>
                          <a:cs typeface="Calibri"/>
                        </a:rPr>
                        <a:t>RFID Sensing Blue</a:t>
                      </a:r>
                      <a:r>
                        <a:rPr lang="en-US" sz="1400" b="0" baseline="0" dirty="0" smtClean="0">
                          <a:latin typeface="+mn-lt"/>
                          <a:cs typeface="Calibri"/>
                        </a:rPr>
                        <a:t> Book</a:t>
                      </a:r>
                      <a:endParaRPr kumimoji="0" lang="en-US" sz="1400" b="0" i="0" u="none" strike="noStrike" cap="none" normalizeH="0" baseline="0" dirty="0" smtClean="0">
                        <a:ln>
                          <a:noFill/>
                        </a:ln>
                        <a:solidFill>
                          <a:srgbClr val="000000"/>
                        </a:solidFill>
                        <a:effectLst/>
                        <a:latin typeface="+mn-lt"/>
                        <a:cs typeface="Calibri"/>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kern="1200" cap="none" normalizeH="0" baseline="0" dirty="0" smtClean="0">
                          <a:ln>
                            <a:noFill/>
                          </a:ln>
                          <a:solidFill>
                            <a:schemeClr val="tx1"/>
                          </a:solidFill>
                          <a:effectLst/>
                          <a:latin typeface="+mn-lt"/>
                          <a:ea typeface="+mn-ea"/>
                          <a:cs typeface="Arial" charset="0"/>
                        </a:rPr>
                        <a:t>Publication of new book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kumimoji="0" lang="en-US" sz="1400" b="0" i="0" u="none" strike="noStrike" cap="none" normalizeH="0" baseline="0" dirty="0" smtClean="0">
                          <a:ln>
                            <a:noFill/>
                          </a:ln>
                          <a:solidFill>
                            <a:schemeClr val="tx1"/>
                          </a:solidFill>
                          <a:effectLst/>
                          <a:latin typeface="+mn-lt"/>
                          <a:cs typeface="Arial" charset="0"/>
                        </a:rPr>
                        <a:t>Not yet submitted for approval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026">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lang="en-US" sz="1400" b="0" dirty="0" smtClean="0">
                          <a:latin typeface="+mn-lt"/>
                          <a:cs typeface="Calibri"/>
                        </a:rPr>
                        <a:t>880x0g3: WWG </a:t>
                      </a:r>
                      <a:r>
                        <a:rPr lang="en-US" sz="1400" b="0" u="none" dirty="0" smtClean="0">
                          <a:latin typeface="+mn-lt"/>
                          <a:cs typeface="Calibri"/>
                        </a:rPr>
                        <a:t>Green Book</a:t>
                      </a:r>
                      <a:r>
                        <a:rPr lang="en-US" sz="1400" b="0" u="none" baseline="0" dirty="0" smtClean="0">
                          <a:latin typeface="+mn-lt"/>
                          <a:cs typeface="Calibri"/>
                        </a:rPr>
                        <a:t> – u</a:t>
                      </a:r>
                      <a:r>
                        <a:rPr lang="en-US" sz="1400" b="0" dirty="0" smtClean="0">
                          <a:latin typeface="+mn-lt"/>
                          <a:cs typeface="Calibri"/>
                        </a:rPr>
                        <a:t>pdates for Wi-Fi and LTE-based technology evolution</a:t>
                      </a:r>
                      <a:r>
                        <a:rPr lang="en-US" sz="1400" b="0" dirty="0" smtClean="0">
                          <a:solidFill>
                            <a:schemeClr val="tx1"/>
                          </a:solidFill>
                          <a:latin typeface="+mn-lt"/>
                          <a:cs typeface="Calibri"/>
                        </a:rPr>
                        <a:t>?</a:t>
                      </a:r>
                      <a:endParaRPr lang="en-US" sz="1400" b="0" dirty="0" smtClean="0">
                        <a:latin typeface="+mn-lt"/>
                        <a:cs typeface="Calibri"/>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kern="1200" cap="none" normalizeH="0" baseline="0" dirty="0" smtClean="0">
                          <a:ln>
                            <a:noFill/>
                          </a:ln>
                          <a:solidFill>
                            <a:schemeClr val="tx1"/>
                          </a:solidFill>
                          <a:effectLst/>
                          <a:latin typeface="+mn-lt"/>
                          <a:ea typeface="+mn-ea"/>
                          <a:cs typeface="Arial" charset="0"/>
                        </a:rPr>
                        <a:t>Publication of Issue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kumimoji="0" lang="en-US" sz="1400" b="0" i="0" u="none" strike="noStrike" cap="none" normalizeH="0" baseline="0" dirty="0" smtClean="0">
                          <a:ln>
                            <a:noFill/>
                          </a:ln>
                          <a:solidFill>
                            <a:schemeClr val="tx1"/>
                          </a:solidFill>
                          <a:effectLst/>
                          <a:latin typeface="+mn-lt"/>
                          <a:cs typeface="Arial" charset="0"/>
                        </a:rPr>
                        <a:t>Not yet submitted for approval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026">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lang="en-US" sz="1400" b="0" dirty="0" smtClean="0">
                          <a:latin typeface="+mn-lt"/>
                          <a:cs typeface="Calibri"/>
                        </a:rPr>
                        <a:t>881x1r1: RFID Tag-Encoding Specification </a:t>
                      </a:r>
                      <a:r>
                        <a:rPr lang="en-US" sz="1400" b="0" u="none" dirty="0" smtClean="0">
                          <a:latin typeface="+mn-lt"/>
                          <a:cs typeface="Calibri"/>
                        </a:rPr>
                        <a:t>Blue Book</a:t>
                      </a:r>
                      <a:r>
                        <a:rPr lang="en-US" sz="1400" b="0" u="none" baseline="0" dirty="0" smtClean="0">
                          <a:latin typeface="+mn-lt"/>
                          <a:cs typeface="Calibri"/>
                        </a:rPr>
                        <a:t> – updates to introduce</a:t>
                      </a:r>
                      <a:r>
                        <a:rPr lang="en-US" sz="1400" b="0" dirty="0" smtClean="0">
                          <a:latin typeface="+mn-lt"/>
                          <a:cs typeface="Calibri"/>
                        </a:rPr>
                        <a:t> ISO/EPC compliance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kern="1200" cap="none" normalizeH="0" baseline="0" dirty="0" smtClean="0">
                          <a:ln>
                            <a:noFill/>
                          </a:ln>
                          <a:solidFill>
                            <a:schemeClr val="tx1"/>
                          </a:solidFill>
                          <a:effectLst/>
                          <a:latin typeface="+mn-lt"/>
                          <a:ea typeface="+mn-ea"/>
                          <a:cs typeface="Arial" charset="0"/>
                        </a:rPr>
                        <a:t>Publication of Issue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kumimoji="0" lang="en-US" sz="1400" b="0" i="0" u="none" strike="noStrike" cap="none" normalizeH="0" baseline="0" dirty="0" smtClean="0">
                          <a:ln>
                            <a:noFill/>
                          </a:ln>
                          <a:solidFill>
                            <a:schemeClr val="tx1"/>
                          </a:solidFill>
                          <a:effectLst/>
                          <a:latin typeface="+mn-lt"/>
                          <a:cs typeface="Arial" charset="0"/>
                        </a:rPr>
                        <a:t>Not yet submitted for approval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Content Placeholder 2"/>
          <p:cNvSpPr>
            <a:spLocks noGrp="1"/>
          </p:cNvSpPr>
          <p:nvPr>
            <p:ph idx="1"/>
          </p:nvPr>
        </p:nvSpPr>
        <p:spPr>
          <a:xfrm>
            <a:off x="155425" y="1086295"/>
            <a:ext cx="8229600" cy="384050"/>
          </a:xfrm>
        </p:spPr>
        <p:txBody>
          <a:bodyPr>
            <a:noAutofit/>
          </a:bodyPr>
          <a:lstStyle/>
          <a:p>
            <a:pPr marL="0" lvl="1" indent="0">
              <a:buNone/>
            </a:pPr>
            <a:r>
              <a:rPr lang="en-US" sz="2000" dirty="0" smtClean="0"/>
              <a:t>Current Project Plan</a:t>
            </a:r>
          </a:p>
        </p:txBody>
      </p:sp>
    </p:spTree>
    <p:extLst>
      <p:ext uri="{BB962C8B-B14F-4D97-AF65-F5344CB8AC3E}">
        <p14:creationId xmlns:p14="http://schemas.microsoft.com/office/powerpoint/2010/main" val="28303366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SOIS Area Report</a:t>
            </a:r>
            <a:endParaRPr lang="en-US" dirty="0">
              <a:effectLst/>
            </a:endParaRPr>
          </a:p>
        </p:txBody>
      </p:sp>
      <p:sp>
        <p:nvSpPr>
          <p:cNvPr id="3" name="Content Placeholder 2"/>
          <p:cNvSpPr>
            <a:spLocks noGrp="1"/>
          </p:cNvSpPr>
          <p:nvPr>
            <p:ph idx="1"/>
          </p:nvPr>
        </p:nvSpPr>
        <p:spPr>
          <a:xfrm>
            <a:off x="462665" y="1239913"/>
            <a:ext cx="8229600" cy="5415107"/>
          </a:xfrm>
        </p:spPr>
        <p:txBody>
          <a:bodyPr>
            <a:normAutofit/>
          </a:bodyPr>
          <a:lstStyle/>
          <a:p>
            <a:pPr marL="0" lvl="1" indent="0">
              <a:buNone/>
            </a:pPr>
            <a:r>
              <a:rPr lang="en-US" sz="2000" dirty="0" smtClean="0"/>
              <a:t>Goals:</a:t>
            </a:r>
          </a:p>
          <a:p>
            <a:pPr marL="688975" lvl="2" indent="-342900"/>
            <a:r>
              <a:rPr lang="en-US" sz="1800" b="0" dirty="0" smtClean="0"/>
              <a:t>Review and disposition all RIDs </a:t>
            </a:r>
            <a:r>
              <a:rPr lang="en-US" sz="1800" b="0" dirty="0"/>
              <a:t>for Electronic Data </a:t>
            </a:r>
            <a:r>
              <a:rPr lang="en-US" sz="1800" b="0" dirty="0" smtClean="0"/>
              <a:t>Sheets (EDS) and </a:t>
            </a:r>
            <a:r>
              <a:rPr lang="en-US" sz="1800" b="0" dirty="0"/>
              <a:t>Common Dictionary of Terms </a:t>
            </a:r>
            <a:r>
              <a:rPr lang="en-US" sz="1800" b="0" dirty="0" smtClean="0"/>
              <a:t>(DoT) Red Books and prepare for 2</a:t>
            </a:r>
            <a:r>
              <a:rPr lang="en-US" sz="1800" b="0" baseline="30000" dirty="0" smtClean="0"/>
              <a:t>nd</a:t>
            </a:r>
            <a:r>
              <a:rPr lang="en-US" sz="1800" b="0" dirty="0" smtClean="0"/>
              <a:t> Agency review</a:t>
            </a:r>
            <a:endParaRPr lang="en-US" sz="1800" b="0" dirty="0"/>
          </a:p>
          <a:p>
            <a:pPr marL="688975" lvl="2" indent="-342900"/>
            <a:r>
              <a:rPr lang="en-US" sz="1800" b="0" dirty="0" smtClean="0"/>
              <a:t>Continue joint meetings with SOIS SUBNET to evolve structure of overall SOIS architecture to support distributed</a:t>
            </a:r>
            <a:r>
              <a:rPr lang="en-US" sz="1800" b="0" dirty="0"/>
              <a:t>, partitioned, and multi-processor </a:t>
            </a:r>
            <a:r>
              <a:rPr lang="en-US" sz="1800" b="0" dirty="0" smtClean="0"/>
              <a:t>architectures</a:t>
            </a:r>
          </a:p>
          <a:p>
            <a:pPr marL="688975" lvl="2" indent="-342900"/>
            <a:r>
              <a:rPr lang="en-US" sz="1800" b="0" dirty="0" smtClean="0"/>
              <a:t>Continue meetings with </a:t>
            </a:r>
            <a:r>
              <a:rPr lang="en-US" sz="1800" b="0" dirty="0"/>
              <a:t>with </a:t>
            </a:r>
            <a:r>
              <a:rPr lang="en-US" sz="1800" b="0" dirty="0" smtClean="0"/>
              <a:t>SEA and MOIMS </a:t>
            </a:r>
            <a:r>
              <a:rPr lang="en-US" sz="1800" b="0" dirty="0"/>
              <a:t>on </a:t>
            </a:r>
            <a:r>
              <a:rPr lang="en-US" sz="1800" b="0" dirty="0" smtClean="0"/>
              <a:t>design and documentation of SOIS interfaces and points of interoperability within </a:t>
            </a:r>
            <a:r>
              <a:rPr lang="en-US" sz="1800" b="0" dirty="0"/>
              <a:t>CCSDS reference architecture</a:t>
            </a:r>
            <a:endParaRPr lang="en-US" sz="1800" b="0" dirty="0" smtClean="0"/>
          </a:p>
          <a:p>
            <a:pPr marL="0" lvl="1" indent="0">
              <a:buNone/>
            </a:pPr>
            <a:r>
              <a:rPr lang="en-US" sz="2000" dirty="0" smtClean="0"/>
              <a:t>Working Group Status:</a:t>
            </a:r>
          </a:p>
          <a:p>
            <a:pPr marL="688975" lvl="2" indent="-342900"/>
            <a:r>
              <a:rPr lang="en-US" sz="1800" b="0" dirty="0" smtClean="0">
                <a:cs typeface="Calibri" pitchFamily="34" charset="0"/>
              </a:rPr>
              <a:t>Completed preparations to submit EDS and DoT Red Books for 2</a:t>
            </a:r>
            <a:r>
              <a:rPr lang="en-US" sz="1800" b="0" baseline="30000" dirty="0" smtClean="0">
                <a:cs typeface="Calibri" pitchFamily="34" charset="0"/>
              </a:rPr>
              <a:t>nd</a:t>
            </a:r>
            <a:r>
              <a:rPr lang="en-US" sz="1800" b="0" dirty="0" smtClean="0">
                <a:cs typeface="Calibri" pitchFamily="34" charset="0"/>
              </a:rPr>
              <a:t> Agency review</a:t>
            </a:r>
          </a:p>
          <a:p>
            <a:pPr marL="688975" lvl="2" indent="-342900"/>
            <a:r>
              <a:rPr lang="en-US" sz="1800" b="0" dirty="0" smtClean="0">
                <a:cs typeface="Calibri" pitchFamily="34" charset="0"/>
              </a:rPr>
              <a:t>Presented EDS </a:t>
            </a:r>
            <a:r>
              <a:rPr lang="en-US" sz="1800" b="0" dirty="0">
                <a:cs typeface="Calibri" pitchFamily="34" charset="0"/>
              </a:rPr>
              <a:t>interoperability concepts </a:t>
            </a:r>
            <a:r>
              <a:rPr lang="en-US" sz="1800" b="0" dirty="0" smtClean="0">
                <a:cs typeface="Calibri" pitchFamily="34" charset="0"/>
              </a:rPr>
              <a:t>to SEA and MOIMs and demonstrated operation of NASA and ESA EDS tools (very positive response)</a:t>
            </a:r>
          </a:p>
          <a:p>
            <a:pPr marL="688975" lvl="2" indent="-342900"/>
            <a:r>
              <a:rPr lang="en-US" sz="1800" b="0" dirty="0">
                <a:cs typeface="Calibri" pitchFamily="34" charset="0"/>
              </a:rPr>
              <a:t>Agreed on the need to re-evaluate the SOIS APP services together with their respective magenta books to clarify how services fit in the overall CCSDS architecture and in development </a:t>
            </a:r>
            <a:r>
              <a:rPr lang="en-US" sz="1800" b="0" dirty="0" smtClean="0">
                <a:cs typeface="Calibri" pitchFamily="34" charset="0"/>
              </a:rPr>
              <a:t>tools and to </a:t>
            </a:r>
            <a:r>
              <a:rPr lang="en-US" sz="1800" b="0" dirty="0">
                <a:cs typeface="Calibri" pitchFamily="34" charset="0"/>
              </a:rPr>
              <a:t>provide more SEDS examples in the RBs and </a:t>
            </a:r>
            <a:r>
              <a:rPr lang="en-US" sz="1800" b="0" dirty="0" smtClean="0">
                <a:cs typeface="Calibri" pitchFamily="34" charset="0"/>
              </a:rPr>
              <a:t>GB</a:t>
            </a:r>
          </a:p>
        </p:txBody>
      </p:sp>
      <p:sp>
        <p:nvSpPr>
          <p:cNvPr id="4" name="AutoShape 36"/>
          <p:cNvSpPr>
            <a:spLocks/>
          </p:cNvSpPr>
          <p:nvPr/>
        </p:nvSpPr>
        <p:spPr bwMode="auto">
          <a:xfrm>
            <a:off x="460485" y="740650"/>
            <a:ext cx="7952015" cy="46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spcBef>
                <a:spcPts val="600"/>
              </a:spcBef>
            </a:pPr>
            <a:r>
              <a:rPr lang="en-US" sz="2400" dirty="0">
                <a:solidFill>
                  <a:srgbClr val="000099"/>
                </a:solidFill>
              </a:rPr>
              <a:t>Application Support Services Working Group (APP)</a:t>
            </a:r>
          </a:p>
        </p:txBody>
      </p:sp>
    </p:spTree>
    <p:extLst>
      <p:ext uri="{BB962C8B-B14F-4D97-AF65-F5344CB8AC3E}">
        <p14:creationId xmlns:p14="http://schemas.microsoft.com/office/powerpoint/2010/main" val="13378687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SOIS Area Report</a:t>
            </a:r>
            <a:endParaRPr lang="en-US" dirty="0">
              <a:effectLst/>
            </a:endParaRPr>
          </a:p>
        </p:txBody>
      </p:sp>
      <p:sp>
        <p:nvSpPr>
          <p:cNvPr id="3" name="Content Placeholder 2"/>
          <p:cNvSpPr>
            <a:spLocks noGrp="1"/>
          </p:cNvSpPr>
          <p:nvPr>
            <p:ph idx="1"/>
          </p:nvPr>
        </p:nvSpPr>
        <p:spPr>
          <a:xfrm>
            <a:off x="462665" y="1239914"/>
            <a:ext cx="8229600" cy="5223081"/>
          </a:xfrm>
        </p:spPr>
        <p:txBody>
          <a:bodyPr>
            <a:normAutofit/>
          </a:bodyPr>
          <a:lstStyle/>
          <a:p>
            <a:pPr marL="0" lvl="1" indent="0">
              <a:buNone/>
            </a:pPr>
            <a:r>
              <a:rPr lang="en-US" sz="2000" dirty="0" smtClean="0"/>
              <a:t>Planning:</a:t>
            </a:r>
          </a:p>
          <a:p>
            <a:pPr marL="688975" lvl="2" indent="-342900"/>
            <a:r>
              <a:rPr lang="en-US" sz="1800" b="0" dirty="0" smtClean="0"/>
              <a:t>Submit EDS and DoT Red Books to CESG/CMC for 2</a:t>
            </a:r>
            <a:r>
              <a:rPr lang="en-US" sz="1800" b="0" baseline="30000" dirty="0" smtClean="0"/>
              <a:t>nd</a:t>
            </a:r>
            <a:r>
              <a:rPr lang="en-US" sz="1800" b="0" dirty="0" smtClean="0"/>
              <a:t> Agency review</a:t>
            </a:r>
          </a:p>
          <a:p>
            <a:pPr marL="688975" lvl="2" indent="-342900"/>
            <a:r>
              <a:rPr lang="en-US" sz="1800" b="0" dirty="0" smtClean="0"/>
              <a:t>Identify necessary resources and request CESG/CMS approval to begin work on current draft projects to create Orange Books for</a:t>
            </a:r>
          </a:p>
          <a:p>
            <a:pPr marL="1035050" lvl="3" indent="-342900"/>
            <a:r>
              <a:rPr lang="en-US" sz="1600" b="0" dirty="0"/>
              <a:t>NASA core Flight System (</a:t>
            </a:r>
            <a:r>
              <a:rPr lang="en-US" sz="1600" b="0" dirty="0" err="1"/>
              <a:t>cFS</a:t>
            </a:r>
            <a:r>
              <a:rPr lang="en-US" sz="1600" b="0" dirty="0"/>
              <a:t>) as a CCSDS </a:t>
            </a:r>
            <a:r>
              <a:rPr lang="en-US" sz="1600" b="0" dirty="0" smtClean="0"/>
              <a:t>onboard reference architecture</a:t>
            </a:r>
            <a:endParaRPr lang="en-US" sz="1600" b="0" dirty="0"/>
          </a:p>
          <a:p>
            <a:pPr marL="1035050" lvl="3" indent="-342900"/>
            <a:r>
              <a:rPr lang="en-US" sz="1600" b="0" dirty="0"/>
              <a:t>SAVOIR as a CCSDS </a:t>
            </a:r>
            <a:r>
              <a:rPr lang="en-US" sz="1600" b="0" dirty="0" smtClean="0"/>
              <a:t>onboard reference architecture</a:t>
            </a:r>
            <a:endParaRPr lang="en-US" sz="1600" b="0" dirty="0"/>
          </a:p>
          <a:p>
            <a:pPr marL="1035050" lvl="3" indent="-342900"/>
            <a:r>
              <a:rPr lang="en-US" sz="1600" b="0" dirty="0"/>
              <a:t>CAST Flight Software as a CCSDS </a:t>
            </a:r>
            <a:r>
              <a:rPr lang="en-US" sz="1600" b="0" dirty="0" smtClean="0"/>
              <a:t>onboard </a:t>
            </a:r>
            <a:r>
              <a:rPr lang="en-US" sz="1600" b="0" dirty="0"/>
              <a:t>reference </a:t>
            </a:r>
            <a:r>
              <a:rPr lang="en-US" sz="1600" b="0" dirty="0" smtClean="0"/>
              <a:t>architecture</a:t>
            </a:r>
          </a:p>
          <a:p>
            <a:pPr marL="688975" lvl="2" indent="-342900"/>
            <a:r>
              <a:rPr lang="en-US" sz="1800" b="0" dirty="0"/>
              <a:t>Begin planning for </a:t>
            </a:r>
            <a:r>
              <a:rPr lang="en-US" sz="1800" b="0" dirty="0" smtClean="0"/>
              <a:t>5-year review of all SOIS APP books</a:t>
            </a:r>
          </a:p>
          <a:p>
            <a:pPr marL="1035050" lvl="3" indent="-342900"/>
            <a:r>
              <a:rPr lang="en-US" sz="1600" b="0" dirty="0" smtClean="0"/>
              <a:t>Review </a:t>
            </a:r>
            <a:r>
              <a:rPr lang="en-US" sz="1600" b="0" dirty="0"/>
              <a:t>and update SOIS EDS Overview and Rationale Green Book to reflect updated EDS and DoT Red </a:t>
            </a:r>
            <a:r>
              <a:rPr lang="en-US" sz="1600" b="0" dirty="0" smtClean="0"/>
              <a:t>Books</a:t>
            </a:r>
          </a:p>
          <a:p>
            <a:pPr marL="1035050" lvl="3" indent="-342900"/>
            <a:r>
              <a:rPr lang="en-US" sz="1600" b="0" dirty="0" smtClean="0"/>
              <a:t>Possible extension of EDS </a:t>
            </a:r>
            <a:r>
              <a:rPr lang="en-US" sz="1600" b="0" dirty="0"/>
              <a:t>Overview and Rationale </a:t>
            </a:r>
            <a:r>
              <a:rPr lang="en-US" sz="1600" b="0" dirty="0" smtClean="0"/>
              <a:t>Green Book to include further documentation </a:t>
            </a:r>
            <a:r>
              <a:rPr lang="en-US" sz="1600" b="0" dirty="0"/>
              <a:t>of EDS as point of interoperability within SOIS </a:t>
            </a:r>
            <a:r>
              <a:rPr lang="en-US" sz="1600" b="0" dirty="0" smtClean="0"/>
              <a:t>architecture and replace planned SOIS User’s Guide Green Book (current draft project)</a:t>
            </a:r>
          </a:p>
          <a:p>
            <a:pPr marL="1035050" lvl="3" indent="-342900"/>
            <a:r>
              <a:rPr lang="en-US" sz="1600" b="0" dirty="0" smtClean="0"/>
              <a:t>Consider combining existing magenta </a:t>
            </a:r>
            <a:r>
              <a:rPr lang="en-US" sz="1600" b="0" dirty="0"/>
              <a:t>books </a:t>
            </a:r>
            <a:r>
              <a:rPr lang="en-US" sz="1600" b="0" dirty="0" smtClean="0"/>
              <a:t>into </a:t>
            </a:r>
            <a:r>
              <a:rPr lang="en-US" sz="1600" b="0" dirty="0"/>
              <a:t>a single magenta book to make them more readable and </a:t>
            </a:r>
            <a:r>
              <a:rPr lang="en-US" sz="1600" b="0" dirty="0" smtClean="0"/>
              <a:t>consistent and deprecate existing books </a:t>
            </a:r>
            <a:r>
              <a:rPr lang="en-US" sz="1600" b="0" dirty="0"/>
              <a:t>if not </a:t>
            </a:r>
            <a:r>
              <a:rPr lang="en-US" sz="1600" b="0" dirty="0" smtClean="0"/>
              <a:t>considered </a:t>
            </a:r>
            <a:r>
              <a:rPr lang="en-US" sz="1600" b="0" dirty="0"/>
              <a:t>useful (silver books</a:t>
            </a:r>
            <a:r>
              <a:rPr lang="en-US" sz="1600" b="0" dirty="0" smtClean="0"/>
              <a:t>)</a:t>
            </a:r>
          </a:p>
          <a:p>
            <a:pPr marL="688975" lvl="2" indent="-342900"/>
            <a:r>
              <a:rPr lang="en-US" sz="1800" b="0" dirty="0"/>
              <a:t>Investigate options for proof of concept prototype for interoperability between MOIMS and SOIS via </a:t>
            </a:r>
            <a:r>
              <a:rPr lang="en-US" sz="1800" b="0" dirty="0" smtClean="0"/>
              <a:t>EDS</a:t>
            </a:r>
            <a:endParaRPr lang="en-US" sz="1800" b="0" dirty="0"/>
          </a:p>
        </p:txBody>
      </p:sp>
      <p:sp>
        <p:nvSpPr>
          <p:cNvPr id="4" name="AutoShape 36"/>
          <p:cNvSpPr>
            <a:spLocks/>
          </p:cNvSpPr>
          <p:nvPr/>
        </p:nvSpPr>
        <p:spPr bwMode="auto">
          <a:xfrm>
            <a:off x="460485" y="740650"/>
            <a:ext cx="7952015" cy="46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spcBef>
                <a:spcPts val="600"/>
              </a:spcBef>
            </a:pPr>
            <a:r>
              <a:rPr lang="en-US" sz="2400" dirty="0" smtClean="0">
                <a:solidFill>
                  <a:srgbClr val="000099"/>
                </a:solidFill>
              </a:rPr>
              <a:t>APP WG (continued)</a:t>
            </a:r>
            <a:endParaRPr lang="en-US" sz="2400" dirty="0">
              <a:solidFill>
                <a:srgbClr val="000099"/>
              </a:solidFill>
            </a:endParaRPr>
          </a:p>
        </p:txBody>
      </p:sp>
    </p:spTree>
    <p:extLst>
      <p:ext uri="{BB962C8B-B14F-4D97-AF65-F5344CB8AC3E}">
        <p14:creationId xmlns:p14="http://schemas.microsoft.com/office/powerpoint/2010/main" val="3056210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SOIS Area Report</a:t>
            </a:r>
            <a:endParaRPr lang="en-US" dirty="0">
              <a:effectLst/>
            </a:endParaRPr>
          </a:p>
        </p:txBody>
      </p:sp>
      <p:sp>
        <p:nvSpPr>
          <p:cNvPr id="4" name="AutoShape 36"/>
          <p:cNvSpPr>
            <a:spLocks/>
          </p:cNvSpPr>
          <p:nvPr/>
        </p:nvSpPr>
        <p:spPr bwMode="auto">
          <a:xfrm>
            <a:off x="460485" y="663840"/>
            <a:ext cx="5724525" cy="46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spcBef>
                <a:spcPts val="600"/>
              </a:spcBef>
            </a:pPr>
            <a:r>
              <a:rPr lang="en-US" sz="2400" dirty="0" smtClean="0">
                <a:solidFill>
                  <a:srgbClr val="000099"/>
                </a:solidFill>
              </a:rPr>
              <a:t>APP WG (continued)</a:t>
            </a:r>
            <a:endParaRPr lang="en-US" dirty="0"/>
          </a:p>
        </p:txBody>
      </p:sp>
      <p:sp>
        <p:nvSpPr>
          <p:cNvPr id="8" name="Content Placeholder 2"/>
          <p:cNvSpPr>
            <a:spLocks noGrp="1"/>
          </p:cNvSpPr>
          <p:nvPr>
            <p:ph idx="1"/>
          </p:nvPr>
        </p:nvSpPr>
        <p:spPr>
          <a:xfrm>
            <a:off x="259710" y="1124700"/>
            <a:ext cx="8229600" cy="384050"/>
          </a:xfrm>
        </p:spPr>
        <p:txBody>
          <a:bodyPr>
            <a:noAutofit/>
          </a:bodyPr>
          <a:lstStyle/>
          <a:p>
            <a:pPr marL="0" lvl="1" indent="0">
              <a:buNone/>
            </a:pPr>
            <a:r>
              <a:rPr lang="en-US" sz="2000" dirty="0" smtClean="0"/>
              <a:t>Current Project Plan</a:t>
            </a:r>
          </a:p>
        </p:txBody>
      </p:sp>
      <p:graphicFrame>
        <p:nvGraphicFramePr>
          <p:cNvPr id="7" name="Group 37"/>
          <p:cNvGraphicFramePr>
            <a:graphicFrameLocks noGrp="1"/>
          </p:cNvGraphicFramePr>
          <p:nvPr>
            <p:extLst>
              <p:ext uri="{D42A27DB-BD31-4B8C-83A1-F6EECF244321}">
                <p14:modId xmlns:p14="http://schemas.microsoft.com/office/powerpoint/2010/main" val="3740800444"/>
              </p:ext>
            </p:extLst>
          </p:nvPr>
        </p:nvGraphicFramePr>
        <p:xfrm>
          <a:off x="344643" y="1547155"/>
          <a:ext cx="8647605" cy="4865094"/>
        </p:xfrm>
        <a:graphic>
          <a:graphicData uri="http://schemas.openxmlformats.org/drawingml/2006/table">
            <a:tbl>
              <a:tblPr/>
              <a:tblGrid>
                <a:gridCol w="4035332"/>
                <a:gridCol w="2265895"/>
                <a:gridCol w="116840"/>
                <a:gridCol w="2229538"/>
              </a:tblGrid>
              <a:tr h="389629">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GB" sz="2000" b="0" i="0" u="none" strike="noStrike" cap="none" normalizeH="0" baseline="0" dirty="0" smtClean="0">
                          <a:ln>
                            <a:noFill/>
                          </a:ln>
                          <a:solidFill>
                            <a:schemeClr val="tx1"/>
                          </a:solidFill>
                          <a:effectLst/>
                          <a:latin typeface="+mn-lt"/>
                          <a:cs typeface="Arial" charset="0"/>
                        </a:rPr>
                        <a:t>Activity</a:t>
                      </a:r>
                      <a:endParaRPr kumimoji="0" lang="en-US" sz="2000" b="0" i="0" u="none" strike="noStrike" cap="none" normalizeH="0" baseline="0" dirty="0" smtClean="0">
                        <a:ln>
                          <a:noFill/>
                        </a:ln>
                        <a:solidFill>
                          <a:schemeClr val="tx1"/>
                        </a:solidFill>
                        <a:effectLst/>
                        <a:latin typeface="+mn-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3921"/>
                      </a:schemeClr>
                    </a:solid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2000" b="0" i="0" u="none" strike="noStrike" cap="none" normalizeH="0" baseline="0" dirty="0" smtClean="0">
                          <a:ln>
                            <a:noFill/>
                          </a:ln>
                          <a:solidFill>
                            <a:schemeClr val="tx1"/>
                          </a:solidFill>
                          <a:effectLst/>
                          <a:latin typeface="+mn-lt"/>
                          <a:cs typeface="Arial" charset="0"/>
                        </a:rPr>
                        <a:t>Milestone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882"/>
                      </a:schemeClr>
                    </a:solidFill>
                  </a:tcPr>
                </a:tc>
                <a:tc gridSpan="2">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2000" b="0" i="0" u="none" strike="noStrike" cap="none" normalizeH="0" baseline="0" dirty="0" smtClean="0">
                          <a:ln>
                            <a:noFill/>
                          </a:ln>
                          <a:solidFill>
                            <a:schemeClr val="tx1"/>
                          </a:solidFill>
                          <a:effectLst/>
                          <a:latin typeface="+mn-lt"/>
                          <a:cs typeface="Arial" charset="0"/>
                        </a:rPr>
                        <a:t>Planned End 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882"/>
                      </a:schemeClr>
                    </a:solidFill>
                  </a:tcPr>
                </a:tc>
                <a:tc hMerge="1">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endParaRPr kumimoji="0" lang="en-US" sz="20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882"/>
                      </a:schemeClr>
                    </a:solidFill>
                  </a:tcPr>
                </a:tc>
              </a:tr>
              <a:tr h="389629">
                <a:tc gridSpan="4">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800" b="0" i="0" u="none" strike="noStrike" cap="none" normalizeH="0" baseline="0" dirty="0" smtClean="0">
                          <a:ln>
                            <a:noFill/>
                          </a:ln>
                          <a:solidFill>
                            <a:schemeClr val="tx1"/>
                          </a:solidFill>
                          <a:effectLst/>
                          <a:latin typeface="+mn-lt"/>
                          <a:cs typeface="Arial" charset="0"/>
                        </a:rPr>
                        <a:t>Approved Projects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23921"/>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85327">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GB" sz="1400" b="0" i="0" u="none" strike="noStrike" cap="none" normalizeH="0" baseline="0" dirty="0" smtClean="0">
                          <a:ln>
                            <a:noFill/>
                          </a:ln>
                          <a:solidFill>
                            <a:schemeClr val="tx1"/>
                          </a:solidFill>
                          <a:effectLst/>
                          <a:latin typeface="+mn-lt"/>
                          <a:cs typeface="Calibri" pitchFamily="34" charset="0"/>
                        </a:rPr>
                        <a:t>XML Specification for Electronic Data Sheets for Onboard Devices Blue Book</a:t>
                      </a:r>
                      <a:endParaRPr kumimoji="0" lang="en-US" sz="1400" b="1" i="0" u="none" strike="noStrike" cap="none" normalizeH="0" baseline="0" dirty="0" smtClean="0">
                        <a:ln>
                          <a:noFill/>
                        </a:ln>
                        <a:solidFill>
                          <a:schemeClr val="tx1"/>
                        </a:solidFill>
                        <a:effectLst/>
                        <a:latin typeface="+mn-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kern="1200" cap="none" normalizeH="0" baseline="0" dirty="0" smtClean="0">
                          <a:ln>
                            <a:noFill/>
                          </a:ln>
                          <a:solidFill>
                            <a:schemeClr val="tx1"/>
                          </a:solidFill>
                          <a:effectLst/>
                          <a:latin typeface="+mn-lt"/>
                          <a:ea typeface="+mn-ea"/>
                          <a:cs typeface="Arial" charset="0"/>
                        </a:rPr>
                        <a:t>2</a:t>
                      </a:r>
                      <a:r>
                        <a:rPr kumimoji="0" lang="en-US" sz="1400" b="0" i="0" u="none" strike="noStrike" kern="1200" cap="none" normalizeH="0" baseline="30000" dirty="0" smtClean="0">
                          <a:ln>
                            <a:noFill/>
                          </a:ln>
                          <a:solidFill>
                            <a:schemeClr val="tx1"/>
                          </a:solidFill>
                          <a:effectLst/>
                          <a:latin typeface="+mn-lt"/>
                          <a:ea typeface="+mn-ea"/>
                          <a:cs typeface="Arial" charset="0"/>
                        </a:rPr>
                        <a:t>nd</a:t>
                      </a:r>
                      <a:r>
                        <a:rPr kumimoji="0" lang="en-US" sz="1400" b="0" i="0" u="none" strike="noStrike" kern="1200" cap="none" normalizeH="0" baseline="0" dirty="0" smtClean="0">
                          <a:ln>
                            <a:noFill/>
                          </a:ln>
                          <a:solidFill>
                            <a:schemeClr val="tx1"/>
                          </a:solidFill>
                          <a:effectLst/>
                          <a:latin typeface="+mn-lt"/>
                          <a:ea typeface="+mn-ea"/>
                          <a:cs typeface="Arial" charset="0"/>
                        </a:rPr>
                        <a:t> Agency review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cap="none" normalizeH="0" baseline="0" dirty="0" smtClean="0">
                          <a:ln>
                            <a:noFill/>
                          </a:ln>
                          <a:solidFill>
                            <a:schemeClr val="tx1"/>
                          </a:solidFill>
                          <a:effectLst/>
                          <a:latin typeface="+mn-lt"/>
                          <a:cs typeface="Arial" charset="0"/>
                        </a:rPr>
                        <a:t>Fall 2016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327">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GB" sz="1400" b="0" i="0" u="none" strike="noStrike" cap="none" normalizeH="0" baseline="0" dirty="0" smtClean="0">
                          <a:ln>
                            <a:noFill/>
                          </a:ln>
                          <a:solidFill>
                            <a:schemeClr val="tx1"/>
                          </a:solidFill>
                          <a:effectLst/>
                          <a:latin typeface="+mn-lt"/>
                          <a:cs typeface="Arial" charset="0"/>
                        </a:rPr>
                        <a:t>Common  Dictionary of Terms for Onboard Devices Magenta Book</a:t>
                      </a:r>
                      <a:endParaRPr kumimoji="0" lang="en-US" sz="1400" b="1" i="0" u="none" strike="noStrike" cap="none" normalizeH="0" baseline="0" dirty="0" smtClean="0">
                        <a:ln>
                          <a:noFill/>
                        </a:ln>
                        <a:solidFill>
                          <a:schemeClr val="tx1"/>
                        </a:solidFill>
                        <a:effectLst/>
                        <a:latin typeface="+mn-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kern="1200" cap="none" normalizeH="0" baseline="0" dirty="0" smtClean="0">
                          <a:ln>
                            <a:noFill/>
                          </a:ln>
                          <a:solidFill>
                            <a:schemeClr val="tx1"/>
                          </a:solidFill>
                          <a:effectLst/>
                          <a:latin typeface="+mn-lt"/>
                          <a:ea typeface="+mn-ea"/>
                          <a:cs typeface="Arial" charset="0"/>
                        </a:rPr>
                        <a:t>2</a:t>
                      </a:r>
                      <a:r>
                        <a:rPr kumimoji="0" lang="en-US" sz="1400" b="0" i="0" u="none" strike="noStrike" kern="1200" cap="none" normalizeH="0" baseline="30000" dirty="0" smtClean="0">
                          <a:ln>
                            <a:noFill/>
                          </a:ln>
                          <a:solidFill>
                            <a:schemeClr val="tx1"/>
                          </a:solidFill>
                          <a:effectLst/>
                          <a:latin typeface="+mn-lt"/>
                          <a:ea typeface="+mn-ea"/>
                          <a:cs typeface="Arial" charset="0"/>
                        </a:rPr>
                        <a:t>nd</a:t>
                      </a:r>
                      <a:r>
                        <a:rPr kumimoji="0" lang="en-US" sz="1400" b="0" i="0" u="none" strike="noStrike" kern="1200" cap="none" normalizeH="0" baseline="0" dirty="0" smtClean="0">
                          <a:ln>
                            <a:noFill/>
                          </a:ln>
                          <a:solidFill>
                            <a:schemeClr val="tx1"/>
                          </a:solidFill>
                          <a:effectLst/>
                          <a:latin typeface="+mn-lt"/>
                          <a:ea typeface="+mn-ea"/>
                          <a:cs typeface="Arial" charset="0"/>
                        </a:rPr>
                        <a:t> Agency review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cap="none" normalizeH="0" baseline="0" dirty="0" smtClean="0">
                          <a:ln>
                            <a:noFill/>
                          </a:ln>
                          <a:solidFill>
                            <a:schemeClr val="tx1"/>
                          </a:solidFill>
                          <a:effectLst/>
                          <a:latin typeface="+mn-lt"/>
                          <a:cs typeface="Arial" charset="0"/>
                        </a:rPr>
                        <a:t>Fall 2016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026">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kumimoji="0" lang="en-US" sz="1400" b="0" i="0" u="none" strike="noStrike" cap="none" normalizeH="0" baseline="0" dirty="0" smtClean="0">
                          <a:ln>
                            <a:noFill/>
                          </a:ln>
                          <a:solidFill>
                            <a:schemeClr val="tx1"/>
                          </a:solidFill>
                          <a:effectLst/>
                          <a:latin typeface="+mn-lt"/>
                          <a:cs typeface="Arial" charset="0"/>
                        </a:rPr>
                        <a:t>EDS and DoT Interoperability Test Yellow Book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kumimoji="0" lang="en-US" sz="1400" b="0" i="0" u="none" strike="noStrike" kern="1200" cap="none" normalizeH="0" baseline="0" dirty="0" smtClean="0">
                          <a:ln>
                            <a:noFill/>
                          </a:ln>
                          <a:solidFill>
                            <a:schemeClr val="tx1"/>
                          </a:solidFill>
                          <a:effectLst/>
                          <a:latin typeface="+mn-lt"/>
                          <a:ea typeface="+mn-ea"/>
                          <a:cs typeface="Arial" charset="0"/>
                        </a:rPr>
                        <a:t>Test plan completed and Data set created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kumimoji="0" lang="en-US" sz="1400" b="0" i="0" u="none" strike="noStrike" cap="none" normalizeH="0" baseline="0" dirty="0" smtClean="0">
                          <a:ln>
                            <a:noFill/>
                          </a:ln>
                          <a:solidFill>
                            <a:schemeClr val="tx1"/>
                          </a:solidFill>
                          <a:effectLst/>
                          <a:latin typeface="+mn-lt"/>
                          <a:cs typeface="Arial" charset="0"/>
                        </a:rPr>
                        <a:t>Spring  2017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026">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EDS Blue Book and DoT Magenta Book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Book publication</a:t>
                      </a:r>
                      <a:endParaRPr kumimoji="0" lang="en-GB" sz="1400" b="0" i="0" u="none" strike="noStrike" kern="1200" cap="none" normalizeH="0" baseline="0" dirty="0">
                        <a:ln>
                          <a:noFill/>
                        </a:ln>
                        <a:solidFill>
                          <a:schemeClr val="tx1"/>
                        </a:solidFill>
                        <a:effectLst/>
                        <a:latin typeface="+mn-lt"/>
                        <a:ea typeface="+mn-ea"/>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cap="none" normalizeH="0" baseline="0" dirty="0" smtClean="0">
                          <a:ln>
                            <a:noFill/>
                          </a:ln>
                          <a:solidFill>
                            <a:schemeClr val="tx1"/>
                          </a:solidFill>
                          <a:effectLst/>
                          <a:latin typeface="+mn-lt"/>
                          <a:cs typeface="Arial" charset="0"/>
                        </a:rPr>
                        <a:t>Spring 2018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026">
                <a:tc gridSpan="4">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defRPr/>
                      </a:pPr>
                      <a:r>
                        <a:rPr kumimoji="0" lang="en-GB" sz="1800" b="0" i="0" u="none" strike="noStrike" kern="1200" cap="none" normalizeH="0" baseline="0" dirty="0" smtClean="0">
                          <a:ln>
                            <a:noFill/>
                          </a:ln>
                          <a:solidFill>
                            <a:schemeClr val="tx1"/>
                          </a:solidFill>
                          <a:effectLst/>
                          <a:latin typeface="+mn-lt"/>
                          <a:ea typeface="+mn-ea"/>
                          <a:cs typeface="Arial" charset="0"/>
                        </a:rPr>
                        <a:t>Draft Projects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endParaRPr kumimoji="0" lang="en-GB" sz="1400" b="0" i="0" u="none" strike="noStrike" kern="1200" cap="none" normalizeH="0" baseline="0" dirty="0">
                        <a:ln>
                          <a:noFill/>
                        </a:ln>
                        <a:solidFill>
                          <a:schemeClr val="tx1"/>
                        </a:solidFill>
                        <a:effectLst/>
                        <a:latin typeface="+mn-lt"/>
                        <a:ea typeface="+mn-ea"/>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endParaRPr kumimoji="0" lang="en-US" sz="14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026">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SOIS User’s Guide Green Book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Probably deleted in </a:t>
                      </a:r>
                      <a:r>
                        <a:rPr kumimoji="0" lang="en-GB" sz="1400" b="0" i="0" u="none" strike="noStrike" kern="1200" cap="none" normalizeH="0" baseline="0" dirty="0" err="1" smtClean="0">
                          <a:ln>
                            <a:noFill/>
                          </a:ln>
                          <a:solidFill>
                            <a:schemeClr val="tx1"/>
                          </a:solidFill>
                          <a:effectLst/>
                          <a:latin typeface="+mn-lt"/>
                          <a:ea typeface="+mn-ea"/>
                          <a:cs typeface="Arial" charset="0"/>
                        </a:rPr>
                        <a:t>favor</a:t>
                      </a:r>
                      <a:r>
                        <a:rPr kumimoji="0" lang="en-GB" sz="1400" b="0" i="0" u="none" strike="noStrike" kern="1200" cap="none" normalizeH="0" baseline="0" dirty="0" smtClean="0">
                          <a:ln>
                            <a:noFill/>
                          </a:ln>
                          <a:solidFill>
                            <a:schemeClr val="tx1"/>
                          </a:solidFill>
                          <a:effectLst/>
                          <a:latin typeface="+mn-lt"/>
                          <a:ea typeface="+mn-ea"/>
                          <a:cs typeface="Arial" charset="0"/>
                        </a:rPr>
                        <a:t> of current green gook updates</a:t>
                      </a:r>
                      <a:endParaRPr kumimoji="0" lang="en-GB" sz="1400" b="0" i="0" u="none" strike="noStrike" kern="1200" cap="none" normalizeH="0" baseline="0" dirty="0">
                        <a:ln>
                          <a:noFill/>
                        </a:ln>
                        <a:solidFill>
                          <a:schemeClr val="tx1"/>
                        </a:solidFill>
                        <a:effectLst/>
                        <a:latin typeface="+mn-lt"/>
                        <a:ea typeface="+mn-ea"/>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cap="none" normalizeH="0" baseline="0" dirty="0" smtClean="0">
                          <a:ln>
                            <a:noFill/>
                          </a:ln>
                          <a:solidFill>
                            <a:schemeClr val="tx1"/>
                          </a:solidFill>
                          <a:effectLst/>
                          <a:latin typeface="+mn-lt"/>
                          <a:cs typeface="Arial" charset="0"/>
                        </a:rPr>
                        <a:t>Not yet submitted for approval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026">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NASA </a:t>
                      </a:r>
                      <a:r>
                        <a:rPr kumimoji="0" lang="en-GB" sz="1400" b="0" i="0" u="none" strike="noStrike" kern="1200" cap="none" normalizeH="0" baseline="0" dirty="0" err="1" smtClean="0">
                          <a:ln>
                            <a:noFill/>
                          </a:ln>
                          <a:solidFill>
                            <a:schemeClr val="tx1"/>
                          </a:solidFill>
                          <a:effectLst/>
                          <a:latin typeface="+mn-lt"/>
                          <a:ea typeface="+mn-ea"/>
                          <a:cs typeface="Arial" charset="0"/>
                        </a:rPr>
                        <a:t>cFS</a:t>
                      </a:r>
                      <a:r>
                        <a:rPr kumimoji="0" lang="en-GB" sz="1400" b="0" i="0" u="none" strike="noStrike" kern="1200" cap="none" normalizeH="0" baseline="0" dirty="0" smtClean="0">
                          <a:ln>
                            <a:noFill/>
                          </a:ln>
                          <a:solidFill>
                            <a:schemeClr val="tx1"/>
                          </a:solidFill>
                          <a:effectLst/>
                          <a:latin typeface="+mn-lt"/>
                          <a:ea typeface="+mn-ea"/>
                          <a:cs typeface="Arial" charset="0"/>
                        </a:rPr>
                        <a:t> mapping to SOIS Orange Book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Book publication</a:t>
                      </a:r>
                      <a:endParaRPr kumimoji="0" lang="en-GB" sz="1400" b="0" i="0" u="none" strike="noStrike" kern="1200" cap="none" normalizeH="0" baseline="0" dirty="0">
                        <a:ln>
                          <a:noFill/>
                        </a:ln>
                        <a:solidFill>
                          <a:schemeClr val="tx1"/>
                        </a:solidFill>
                        <a:effectLst/>
                        <a:latin typeface="+mn-lt"/>
                        <a:ea typeface="+mn-ea"/>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cap="none" normalizeH="0" baseline="0" dirty="0" smtClean="0">
                          <a:ln>
                            <a:noFill/>
                          </a:ln>
                          <a:solidFill>
                            <a:schemeClr val="tx1"/>
                          </a:solidFill>
                          <a:effectLst/>
                          <a:latin typeface="+mn-lt"/>
                          <a:cs typeface="Arial" charset="0"/>
                        </a:rPr>
                        <a:t>Not yet submitted for approval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026">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ESA SAVOIR mapping to SOIS Orange Book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Book publication </a:t>
                      </a:r>
                      <a:endParaRPr kumimoji="0" lang="en-GB" sz="1400" b="0" i="0" u="none" strike="noStrike" kern="1200" cap="none" normalizeH="0" baseline="0" dirty="0">
                        <a:ln>
                          <a:noFill/>
                        </a:ln>
                        <a:solidFill>
                          <a:schemeClr val="tx1"/>
                        </a:solidFill>
                        <a:effectLst/>
                        <a:latin typeface="+mn-lt"/>
                        <a:ea typeface="+mn-ea"/>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cap="none" normalizeH="0" baseline="0" dirty="0" smtClean="0">
                          <a:ln>
                            <a:noFill/>
                          </a:ln>
                          <a:solidFill>
                            <a:schemeClr val="tx1"/>
                          </a:solidFill>
                          <a:effectLst/>
                          <a:latin typeface="+mn-lt"/>
                          <a:cs typeface="Arial" charset="0"/>
                        </a:rPr>
                        <a:t>Not yet submitted for approval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026">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CNSA CAST mapping to SOIS Orange Book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Book publication </a:t>
                      </a:r>
                      <a:endParaRPr kumimoji="0" lang="en-GB" sz="1400" b="0" i="0" u="none" strike="noStrike" kern="1200" cap="none" normalizeH="0" baseline="0" dirty="0">
                        <a:ln>
                          <a:noFill/>
                        </a:ln>
                        <a:solidFill>
                          <a:schemeClr val="tx1"/>
                        </a:solidFill>
                        <a:effectLst/>
                        <a:latin typeface="+mn-lt"/>
                        <a:ea typeface="+mn-ea"/>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cap="none" normalizeH="0" baseline="0" dirty="0" smtClean="0">
                          <a:ln>
                            <a:noFill/>
                          </a:ln>
                          <a:solidFill>
                            <a:schemeClr val="tx1"/>
                          </a:solidFill>
                          <a:effectLst/>
                          <a:latin typeface="+mn-lt"/>
                          <a:cs typeface="Arial" charset="0"/>
                        </a:rPr>
                        <a:t>Not yet submitted for approval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913362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SOIS Area Report</a:t>
            </a:r>
            <a:endParaRPr lang="en-US" dirty="0">
              <a:effectLst/>
            </a:endParaRPr>
          </a:p>
        </p:txBody>
      </p:sp>
      <p:sp>
        <p:nvSpPr>
          <p:cNvPr id="3" name="Content Placeholder 2"/>
          <p:cNvSpPr>
            <a:spLocks noGrp="1"/>
          </p:cNvSpPr>
          <p:nvPr>
            <p:ph idx="1"/>
          </p:nvPr>
        </p:nvSpPr>
        <p:spPr>
          <a:xfrm>
            <a:off x="462665" y="1239913"/>
            <a:ext cx="8229600" cy="5223081"/>
          </a:xfrm>
        </p:spPr>
        <p:txBody>
          <a:bodyPr>
            <a:normAutofit/>
          </a:bodyPr>
          <a:lstStyle/>
          <a:p>
            <a:pPr marL="0" lvl="1" indent="0">
              <a:buNone/>
            </a:pPr>
            <a:r>
              <a:rPr lang="en-US" sz="2000" dirty="0" smtClean="0"/>
              <a:t>Goals:</a:t>
            </a:r>
          </a:p>
          <a:p>
            <a:pPr marL="688975" lvl="2" indent="-342900"/>
            <a:r>
              <a:rPr lang="en-US" sz="1800" b="0" dirty="0" smtClean="0"/>
              <a:t>Continue joint meetings with SOIS APP to evolve structure of overall SOIS architecture to support distributed</a:t>
            </a:r>
            <a:r>
              <a:rPr lang="en-US" sz="1800" b="0" dirty="0"/>
              <a:t>, partitioned, and multi-processor </a:t>
            </a:r>
            <a:r>
              <a:rPr lang="en-US" sz="1800" b="0" dirty="0" smtClean="0"/>
              <a:t>architectures</a:t>
            </a:r>
          </a:p>
          <a:p>
            <a:pPr marL="688975" lvl="2" indent="-342900"/>
            <a:r>
              <a:rPr lang="en-US" sz="1800" b="0" dirty="0" smtClean="0"/>
              <a:t>Continue meetings with </a:t>
            </a:r>
            <a:r>
              <a:rPr lang="en-US" sz="1800" b="0" dirty="0"/>
              <a:t>with </a:t>
            </a:r>
            <a:r>
              <a:rPr lang="en-US" sz="1800" b="0" dirty="0" smtClean="0"/>
              <a:t>SEA and MOIMS </a:t>
            </a:r>
            <a:r>
              <a:rPr lang="en-US" sz="1800" b="0" dirty="0"/>
              <a:t>on </a:t>
            </a:r>
            <a:r>
              <a:rPr lang="en-US" sz="1800" b="0" dirty="0" smtClean="0"/>
              <a:t>design and documentation of SOIS interfaces and points of interoperability within </a:t>
            </a:r>
            <a:r>
              <a:rPr lang="en-US" sz="1800" b="0" dirty="0"/>
              <a:t>CCSDS reference </a:t>
            </a:r>
            <a:r>
              <a:rPr lang="en-US" sz="1800" b="0" dirty="0" smtClean="0"/>
              <a:t>architecture</a:t>
            </a:r>
          </a:p>
          <a:p>
            <a:pPr marL="688975" lvl="2" indent="-342900"/>
            <a:r>
              <a:rPr lang="en-US" sz="1800" b="0" dirty="0" smtClean="0"/>
              <a:t>Review </a:t>
            </a:r>
            <a:r>
              <a:rPr lang="en-US" sz="1800" b="0" dirty="0"/>
              <a:t>SUBNET charter goals, </a:t>
            </a:r>
            <a:r>
              <a:rPr lang="en-US" sz="1800" b="0" dirty="0" smtClean="0"/>
              <a:t>deliverables, </a:t>
            </a:r>
            <a:r>
              <a:rPr lang="en-US" sz="1800" b="0" dirty="0"/>
              <a:t>schedule and proposed work </a:t>
            </a:r>
            <a:r>
              <a:rPr lang="en-US" sz="1800" b="0" dirty="0" smtClean="0"/>
              <a:t>plan</a:t>
            </a:r>
          </a:p>
          <a:p>
            <a:pPr marL="0" lvl="1" indent="0">
              <a:buNone/>
            </a:pPr>
            <a:r>
              <a:rPr lang="en-US" sz="2000" dirty="0" smtClean="0"/>
              <a:t>Working Group Status:</a:t>
            </a:r>
          </a:p>
          <a:p>
            <a:pPr marL="688975" lvl="2" indent="-342900"/>
            <a:r>
              <a:rPr lang="en-US" sz="1800" b="0" dirty="0"/>
              <a:t>Bulk of meeting was </a:t>
            </a:r>
            <a:r>
              <a:rPr lang="en-US" sz="1800" b="0" dirty="0" smtClean="0"/>
              <a:t>joint with SOIS APP and focus was on </a:t>
            </a:r>
            <a:r>
              <a:rPr lang="en-US" sz="1800" b="0" dirty="0"/>
              <a:t>finalization of </a:t>
            </a:r>
            <a:r>
              <a:rPr lang="en-US" sz="1800" b="0" dirty="0" smtClean="0"/>
              <a:t>EDS </a:t>
            </a:r>
            <a:r>
              <a:rPr lang="en-US" sz="1800" b="0" dirty="0"/>
              <a:t>&amp; </a:t>
            </a:r>
            <a:r>
              <a:rPr lang="en-US" sz="1800" b="0" dirty="0" smtClean="0"/>
              <a:t>DoT Red Books, which influence work of both WGs; Refer to APP WG slides for details</a:t>
            </a:r>
          </a:p>
          <a:p>
            <a:pPr marL="688975" lvl="2" indent="-342900"/>
            <a:r>
              <a:rPr lang="en-US" sz="1800" b="0" dirty="0" smtClean="0"/>
              <a:t>Reviewed </a:t>
            </a:r>
            <a:r>
              <a:rPr lang="en-US" sz="1800" b="0" dirty="0"/>
              <a:t>SUBNET charter, deliverables, schedules, and work plan and initiated re-planning </a:t>
            </a:r>
            <a:r>
              <a:rPr lang="en-US" sz="1800" b="0" dirty="0" smtClean="0"/>
              <a:t>effort</a:t>
            </a:r>
          </a:p>
          <a:p>
            <a:pPr marL="688975" lvl="2" indent="-342900"/>
            <a:r>
              <a:rPr lang="en-US" sz="1800" b="0" dirty="0"/>
              <a:t>Proposed initial group of subnets to be mapped to SUBNET services and documented in orange </a:t>
            </a:r>
            <a:r>
              <a:rPr lang="en-US" sz="1800" b="0" dirty="0" smtClean="0"/>
              <a:t>books</a:t>
            </a:r>
          </a:p>
          <a:p>
            <a:pPr marL="688975" lvl="2" indent="-342900"/>
            <a:r>
              <a:rPr lang="en-US" sz="1800" b="0" dirty="0"/>
              <a:t>Initial review of packet service indicates that it may be adequate to support deterministic </a:t>
            </a:r>
            <a:r>
              <a:rPr lang="en-US" sz="1800" b="0" dirty="0" smtClean="0"/>
              <a:t>networks and Deterministic </a:t>
            </a:r>
            <a:r>
              <a:rPr lang="en-US" sz="1800" b="0" dirty="0"/>
              <a:t>Services Magenta Book in current plan may not be </a:t>
            </a:r>
            <a:r>
              <a:rPr lang="en-US" sz="1800" b="0" dirty="0" smtClean="0"/>
              <a:t>necessary</a:t>
            </a:r>
          </a:p>
        </p:txBody>
      </p:sp>
      <p:sp>
        <p:nvSpPr>
          <p:cNvPr id="4" name="AutoShape 36"/>
          <p:cNvSpPr>
            <a:spLocks/>
          </p:cNvSpPr>
          <p:nvPr/>
        </p:nvSpPr>
        <p:spPr bwMode="auto">
          <a:xfrm>
            <a:off x="460485" y="740650"/>
            <a:ext cx="7952015" cy="46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spcBef>
                <a:spcPts val="600"/>
              </a:spcBef>
            </a:pPr>
            <a:r>
              <a:rPr lang="en-US" sz="2400" dirty="0" err="1">
                <a:solidFill>
                  <a:srgbClr val="000099"/>
                </a:solidFill>
              </a:rPr>
              <a:t>Subnetwork</a:t>
            </a:r>
            <a:r>
              <a:rPr lang="en-US" sz="2400" dirty="0">
                <a:solidFill>
                  <a:srgbClr val="000099"/>
                </a:solidFill>
              </a:rPr>
              <a:t> Working Group (SUBNET)</a:t>
            </a:r>
          </a:p>
        </p:txBody>
      </p:sp>
    </p:spTree>
    <p:extLst>
      <p:ext uri="{BB962C8B-B14F-4D97-AF65-F5344CB8AC3E}">
        <p14:creationId xmlns:p14="http://schemas.microsoft.com/office/powerpoint/2010/main" val="3103200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SOIS Area Report</a:t>
            </a:r>
            <a:endParaRPr lang="en-US" dirty="0">
              <a:effectLst/>
            </a:endParaRPr>
          </a:p>
        </p:txBody>
      </p:sp>
      <p:sp>
        <p:nvSpPr>
          <p:cNvPr id="3" name="Content Placeholder 2"/>
          <p:cNvSpPr>
            <a:spLocks noGrp="1"/>
          </p:cNvSpPr>
          <p:nvPr>
            <p:ph idx="1"/>
          </p:nvPr>
        </p:nvSpPr>
        <p:spPr>
          <a:xfrm>
            <a:off x="462665" y="1239916"/>
            <a:ext cx="8229600" cy="5031054"/>
          </a:xfrm>
        </p:spPr>
        <p:txBody>
          <a:bodyPr>
            <a:normAutofit/>
          </a:bodyPr>
          <a:lstStyle/>
          <a:p>
            <a:pPr marL="0" lvl="1" indent="0">
              <a:buNone/>
            </a:pPr>
            <a:r>
              <a:rPr lang="en-US" sz="2000" dirty="0" smtClean="0"/>
              <a:t>Planning:</a:t>
            </a:r>
          </a:p>
          <a:p>
            <a:pPr marL="688975" lvl="2" indent="-342900"/>
            <a:r>
              <a:rPr lang="en-US" sz="1800" b="0" dirty="0"/>
              <a:t>Finalize SUBNET work plan and update </a:t>
            </a:r>
            <a:r>
              <a:rPr lang="en-US" sz="1800" b="0" dirty="0" smtClean="0"/>
              <a:t>deliverables</a:t>
            </a:r>
          </a:p>
          <a:p>
            <a:pPr marL="688975" lvl="2" indent="-342900"/>
            <a:r>
              <a:rPr lang="en-US" sz="1800" b="0" dirty="0" smtClean="0"/>
              <a:t>Review remaining services (other than packet service) for adequacy to support deterministic services</a:t>
            </a:r>
          </a:p>
          <a:p>
            <a:pPr marL="688975" lvl="2" indent="-342900"/>
            <a:r>
              <a:rPr lang="en-US" sz="1800" b="0" dirty="0" smtClean="0"/>
              <a:t>Decide whether to delete Deterministic Services Magenta Book from plan and include support for determinism in updated service magenta books currently under 5-year review</a:t>
            </a:r>
          </a:p>
          <a:p>
            <a:pPr marL="688975" lvl="2" indent="-342900"/>
            <a:r>
              <a:rPr lang="en-US" sz="1800" b="0" dirty="0" smtClean="0"/>
              <a:t>Identify resources for developing initial set of orange books on mapping SUBNET services into selected subnets</a:t>
            </a:r>
            <a:endParaRPr lang="en-US" sz="1800" b="0" dirty="0"/>
          </a:p>
          <a:p>
            <a:pPr marL="0" lvl="1" indent="0">
              <a:buNone/>
            </a:pPr>
            <a:r>
              <a:rPr lang="en-US" sz="2000" dirty="0" smtClean="0"/>
              <a:t>Remarks:</a:t>
            </a:r>
            <a:endParaRPr lang="en-US" sz="2000" dirty="0"/>
          </a:p>
          <a:p>
            <a:pPr marL="688975" lvl="2" indent="-342900"/>
            <a:r>
              <a:rPr lang="en-US" sz="1800" b="0" dirty="0" smtClean="0"/>
              <a:t>Re-planning </a:t>
            </a:r>
            <a:r>
              <a:rPr lang="en-US" sz="1800" b="0" dirty="0"/>
              <a:t>effort will be completed before Fall 2016 Technical </a:t>
            </a:r>
            <a:r>
              <a:rPr lang="en-US" sz="1800" b="0" dirty="0" smtClean="0"/>
              <a:t>Meetings</a:t>
            </a:r>
            <a:endParaRPr lang="en-US" sz="1800" b="0" dirty="0"/>
          </a:p>
        </p:txBody>
      </p:sp>
      <p:sp>
        <p:nvSpPr>
          <p:cNvPr id="4" name="AutoShape 36"/>
          <p:cNvSpPr>
            <a:spLocks/>
          </p:cNvSpPr>
          <p:nvPr/>
        </p:nvSpPr>
        <p:spPr bwMode="auto">
          <a:xfrm>
            <a:off x="460485" y="740650"/>
            <a:ext cx="7952015" cy="46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spcBef>
                <a:spcPts val="600"/>
              </a:spcBef>
            </a:pPr>
            <a:r>
              <a:rPr lang="en-US" sz="2400" dirty="0" smtClean="0">
                <a:solidFill>
                  <a:srgbClr val="000099"/>
                </a:solidFill>
              </a:rPr>
              <a:t>SUBNET Working Group (continued)</a:t>
            </a:r>
            <a:endParaRPr lang="en-US" sz="2400" dirty="0">
              <a:solidFill>
                <a:srgbClr val="000099"/>
              </a:solidFill>
            </a:endParaRPr>
          </a:p>
        </p:txBody>
      </p:sp>
    </p:spTree>
    <p:extLst>
      <p:ext uri="{BB962C8B-B14F-4D97-AF65-F5344CB8AC3E}">
        <p14:creationId xmlns:p14="http://schemas.microsoft.com/office/powerpoint/2010/main" val="5820941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SOIS Area Report</a:t>
            </a:r>
            <a:endParaRPr lang="en-US" dirty="0">
              <a:effectLst/>
            </a:endParaRPr>
          </a:p>
        </p:txBody>
      </p:sp>
      <p:sp>
        <p:nvSpPr>
          <p:cNvPr id="4" name="AutoShape 36"/>
          <p:cNvSpPr>
            <a:spLocks/>
          </p:cNvSpPr>
          <p:nvPr/>
        </p:nvSpPr>
        <p:spPr bwMode="auto">
          <a:xfrm>
            <a:off x="460485" y="663840"/>
            <a:ext cx="5724525" cy="46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spcBef>
                <a:spcPts val="600"/>
              </a:spcBef>
            </a:pPr>
            <a:r>
              <a:rPr lang="en-US" sz="2400" dirty="0" smtClean="0">
                <a:solidFill>
                  <a:srgbClr val="000099"/>
                </a:solidFill>
              </a:rPr>
              <a:t>SUBNET WG (continued)</a:t>
            </a:r>
            <a:endParaRPr lang="en-US" dirty="0"/>
          </a:p>
        </p:txBody>
      </p:sp>
      <p:sp>
        <p:nvSpPr>
          <p:cNvPr id="8" name="Content Placeholder 2"/>
          <p:cNvSpPr>
            <a:spLocks noGrp="1"/>
          </p:cNvSpPr>
          <p:nvPr>
            <p:ph idx="1"/>
          </p:nvPr>
        </p:nvSpPr>
        <p:spPr>
          <a:xfrm>
            <a:off x="259710" y="1124700"/>
            <a:ext cx="8229600" cy="384050"/>
          </a:xfrm>
        </p:spPr>
        <p:txBody>
          <a:bodyPr>
            <a:noAutofit/>
          </a:bodyPr>
          <a:lstStyle/>
          <a:p>
            <a:pPr marL="0" lvl="1" indent="0">
              <a:buNone/>
            </a:pPr>
            <a:r>
              <a:rPr lang="en-US" sz="2000" dirty="0" smtClean="0"/>
              <a:t>Current Project Plan</a:t>
            </a:r>
          </a:p>
        </p:txBody>
      </p:sp>
      <p:graphicFrame>
        <p:nvGraphicFramePr>
          <p:cNvPr id="7" name="Group 37"/>
          <p:cNvGraphicFramePr>
            <a:graphicFrameLocks noGrp="1"/>
          </p:cNvGraphicFramePr>
          <p:nvPr>
            <p:extLst>
              <p:ext uri="{D42A27DB-BD31-4B8C-83A1-F6EECF244321}">
                <p14:modId xmlns:p14="http://schemas.microsoft.com/office/powerpoint/2010/main" val="4052875472"/>
              </p:ext>
            </p:extLst>
          </p:nvPr>
        </p:nvGraphicFramePr>
        <p:xfrm>
          <a:off x="344643" y="1547155"/>
          <a:ext cx="8647605" cy="2639964"/>
        </p:xfrm>
        <a:graphic>
          <a:graphicData uri="http://schemas.openxmlformats.org/drawingml/2006/table">
            <a:tbl>
              <a:tblPr/>
              <a:tblGrid>
                <a:gridCol w="4035332"/>
                <a:gridCol w="2265895"/>
                <a:gridCol w="116840"/>
                <a:gridCol w="2229538"/>
              </a:tblGrid>
              <a:tr h="389629">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GB" sz="2000" b="0" i="0" u="none" strike="noStrike" cap="none" normalizeH="0" baseline="0" dirty="0" smtClean="0">
                          <a:ln>
                            <a:noFill/>
                          </a:ln>
                          <a:solidFill>
                            <a:schemeClr val="tx1"/>
                          </a:solidFill>
                          <a:effectLst/>
                          <a:latin typeface="+mn-lt"/>
                          <a:cs typeface="Arial" charset="0"/>
                        </a:rPr>
                        <a:t>Activity</a:t>
                      </a:r>
                      <a:endParaRPr kumimoji="0" lang="en-US" sz="2000" b="0" i="0" u="none" strike="noStrike" cap="none" normalizeH="0" baseline="0" dirty="0" smtClean="0">
                        <a:ln>
                          <a:noFill/>
                        </a:ln>
                        <a:solidFill>
                          <a:schemeClr val="tx1"/>
                        </a:solidFill>
                        <a:effectLst/>
                        <a:latin typeface="+mn-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3921"/>
                      </a:schemeClr>
                    </a:solid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2000" b="0" i="0" u="none" strike="noStrike" cap="none" normalizeH="0" baseline="0" dirty="0" smtClean="0">
                          <a:ln>
                            <a:noFill/>
                          </a:ln>
                          <a:solidFill>
                            <a:schemeClr val="tx1"/>
                          </a:solidFill>
                          <a:effectLst/>
                          <a:latin typeface="+mn-lt"/>
                          <a:cs typeface="Arial" charset="0"/>
                        </a:rPr>
                        <a:t>Milestone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882"/>
                      </a:schemeClr>
                    </a:solidFill>
                  </a:tcPr>
                </a:tc>
                <a:tc gridSpan="2">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2000" b="0" i="0" u="none" strike="noStrike" cap="none" normalizeH="0" baseline="0" dirty="0" smtClean="0">
                          <a:ln>
                            <a:noFill/>
                          </a:ln>
                          <a:solidFill>
                            <a:schemeClr val="tx1"/>
                          </a:solidFill>
                          <a:effectLst/>
                          <a:latin typeface="+mn-lt"/>
                          <a:cs typeface="Arial" charset="0"/>
                        </a:rPr>
                        <a:t>Planned End 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882"/>
                      </a:schemeClr>
                    </a:solidFill>
                  </a:tcPr>
                </a:tc>
                <a:tc hMerge="1">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endParaRPr kumimoji="0" lang="en-US" sz="20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882"/>
                      </a:schemeClr>
                    </a:solidFill>
                  </a:tcPr>
                </a:tc>
              </a:tr>
              <a:tr h="389629">
                <a:tc gridSpan="4">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800" b="0" i="0" u="none" strike="noStrike" cap="none" normalizeH="0" baseline="0" dirty="0" smtClean="0">
                          <a:ln>
                            <a:noFill/>
                          </a:ln>
                          <a:solidFill>
                            <a:schemeClr val="tx1"/>
                          </a:solidFill>
                          <a:effectLst/>
                          <a:latin typeface="+mn-lt"/>
                          <a:cs typeface="Arial" charset="0"/>
                        </a:rPr>
                        <a:t>Approved Projects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23921"/>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85327">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cap="none" normalizeH="0" baseline="0" dirty="0" smtClean="0">
                          <a:ln>
                            <a:noFill/>
                          </a:ln>
                          <a:solidFill>
                            <a:schemeClr val="tx1"/>
                          </a:solidFill>
                          <a:effectLst/>
                          <a:latin typeface="+mn-lt"/>
                          <a:cs typeface="Arial" charset="0"/>
                        </a:rPr>
                        <a:t>5-Year review of existing SOIS SUBNET Magenta Books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kern="1200" cap="none" normalizeH="0" baseline="0" dirty="0" smtClean="0">
                          <a:ln>
                            <a:noFill/>
                          </a:ln>
                          <a:solidFill>
                            <a:schemeClr val="tx1"/>
                          </a:solidFill>
                          <a:effectLst/>
                          <a:latin typeface="+mn-lt"/>
                          <a:ea typeface="+mn-ea"/>
                          <a:cs typeface="Arial" charset="0"/>
                        </a:rPr>
                        <a:t>Finalize plan on how to update books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cap="none" normalizeH="0" baseline="0" dirty="0" smtClean="0">
                          <a:ln>
                            <a:noFill/>
                          </a:ln>
                          <a:solidFill>
                            <a:schemeClr val="tx1"/>
                          </a:solidFill>
                          <a:effectLst/>
                          <a:latin typeface="+mn-lt"/>
                          <a:cs typeface="Arial" charset="0"/>
                        </a:rPr>
                        <a:t>Fall 2016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327">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GB" sz="1400" b="0" i="0" u="none" strike="noStrike" cap="none" normalizeH="0" baseline="0" dirty="0" smtClean="0">
                          <a:ln>
                            <a:noFill/>
                          </a:ln>
                          <a:solidFill>
                            <a:schemeClr val="tx1"/>
                          </a:solidFill>
                          <a:effectLst/>
                          <a:latin typeface="+mn-lt"/>
                          <a:cs typeface="Calibri" pitchFamily="34" charset="0"/>
                        </a:rPr>
                        <a:t>Deterministic Services Magenta Book</a:t>
                      </a:r>
                      <a:endParaRPr kumimoji="0" lang="en-US" sz="1400" b="1" i="0" u="none" strike="noStrike" cap="none" normalizeH="0" baseline="0" dirty="0" smtClean="0">
                        <a:ln>
                          <a:noFill/>
                        </a:ln>
                        <a:solidFill>
                          <a:schemeClr val="tx1"/>
                        </a:solidFill>
                        <a:effectLst/>
                        <a:latin typeface="+mn-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kern="1200" cap="none" normalizeH="0" baseline="0" dirty="0" smtClean="0">
                          <a:ln>
                            <a:noFill/>
                          </a:ln>
                          <a:solidFill>
                            <a:schemeClr val="tx1"/>
                          </a:solidFill>
                          <a:effectLst/>
                          <a:latin typeface="+mn-lt"/>
                          <a:ea typeface="+mn-ea"/>
                          <a:cs typeface="Arial" charset="0"/>
                        </a:rPr>
                        <a:t>Probably delete book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cap="none" normalizeH="0" baseline="0" dirty="0" smtClean="0">
                          <a:ln>
                            <a:noFill/>
                          </a:ln>
                          <a:solidFill>
                            <a:schemeClr val="tx1"/>
                          </a:solidFill>
                          <a:effectLst/>
                          <a:latin typeface="+mn-lt"/>
                          <a:cs typeface="Arial" charset="0"/>
                        </a:rPr>
                        <a:t>Fall 2016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026">
                <a:tc gridSpan="4">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defRPr/>
                      </a:pPr>
                      <a:r>
                        <a:rPr kumimoji="0" lang="en-GB" sz="1800" b="0" i="0" u="none" strike="noStrike" kern="1200" cap="none" normalizeH="0" baseline="0" dirty="0" smtClean="0">
                          <a:ln>
                            <a:noFill/>
                          </a:ln>
                          <a:solidFill>
                            <a:schemeClr val="tx1"/>
                          </a:solidFill>
                          <a:effectLst/>
                          <a:latin typeface="+mn-lt"/>
                          <a:ea typeface="+mn-ea"/>
                          <a:cs typeface="Arial" charset="0"/>
                        </a:rPr>
                        <a:t>Draft Projects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endParaRPr kumimoji="0" lang="en-GB" sz="1400" b="0" i="0" u="none" strike="noStrike" kern="1200" cap="none" normalizeH="0" baseline="0" dirty="0">
                        <a:ln>
                          <a:noFill/>
                        </a:ln>
                        <a:solidFill>
                          <a:schemeClr val="tx1"/>
                        </a:solidFill>
                        <a:effectLst/>
                        <a:latin typeface="+mn-lt"/>
                        <a:ea typeface="+mn-ea"/>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endParaRPr kumimoji="0" lang="en-US" sz="14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026">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SOIS SUBNET Utilization Profiles Blue Book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GB" sz="1400" b="0" i="0" u="none" strike="noStrike" kern="1200" cap="none" normalizeH="0" baseline="0" dirty="0" smtClean="0">
                          <a:ln>
                            <a:noFill/>
                          </a:ln>
                          <a:solidFill>
                            <a:schemeClr val="tx1"/>
                          </a:solidFill>
                          <a:effectLst/>
                          <a:latin typeface="+mn-lt"/>
                          <a:ea typeface="+mn-ea"/>
                          <a:cs typeface="Arial" charset="0"/>
                        </a:rPr>
                        <a:t>Probably deleted in </a:t>
                      </a:r>
                      <a:r>
                        <a:rPr kumimoji="0" lang="en-GB" sz="1400" b="0" i="0" u="none" strike="noStrike" kern="1200" cap="none" normalizeH="0" baseline="0" dirty="0" err="1" smtClean="0">
                          <a:ln>
                            <a:noFill/>
                          </a:ln>
                          <a:solidFill>
                            <a:schemeClr val="tx1"/>
                          </a:solidFill>
                          <a:effectLst/>
                          <a:latin typeface="+mn-lt"/>
                          <a:ea typeface="+mn-ea"/>
                          <a:cs typeface="Arial" charset="0"/>
                        </a:rPr>
                        <a:t>favor</a:t>
                      </a:r>
                      <a:r>
                        <a:rPr kumimoji="0" lang="en-GB" sz="1400" b="0" i="0" u="none" strike="noStrike" kern="1200" cap="none" normalizeH="0" baseline="0" dirty="0" smtClean="0">
                          <a:ln>
                            <a:noFill/>
                          </a:ln>
                          <a:solidFill>
                            <a:schemeClr val="tx1"/>
                          </a:solidFill>
                          <a:effectLst/>
                          <a:latin typeface="+mn-lt"/>
                          <a:ea typeface="+mn-ea"/>
                          <a:cs typeface="Arial" charset="0"/>
                        </a:rPr>
                        <a:t> of multiple orange books</a:t>
                      </a:r>
                      <a:endParaRPr kumimoji="0" lang="en-GB" sz="1400" b="0" i="0" u="none" strike="noStrike" kern="1200" cap="none" normalizeH="0" baseline="0" dirty="0">
                        <a:ln>
                          <a:noFill/>
                        </a:ln>
                        <a:solidFill>
                          <a:schemeClr val="tx1"/>
                        </a:solidFill>
                        <a:effectLst/>
                        <a:latin typeface="+mn-lt"/>
                        <a:ea typeface="+mn-ea"/>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cap="none" normalizeH="0" baseline="0" dirty="0" smtClean="0">
                          <a:ln>
                            <a:noFill/>
                          </a:ln>
                          <a:solidFill>
                            <a:schemeClr val="tx1"/>
                          </a:solidFill>
                          <a:effectLst/>
                          <a:latin typeface="+mn-lt"/>
                          <a:cs typeface="Arial" charset="0"/>
                        </a:rPr>
                        <a:t>Not yet submitted for approval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070110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2800" kern="1200" dirty="0">
                <a:effectLst/>
                <a:latin typeface="Calibri" pitchFamily="34" charset="0"/>
                <a:cs typeface="Calibri" pitchFamily="34" charset="0"/>
              </a:rPr>
              <a:t>SOIS Area </a:t>
            </a:r>
            <a:r>
              <a:rPr lang="en-GB" sz="2800" kern="1200" dirty="0" smtClean="0">
                <a:effectLst/>
                <a:latin typeface="Calibri" pitchFamily="34" charset="0"/>
                <a:cs typeface="Calibri" pitchFamily="34" charset="0"/>
              </a:rPr>
              <a:t>Report</a:t>
            </a:r>
            <a:endParaRPr lang="en-GB" sz="2800" kern="1200" dirty="0">
              <a:effectLst/>
              <a:latin typeface="Calibri" pitchFamily="34" charset="0"/>
              <a:cs typeface="Calibri" pitchFamily="34" charset="0"/>
            </a:endParaRPr>
          </a:p>
        </p:txBody>
      </p:sp>
      <p:sp>
        <p:nvSpPr>
          <p:cNvPr id="3" name="Content Placeholder 2"/>
          <p:cNvSpPr>
            <a:spLocks noGrp="1"/>
          </p:cNvSpPr>
          <p:nvPr>
            <p:ph idx="1"/>
          </p:nvPr>
        </p:nvSpPr>
        <p:spPr>
          <a:xfrm>
            <a:off x="424260" y="1124700"/>
            <a:ext cx="8229600" cy="5155084"/>
          </a:xfrm>
        </p:spPr>
        <p:txBody>
          <a:bodyPr/>
          <a:lstStyle/>
          <a:p>
            <a:pPr>
              <a:lnSpc>
                <a:spcPct val="110000"/>
              </a:lnSpc>
              <a:spcBef>
                <a:spcPts val="600"/>
              </a:spcBef>
              <a:spcAft>
                <a:spcPts val="0"/>
              </a:spcAft>
            </a:pPr>
            <a:r>
              <a:rPr lang="en-US" sz="2000" b="0" dirty="0">
                <a:cs typeface="Calibri"/>
              </a:rPr>
              <a:t>The SOIS area is still undergoing personnel changes. New AD and DAD need to be identified by Fall 2016 meetings in Rome</a:t>
            </a:r>
          </a:p>
          <a:p>
            <a:pPr>
              <a:lnSpc>
                <a:spcPct val="110000"/>
              </a:lnSpc>
              <a:spcBef>
                <a:spcPts val="600"/>
              </a:spcBef>
              <a:spcAft>
                <a:spcPts val="0"/>
              </a:spcAft>
            </a:pPr>
            <a:r>
              <a:rPr lang="en-US" sz="2000" b="0" dirty="0">
                <a:cs typeface="Calibri"/>
              </a:rPr>
              <a:t>New SOIS </a:t>
            </a:r>
            <a:r>
              <a:rPr lang="en-US" sz="2000" b="0" dirty="0" err="1">
                <a:cs typeface="Calibri"/>
              </a:rPr>
              <a:t>Subnetwork</a:t>
            </a:r>
            <a:r>
              <a:rPr lang="en-US" sz="2000" b="0" dirty="0">
                <a:cs typeface="Calibri"/>
              </a:rPr>
              <a:t> WG (SUBNET) has been approved by CMC and work has begun</a:t>
            </a:r>
          </a:p>
          <a:p>
            <a:pPr>
              <a:lnSpc>
                <a:spcPct val="110000"/>
              </a:lnSpc>
              <a:spcBef>
                <a:spcPts val="600"/>
              </a:spcBef>
              <a:spcAft>
                <a:spcPts val="0"/>
              </a:spcAft>
            </a:pPr>
            <a:r>
              <a:rPr lang="en-US" sz="2000" b="0" dirty="0">
                <a:cs typeface="Calibri"/>
              </a:rPr>
              <a:t>SOIS APP and SUBNET are cooperating closely with SEA SAWG on inclusion of SOIS On-Board Architecture in CCSDS Reference Architecture</a:t>
            </a:r>
          </a:p>
          <a:p>
            <a:pPr>
              <a:lnSpc>
                <a:spcPct val="110000"/>
              </a:lnSpc>
              <a:spcBef>
                <a:spcPts val="600"/>
              </a:spcBef>
              <a:spcAft>
                <a:spcPts val="0"/>
              </a:spcAft>
            </a:pPr>
            <a:r>
              <a:rPr lang="en-US" sz="2000" b="0" dirty="0">
                <a:cs typeface="Calibri"/>
              </a:rPr>
              <a:t>Multiple agencies (CNSA, NASA, ESA) are implementing SOIS services using different software development environments (CAST, </a:t>
            </a:r>
            <a:r>
              <a:rPr lang="en-US" sz="2000" b="0" dirty="0" err="1">
                <a:cs typeface="Calibri"/>
              </a:rPr>
              <a:t>cFS</a:t>
            </a:r>
            <a:r>
              <a:rPr lang="en-US" sz="2000" b="0" dirty="0">
                <a:cs typeface="Calibri"/>
              </a:rPr>
              <a:t>, SAVOIR)</a:t>
            </a:r>
          </a:p>
        </p:txBody>
      </p:sp>
      <p:sp>
        <p:nvSpPr>
          <p:cNvPr id="4" name="AutoShape 36"/>
          <p:cNvSpPr>
            <a:spLocks/>
          </p:cNvSpPr>
          <p:nvPr/>
        </p:nvSpPr>
        <p:spPr bwMode="auto">
          <a:xfrm>
            <a:off x="460485" y="663840"/>
            <a:ext cx="5724525" cy="46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spcBef>
                <a:spcPts val="600"/>
              </a:spcBef>
            </a:pPr>
            <a:r>
              <a:rPr lang="en-US" sz="2400" dirty="0" smtClean="0">
                <a:solidFill>
                  <a:srgbClr val="000099"/>
                </a:solidFill>
              </a:rPr>
              <a:t>SOIS Area Summary</a:t>
            </a:r>
            <a:endParaRPr lang="en-US" dirty="0"/>
          </a:p>
        </p:txBody>
      </p:sp>
    </p:spTree>
    <p:extLst>
      <p:ext uri="{BB962C8B-B14F-4D97-AF65-F5344CB8AC3E}">
        <p14:creationId xmlns:p14="http://schemas.microsoft.com/office/powerpoint/2010/main" val="21478746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2800" kern="1200" dirty="0">
                <a:effectLst/>
                <a:latin typeface="Calibri" pitchFamily="34" charset="0"/>
                <a:cs typeface="Calibri" pitchFamily="34" charset="0"/>
              </a:rPr>
              <a:t>SOIS Area </a:t>
            </a:r>
            <a:r>
              <a:rPr lang="en-GB" sz="2800" kern="1200" dirty="0" smtClean="0">
                <a:effectLst/>
                <a:latin typeface="Calibri" pitchFamily="34" charset="0"/>
                <a:cs typeface="Calibri" pitchFamily="34" charset="0"/>
              </a:rPr>
              <a:t>Report</a:t>
            </a:r>
            <a:endParaRPr lang="en-GB" sz="2800" kern="1200" dirty="0">
              <a:effectLst/>
              <a:latin typeface="Calibri" pitchFamily="34" charset="0"/>
              <a:cs typeface="Calibri" pitchFamily="34" charset="0"/>
            </a:endParaRPr>
          </a:p>
        </p:txBody>
      </p:sp>
      <p:sp>
        <p:nvSpPr>
          <p:cNvPr id="3" name="Content Placeholder 2"/>
          <p:cNvSpPr>
            <a:spLocks noGrp="1"/>
          </p:cNvSpPr>
          <p:nvPr>
            <p:ph idx="1"/>
          </p:nvPr>
        </p:nvSpPr>
        <p:spPr>
          <a:xfrm>
            <a:off x="424260" y="1047890"/>
            <a:ext cx="8229600" cy="5155084"/>
          </a:xfrm>
        </p:spPr>
        <p:txBody>
          <a:bodyPr>
            <a:normAutofit fontScale="92500" lnSpcReduction="10000"/>
          </a:bodyPr>
          <a:lstStyle/>
          <a:p>
            <a:pPr marL="0" indent="0">
              <a:lnSpc>
                <a:spcPct val="110000"/>
              </a:lnSpc>
              <a:spcBef>
                <a:spcPts val="600"/>
              </a:spcBef>
              <a:spcAft>
                <a:spcPts val="0"/>
              </a:spcAft>
              <a:buNone/>
            </a:pPr>
            <a:r>
              <a:rPr lang="en-US" sz="2000" dirty="0" smtClean="0">
                <a:cs typeface="Calibri"/>
              </a:rPr>
              <a:t>Book Development:</a:t>
            </a:r>
          </a:p>
          <a:p>
            <a:pPr lvl="1">
              <a:lnSpc>
                <a:spcPct val="110000"/>
              </a:lnSpc>
              <a:spcBef>
                <a:spcPts val="600"/>
              </a:spcBef>
              <a:spcAft>
                <a:spcPts val="0"/>
              </a:spcAft>
            </a:pPr>
            <a:r>
              <a:rPr lang="en-US" sz="1800" b="0" dirty="0" smtClean="0">
                <a:cs typeface="Calibri"/>
              </a:rPr>
              <a:t>Onboard Wireless Working Group (WIR)</a:t>
            </a:r>
          </a:p>
          <a:p>
            <a:pPr lvl="2">
              <a:lnSpc>
                <a:spcPct val="110000"/>
              </a:lnSpc>
              <a:spcBef>
                <a:spcPts val="600"/>
              </a:spcBef>
              <a:spcAft>
                <a:spcPts val="0"/>
              </a:spcAft>
            </a:pPr>
            <a:r>
              <a:rPr lang="en-US" sz="1600" b="0" dirty="0" smtClean="0">
                <a:cs typeface="Calibri"/>
              </a:rPr>
              <a:t>Green Book revision to Issue 3 submitted to Secretariat for editorial review and subsequent publication processing</a:t>
            </a:r>
          </a:p>
          <a:p>
            <a:pPr lvl="2">
              <a:lnSpc>
                <a:spcPct val="110000"/>
              </a:lnSpc>
              <a:spcBef>
                <a:spcPts val="600"/>
              </a:spcBef>
              <a:spcAft>
                <a:spcPts val="0"/>
              </a:spcAft>
            </a:pPr>
            <a:r>
              <a:rPr lang="en-US" sz="1600" b="0" dirty="0" smtClean="0">
                <a:cs typeface="Calibri"/>
              </a:rPr>
              <a:t>RFID Tag Encoding Red Book Agency review completed, Interoperability Test Plan Yellow Book completed, interoperability testing to be completed by Fall 2016, publication expected in Spring 2017</a:t>
            </a:r>
          </a:p>
          <a:p>
            <a:pPr lvl="2">
              <a:lnSpc>
                <a:spcPct val="110000"/>
              </a:lnSpc>
              <a:spcBef>
                <a:spcPts val="600"/>
              </a:spcBef>
              <a:spcAft>
                <a:spcPts val="0"/>
              </a:spcAft>
            </a:pPr>
            <a:r>
              <a:rPr lang="en-US" sz="1600" b="0" dirty="0" smtClean="0">
                <a:cs typeface="Calibri"/>
              </a:rPr>
              <a:t>HDR-WLAN #1 (ISS-centric) draft completion expected by Spring 2017</a:t>
            </a:r>
          </a:p>
          <a:p>
            <a:pPr lvl="2">
              <a:lnSpc>
                <a:spcPct val="110000"/>
              </a:lnSpc>
              <a:spcBef>
                <a:spcPts val="600"/>
              </a:spcBef>
              <a:spcAft>
                <a:spcPts val="0"/>
              </a:spcAft>
            </a:pPr>
            <a:r>
              <a:rPr lang="en-US" sz="1600" b="0" dirty="0" smtClean="0">
                <a:cs typeface="Calibri"/>
              </a:rPr>
              <a:t>HDR-WLAN #2 (Launcher- and AIT-centric) draft completion expected by Spring 2018</a:t>
            </a:r>
          </a:p>
          <a:p>
            <a:pPr lvl="1">
              <a:lnSpc>
                <a:spcPct val="110000"/>
              </a:lnSpc>
              <a:spcBef>
                <a:spcPts val="600"/>
              </a:spcBef>
              <a:spcAft>
                <a:spcPts val="0"/>
              </a:spcAft>
            </a:pPr>
            <a:r>
              <a:rPr lang="en-US" sz="1800" b="0" dirty="0" smtClean="0">
                <a:cs typeface="Calibri"/>
              </a:rPr>
              <a:t>Application Support Services (APP)</a:t>
            </a:r>
          </a:p>
          <a:p>
            <a:pPr lvl="2">
              <a:lnSpc>
                <a:spcPct val="110000"/>
              </a:lnSpc>
              <a:spcBef>
                <a:spcPts val="600"/>
              </a:spcBef>
              <a:spcAft>
                <a:spcPts val="0"/>
              </a:spcAft>
            </a:pPr>
            <a:r>
              <a:rPr lang="en-US" sz="1600" b="0" dirty="0" smtClean="0">
                <a:cs typeface="Calibri"/>
              </a:rPr>
              <a:t>EDS and DoT Red Books expected to be released for second agency review in Fall 2016, Interoperability Test Plan Yellow Book expected to be completed in Spring 2017, EDS Blue Book and DoT Magenta Book expected to be published in Spring 2018</a:t>
            </a:r>
          </a:p>
          <a:p>
            <a:pPr lvl="2">
              <a:lnSpc>
                <a:spcPct val="110000"/>
              </a:lnSpc>
              <a:spcBef>
                <a:spcPts val="600"/>
              </a:spcBef>
              <a:spcAft>
                <a:spcPts val="0"/>
              </a:spcAft>
            </a:pPr>
            <a:r>
              <a:rPr lang="en-US" sz="1600" b="0" dirty="0" smtClean="0">
                <a:cs typeface="Calibri"/>
              </a:rPr>
              <a:t>3 orange books on implementation of services in different development environments expected to be approved for active status by Fall 2016</a:t>
            </a:r>
          </a:p>
          <a:p>
            <a:pPr lvl="2">
              <a:lnSpc>
                <a:spcPct val="110000"/>
              </a:lnSpc>
              <a:spcBef>
                <a:spcPts val="600"/>
              </a:spcBef>
              <a:spcAft>
                <a:spcPts val="0"/>
              </a:spcAft>
            </a:pPr>
            <a:r>
              <a:rPr lang="en-US" sz="1600" b="0" dirty="0" smtClean="0">
                <a:cs typeface="Calibri"/>
              </a:rPr>
              <a:t>Proposed User’s Guide Green Book expected to be deleted</a:t>
            </a:r>
          </a:p>
          <a:p>
            <a:pPr lvl="1">
              <a:lnSpc>
                <a:spcPct val="110000"/>
              </a:lnSpc>
              <a:spcBef>
                <a:spcPts val="600"/>
              </a:spcBef>
              <a:spcAft>
                <a:spcPts val="0"/>
              </a:spcAft>
            </a:pPr>
            <a:endParaRPr lang="en-US" sz="1800" b="0" dirty="0" smtClean="0">
              <a:cs typeface="Calibri"/>
            </a:endParaRPr>
          </a:p>
        </p:txBody>
      </p:sp>
      <p:sp>
        <p:nvSpPr>
          <p:cNvPr id="4" name="AutoShape 36"/>
          <p:cNvSpPr>
            <a:spLocks/>
          </p:cNvSpPr>
          <p:nvPr/>
        </p:nvSpPr>
        <p:spPr bwMode="auto">
          <a:xfrm>
            <a:off x="460485" y="663840"/>
            <a:ext cx="5724525" cy="46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spcBef>
                <a:spcPts val="600"/>
              </a:spcBef>
            </a:pPr>
            <a:r>
              <a:rPr lang="en-US" sz="2400" dirty="0" smtClean="0">
                <a:solidFill>
                  <a:srgbClr val="000099"/>
                </a:solidFill>
              </a:rPr>
              <a:t>SOIS Area Summary (continued)</a:t>
            </a:r>
            <a:endParaRPr lang="en-US" dirty="0"/>
          </a:p>
        </p:txBody>
      </p:sp>
    </p:spTree>
    <p:extLst>
      <p:ext uri="{BB962C8B-B14F-4D97-AF65-F5344CB8AC3E}">
        <p14:creationId xmlns:p14="http://schemas.microsoft.com/office/powerpoint/2010/main" val="751130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9" name="Text Box 3"/>
          <p:cNvSpPr txBox="1">
            <a:spLocks noChangeArrowheads="1"/>
          </p:cNvSpPr>
          <p:nvPr/>
        </p:nvSpPr>
        <p:spPr bwMode="auto">
          <a:xfrm>
            <a:off x="838200" y="1919288"/>
            <a:ext cx="7597775" cy="2369880"/>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CESG </a:t>
            </a:r>
            <a:r>
              <a:rPr lang="en-US" sz="4000" dirty="0" smtClean="0">
                <a:solidFill>
                  <a:srgbClr val="000099"/>
                </a:solidFill>
                <a:effectLst>
                  <a:outerShdw blurRad="38100" dist="38100" dir="2700000" algn="tl">
                    <a:srgbClr val="C0C0C0"/>
                  </a:outerShdw>
                </a:effectLst>
                <a:latin typeface="Calibri" pitchFamily="34" charset="0"/>
              </a:rPr>
              <a:t>Spring 2016:</a:t>
            </a:r>
            <a:endParaRPr lang="en-US" sz="40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smtClean="0">
                <a:solidFill>
                  <a:srgbClr val="000099"/>
                </a:solidFill>
                <a:effectLst>
                  <a:outerShdw blurRad="38100" dist="38100" dir="2700000" algn="tl">
                    <a:srgbClr val="C0C0C0"/>
                  </a:outerShdw>
                </a:effectLst>
                <a:latin typeface="Calibri" pitchFamily="34" charset="0"/>
              </a:rPr>
              <a:t>Area Reports</a:t>
            </a:r>
            <a:endParaRPr lang="en-US" sz="4000" dirty="0">
              <a:solidFill>
                <a:srgbClr val="000099"/>
              </a:solidFill>
              <a:effectLst>
                <a:outerShdw blurRad="38100" dist="38100" dir="2700000" algn="tl">
                  <a:srgbClr val="C0C0C0"/>
                </a:outerShdw>
              </a:effectLst>
              <a:latin typeface="Calibri" pitchFamily="34" charset="0"/>
            </a:endParaRPr>
          </a:p>
          <a:p>
            <a:pPr algn="ctr" eaLnBrk="0" hangingPunct="0">
              <a:defRPr/>
            </a:pPr>
            <a:endParaRPr lang="en-US" sz="4000" dirty="0">
              <a:solidFill>
                <a:srgbClr val="000099"/>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39903638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2800" kern="1200" dirty="0">
                <a:effectLst/>
                <a:latin typeface="Calibri" pitchFamily="34" charset="0"/>
                <a:cs typeface="Calibri" pitchFamily="34" charset="0"/>
              </a:rPr>
              <a:t>SOIS Area </a:t>
            </a:r>
            <a:r>
              <a:rPr lang="en-GB" sz="2800" kern="1200" dirty="0" smtClean="0">
                <a:effectLst/>
                <a:latin typeface="Calibri" pitchFamily="34" charset="0"/>
                <a:cs typeface="Calibri" pitchFamily="34" charset="0"/>
              </a:rPr>
              <a:t>Report</a:t>
            </a:r>
            <a:endParaRPr lang="en-GB" sz="2800" kern="1200" dirty="0">
              <a:effectLst/>
              <a:latin typeface="Calibri" pitchFamily="34" charset="0"/>
              <a:cs typeface="Calibri" pitchFamily="34" charset="0"/>
            </a:endParaRPr>
          </a:p>
        </p:txBody>
      </p:sp>
      <p:sp>
        <p:nvSpPr>
          <p:cNvPr id="3" name="Content Placeholder 2"/>
          <p:cNvSpPr>
            <a:spLocks noGrp="1"/>
          </p:cNvSpPr>
          <p:nvPr>
            <p:ph idx="1"/>
          </p:nvPr>
        </p:nvSpPr>
        <p:spPr>
          <a:xfrm>
            <a:off x="424260" y="1124700"/>
            <a:ext cx="8229600" cy="5155084"/>
          </a:xfrm>
        </p:spPr>
        <p:txBody>
          <a:bodyPr>
            <a:normAutofit/>
          </a:bodyPr>
          <a:lstStyle/>
          <a:p>
            <a:pPr marL="0" indent="0">
              <a:lnSpc>
                <a:spcPct val="110000"/>
              </a:lnSpc>
              <a:spcBef>
                <a:spcPts val="600"/>
              </a:spcBef>
              <a:spcAft>
                <a:spcPts val="0"/>
              </a:spcAft>
              <a:buNone/>
            </a:pPr>
            <a:r>
              <a:rPr lang="en-US" sz="2000" dirty="0" smtClean="0">
                <a:cs typeface="Calibri"/>
              </a:rPr>
              <a:t>Book Development (continued):</a:t>
            </a:r>
          </a:p>
          <a:p>
            <a:pPr lvl="1">
              <a:lnSpc>
                <a:spcPct val="110000"/>
              </a:lnSpc>
              <a:spcBef>
                <a:spcPts val="600"/>
              </a:spcBef>
              <a:spcAft>
                <a:spcPts val="0"/>
              </a:spcAft>
            </a:pPr>
            <a:r>
              <a:rPr lang="en-US" sz="1800" b="0" dirty="0" err="1" smtClean="0">
                <a:cs typeface="Calibri"/>
              </a:rPr>
              <a:t>Subnetwork</a:t>
            </a:r>
            <a:r>
              <a:rPr lang="en-US" sz="1800" b="0" dirty="0" smtClean="0">
                <a:cs typeface="Calibri"/>
              </a:rPr>
              <a:t> Support Services (SUBNET)</a:t>
            </a:r>
          </a:p>
          <a:p>
            <a:pPr lvl="2">
              <a:lnSpc>
                <a:spcPct val="110000"/>
              </a:lnSpc>
              <a:spcBef>
                <a:spcPts val="600"/>
              </a:spcBef>
              <a:spcAft>
                <a:spcPts val="0"/>
              </a:spcAft>
            </a:pPr>
            <a:r>
              <a:rPr lang="en-US" sz="1600" b="0" dirty="0" smtClean="0">
                <a:cs typeface="Calibri"/>
              </a:rPr>
              <a:t>Book development plan still in flux, to be completed by Fall 2016</a:t>
            </a:r>
          </a:p>
        </p:txBody>
      </p:sp>
      <p:sp>
        <p:nvSpPr>
          <p:cNvPr id="4" name="AutoShape 36"/>
          <p:cNvSpPr>
            <a:spLocks/>
          </p:cNvSpPr>
          <p:nvPr/>
        </p:nvSpPr>
        <p:spPr bwMode="auto">
          <a:xfrm>
            <a:off x="460485" y="663840"/>
            <a:ext cx="5724525" cy="46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spcBef>
                <a:spcPts val="600"/>
              </a:spcBef>
            </a:pPr>
            <a:r>
              <a:rPr lang="en-US" sz="2400" dirty="0" smtClean="0">
                <a:solidFill>
                  <a:srgbClr val="000099"/>
                </a:solidFill>
              </a:rPr>
              <a:t>SOIS Area Summary (continued)</a:t>
            </a:r>
            <a:endParaRPr lang="en-US" dirty="0"/>
          </a:p>
        </p:txBody>
      </p:sp>
    </p:spTree>
    <p:extLst>
      <p:ext uri="{BB962C8B-B14F-4D97-AF65-F5344CB8AC3E}">
        <p14:creationId xmlns:p14="http://schemas.microsoft.com/office/powerpoint/2010/main" val="21581078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Text Box 2"/>
          <p:cNvSpPr txBox="1">
            <a:spLocks noChangeArrowheads="1"/>
          </p:cNvSpPr>
          <p:nvPr/>
        </p:nvSpPr>
        <p:spPr bwMode="auto">
          <a:xfrm>
            <a:off x="762000" y="1524000"/>
            <a:ext cx="7597775" cy="2370138"/>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SYSTEMS ENGINEERING</a:t>
            </a: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(SE) AREA</a:t>
            </a:r>
          </a:p>
          <a:p>
            <a:pPr algn="ctr" eaLnBrk="0" hangingPunct="0">
              <a:defRPr/>
            </a:pPr>
            <a:endParaRPr lang="en-US" sz="4000" dirty="0">
              <a:solidFill>
                <a:srgbClr val="000099"/>
              </a:solidFill>
              <a:effectLst>
                <a:outerShdw blurRad="38100" dist="38100" dir="2700000" algn="tl">
                  <a:srgbClr val="C0C0C0"/>
                </a:outerShdw>
              </a:effectLst>
              <a:latin typeface="Calibri" pitchFamily="34" charset="0"/>
            </a:endParaRPr>
          </a:p>
        </p:txBody>
      </p:sp>
      <p:sp>
        <p:nvSpPr>
          <p:cNvPr id="3080194" name="Text Box 33"/>
          <p:cNvSpPr txBox="1">
            <a:spLocks noChangeArrowheads="1"/>
          </p:cNvSpPr>
          <p:nvPr/>
        </p:nvSpPr>
        <p:spPr bwMode="auto">
          <a:xfrm>
            <a:off x="1447800" y="5105400"/>
            <a:ext cx="6248400" cy="830997"/>
          </a:xfrm>
          <a:prstGeom prst="rect">
            <a:avLst/>
          </a:prstGeom>
          <a:noFill/>
          <a:ln w="12700">
            <a:noFill/>
            <a:miter lim="800000"/>
            <a:headEnd type="none" w="sm" len="sm"/>
            <a:tailEnd type="none" w="sm" len="sm"/>
          </a:ln>
        </p:spPr>
        <p:txBody>
          <a:bodyPr>
            <a:spAutoFit/>
          </a:bodyPr>
          <a:lstStyle/>
          <a:p>
            <a:pPr algn="ctr" eaLnBrk="0" hangingPunct="0"/>
            <a:r>
              <a:rPr lang="en-US" sz="2400" b="0" dirty="0">
                <a:solidFill>
                  <a:srgbClr val="000099"/>
                </a:solidFill>
                <a:latin typeface="Calibri" pitchFamily="34" charset="0"/>
              </a:rPr>
              <a:t>Peter Shames (AD)</a:t>
            </a:r>
          </a:p>
          <a:p>
            <a:pPr algn="ctr" eaLnBrk="0" hangingPunct="0"/>
            <a:r>
              <a:rPr lang="en-US" sz="2400" b="0" dirty="0" smtClean="0">
                <a:solidFill>
                  <a:srgbClr val="000099"/>
                </a:solidFill>
                <a:latin typeface="Calibri" pitchFamily="34" charset="0"/>
              </a:rPr>
              <a:t>Hiroshi </a:t>
            </a:r>
            <a:r>
              <a:rPr lang="en-US" sz="2400" b="0" dirty="0">
                <a:solidFill>
                  <a:srgbClr val="000099"/>
                </a:solidFill>
                <a:latin typeface="Calibri" pitchFamily="34" charset="0"/>
              </a:rPr>
              <a:t>Takeuchi </a:t>
            </a:r>
            <a:r>
              <a:rPr lang="en-US" sz="2400" b="0" dirty="0" smtClean="0">
                <a:solidFill>
                  <a:srgbClr val="000099"/>
                </a:solidFill>
                <a:latin typeface="Calibri" pitchFamily="34" charset="0"/>
              </a:rPr>
              <a:t>(</a:t>
            </a:r>
            <a:r>
              <a:rPr lang="en-US" sz="2400" b="0" dirty="0">
                <a:solidFill>
                  <a:srgbClr val="000099"/>
                </a:solidFill>
                <a:latin typeface="Calibri" pitchFamily="34" charset="0"/>
              </a:rPr>
              <a:t>DAD)</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Text Box 2"/>
          <p:cNvSpPr txBox="1">
            <a:spLocks noChangeArrowheads="1"/>
          </p:cNvSpPr>
          <p:nvPr/>
        </p:nvSpPr>
        <p:spPr bwMode="auto">
          <a:xfrm>
            <a:off x="762000" y="1524000"/>
            <a:ext cx="7597775" cy="2370138"/>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SYSTEMS ENGINEERING</a:t>
            </a: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(SE) AREA</a:t>
            </a:r>
          </a:p>
          <a:p>
            <a:pPr algn="ctr" eaLnBrk="0" hangingPunct="0">
              <a:defRPr/>
            </a:pPr>
            <a:endParaRPr lang="en-US" sz="4000" dirty="0">
              <a:solidFill>
                <a:srgbClr val="000099"/>
              </a:solidFill>
              <a:effectLst>
                <a:outerShdw blurRad="38100" dist="38100" dir="2700000" algn="tl">
                  <a:srgbClr val="C0C0C0"/>
                </a:outerShdw>
              </a:effectLst>
              <a:latin typeface="Calibri" pitchFamily="34" charset="0"/>
            </a:endParaRPr>
          </a:p>
        </p:txBody>
      </p:sp>
      <p:sp>
        <p:nvSpPr>
          <p:cNvPr id="3080194" name="Text Box 33"/>
          <p:cNvSpPr txBox="1">
            <a:spLocks noChangeArrowheads="1"/>
          </p:cNvSpPr>
          <p:nvPr/>
        </p:nvSpPr>
        <p:spPr bwMode="auto">
          <a:xfrm>
            <a:off x="1447800" y="5105400"/>
            <a:ext cx="6248400" cy="830997"/>
          </a:xfrm>
          <a:prstGeom prst="rect">
            <a:avLst/>
          </a:prstGeom>
          <a:noFill/>
          <a:ln w="12700">
            <a:noFill/>
            <a:miter lim="800000"/>
            <a:headEnd type="none" w="sm" len="sm"/>
            <a:tailEnd type="none" w="sm" len="sm"/>
          </a:ln>
        </p:spPr>
        <p:txBody>
          <a:bodyPr>
            <a:spAutoFit/>
          </a:bodyPr>
          <a:lstStyle/>
          <a:p>
            <a:pPr algn="ctr" eaLnBrk="0" hangingPunct="0"/>
            <a:r>
              <a:rPr lang="en-US" sz="2400" b="0" dirty="0">
                <a:solidFill>
                  <a:srgbClr val="000099"/>
                </a:solidFill>
                <a:latin typeface="Calibri" pitchFamily="34" charset="0"/>
              </a:rPr>
              <a:t>Peter Shames (AD)</a:t>
            </a:r>
          </a:p>
          <a:p>
            <a:pPr algn="ctr" eaLnBrk="0" hangingPunct="0"/>
            <a:r>
              <a:rPr lang="en-US" sz="2400" b="0" dirty="0" smtClean="0">
                <a:solidFill>
                  <a:srgbClr val="000099"/>
                </a:solidFill>
                <a:latin typeface="Calibri" pitchFamily="34" charset="0"/>
              </a:rPr>
              <a:t>Hiroshi </a:t>
            </a:r>
            <a:r>
              <a:rPr lang="en-US" sz="2400" b="0" dirty="0">
                <a:solidFill>
                  <a:srgbClr val="000099"/>
                </a:solidFill>
                <a:latin typeface="Calibri" pitchFamily="34" charset="0"/>
              </a:rPr>
              <a:t>Takeuchi </a:t>
            </a:r>
            <a:r>
              <a:rPr lang="en-US" sz="2400" b="0" dirty="0" smtClean="0">
                <a:solidFill>
                  <a:srgbClr val="000099"/>
                </a:solidFill>
                <a:latin typeface="Calibri" pitchFamily="34" charset="0"/>
              </a:rPr>
              <a:t>(</a:t>
            </a:r>
            <a:r>
              <a:rPr lang="en-US" sz="2400" b="0" dirty="0">
                <a:solidFill>
                  <a:srgbClr val="000099"/>
                </a:solidFill>
                <a:latin typeface="Calibri" pitchFamily="34" charset="0"/>
              </a:rPr>
              <a:t>DAD)</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idx="4294967295"/>
          </p:nvPr>
        </p:nvSpPr>
        <p:spPr bwMode="auto">
          <a:xfrm>
            <a:off x="1816015" y="126170"/>
            <a:ext cx="5943600" cy="487363"/>
          </a:xfrm>
          <a:prstGeom prst="rect">
            <a:avLst/>
          </a:prstGeom>
          <a:ln>
            <a:miter lim="800000"/>
            <a:headEnd/>
            <a:tailEnd/>
          </a:ln>
        </p:spPr>
        <p:txBody>
          <a:bodyPr/>
          <a:lstStyle/>
          <a:p>
            <a:pPr>
              <a:defRPr/>
            </a:pPr>
            <a:r>
              <a:rPr lang="en-US" sz="2800" dirty="0" smtClean="0">
                <a:solidFill>
                  <a:srgbClr val="000099"/>
                </a:solidFill>
                <a:latin typeface="Calibri" pitchFamily="34" charset="0"/>
                <a:cs typeface="Calibri" pitchFamily="34" charset="0"/>
              </a:rPr>
              <a:t>System Engineering Area (SEA)</a:t>
            </a:r>
          </a:p>
        </p:txBody>
      </p:sp>
      <p:sp>
        <p:nvSpPr>
          <p:cNvPr id="7170" name="Rectangle 3"/>
          <p:cNvSpPr txBox="1">
            <a:spLocks noChangeArrowheads="1"/>
          </p:cNvSpPr>
          <p:nvPr/>
        </p:nvSpPr>
        <p:spPr bwMode="auto">
          <a:xfrm>
            <a:off x="304800" y="817460"/>
            <a:ext cx="8229600" cy="5867400"/>
          </a:xfrm>
          <a:prstGeom prst="rect">
            <a:avLst/>
          </a:prstGeom>
          <a:noFill/>
          <a:ln w="9525">
            <a:noFill/>
            <a:miter lim="800000"/>
            <a:headEnd/>
            <a:tailEnd/>
          </a:ln>
        </p:spPr>
        <p:txBody>
          <a:bodyPr lIns="81204" tIns="39889" rIns="81204" bIns="39889"/>
          <a:lstStyle/>
          <a:p>
            <a:pPr marL="230188" indent="-230188" eaLnBrk="0" hangingPunct="0">
              <a:lnSpc>
                <a:spcPct val="90000"/>
              </a:lnSpc>
              <a:spcAft>
                <a:spcPct val="10000"/>
              </a:spcAft>
              <a:buSzPct val="100000"/>
              <a:buFontTx/>
              <a:buChar char="•"/>
              <a:defRPr/>
            </a:pPr>
            <a:r>
              <a:rPr lang="en-US" sz="1800" dirty="0">
                <a:solidFill>
                  <a:srgbClr val="000099"/>
                </a:solidFill>
                <a:latin typeface="Calibri" pitchFamily="34" charset="0"/>
                <a:cs typeface="Calibri" pitchFamily="34" charset="0"/>
              </a:rPr>
              <a:t>Objective</a:t>
            </a:r>
          </a:p>
          <a:p>
            <a:pPr marL="685800" lvl="1" indent="-228600" eaLnBrk="0" hangingPunct="0">
              <a:lnSpc>
                <a:spcPts val="1600"/>
              </a:lnSpc>
              <a:spcBef>
                <a:spcPts val="600"/>
              </a:spcBef>
              <a:spcAft>
                <a:spcPts val="0"/>
              </a:spcAft>
              <a:buFontTx/>
              <a:buChar char="•"/>
              <a:defRPr/>
            </a:pPr>
            <a:r>
              <a:rPr lang="en-US" dirty="0">
                <a:latin typeface="Calibri" pitchFamily="34" charset="0"/>
                <a:cs typeface="Calibri" pitchFamily="34" charset="0"/>
              </a:rPr>
              <a:t>Guide overall CCSDS architecture for space mission communications, operations, and cross-support</a:t>
            </a:r>
          </a:p>
          <a:p>
            <a:pPr marL="685800" lvl="1" indent="-228600" eaLnBrk="0" hangingPunct="0">
              <a:lnSpc>
                <a:spcPts val="1600"/>
              </a:lnSpc>
              <a:spcBef>
                <a:spcPts val="600"/>
              </a:spcBef>
              <a:spcAft>
                <a:spcPts val="0"/>
              </a:spcAft>
              <a:buFontTx/>
              <a:buChar char="•"/>
              <a:defRPr/>
            </a:pPr>
            <a:r>
              <a:rPr lang="en-US" dirty="0">
                <a:latin typeface="Calibri" pitchFamily="34" charset="0"/>
                <a:cs typeface="Calibri" pitchFamily="34" charset="0"/>
              </a:rPr>
              <a:t>Support the CESG in evaluating consistency of all area programs of work with the defined architecture</a:t>
            </a:r>
          </a:p>
          <a:p>
            <a:pPr marL="685800" lvl="1" indent="-228600" eaLnBrk="0" hangingPunct="0">
              <a:lnSpc>
                <a:spcPts val="1600"/>
              </a:lnSpc>
              <a:spcBef>
                <a:spcPts val="600"/>
              </a:spcBef>
              <a:spcAft>
                <a:spcPts val="0"/>
              </a:spcAft>
              <a:buFontTx/>
              <a:buChar char="•"/>
              <a:defRPr/>
            </a:pPr>
            <a:r>
              <a:rPr lang="en-US" dirty="0">
                <a:latin typeface="Calibri" pitchFamily="34" charset="0"/>
                <a:cs typeface="Calibri" pitchFamily="34" charset="0"/>
              </a:rPr>
              <a:t>Create cross-cutting working groups and </a:t>
            </a:r>
            <a:r>
              <a:rPr lang="en-US" dirty="0" smtClean="0">
                <a:latin typeface="Calibri" pitchFamily="34" charset="0"/>
                <a:cs typeface="Calibri" pitchFamily="34" charset="0"/>
              </a:rPr>
              <a:t>BOFs </a:t>
            </a:r>
            <a:r>
              <a:rPr lang="en-US" dirty="0">
                <a:latin typeface="Calibri" pitchFamily="34" charset="0"/>
                <a:cs typeface="Calibri" pitchFamily="34" charset="0"/>
              </a:rPr>
              <a:t>as required to progress the work of CCSDS</a:t>
            </a:r>
          </a:p>
          <a:p>
            <a:pPr marL="230188" indent="-230188" eaLnBrk="0" hangingPunct="0">
              <a:lnSpc>
                <a:spcPct val="90000"/>
              </a:lnSpc>
              <a:spcBef>
                <a:spcPts val="600"/>
              </a:spcBef>
              <a:spcAft>
                <a:spcPct val="10000"/>
              </a:spcAft>
              <a:buSzPct val="100000"/>
              <a:buFontTx/>
              <a:buChar char="•"/>
              <a:defRPr/>
            </a:pPr>
            <a:r>
              <a:rPr lang="en-US" sz="1800" dirty="0">
                <a:solidFill>
                  <a:srgbClr val="000099"/>
                </a:solidFill>
                <a:latin typeface="Calibri" pitchFamily="34" charset="0"/>
                <a:cs typeface="Calibri" pitchFamily="34" charset="0"/>
              </a:rPr>
              <a:t>Focus</a:t>
            </a:r>
          </a:p>
          <a:p>
            <a:pPr marL="685800" lvl="1" indent="-228600" eaLnBrk="0" hangingPunct="0">
              <a:lnSpc>
                <a:spcPts val="1600"/>
              </a:lnSpc>
              <a:spcBef>
                <a:spcPts val="600"/>
              </a:spcBef>
              <a:spcAft>
                <a:spcPts val="0"/>
              </a:spcAft>
              <a:buFontTx/>
              <a:buChar char="•"/>
              <a:defRPr/>
            </a:pPr>
            <a:r>
              <a:rPr lang="en-US" dirty="0">
                <a:latin typeface="Calibri" pitchFamily="34" charset="0"/>
                <a:cs typeface="Calibri" pitchFamily="34" charset="0"/>
              </a:rPr>
              <a:t>Define reference architectures for describing space mission communications, operations, and cross-support standardization</a:t>
            </a:r>
          </a:p>
          <a:p>
            <a:pPr marL="685800" lvl="1" indent="-228600" eaLnBrk="0" hangingPunct="0">
              <a:lnSpc>
                <a:spcPts val="1600"/>
              </a:lnSpc>
              <a:spcBef>
                <a:spcPts val="600"/>
              </a:spcBef>
              <a:spcAft>
                <a:spcPts val="0"/>
              </a:spcAft>
              <a:buFontTx/>
              <a:buChar char="•"/>
              <a:defRPr/>
            </a:pPr>
            <a:r>
              <a:rPr lang="en-US" dirty="0">
                <a:latin typeface="Calibri" pitchFamily="34" charset="0"/>
                <a:cs typeface="Calibri" pitchFamily="34" charset="0"/>
              </a:rPr>
              <a:t>Coordinate and collaborate with other areas about architectural choices and options </a:t>
            </a:r>
          </a:p>
          <a:p>
            <a:pPr marL="685800" lvl="1" indent="-228600" eaLnBrk="0" hangingPunct="0">
              <a:lnSpc>
                <a:spcPts val="1600"/>
              </a:lnSpc>
              <a:spcBef>
                <a:spcPts val="600"/>
              </a:spcBef>
              <a:spcAft>
                <a:spcPts val="0"/>
              </a:spcAft>
              <a:buFontTx/>
              <a:buChar char="•"/>
              <a:defRPr/>
            </a:pPr>
            <a:r>
              <a:rPr lang="en-US" dirty="0">
                <a:latin typeface="Calibri" pitchFamily="34" charset="0"/>
                <a:cs typeface="Calibri" pitchFamily="34" charset="0"/>
              </a:rPr>
              <a:t>Define standards for cross cutting topics such as security and discrete architecture frameworks, and for those that cross cut multiple layers of protocols</a:t>
            </a:r>
          </a:p>
          <a:p>
            <a:pPr marL="685800" lvl="1" indent="-228600" eaLnBrk="0" hangingPunct="0">
              <a:lnSpc>
                <a:spcPts val="1600"/>
              </a:lnSpc>
              <a:spcBef>
                <a:spcPts val="600"/>
              </a:spcBef>
              <a:spcAft>
                <a:spcPts val="0"/>
              </a:spcAft>
              <a:buFontTx/>
              <a:buChar char="•"/>
              <a:defRPr/>
            </a:pPr>
            <a:r>
              <a:rPr lang="en-US" dirty="0">
                <a:latin typeface="Calibri" pitchFamily="34" charset="0"/>
                <a:cs typeface="Calibri" pitchFamily="34" charset="0"/>
              </a:rPr>
              <a:t>Support other working groups and </a:t>
            </a:r>
            <a:r>
              <a:rPr lang="en-US" dirty="0" err="1">
                <a:latin typeface="Calibri" pitchFamily="34" charset="0"/>
                <a:cs typeface="Calibri" pitchFamily="34" charset="0"/>
              </a:rPr>
              <a:t>BoFs</a:t>
            </a:r>
            <a:r>
              <a:rPr lang="en-US" dirty="0">
                <a:latin typeface="Calibri" pitchFamily="34" charset="0"/>
                <a:cs typeface="Calibri" pitchFamily="34" charset="0"/>
              </a:rPr>
              <a:t> that are addressing cross cutting issues</a:t>
            </a:r>
          </a:p>
          <a:p>
            <a:pPr marL="230188" indent="-230188" eaLnBrk="0" hangingPunct="0">
              <a:lnSpc>
                <a:spcPct val="90000"/>
              </a:lnSpc>
              <a:spcBef>
                <a:spcPts val="600"/>
              </a:spcBef>
              <a:spcAft>
                <a:spcPct val="10000"/>
              </a:spcAft>
              <a:buSzPct val="100000"/>
              <a:buFontTx/>
              <a:buChar char="•"/>
              <a:defRPr/>
            </a:pPr>
            <a:r>
              <a:rPr lang="en-US" sz="1800" dirty="0">
                <a:solidFill>
                  <a:srgbClr val="000099"/>
                </a:solidFill>
                <a:latin typeface="Calibri" pitchFamily="34" charset="0"/>
                <a:cs typeface="Calibri" pitchFamily="34" charset="0"/>
              </a:rPr>
              <a:t>SEA Working Groups</a:t>
            </a:r>
          </a:p>
          <a:p>
            <a:pPr marL="687388" lvl="1" indent="-230188" eaLnBrk="0" hangingPunct="0">
              <a:lnSpc>
                <a:spcPts val="1600"/>
              </a:lnSpc>
              <a:spcBef>
                <a:spcPts val="600"/>
              </a:spcBef>
              <a:spcAft>
                <a:spcPts val="0"/>
              </a:spcAft>
              <a:buSzPct val="100000"/>
              <a:buFontTx/>
              <a:buChar char="•"/>
              <a:defRPr/>
            </a:pPr>
            <a:r>
              <a:rPr lang="en-US" dirty="0" smtClean="0">
                <a:latin typeface="Calibri" pitchFamily="34" charset="0"/>
                <a:cs typeface="Calibri" pitchFamily="34" charset="0"/>
              </a:rPr>
              <a:t>Security </a:t>
            </a:r>
            <a:r>
              <a:rPr lang="en-US" dirty="0">
                <a:latin typeface="Calibri" pitchFamily="34" charset="0"/>
                <a:cs typeface="Calibri" pitchFamily="34" charset="0"/>
              </a:rPr>
              <a:t>Working Group</a:t>
            </a:r>
          </a:p>
          <a:p>
            <a:pPr marL="687388" lvl="1" indent="-230188" eaLnBrk="0" hangingPunct="0">
              <a:lnSpc>
                <a:spcPts val="1600"/>
              </a:lnSpc>
              <a:spcBef>
                <a:spcPts val="600"/>
              </a:spcBef>
              <a:spcAft>
                <a:spcPts val="0"/>
              </a:spcAft>
              <a:buSzPct val="100000"/>
              <a:buFontTx/>
              <a:buChar char="•"/>
              <a:defRPr/>
            </a:pPr>
            <a:r>
              <a:rPr lang="en-US" dirty="0">
                <a:latin typeface="Calibri" pitchFamily="34" charset="0"/>
                <a:cs typeface="Calibri" pitchFamily="34" charset="0"/>
              </a:rPr>
              <a:t>Delta-DOR Working Group </a:t>
            </a:r>
            <a:endParaRPr lang="en-US" dirty="0" smtClean="0">
              <a:latin typeface="Calibri" pitchFamily="34" charset="0"/>
              <a:cs typeface="Calibri" pitchFamily="34" charset="0"/>
            </a:endParaRPr>
          </a:p>
          <a:p>
            <a:pPr marL="687388" lvl="1" indent="-230188" eaLnBrk="0" hangingPunct="0">
              <a:lnSpc>
                <a:spcPts val="1600"/>
              </a:lnSpc>
              <a:spcBef>
                <a:spcPts val="600"/>
              </a:spcBef>
              <a:spcAft>
                <a:spcPts val="0"/>
              </a:spcAft>
              <a:buSzPct val="100000"/>
              <a:buFontTx/>
              <a:buChar char="•"/>
              <a:defRPr/>
            </a:pPr>
            <a:r>
              <a:rPr lang="en-US" dirty="0" smtClean="0">
                <a:latin typeface="Calibri" pitchFamily="34" charset="0"/>
                <a:cs typeface="Calibri" pitchFamily="34" charset="0"/>
              </a:rPr>
              <a:t>System Architecture </a:t>
            </a:r>
            <a:r>
              <a:rPr lang="en-US" dirty="0">
                <a:latin typeface="Calibri" pitchFamily="34" charset="0"/>
                <a:cs typeface="Calibri" pitchFamily="34" charset="0"/>
              </a:rPr>
              <a:t>Working Group </a:t>
            </a:r>
            <a:endParaRPr lang="en-US" dirty="0" smtClean="0">
              <a:latin typeface="Calibri" pitchFamily="34" charset="0"/>
              <a:cs typeface="Calibri" pitchFamily="34" charset="0"/>
            </a:endParaRPr>
          </a:p>
          <a:p>
            <a:pPr marL="687388" lvl="1" indent="-230188" eaLnBrk="0" hangingPunct="0">
              <a:lnSpc>
                <a:spcPts val="1600"/>
              </a:lnSpc>
              <a:spcBef>
                <a:spcPts val="600"/>
              </a:spcBef>
              <a:spcAft>
                <a:spcPts val="0"/>
              </a:spcAft>
              <a:buSzPct val="100000"/>
              <a:buFontTx/>
              <a:buChar char="•"/>
              <a:defRPr/>
            </a:pPr>
            <a:r>
              <a:rPr lang="en-US" dirty="0">
                <a:latin typeface="Calibri" pitchFamily="34" charset="0"/>
                <a:cs typeface="Calibri" pitchFamily="34" charset="0"/>
              </a:rPr>
              <a:t>Space Assigned Numbers Authority (SANA) Steering Group (</a:t>
            </a:r>
            <a:r>
              <a:rPr lang="en-US" dirty="0">
                <a:solidFill>
                  <a:srgbClr val="008000"/>
                </a:solidFill>
                <a:latin typeface="Calibri" pitchFamily="34" charset="0"/>
                <a:cs typeface="Calibri" pitchFamily="34" charset="0"/>
              </a:rPr>
              <a:t>operational</a:t>
            </a:r>
            <a:r>
              <a:rPr lang="en-US" dirty="0">
                <a:latin typeface="Calibri" pitchFamily="34" charset="0"/>
                <a:cs typeface="Calibri" pitchFamily="34" charset="0"/>
              </a:rPr>
              <a:t>)</a:t>
            </a:r>
          </a:p>
          <a:p>
            <a:pPr marL="687388" lvl="1" indent="-230188" eaLnBrk="0" hangingPunct="0">
              <a:lnSpc>
                <a:spcPts val="1600"/>
              </a:lnSpc>
              <a:spcBef>
                <a:spcPts val="600"/>
              </a:spcBef>
              <a:spcAft>
                <a:spcPts val="0"/>
              </a:spcAft>
              <a:buSzPct val="100000"/>
              <a:buFontTx/>
              <a:buChar char="•"/>
              <a:defRPr/>
            </a:pPr>
            <a:r>
              <a:rPr lang="en-US" dirty="0" smtClean="0">
                <a:latin typeface="Calibri" pitchFamily="34" charset="0"/>
                <a:cs typeface="Calibri" pitchFamily="34" charset="0"/>
              </a:rPr>
              <a:t>XML Standards and Guidelines (XSG) Special Interest Group (published RFC)</a:t>
            </a:r>
            <a:endParaRPr lang="en-US" dirty="0">
              <a:latin typeface="Calibri" pitchFamily="34" charset="0"/>
              <a:cs typeface="Calibri" pitchFamily="34" charset="0"/>
            </a:endParaRPr>
          </a:p>
          <a:p>
            <a:pPr marL="687388" lvl="1" indent="-230188" eaLnBrk="0" hangingPunct="0">
              <a:lnSpc>
                <a:spcPts val="1600"/>
              </a:lnSpc>
              <a:spcBef>
                <a:spcPts val="600"/>
              </a:spcBef>
              <a:spcAft>
                <a:spcPts val="0"/>
              </a:spcAft>
              <a:buSzPct val="100000"/>
              <a:buFontTx/>
              <a:buChar char="•"/>
              <a:defRPr/>
            </a:pPr>
            <a:r>
              <a:rPr lang="en-US" dirty="0" smtClean="0">
                <a:latin typeface="Calibri" pitchFamily="34" charset="0"/>
                <a:cs typeface="Calibri" pitchFamily="34" charset="0"/>
              </a:rPr>
              <a:t>Timeline </a:t>
            </a:r>
            <a:r>
              <a:rPr lang="en-US" dirty="0">
                <a:latin typeface="Calibri" pitchFamily="34" charset="0"/>
                <a:cs typeface="Calibri" pitchFamily="34" charset="0"/>
              </a:rPr>
              <a:t>Data Exchange Birds of a Feather </a:t>
            </a:r>
            <a:r>
              <a:rPr lang="en-US" dirty="0" smtClean="0">
                <a:latin typeface="Calibri" pitchFamily="34" charset="0"/>
                <a:cs typeface="Calibri" pitchFamily="34" charset="0"/>
              </a:rPr>
              <a:t>(request to close submitted)</a:t>
            </a:r>
            <a:endParaRPr lang="en-US" dirty="0">
              <a:latin typeface="Calibri" pitchFamily="34" charset="0"/>
              <a:cs typeface="Calibri" pitchFamily="34" charset="0"/>
            </a:endParaRPr>
          </a:p>
          <a:p>
            <a:pPr marL="568325" lvl="1" indent="-222250" eaLnBrk="0" hangingPunct="0">
              <a:lnSpc>
                <a:spcPts val="1600"/>
              </a:lnSpc>
              <a:spcAft>
                <a:spcPts val="0"/>
              </a:spcAft>
              <a:buSzPct val="125000"/>
              <a:buFontTx/>
              <a:buChar char="•"/>
              <a:defRPr/>
            </a:pPr>
            <a:endParaRPr lang="en-US" sz="1400" dirty="0">
              <a:latin typeface="Calibri" pitchFamily="34" charset="0"/>
              <a:cs typeface="Calibri" pitchFamily="34" charset="0"/>
            </a:endParaRPr>
          </a:p>
        </p:txBody>
      </p:sp>
    </p:spTree>
    <p:extLst>
      <p:ext uri="{BB962C8B-B14F-4D97-AF65-F5344CB8AC3E}">
        <p14:creationId xmlns:p14="http://schemas.microsoft.com/office/powerpoint/2010/main" val="16226679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55"/>
            <a:ext cx="8229600" cy="868362"/>
          </a:xfrm>
        </p:spPr>
        <p:txBody>
          <a:bodyPr/>
          <a:lstStyle/>
          <a:p>
            <a:pPr>
              <a:defRPr/>
            </a:pPr>
            <a:r>
              <a:rPr lang="en-GB" sz="2800" dirty="0" smtClean="0">
                <a:solidFill>
                  <a:srgbClr val="000099"/>
                </a:solidFill>
                <a:effectLst/>
              </a:rPr>
              <a:t>SE Area Report</a:t>
            </a:r>
            <a:r>
              <a:rPr lang="en-GB" sz="2800" dirty="0" smtClean="0">
                <a:solidFill>
                  <a:srgbClr val="000099"/>
                </a:solidFill>
                <a:effectLst/>
                <a:latin typeface="Calibri" pitchFamily="34" charset="0"/>
              </a:rPr>
              <a:t/>
            </a:r>
            <a:br>
              <a:rPr lang="en-GB" sz="2800" dirty="0" smtClean="0">
                <a:solidFill>
                  <a:srgbClr val="000099"/>
                </a:solidFill>
                <a:effectLst/>
                <a:latin typeface="Calibri" pitchFamily="34" charset="0"/>
              </a:rPr>
            </a:br>
            <a:r>
              <a:rPr lang="en-GB" sz="2000" dirty="0" smtClean="0">
                <a:solidFill>
                  <a:srgbClr val="000099"/>
                </a:solidFill>
                <a:effectLst/>
                <a:latin typeface="Calibri" pitchFamily="34" charset="0"/>
              </a:rPr>
              <a:t>B. </a:t>
            </a:r>
            <a:r>
              <a:rPr lang="en-GB" sz="2000" u="sng" dirty="0" smtClean="0">
                <a:solidFill>
                  <a:srgbClr val="000099"/>
                </a:solidFill>
                <a:effectLst/>
                <a:latin typeface="Calibri" pitchFamily="34" charset="0"/>
              </a:rPr>
              <a:t>Meeting Demographics</a:t>
            </a:r>
            <a:endParaRPr lang="en-US" dirty="0">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61783049"/>
              </p:ext>
            </p:extLst>
          </p:nvPr>
        </p:nvGraphicFramePr>
        <p:xfrm>
          <a:off x="381000" y="1066800"/>
          <a:ext cx="8305800" cy="5689923"/>
        </p:xfrm>
        <a:graphic>
          <a:graphicData uri="http://schemas.openxmlformats.org/drawingml/2006/table">
            <a:tbl>
              <a:tblPr/>
              <a:tblGrid>
                <a:gridCol w="1079500"/>
                <a:gridCol w="871538"/>
                <a:gridCol w="1058862"/>
                <a:gridCol w="1058863"/>
                <a:gridCol w="892175"/>
                <a:gridCol w="1003300"/>
                <a:gridCol w="1171575"/>
                <a:gridCol w="1169987"/>
              </a:tblGrid>
              <a:tr h="649288">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Plenary</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SAWG</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SANA SG</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Security</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D-DOR</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XML Standards + Guidelines</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SAWG</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[MOIMS + SOIS]</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781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ASI</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781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CNES</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781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CNSA</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781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CSA</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781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DLR</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781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ESA</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1</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4</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781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INPE</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781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JAXA</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781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NASA</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10</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4</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4</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5</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3</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8</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781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RFSA</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781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UKSA</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781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Other</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781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TOTAL</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17</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9</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8</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10</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3</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6</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19</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781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781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43656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Meeting Duration</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.5</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1.5</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1.5</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.5</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.5</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43656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Agency Diversity</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7</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5</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4</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5</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3</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3</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7</a:t>
                      </a:r>
                    </a:p>
                  </a:txBody>
                  <a:tcPr marL="9525" marR="9525" marT="95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bl>
          </a:graphicData>
        </a:graphic>
      </p:graphicFrame>
    </p:spTree>
    <p:extLst>
      <p:ext uri="{BB962C8B-B14F-4D97-AF65-F5344CB8AC3E}">
        <p14:creationId xmlns:p14="http://schemas.microsoft.com/office/powerpoint/2010/main" val="3518495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980"/>
            <a:ext cx="8229600" cy="1143000"/>
          </a:xfrm>
        </p:spPr>
        <p:txBody>
          <a:bodyPr/>
          <a:lstStyle/>
          <a:p>
            <a:r>
              <a:rPr lang="en-US" dirty="0" smtClean="0">
                <a:effectLst/>
              </a:rPr>
              <a:t>SEA Planned Resolution Summary</a:t>
            </a:r>
            <a:endParaRPr lang="en-US" dirty="0">
              <a:effectLst/>
            </a:endParaRPr>
          </a:p>
        </p:txBody>
      </p:sp>
      <p:sp>
        <p:nvSpPr>
          <p:cNvPr id="3" name="Content Placeholder 2"/>
          <p:cNvSpPr>
            <a:spLocks noGrp="1"/>
          </p:cNvSpPr>
          <p:nvPr>
            <p:ph idx="1"/>
          </p:nvPr>
        </p:nvSpPr>
        <p:spPr>
          <a:xfrm>
            <a:off x="462665" y="740650"/>
            <a:ext cx="8229600" cy="5952775"/>
          </a:xfrm>
        </p:spPr>
        <p:txBody>
          <a:bodyPr/>
          <a:lstStyle/>
          <a:p>
            <a:r>
              <a:rPr lang="en-US" sz="1800" dirty="0" smtClean="0"/>
              <a:t>Sec WG</a:t>
            </a:r>
          </a:p>
          <a:p>
            <a:pPr marL="577850" lvl="2">
              <a:spcBef>
                <a:spcPts val="0"/>
              </a:spcBef>
              <a:spcAft>
                <a:spcPts val="0"/>
              </a:spcAft>
              <a:buFont typeface="Arial"/>
              <a:buChar char="•"/>
              <a:defRPr/>
            </a:pPr>
            <a:r>
              <a:rPr lang="en-US" altLang="ja-JP" sz="1600" u="sng" dirty="0">
                <a:latin typeface="Calibri" pitchFamily="34" charset="0"/>
                <a:ea typeface="ＭＳ Ｐゴシック" pitchFamily="-107" charset="-128"/>
              </a:rPr>
              <a:t>Resolution: </a:t>
            </a:r>
            <a:r>
              <a:rPr lang="en-US" sz="1600" u="sng" dirty="0" smtClean="0">
                <a:latin typeface="Calibri" pitchFamily="34" charset="0"/>
                <a:ea typeface="ＭＳ Ｐゴシック" pitchFamily="-107" charset="-128"/>
              </a:rPr>
              <a:t>Network Layer Security to go for CESG and Agency review.</a:t>
            </a:r>
          </a:p>
          <a:p>
            <a:pPr marL="577850" lvl="2">
              <a:spcBef>
                <a:spcPts val="0"/>
              </a:spcBef>
              <a:spcAft>
                <a:spcPts val="0"/>
              </a:spcAft>
              <a:buFont typeface="Arial"/>
              <a:buChar char="•"/>
              <a:defRPr/>
            </a:pPr>
            <a:r>
              <a:rPr lang="en-US" sz="1600" u="sng" dirty="0" smtClean="0">
                <a:latin typeface="Calibri" pitchFamily="34" charset="0"/>
                <a:ea typeface="ＭＳ Ｐゴシック" pitchFamily="-107" charset="-128"/>
              </a:rPr>
              <a:t>Will recommend adopting cloud </a:t>
            </a:r>
            <a:r>
              <a:rPr lang="en-US" sz="1600" u="sng" dirty="0">
                <a:latin typeface="Calibri" pitchFamily="34" charset="0"/>
                <a:ea typeface="ＭＳ Ｐゴシック" pitchFamily="-107" charset="-128"/>
              </a:rPr>
              <a:t>based environment </a:t>
            </a:r>
            <a:r>
              <a:rPr lang="en-US" sz="1600" u="sng" dirty="0" smtClean="0">
                <a:latin typeface="Calibri" pitchFamily="34" charset="0"/>
                <a:ea typeface="ＭＳ Ｐゴシック" pitchFamily="-107" charset="-128"/>
              </a:rPr>
              <a:t>for testing where needed, guideline to be produced</a:t>
            </a:r>
            <a:endParaRPr lang="en-GB" altLang="ja-JP" sz="1600" u="sng" dirty="0">
              <a:latin typeface="Calibri" pitchFamily="34" charset="0"/>
              <a:ea typeface="ＭＳ Ｐゴシック" pitchFamily="-107" charset="-128"/>
            </a:endParaRPr>
          </a:p>
          <a:p>
            <a:endParaRPr lang="en-US" sz="1600" dirty="0" smtClean="0"/>
          </a:p>
          <a:p>
            <a:r>
              <a:rPr lang="en-US" sz="1800" dirty="0" smtClean="0"/>
              <a:t>D-DOR WG</a:t>
            </a:r>
          </a:p>
          <a:p>
            <a:pPr lvl="1"/>
            <a:r>
              <a:rPr lang="en-US" altLang="ja-JP" sz="1600" u="sng" dirty="0">
                <a:latin typeface="Calibri"/>
                <a:ea typeface="ＭＳ Ｐゴシック" pitchFamily="-107" charset="-128"/>
                <a:cs typeface="Calibri"/>
              </a:rPr>
              <a:t>Resolution: </a:t>
            </a:r>
            <a:r>
              <a:rPr lang="en-US" sz="1600" u="sng" dirty="0" smtClean="0">
                <a:latin typeface="Calibri"/>
                <a:cs typeface="Calibri"/>
              </a:rPr>
              <a:t>Quasar Catalog MB in editor queue for agency review, the </a:t>
            </a:r>
            <a:r>
              <a:rPr lang="en-US" sz="1600" u="sng" dirty="0">
                <a:latin typeface="Calibri"/>
                <a:cs typeface="Calibri"/>
              </a:rPr>
              <a:t>X-band Quasar Catalog on the </a:t>
            </a:r>
            <a:r>
              <a:rPr lang="en-US" sz="1600" u="sng" dirty="0" smtClean="0">
                <a:latin typeface="Calibri"/>
                <a:cs typeface="Calibri"/>
              </a:rPr>
              <a:t>SANA is updated.</a:t>
            </a:r>
          </a:p>
          <a:p>
            <a:pPr lvl="1"/>
            <a:r>
              <a:rPr lang="en-US" sz="1600" u="sng" dirty="0" smtClean="0">
                <a:latin typeface="Calibri"/>
                <a:cs typeface="Calibri"/>
              </a:rPr>
              <a:t>Resolution: D-DOR Operation MB, version 2, </a:t>
            </a:r>
            <a:r>
              <a:rPr lang="en-US" sz="1600" u="sng" dirty="0">
                <a:latin typeface="Calibri"/>
                <a:cs typeface="Calibri"/>
              </a:rPr>
              <a:t>in editor queue for agency review</a:t>
            </a:r>
            <a:endParaRPr lang="en-US" sz="1600" u="sng" dirty="0">
              <a:solidFill>
                <a:srgbClr val="FF0000"/>
              </a:solidFill>
              <a:latin typeface="Calibri"/>
              <a:cs typeface="Calibri"/>
            </a:endParaRPr>
          </a:p>
          <a:p>
            <a:pPr marL="0" indent="0">
              <a:buNone/>
            </a:pPr>
            <a:endParaRPr lang="en-US" sz="1600" dirty="0" smtClean="0">
              <a:latin typeface="Calibri"/>
              <a:cs typeface="Calibri"/>
            </a:endParaRPr>
          </a:p>
          <a:p>
            <a:r>
              <a:rPr lang="en-US" sz="1800" dirty="0" smtClean="0"/>
              <a:t>SAWG WG</a:t>
            </a:r>
          </a:p>
          <a:p>
            <a:pPr marL="688975" lvl="2" indent="-342900">
              <a:spcBef>
                <a:spcPts val="0"/>
              </a:spcBef>
              <a:spcAft>
                <a:spcPts val="0"/>
              </a:spcAft>
              <a:buFont typeface="Arial"/>
              <a:buChar char="•"/>
              <a:defRPr/>
            </a:pPr>
            <a:r>
              <a:rPr lang="en-US" altLang="ja-JP" sz="1600" u="sng" dirty="0">
                <a:latin typeface="Calibri"/>
                <a:ea typeface="ＭＳ Ｐゴシック" pitchFamily="-107" charset="-128"/>
                <a:cs typeface="Calibri"/>
              </a:rPr>
              <a:t>Resolution: </a:t>
            </a:r>
            <a:r>
              <a:rPr lang="en-US" altLang="ja-JP" sz="1600" u="sng" dirty="0" smtClean="0">
                <a:latin typeface="Calibri"/>
                <a:ea typeface="ＭＳ Ｐゴシック" pitchFamily="-107" charset="-128"/>
                <a:cs typeface="Calibri"/>
              </a:rPr>
              <a:t>CCSDS RASDS reconfirmation agreed by CESG, submit for CMC review</a:t>
            </a:r>
          </a:p>
          <a:p>
            <a:pPr lvl="1">
              <a:lnSpc>
                <a:spcPts val="1800"/>
              </a:lnSpc>
              <a:defRPr/>
            </a:pPr>
            <a:endParaRPr lang="fr-CA" sz="1600" u="sng" dirty="0">
              <a:latin typeface="Calibri" pitchFamily="34" charset="0"/>
              <a:ea typeface="ＭＳ Ｐゴシック" pitchFamily="-107" charset="-128"/>
            </a:endParaRPr>
          </a:p>
          <a:p>
            <a:r>
              <a:rPr lang="en-US" sz="1800" dirty="0" smtClean="0"/>
              <a:t>SANA</a:t>
            </a:r>
            <a:endParaRPr lang="en-US" sz="1800" dirty="0"/>
          </a:p>
          <a:p>
            <a:pPr marL="688975" lvl="2" indent="-342900">
              <a:spcBef>
                <a:spcPts val="0"/>
              </a:spcBef>
              <a:spcAft>
                <a:spcPts val="0"/>
              </a:spcAft>
              <a:buFont typeface="Arial"/>
              <a:buChar char="•"/>
              <a:defRPr/>
            </a:pPr>
            <a:r>
              <a:rPr lang="en-US" altLang="ja-JP" sz="1600" u="sng" dirty="0">
                <a:latin typeface="Calibri"/>
                <a:ea typeface="ＭＳ Ｐゴシック" pitchFamily="-107" charset="-128"/>
                <a:cs typeface="Calibri"/>
              </a:rPr>
              <a:t>Resolution: </a:t>
            </a:r>
            <a:r>
              <a:rPr lang="en-US" altLang="ja-JP" sz="1600" u="sng" dirty="0" smtClean="0">
                <a:latin typeface="Calibri"/>
                <a:ea typeface="ＭＳ Ｐゴシック" pitchFamily="-107" charset="-128"/>
                <a:cs typeface="Calibri"/>
              </a:rPr>
              <a:t>Publish Registry Management Policy and companion </a:t>
            </a:r>
            <a:r>
              <a:rPr lang="en-US" altLang="ja-JP" sz="1600" u="sng" dirty="0" err="1" smtClean="0">
                <a:latin typeface="Calibri"/>
                <a:ea typeface="ＭＳ Ｐゴシック" pitchFamily="-107" charset="-128"/>
                <a:cs typeface="Calibri"/>
              </a:rPr>
              <a:t>docs,CMC</a:t>
            </a:r>
            <a:r>
              <a:rPr lang="en-US" altLang="ja-JP" sz="1600" u="sng" dirty="0" smtClean="0">
                <a:latin typeface="Calibri"/>
                <a:ea typeface="ＭＳ Ｐゴシック" pitchFamily="-107" charset="-128"/>
                <a:cs typeface="Calibri"/>
              </a:rPr>
              <a:t> review.  </a:t>
            </a:r>
          </a:p>
          <a:p>
            <a:pPr marL="688975" lvl="2" indent="-342900">
              <a:spcBef>
                <a:spcPts val="0"/>
              </a:spcBef>
              <a:spcAft>
                <a:spcPts val="0"/>
              </a:spcAft>
              <a:buFont typeface="Arial"/>
              <a:buChar char="•"/>
              <a:defRPr/>
            </a:pPr>
            <a:r>
              <a:rPr lang="en-US" altLang="ja-JP" sz="1600" u="sng" dirty="0" smtClean="0">
                <a:latin typeface="Calibri"/>
                <a:ea typeface="ＭＳ Ｐゴシック" pitchFamily="-107" charset="-128"/>
                <a:cs typeface="Calibri"/>
              </a:rPr>
              <a:t>Resolution: Request CMC, AR, and Spectrum managers to provide S/C frequency data.</a:t>
            </a:r>
            <a:endParaRPr lang="en-US" altLang="ja-JP" sz="1600" u="sng" dirty="0">
              <a:latin typeface="Calibri"/>
              <a:ea typeface="ＭＳ Ｐゴシック" pitchFamily="-107" charset="-128"/>
              <a:cs typeface="Calibri"/>
            </a:endParaRPr>
          </a:p>
          <a:p>
            <a:endParaRPr lang="en-US" sz="1800" dirty="0" smtClean="0"/>
          </a:p>
          <a:p>
            <a:r>
              <a:rPr lang="en-US" sz="1800" dirty="0" smtClean="0"/>
              <a:t>XSG </a:t>
            </a:r>
            <a:r>
              <a:rPr lang="en-US" sz="1800" dirty="0"/>
              <a:t>SIG</a:t>
            </a:r>
          </a:p>
          <a:p>
            <a:pPr marL="688975" lvl="2" indent="-342900">
              <a:spcBef>
                <a:spcPts val="0"/>
              </a:spcBef>
              <a:spcAft>
                <a:spcPts val="0"/>
              </a:spcAft>
              <a:buFont typeface="Arial"/>
              <a:buChar char="•"/>
              <a:defRPr/>
            </a:pPr>
            <a:r>
              <a:rPr lang="en-US" altLang="ja-JP" sz="1600" u="sng" dirty="0">
                <a:latin typeface="Calibri"/>
                <a:ea typeface="ＭＳ Ｐゴシック" pitchFamily="-107" charset="-128"/>
                <a:cs typeface="Calibri"/>
              </a:rPr>
              <a:t>Resolution: F</a:t>
            </a:r>
            <a:r>
              <a:rPr lang="en-US" altLang="ja-JP" sz="1600" u="sng" dirty="0" smtClean="0">
                <a:latin typeface="Calibri"/>
                <a:ea typeface="ＭＳ Ｐゴシック" pitchFamily="-107" charset="-128"/>
                <a:cs typeface="Calibri"/>
              </a:rPr>
              <a:t>inalize XML </a:t>
            </a:r>
            <a:r>
              <a:rPr lang="en-US" altLang="ja-JP" sz="1600" u="sng" dirty="0">
                <a:latin typeface="Calibri"/>
                <a:ea typeface="ＭＳ Ｐゴシック" pitchFamily="-107" charset="-128"/>
                <a:cs typeface="Calibri"/>
              </a:rPr>
              <a:t>Policy </a:t>
            </a:r>
            <a:r>
              <a:rPr lang="en-US" altLang="ja-JP" sz="1600" u="sng" dirty="0" smtClean="0">
                <a:latin typeface="Calibri"/>
                <a:ea typeface="ＭＳ Ｐゴシック" pitchFamily="-107" charset="-128"/>
                <a:cs typeface="Calibri"/>
              </a:rPr>
              <a:t>document and </a:t>
            </a:r>
            <a:r>
              <a:rPr lang="en-US" altLang="ja-JP" sz="1600" u="sng" dirty="0">
                <a:latin typeface="Calibri"/>
                <a:ea typeface="ＭＳ Ｐゴシック" pitchFamily="-107" charset="-128"/>
                <a:cs typeface="Calibri"/>
              </a:rPr>
              <a:t>then close.  </a:t>
            </a:r>
            <a:endParaRPr lang="en-US" altLang="ja-JP" sz="1600" u="sng" dirty="0" smtClean="0">
              <a:latin typeface="Calibri"/>
              <a:ea typeface="ＭＳ Ｐゴシック" pitchFamily="-107" charset="-128"/>
              <a:cs typeface="Calibri"/>
            </a:endParaRPr>
          </a:p>
          <a:p>
            <a:pPr marL="688975" lvl="2" indent="-342900">
              <a:spcBef>
                <a:spcPts val="0"/>
              </a:spcBef>
              <a:spcAft>
                <a:spcPts val="0"/>
              </a:spcAft>
              <a:buFont typeface="Arial"/>
              <a:buChar char="•"/>
              <a:defRPr/>
            </a:pPr>
            <a:r>
              <a:rPr lang="en-US" altLang="ja-JP" sz="1600" u="sng" dirty="0" smtClean="0">
                <a:latin typeface="Calibri"/>
                <a:ea typeface="ＭＳ Ｐゴシック" pitchFamily="-107" charset="-128"/>
                <a:cs typeface="Calibri"/>
              </a:rPr>
              <a:t>Future </a:t>
            </a:r>
            <a:r>
              <a:rPr lang="en-US" altLang="ja-JP" sz="1600" u="sng" dirty="0">
                <a:latin typeface="Calibri"/>
                <a:ea typeface="ＭＳ Ｐゴシック" pitchFamily="-107" charset="-128"/>
                <a:cs typeface="Calibri"/>
              </a:rPr>
              <a:t>work on XML guidelines and validation tools to be done in restarted SAWG.</a:t>
            </a:r>
          </a:p>
          <a:p>
            <a:pPr marL="688975" lvl="2" indent="-342900">
              <a:spcBef>
                <a:spcPts val="0"/>
              </a:spcBef>
              <a:spcAft>
                <a:spcPts val="0"/>
              </a:spcAft>
              <a:buFont typeface="Arial"/>
              <a:buChar char="•"/>
              <a:defRPr/>
            </a:pPr>
            <a:endParaRPr lang="en-US" sz="1600" u="sng" dirty="0">
              <a:latin typeface="Calibri" pitchFamily="34" charset="0"/>
              <a:ea typeface="ＭＳ Ｐゴシック" pitchFamily="-107" charset="-128"/>
            </a:endParaRPr>
          </a:p>
          <a:p>
            <a:r>
              <a:rPr lang="en-US" sz="1800" dirty="0"/>
              <a:t>TDE </a:t>
            </a:r>
            <a:r>
              <a:rPr lang="en-US" sz="1800" dirty="0" err="1"/>
              <a:t>BoF</a:t>
            </a:r>
            <a:endParaRPr lang="en-US" sz="1800" dirty="0"/>
          </a:p>
          <a:p>
            <a:pPr marL="688975" lvl="2" indent="-342900">
              <a:spcBef>
                <a:spcPts val="0"/>
              </a:spcBef>
              <a:spcAft>
                <a:spcPts val="0"/>
              </a:spcAft>
              <a:buFont typeface="Arial"/>
              <a:buChar char="•"/>
              <a:defRPr/>
            </a:pPr>
            <a:r>
              <a:rPr lang="en-US" altLang="ja-JP" sz="1600" u="sng" dirty="0">
                <a:latin typeface="Calibri"/>
                <a:ea typeface="ＭＳ Ｐゴシック" pitchFamily="-107" charset="-128"/>
                <a:cs typeface="Calibri"/>
              </a:rPr>
              <a:t>Resolution: </a:t>
            </a:r>
            <a:r>
              <a:rPr lang="en-US" altLang="ja-JP" sz="1600" u="sng" dirty="0" smtClean="0">
                <a:latin typeface="Calibri" pitchFamily="34" charset="0"/>
                <a:ea typeface="ＭＳ Ｐゴシック" pitchFamily="-107" charset="-128"/>
              </a:rPr>
              <a:t>Request made to close </a:t>
            </a:r>
            <a:r>
              <a:rPr lang="en-US" altLang="ja-JP" sz="1600" u="sng" dirty="0" err="1">
                <a:latin typeface="Calibri" pitchFamily="34" charset="0"/>
                <a:ea typeface="ＭＳ Ｐゴシック" pitchFamily="-107" charset="-128"/>
              </a:rPr>
              <a:t>BoF</a:t>
            </a:r>
            <a:r>
              <a:rPr lang="en-US" altLang="ja-JP" sz="1600" u="sng" dirty="0">
                <a:latin typeface="Calibri" pitchFamily="34" charset="0"/>
                <a:ea typeface="ＭＳ Ｐゴシック" pitchFamily="-107" charset="-128"/>
              </a:rPr>
              <a:t> </a:t>
            </a:r>
            <a:r>
              <a:rPr lang="en-US" altLang="ja-JP" sz="1600" u="sng" dirty="0" smtClean="0">
                <a:latin typeface="Calibri" pitchFamily="34" charset="0"/>
                <a:ea typeface="ＭＳ Ｐゴシック" pitchFamily="-107" charset="-128"/>
              </a:rPr>
              <a:t>and archive materials.</a:t>
            </a:r>
            <a:endParaRPr lang="en-GB" altLang="ja-JP" sz="1600" u="sng" dirty="0">
              <a:latin typeface="Calibri" pitchFamily="34" charset="0"/>
              <a:ea typeface="ＭＳ Ｐゴシック" pitchFamily="-107" charset="-128"/>
            </a:endParaRPr>
          </a:p>
          <a:p>
            <a:pPr marL="342900" lvl="1" indent="-342900">
              <a:spcBef>
                <a:spcPts val="0"/>
              </a:spcBef>
              <a:spcAft>
                <a:spcPts val="0"/>
              </a:spcAft>
              <a:buFont typeface="Arial"/>
              <a:buChar char="•"/>
              <a:defRPr/>
            </a:pPr>
            <a:endParaRPr lang="en-US" sz="1400" dirty="0">
              <a:latin typeface="Calibri" pitchFamily="34" charset="0"/>
              <a:ea typeface="ＭＳ Ｐゴシック" pitchFamily="-107" charset="-128"/>
            </a:endParaRPr>
          </a:p>
          <a:p>
            <a:pPr lvl="1"/>
            <a:endParaRPr lang="en-US" sz="1400" dirty="0"/>
          </a:p>
        </p:txBody>
      </p:sp>
    </p:spTree>
    <p:extLst>
      <p:ext uri="{BB962C8B-B14F-4D97-AF65-F5344CB8AC3E}">
        <p14:creationId xmlns:p14="http://schemas.microsoft.com/office/powerpoint/2010/main" val="5167239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990600" y="1176338"/>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eaLnBrk="0" hangingPunct="0">
              <a:defRPr kumimoji="1" sz="2400">
                <a:solidFill>
                  <a:schemeClr val="tx1"/>
                </a:solidFill>
                <a:latin typeface="Times" charset="0"/>
                <a:ea typeface="Osaka" charset="0"/>
                <a:cs typeface="Osaka" charset="0"/>
              </a:defRPr>
            </a:lvl1pPr>
            <a:lvl2pPr marL="742950" indent="-285750" eaLnBrk="0" hangingPunct="0">
              <a:defRPr kumimoji="1" sz="2400">
                <a:solidFill>
                  <a:schemeClr val="tx1"/>
                </a:solidFill>
                <a:latin typeface="Times" charset="0"/>
                <a:ea typeface="Osaka" charset="0"/>
                <a:cs typeface="Osaka" charset="0"/>
              </a:defRPr>
            </a:lvl2pPr>
            <a:lvl3pPr marL="1143000" indent="-228600" eaLnBrk="0" hangingPunct="0">
              <a:defRPr kumimoji="1" sz="2400">
                <a:solidFill>
                  <a:schemeClr val="tx1"/>
                </a:solidFill>
                <a:latin typeface="Times" charset="0"/>
                <a:ea typeface="Osaka" charset="0"/>
                <a:cs typeface="Osaka" charset="0"/>
              </a:defRPr>
            </a:lvl3pPr>
            <a:lvl4pPr marL="1600200" indent="-228600" eaLnBrk="0" hangingPunct="0">
              <a:defRPr kumimoji="1" sz="2400">
                <a:solidFill>
                  <a:schemeClr val="tx1"/>
                </a:solidFill>
                <a:latin typeface="Times" charset="0"/>
                <a:ea typeface="Osaka" charset="0"/>
                <a:cs typeface="Osaka" charset="0"/>
              </a:defRPr>
            </a:lvl4pPr>
            <a:lvl5pPr marL="2057400" indent="-228600" eaLnBrk="0" hangingPunct="0">
              <a:defRPr kumimoji="1"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kumimoji="1"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kumimoji="1"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kumimoji="1"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kumimoji="1" sz="2400">
                <a:solidFill>
                  <a:schemeClr val="tx1"/>
                </a:solidFill>
                <a:latin typeface="Times" charset="0"/>
                <a:ea typeface="Osaka" charset="0"/>
                <a:cs typeface="Osaka" charset="0"/>
              </a:defRPr>
            </a:lvl9pPr>
          </a:lstStyle>
          <a:p>
            <a:pPr>
              <a:spcBef>
                <a:spcPct val="50000"/>
              </a:spcBef>
              <a:defRPr/>
            </a:pPr>
            <a:endParaRPr kumimoji="0" lang="en-US" smtClean="0">
              <a:latin typeface="Arial" charset="0"/>
            </a:endParaRPr>
          </a:p>
        </p:txBody>
      </p:sp>
      <p:sp>
        <p:nvSpPr>
          <p:cNvPr id="3075" name="Text Box 3"/>
          <p:cNvSpPr txBox="1">
            <a:spLocks noChangeArrowheads="1"/>
          </p:cNvSpPr>
          <p:nvPr/>
        </p:nvSpPr>
        <p:spPr bwMode="auto">
          <a:xfrm>
            <a:off x="533400" y="838200"/>
            <a:ext cx="67818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kumimoji="1" sz="2400">
                <a:solidFill>
                  <a:schemeClr val="tx1"/>
                </a:solidFill>
                <a:latin typeface="Times" charset="0"/>
                <a:ea typeface="Osaka" charset="0"/>
                <a:cs typeface="Osaka" charset="0"/>
              </a:defRPr>
            </a:lvl1pPr>
            <a:lvl2pPr marL="742950" indent="-285750" eaLnBrk="0" hangingPunct="0">
              <a:defRPr kumimoji="1" sz="2400">
                <a:solidFill>
                  <a:schemeClr val="tx1"/>
                </a:solidFill>
                <a:latin typeface="Times" charset="0"/>
                <a:ea typeface="Osaka" charset="0"/>
                <a:cs typeface="Osaka" charset="0"/>
              </a:defRPr>
            </a:lvl2pPr>
            <a:lvl3pPr marL="1143000" indent="-228600" eaLnBrk="0" hangingPunct="0">
              <a:defRPr kumimoji="1" sz="2400">
                <a:solidFill>
                  <a:schemeClr val="tx1"/>
                </a:solidFill>
                <a:latin typeface="Times" charset="0"/>
                <a:ea typeface="Osaka" charset="0"/>
                <a:cs typeface="Osaka" charset="0"/>
              </a:defRPr>
            </a:lvl3pPr>
            <a:lvl4pPr marL="1600200" indent="-228600" eaLnBrk="0" hangingPunct="0">
              <a:defRPr kumimoji="1" sz="2400">
                <a:solidFill>
                  <a:schemeClr val="tx1"/>
                </a:solidFill>
                <a:latin typeface="Times" charset="0"/>
                <a:ea typeface="Osaka" charset="0"/>
                <a:cs typeface="Osaka" charset="0"/>
              </a:defRPr>
            </a:lvl4pPr>
            <a:lvl5pPr marL="2057400" indent="-228600" eaLnBrk="0" hangingPunct="0">
              <a:defRPr kumimoji="1"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kumimoji="1"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kumimoji="1"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kumimoji="1"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kumimoji="1" sz="2400">
                <a:solidFill>
                  <a:schemeClr val="tx1"/>
                </a:solidFill>
                <a:latin typeface="Times" charset="0"/>
                <a:ea typeface="Osaka" charset="0"/>
                <a:cs typeface="Osaka" charset="0"/>
              </a:defRPr>
            </a:lvl9pPr>
          </a:lstStyle>
          <a:p>
            <a:pPr>
              <a:spcBef>
                <a:spcPct val="50000"/>
              </a:spcBef>
              <a:defRPr/>
            </a:pPr>
            <a:endParaRPr kumimoji="0" lang="en-US" sz="1800" b="1" smtClean="0">
              <a:solidFill>
                <a:srgbClr val="CC0000"/>
              </a:solidFill>
              <a:latin typeface="Arial" charset="0"/>
            </a:endParaRPr>
          </a:p>
          <a:p>
            <a:pPr>
              <a:spcBef>
                <a:spcPct val="50000"/>
              </a:spcBef>
              <a:defRPr/>
            </a:pPr>
            <a:endParaRPr kumimoji="0" lang="en-GB" sz="1800" b="1" smtClean="0">
              <a:solidFill>
                <a:srgbClr val="CC0000"/>
              </a:solidFill>
              <a:latin typeface="Arial" charset="0"/>
            </a:endParaRPr>
          </a:p>
        </p:txBody>
      </p:sp>
      <p:sp>
        <p:nvSpPr>
          <p:cNvPr id="3076" name="Text Box 4"/>
          <p:cNvSpPr txBox="1">
            <a:spLocks noChangeArrowheads="1"/>
          </p:cNvSpPr>
          <p:nvPr/>
        </p:nvSpPr>
        <p:spPr bwMode="auto">
          <a:xfrm>
            <a:off x="2037270" y="86172"/>
            <a:ext cx="457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defPPr>
              <a:defRPr lang="en-US"/>
            </a:defPPr>
            <a:lvl1pPr marL="342900" indent="-342900" eaLnBrk="0" hangingPunct="0">
              <a:defRPr kumimoji="1" sz="2400">
                <a:latin typeface="Times" charset="0"/>
                <a:ea typeface="Osaka" charset="0"/>
                <a:cs typeface="Osaka" charset="0"/>
              </a:defRPr>
            </a:lvl1pPr>
            <a:lvl2pPr lvl="1" algn="ctr" eaLnBrk="0" hangingPunct="0">
              <a:spcBef>
                <a:spcPct val="50000"/>
              </a:spcBef>
              <a:defRPr kumimoji="1" sz="2400">
                <a:solidFill>
                  <a:srgbClr val="000099"/>
                </a:solidFill>
                <a:effectLst>
                  <a:outerShdw blurRad="38100" dist="38100" dir="2700000" algn="tl">
                    <a:srgbClr val="000000">
                      <a:alpha val="43137"/>
                    </a:srgbClr>
                  </a:outerShdw>
                </a:effectLst>
                <a:latin typeface="Calibri" pitchFamily="34" charset="0"/>
              </a:defRPr>
            </a:lvl2pPr>
            <a:lvl3pPr marL="1143000" indent="-228600" eaLnBrk="0" hangingPunct="0">
              <a:defRPr kumimoji="1" sz="2400">
                <a:latin typeface="Times" charset="0"/>
                <a:ea typeface="Osaka" charset="0"/>
                <a:cs typeface="Osaka" charset="0"/>
              </a:defRPr>
            </a:lvl3pPr>
            <a:lvl4pPr marL="1600200" indent="-228600" eaLnBrk="0" hangingPunct="0">
              <a:defRPr kumimoji="1" sz="2400">
                <a:latin typeface="Times" charset="0"/>
                <a:ea typeface="Osaka" charset="0"/>
                <a:cs typeface="Osaka" charset="0"/>
              </a:defRPr>
            </a:lvl4pPr>
            <a:lvl5pPr marL="2057400" indent="-228600" eaLnBrk="0" hangingPunct="0">
              <a:defRPr kumimoji="1" sz="2400">
                <a:latin typeface="Times" charset="0"/>
                <a:ea typeface="Osaka" charset="0"/>
                <a:cs typeface="Osaka" charset="0"/>
              </a:defRPr>
            </a:lvl5pPr>
            <a:lvl6pPr marL="2514600" indent="-228600" eaLnBrk="0" fontAlgn="base" hangingPunct="0">
              <a:spcBef>
                <a:spcPct val="0"/>
              </a:spcBef>
              <a:spcAft>
                <a:spcPct val="0"/>
              </a:spcAft>
              <a:defRPr kumimoji="1" sz="2400">
                <a:latin typeface="Times" charset="0"/>
                <a:ea typeface="Osaka" charset="0"/>
                <a:cs typeface="Osaka" charset="0"/>
              </a:defRPr>
            </a:lvl6pPr>
            <a:lvl7pPr marL="2971800" indent="-228600" eaLnBrk="0" fontAlgn="base" hangingPunct="0">
              <a:spcBef>
                <a:spcPct val="0"/>
              </a:spcBef>
              <a:spcAft>
                <a:spcPct val="0"/>
              </a:spcAft>
              <a:defRPr kumimoji="1" sz="2400">
                <a:latin typeface="Times" charset="0"/>
                <a:ea typeface="Osaka" charset="0"/>
                <a:cs typeface="Osaka" charset="0"/>
              </a:defRPr>
            </a:lvl7pPr>
            <a:lvl8pPr marL="3429000" indent="-228600" eaLnBrk="0" fontAlgn="base" hangingPunct="0">
              <a:spcBef>
                <a:spcPct val="0"/>
              </a:spcBef>
              <a:spcAft>
                <a:spcPct val="0"/>
              </a:spcAft>
              <a:defRPr kumimoji="1" sz="2400">
                <a:latin typeface="Times" charset="0"/>
                <a:ea typeface="Osaka" charset="0"/>
                <a:cs typeface="Osaka" charset="0"/>
              </a:defRPr>
            </a:lvl8pPr>
            <a:lvl9pPr marL="3886200" indent="-228600" eaLnBrk="0" fontAlgn="base" hangingPunct="0">
              <a:spcBef>
                <a:spcPct val="0"/>
              </a:spcBef>
              <a:spcAft>
                <a:spcPct val="0"/>
              </a:spcAft>
              <a:defRPr kumimoji="1" sz="2400">
                <a:latin typeface="Times" charset="0"/>
                <a:ea typeface="Osaka" charset="0"/>
                <a:cs typeface="Osaka" charset="0"/>
              </a:defRPr>
            </a:lvl9pPr>
          </a:lstStyle>
          <a:p>
            <a:pPr lvl="1"/>
            <a:r>
              <a:rPr lang="en-GB" dirty="0">
                <a:effectLst/>
              </a:rPr>
              <a:t>SEA Area</a:t>
            </a:r>
            <a:r>
              <a:rPr lang="en-US" dirty="0">
                <a:effectLst/>
              </a:rPr>
              <a:t> WG REPORT</a:t>
            </a:r>
          </a:p>
        </p:txBody>
      </p:sp>
      <p:sp>
        <p:nvSpPr>
          <p:cNvPr id="3077" name="Text Box 5"/>
          <p:cNvSpPr txBox="1">
            <a:spLocks noChangeArrowheads="1"/>
          </p:cNvSpPr>
          <p:nvPr/>
        </p:nvSpPr>
        <p:spPr bwMode="auto">
          <a:xfrm>
            <a:off x="1143000" y="654843"/>
            <a:ext cx="678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defPPr>
              <a:defRPr lang="en-US"/>
            </a:defPPr>
            <a:lvl1pPr algn="ctr" eaLnBrk="0" hangingPunct="0">
              <a:spcBef>
                <a:spcPct val="50000"/>
              </a:spcBef>
              <a:defRPr kumimoji="0" sz="1800">
                <a:solidFill>
                  <a:srgbClr val="000099"/>
                </a:solidFill>
                <a:ea typeface="Osaka" charset="0"/>
                <a:cs typeface="Osaka" charset="0"/>
              </a:defRPr>
            </a:lvl1pPr>
            <a:lvl2pPr marL="742950" indent="-285750" eaLnBrk="0" hangingPunct="0">
              <a:defRPr kumimoji="1" sz="2400">
                <a:latin typeface="Times" charset="0"/>
                <a:ea typeface="Osaka" charset="0"/>
                <a:cs typeface="Osaka" charset="0"/>
              </a:defRPr>
            </a:lvl2pPr>
            <a:lvl3pPr marL="1143000" indent="-228600" eaLnBrk="0" hangingPunct="0">
              <a:defRPr kumimoji="1" sz="2400">
                <a:latin typeface="Times" charset="0"/>
                <a:ea typeface="Osaka" charset="0"/>
                <a:cs typeface="Osaka" charset="0"/>
              </a:defRPr>
            </a:lvl3pPr>
            <a:lvl4pPr marL="1600200" indent="-228600" eaLnBrk="0" hangingPunct="0">
              <a:defRPr kumimoji="1" sz="2400">
                <a:latin typeface="Times" charset="0"/>
                <a:ea typeface="Osaka" charset="0"/>
                <a:cs typeface="Osaka" charset="0"/>
              </a:defRPr>
            </a:lvl4pPr>
            <a:lvl5pPr marL="2057400" indent="-228600" eaLnBrk="0" hangingPunct="0">
              <a:defRPr kumimoji="1" sz="2400">
                <a:latin typeface="Times" charset="0"/>
                <a:ea typeface="Osaka" charset="0"/>
                <a:cs typeface="Osaka" charset="0"/>
              </a:defRPr>
            </a:lvl5pPr>
            <a:lvl6pPr marL="2514600" indent="-228600" eaLnBrk="0" fontAlgn="base" hangingPunct="0">
              <a:spcBef>
                <a:spcPct val="0"/>
              </a:spcBef>
              <a:spcAft>
                <a:spcPct val="0"/>
              </a:spcAft>
              <a:defRPr kumimoji="1" sz="2400">
                <a:latin typeface="Times" charset="0"/>
                <a:ea typeface="Osaka" charset="0"/>
                <a:cs typeface="Osaka" charset="0"/>
              </a:defRPr>
            </a:lvl6pPr>
            <a:lvl7pPr marL="2971800" indent="-228600" eaLnBrk="0" fontAlgn="base" hangingPunct="0">
              <a:spcBef>
                <a:spcPct val="0"/>
              </a:spcBef>
              <a:spcAft>
                <a:spcPct val="0"/>
              </a:spcAft>
              <a:defRPr kumimoji="1" sz="2400">
                <a:latin typeface="Times" charset="0"/>
                <a:ea typeface="Osaka" charset="0"/>
                <a:cs typeface="Osaka" charset="0"/>
              </a:defRPr>
            </a:lvl7pPr>
            <a:lvl8pPr marL="3429000" indent="-228600" eaLnBrk="0" fontAlgn="base" hangingPunct="0">
              <a:spcBef>
                <a:spcPct val="0"/>
              </a:spcBef>
              <a:spcAft>
                <a:spcPct val="0"/>
              </a:spcAft>
              <a:defRPr kumimoji="1" sz="2400">
                <a:latin typeface="Times" charset="0"/>
                <a:ea typeface="Osaka" charset="0"/>
                <a:cs typeface="Osaka" charset="0"/>
              </a:defRPr>
            </a:lvl8pPr>
            <a:lvl9pPr marL="3886200" indent="-228600" eaLnBrk="0" fontAlgn="base" hangingPunct="0">
              <a:spcBef>
                <a:spcPct val="0"/>
              </a:spcBef>
              <a:spcAft>
                <a:spcPct val="0"/>
              </a:spcAft>
              <a:defRPr kumimoji="1" sz="2400">
                <a:latin typeface="Times" charset="0"/>
                <a:ea typeface="Osaka" charset="0"/>
                <a:cs typeface="Osaka" charset="0"/>
              </a:defRPr>
            </a:lvl9pPr>
          </a:lstStyle>
          <a:p>
            <a:r>
              <a:rPr lang="en-US"/>
              <a:t>SUMMARY TECHNICAL STATUS</a:t>
            </a:r>
            <a:endParaRPr lang="en-GB" dirty="0"/>
          </a:p>
        </p:txBody>
      </p:sp>
      <p:sp>
        <p:nvSpPr>
          <p:cNvPr id="3078" name="Text Box 6"/>
          <p:cNvSpPr txBox="1">
            <a:spLocks noChangeArrowheads="1"/>
          </p:cNvSpPr>
          <p:nvPr/>
        </p:nvSpPr>
        <p:spPr bwMode="auto">
          <a:xfrm>
            <a:off x="323850" y="981075"/>
            <a:ext cx="8569325" cy="414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eaLnBrk="0" hangingPunct="0">
              <a:defRPr kumimoji="1" sz="2400">
                <a:solidFill>
                  <a:schemeClr val="tx1"/>
                </a:solidFill>
                <a:latin typeface="Times" charset="0"/>
                <a:ea typeface="Osaka" charset="0"/>
                <a:cs typeface="Osaka" charset="0"/>
              </a:defRPr>
            </a:lvl1pPr>
            <a:lvl2pPr marL="914400" indent="-457200" eaLnBrk="0" hangingPunct="0">
              <a:defRPr kumimoji="1" sz="2400">
                <a:solidFill>
                  <a:schemeClr val="tx1"/>
                </a:solidFill>
                <a:latin typeface="Times" charset="0"/>
                <a:ea typeface="Osaka" charset="0"/>
                <a:cs typeface="Osaka" charset="0"/>
              </a:defRPr>
            </a:lvl2pPr>
            <a:lvl3pPr marL="1143000" indent="-228600" eaLnBrk="0" hangingPunct="0">
              <a:defRPr kumimoji="1" sz="2400">
                <a:solidFill>
                  <a:schemeClr val="tx1"/>
                </a:solidFill>
                <a:latin typeface="Times" charset="0"/>
                <a:ea typeface="Osaka" charset="0"/>
                <a:cs typeface="Osaka" charset="0"/>
              </a:defRPr>
            </a:lvl3pPr>
            <a:lvl4pPr marL="1600200" indent="-228600" eaLnBrk="0" hangingPunct="0">
              <a:defRPr kumimoji="1" sz="2400">
                <a:solidFill>
                  <a:schemeClr val="tx1"/>
                </a:solidFill>
                <a:latin typeface="Times" charset="0"/>
                <a:ea typeface="Osaka" charset="0"/>
                <a:cs typeface="Osaka" charset="0"/>
              </a:defRPr>
            </a:lvl4pPr>
            <a:lvl5pPr marL="2057400" indent="-228600" eaLnBrk="0" hangingPunct="0">
              <a:defRPr kumimoji="1"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kumimoji="1"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kumimoji="1"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kumimoji="1"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kumimoji="1" sz="2400">
                <a:solidFill>
                  <a:schemeClr val="tx1"/>
                </a:solidFill>
                <a:latin typeface="Times" charset="0"/>
                <a:ea typeface="Osaka" charset="0"/>
                <a:cs typeface="Osaka" charset="0"/>
              </a:defRPr>
            </a:lvl9pPr>
          </a:lstStyle>
          <a:p>
            <a:pPr>
              <a:lnSpc>
                <a:spcPct val="70000"/>
              </a:lnSpc>
              <a:spcBef>
                <a:spcPct val="50000"/>
              </a:spcBef>
              <a:defRPr/>
            </a:pPr>
            <a:r>
              <a:rPr kumimoji="0" lang="en-US" sz="1800" b="1" dirty="0" smtClean="0">
                <a:solidFill>
                  <a:schemeClr val="accent2"/>
                </a:solidFill>
                <a:latin typeface="Arial" charset="0"/>
              </a:rPr>
              <a:t>Delta-DOR WG</a:t>
            </a:r>
          </a:p>
          <a:p>
            <a:pPr lvl="1">
              <a:spcBef>
                <a:spcPct val="50000"/>
              </a:spcBef>
              <a:defRPr/>
            </a:pPr>
            <a:r>
              <a:rPr kumimoji="0" lang="en-GB" sz="1800" b="1" dirty="0" smtClean="0">
                <a:latin typeface="Arial" charset="0"/>
                <a:cs typeface="Times New Roman" charset="0"/>
              </a:rPr>
              <a:t>Goal: </a:t>
            </a:r>
            <a:r>
              <a:rPr kumimoji="0" lang="en-GB" sz="1800" b="1" dirty="0" smtClean="0">
                <a:latin typeface="Arial" charset="0"/>
              </a:rPr>
              <a:t>Standardising cross-support for Delta-DOR measurements</a:t>
            </a:r>
            <a:r>
              <a:rPr kumimoji="0" lang="en-GB" dirty="0" smtClean="0"/>
              <a:t> </a:t>
            </a:r>
            <a:endParaRPr kumimoji="0" lang="en-GB" sz="1800" b="1" dirty="0" smtClean="0">
              <a:latin typeface="Arial" charset="0"/>
              <a:cs typeface="Times New Roman" charset="0"/>
            </a:endParaRPr>
          </a:p>
          <a:p>
            <a:pPr lvl="1">
              <a:spcBef>
                <a:spcPct val="50000"/>
              </a:spcBef>
              <a:defRPr/>
            </a:pPr>
            <a:r>
              <a:rPr kumimoji="0" lang="en-GB" sz="1800" b="1" dirty="0" smtClean="0">
                <a:latin typeface="Arial" charset="0"/>
                <a:cs typeface="Times New Roman" charset="0"/>
              </a:rPr>
              <a:t>Working Status: Active </a:t>
            </a:r>
          </a:p>
          <a:p>
            <a:pPr lvl="1">
              <a:spcBef>
                <a:spcPct val="50000"/>
              </a:spcBef>
              <a:defRPr/>
            </a:pPr>
            <a:r>
              <a:rPr kumimoji="0" lang="en-GB" sz="1800" b="1" dirty="0" smtClean="0">
                <a:latin typeface="Arial" charset="0"/>
                <a:cs typeface="Times New Roman" charset="0"/>
              </a:rPr>
              <a:t>Summary progress / Major accomplishments:</a:t>
            </a:r>
            <a:endParaRPr kumimoji="0" lang="en-GB" sz="1400" b="1" dirty="0" smtClean="0">
              <a:latin typeface="Arial" charset="0"/>
              <a:cs typeface="Times New Roman" charset="0"/>
            </a:endParaRPr>
          </a:p>
          <a:p>
            <a:pPr lvl="1">
              <a:spcBef>
                <a:spcPct val="50000"/>
              </a:spcBef>
              <a:defRPr/>
            </a:pPr>
            <a:r>
              <a:rPr kumimoji="0" lang="en-GB" sz="1400" b="1" dirty="0" smtClean="0">
                <a:latin typeface="Arial" charset="0"/>
                <a:cs typeface="Times New Roman" charset="0"/>
              </a:rPr>
              <a:t>	</a:t>
            </a:r>
            <a:r>
              <a:rPr kumimoji="0" lang="en-GB" sz="1400" b="1" dirty="0" smtClean="0">
                <a:solidFill>
                  <a:srgbClr val="CC0099"/>
                </a:solidFill>
                <a:latin typeface="Arial" charset="0"/>
                <a:cs typeface="Times New Roman" charset="0"/>
              </a:rPr>
              <a:t>Magenta </a:t>
            </a:r>
            <a:r>
              <a:rPr kumimoji="0" lang="en-GB" sz="1400" b="1" dirty="0">
                <a:solidFill>
                  <a:srgbClr val="CC0099"/>
                </a:solidFill>
                <a:latin typeface="Arial" charset="0"/>
                <a:cs typeface="Times New Roman" charset="0"/>
              </a:rPr>
              <a:t>Book</a:t>
            </a:r>
            <a:r>
              <a:rPr kumimoji="0" lang="en-GB" sz="1400" b="1" dirty="0" smtClean="0">
                <a:latin typeface="Arial" charset="0"/>
                <a:cs typeface="Times New Roman" charset="0"/>
              </a:rPr>
              <a:t> on Quasar catalogue: </a:t>
            </a:r>
            <a:r>
              <a:rPr lang="en-GB" sz="1400" dirty="0">
                <a:latin typeface="Arial"/>
                <a:cs typeface="Arial"/>
              </a:rPr>
              <a:t>Waiting in document editing queue at Secretariat</a:t>
            </a:r>
            <a:r>
              <a:rPr lang="en-GB" sz="1400" dirty="0" smtClean="0">
                <a:latin typeface="Arial"/>
                <a:cs typeface="Arial"/>
              </a:rPr>
              <a:t>.</a:t>
            </a:r>
            <a:endParaRPr kumimoji="0" lang="en-GB" sz="1400" b="1" dirty="0" smtClean="0">
              <a:solidFill>
                <a:srgbClr val="FF0000"/>
              </a:solidFill>
              <a:latin typeface="Arial"/>
              <a:cs typeface="Arial"/>
            </a:endParaRPr>
          </a:p>
          <a:p>
            <a:pPr lvl="1">
              <a:spcBef>
                <a:spcPct val="50000"/>
              </a:spcBef>
              <a:defRPr/>
            </a:pPr>
            <a:r>
              <a:rPr kumimoji="0" lang="en-GB" sz="1400" b="1" dirty="0" smtClean="0">
                <a:latin typeface="Arial" charset="0"/>
                <a:cs typeface="Times New Roman" charset="0"/>
              </a:rPr>
              <a:t>	</a:t>
            </a:r>
            <a:r>
              <a:rPr kumimoji="0" lang="en-GB" sz="1400" b="1" dirty="0" smtClean="0">
                <a:solidFill>
                  <a:srgbClr val="CC0099"/>
                </a:solidFill>
                <a:latin typeface="Arial" charset="0"/>
                <a:cs typeface="Times New Roman" charset="0"/>
              </a:rPr>
              <a:t>Magenta </a:t>
            </a:r>
            <a:r>
              <a:rPr kumimoji="0" lang="en-GB" sz="1400" b="1" dirty="0">
                <a:solidFill>
                  <a:srgbClr val="CC0099"/>
                </a:solidFill>
                <a:latin typeface="Arial" charset="0"/>
                <a:cs typeface="Times New Roman" charset="0"/>
              </a:rPr>
              <a:t>Book</a:t>
            </a:r>
            <a:r>
              <a:rPr kumimoji="0" lang="en-GB" sz="1400" b="1" dirty="0" smtClean="0">
                <a:latin typeface="Arial" charset="0"/>
                <a:cs typeface="Times New Roman" charset="0"/>
              </a:rPr>
              <a:t> on DDOR </a:t>
            </a:r>
            <a:r>
              <a:rPr kumimoji="0" lang="en-GB" sz="1400" dirty="0">
                <a:latin typeface="Arial" charset="0"/>
                <a:cs typeface="Times New Roman" charset="0"/>
              </a:rPr>
              <a:t>operations v2: Waiting in document editing queue at Secretariat.</a:t>
            </a:r>
          </a:p>
          <a:p>
            <a:pPr lvl="1">
              <a:spcBef>
                <a:spcPct val="50000"/>
              </a:spcBef>
              <a:defRPr/>
            </a:pPr>
            <a:r>
              <a:rPr kumimoji="0" lang="en-GB" sz="1400" b="1" dirty="0" smtClean="0">
                <a:latin typeface="Arial" charset="0"/>
                <a:cs typeface="Times New Roman" charset="0"/>
              </a:rPr>
              <a:t>	</a:t>
            </a:r>
            <a:r>
              <a:rPr kumimoji="0" lang="en-GB" sz="1400" b="1" dirty="0" smtClean="0">
                <a:solidFill>
                  <a:srgbClr val="12BB05"/>
                </a:solidFill>
                <a:latin typeface="Arial" charset="0"/>
                <a:cs typeface="Times New Roman" charset="0"/>
              </a:rPr>
              <a:t>Green</a:t>
            </a:r>
            <a:r>
              <a:rPr kumimoji="0" lang="en-GB" sz="1400" b="1" dirty="0" smtClean="0">
                <a:latin typeface="Arial" charset="0"/>
                <a:cs typeface="Times New Roman" charset="0"/>
              </a:rPr>
              <a:t> </a:t>
            </a:r>
            <a:r>
              <a:rPr kumimoji="0" lang="en-GB" sz="1400" b="1" dirty="0" smtClean="0">
                <a:solidFill>
                  <a:srgbClr val="12BB05"/>
                </a:solidFill>
                <a:latin typeface="Arial" charset="0"/>
                <a:cs typeface="Times New Roman" charset="0"/>
              </a:rPr>
              <a:t>Book</a:t>
            </a:r>
            <a:r>
              <a:rPr kumimoji="0" lang="en-GB" sz="1400" dirty="0">
                <a:latin typeface="Arial" charset="0"/>
                <a:cs typeface="Times New Roman" charset="0"/>
              </a:rPr>
              <a:t>:</a:t>
            </a:r>
            <a:r>
              <a:rPr kumimoji="0" lang="en-GB" sz="1400" b="1" dirty="0" smtClean="0">
                <a:latin typeface="Arial" charset="0"/>
                <a:cs typeface="Times New Roman" charset="0"/>
              </a:rPr>
              <a:t> TOC finalized; work distributed to complete first draft.</a:t>
            </a:r>
          </a:p>
          <a:p>
            <a:pPr lvl="1">
              <a:spcBef>
                <a:spcPct val="50000"/>
              </a:spcBef>
              <a:defRPr/>
            </a:pPr>
            <a:r>
              <a:rPr kumimoji="0" lang="en-GB" sz="1400" b="1" dirty="0" smtClean="0">
                <a:latin typeface="Arial" charset="0"/>
                <a:cs typeface="Times New Roman" charset="0"/>
              </a:rPr>
              <a:t>	Revision of RDEF </a:t>
            </a:r>
            <a:r>
              <a:rPr kumimoji="0" lang="en-GB" sz="1400" b="1" dirty="0" smtClean="0">
                <a:solidFill>
                  <a:srgbClr val="0000FF"/>
                </a:solidFill>
                <a:latin typeface="Arial" charset="0"/>
                <a:cs typeface="Times New Roman" charset="0"/>
              </a:rPr>
              <a:t>Blue Book</a:t>
            </a:r>
            <a:r>
              <a:rPr kumimoji="0" lang="en-GB" sz="1400" b="1" dirty="0" smtClean="0">
                <a:latin typeface="Arial" charset="0"/>
                <a:cs typeface="Times New Roman" charset="0"/>
              </a:rPr>
              <a:t>:  revisions to header parameters discussed</a:t>
            </a:r>
          </a:p>
          <a:p>
            <a:pPr lvl="1">
              <a:spcBef>
                <a:spcPct val="50000"/>
              </a:spcBef>
              <a:defRPr/>
            </a:pPr>
            <a:r>
              <a:rPr kumimoji="0" lang="en-GB" sz="1400" dirty="0">
                <a:latin typeface="Arial" charset="0"/>
                <a:cs typeface="Times New Roman" charset="0"/>
              </a:rPr>
              <a:t>	</a:t>
            </a:r>
            <a:r>
              <a:rPr kumimoji="0" lang="en-GB" sz="1400" dirty="0" smtClean="0">
                <a:latin typeface="Arial" charset="0"/>
                <a:cs typeface="Times New Roman" charset="0"/>
              </a:rPr>
              <a:t>Planning to introduce a higher accuracy DOR tone spec in the future</a:t>
            </a:r>
            <a:endParaRPr kumimoji="0" lang="en-GB" sz="1400" b="1" dirty="0" smtClean="0">
              <a:latin typeface="Arial" charset="0"/>
              <a:cs typeface="Times New Roman" charset="0"/>
            </a:endParaRPr>
          </a:p>
          <a:p>
            <a:pPr lvl="1">
              <a:spcBef>
                <a:spcPct val="50000"/>
              </a:spcBef>
              <a:defRPr/>
            </a:pPr>
            <a:endParaRPr kumimoji="0" lang="en-GB" sz="1400" b="1" dirty="0" smtClean="0">
              <a:latin typeface="Arial" charset="0"/>
              <a:cs typeface="Times New Roman" charset="0"/>
            </a:endParaRPr>
          </a:p>
          <a:p>
            <a:pPr lvl="1">
              <a:spcBef>
                <a:spcPct val="50000"/>
              </a:spcBef>
              <a:defRPr/>
            </a:pPr>
            <a:r>
              <a:rPr kumimoji="0" lang="en-GB" sz="1400" b="1" dirty="0" smtClean="0">
                <a:latin typeface="Arial" charset="0"/>
                <a:cs typeface="Times New Roman" charset="0"/>
              </a:rPr>
              <a:t>Progress since last meeting: Green Book and Blue Book revisions discussed</a:t>
            </a:r>
            <a:endParaRPr kumimoji="0" lang="en-GB" sz="1400" b="1" dirty="0">
              <a:solidFill>
                <a:srgbClr val="FF0000"/>
              </a:solidFill>
              <a:latin typeface="Arial" charset="0"/>
              <a:cs typeface="Times New Roman" charset="0"/>
            </a:endParaRPr>
          </a:p>
        </p:txBody>
      </p:sp>
      <p:graphicFrame>
        <p:nvGraphicFramePr>
          <p:cNvPr id="74759" name="Group 7"/>
          <p:cNvGraphicFramePr>
            <a:graphicFrameLocks noGrp="1"/>
          </p:cNvGraphicFramePr>
          <p:nvPr/>
        </p:nvGraphicFramePr>
        <p:xfrm>
          <a:off x="1143000" y="5041900"/>
          <a:ext cx="6858000" cy="690563"/>
        </p:xfrm>
        <a:graphic>
          <a:graphicData uri="http://schemas.openxmlformats.org/drawingml/2006/table">
            <a:tbl>
              <a:tblPr/>
              <a:tblGrid>
                <a:gridCol w="1714500"/>
                <a:gridCol w="1714500"/>
                <a:gridCol w="1714500"/>
                <a:gridCol w="1714500"/>
              </a:tblGrid>
              <a:tr h="274638">
                <a:tc>
                  <a:txBody>
                    <a:bodyPr/>
                    <a:lstStyle>
                      <a:lvl1pPr eaLnBrk="0" hangingPunct="0">
                        <a:spcBef>
                          <a:spcPct val="20000"/>
                        </a:spcBef>
                        <a:buSzPct val="80000"/>
                        <a:buFont typeface="Wingdings" charset="2"/>
                        <a:defRPr kumimoji="1">
                          <a:solidFill>
                            <a:schemeClr val="tx1"/>
                          </a:solidFill>
                          <a:latin typeface="Helvetica" charset="0"/>
                          <a:ea typeface="Osaka" charset="-128"/>
                        </a:defRPr>
                      </a:lvl1pPr>
                      <a:lvl2pPr marL="742950" indent="-285750" eaLnBrk="0" hangingPunct="0">
                        <a:spcBef>
                          <a:spcPct val="20000"/>
                        </a:spcBef>
                        <a:buSzPct val="80000"/>
                        <a:buFont typeface="Wingdings" charset="2"/>
                        <a:defRPr kumimoji="1">
                          <a:solidFill>
                            <a:schemeClr val="tx1"/>
                          </a:solidFill>
                          <a:latin typeface="Helvetica" charset="0"/>
                          <a:ea typeface="Osaka" charset="-128"/>
                        </a:defRPr>
                      </a:lvl2pPr>
                      <a:lvl3pPr marL="1143000" indent="-228600" eaLnBrk="0" hangingPunct="0">
                        <a:spcBef>
                          <a:spcPct val="20000"/>
                        </a:spcBef>
                        <a:buSzPct val="80000"/>
                        <a:buFont typeface="Wingdings" charset="2"/>
                        <a:defRPr kumimoji="1">
                          <a:solidFill>
                            <a:schemeClr val="tx1"/>
                          </a:solidFill>
                          <a:latin typeface="Helvetica" charset="0"/>
                          <a:ea typeface="Osaka" charset="-128"/>
                        </a:defRPr>
                      </a:lvl3pPr>
                      <a:lvl4pPr marL="1600200" indent="-228600" eaLnBrk="0" hangingPunct="0">
                        <a:spcBef>
                          <a:spcPct val="20000"/>
                        </a:spcBef>
                        <a:buSzPct val="80000"/>
                        <a:buFont typeface="Wingdings" charset="2"/>
                        <a:defRPr kumimoji="1">
                          <a:solidFill>
                            <a:schemeClr val="tx1"/>
                          </a:solidFill>
                          <a:latin typeface="Helvetica" charset="0"/>
                          <a:ea typeface="Osaka" charset="-128"/>
                        </a:defRPr>
                      </a:lvl4pPr>
                      <a:lvl5pPr marL="2057400" indent="-228600" eaLnBrk="0" hangingPunct="0">
                        <a:spcBef>
                          <a:spcPct val="20000"/>
                        </a:spcBef>
                        <a:buSzPct val="80000"/>
                        <a:buFont typeface="Wingdings" charset="2"/>
                        <a:defRPr kumimoji="1">
                          <a:solidFill>
                            <a:schemeClr val="tx1"/>
                          </a:solidFill>
                          <a:latin typeface="Helvetica" charset="0"/>
                          <a:ea typeface="Osaka" charset="-128"/>
                        </a:defRPr>
                      </a:lvl5pPr>
                      <a:lvl6pPr marL="25146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6pPr>
                      <a:lvl7pPr marL="29718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7pPr>
                      <a:lvl8pPr marL="34290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8pPr>
                      <a:lvl9pPr marL="38862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9pPr>
                    </a:lstStyle>
                    <a:p>
                      <a:pPr marL="0" marR="0" lvl="0" indent="0" algn="ctr" defTabSz="914400" rtl="0" eaLnBrk="1" fontAlgn="base" latinLnBrk="0" hangingPunct="1">
                        <a:lnSpc>
                          <a:spcPct val="100000"/>
                        </a:lnSpc>
                        <a:spcBef>
                          <a:spcPct val="20000"/>
                        </a:spcBef>
                        <a:spcAft>
                          <a:spcPct val="0"/>
                        </a:spcAft>
                        <a:buClrTx/>
                        <a:buSzPct val="80000"/>
                        <a:buFont typeface="Wingdings" charset="2"/>
                        <a:buNone/>
                        <a:tabLst/>
                      </a:pPr>
                      <a:r>
                        <a:rPr kumimoji="1" lang="en-US" altLang="en-US" sz="1200" b="0" i="0" u="none" strike="noStrike" cap="none" normalizeH="0" baseline="0">
                          <a:ln>
                            <a:noFill/>
                          </a:ln>
                          <a:solidFill>
                            <a:schemeClr val="tx1"/>
                          </a:solidFill>
                          <a:effectLst/>
                          <a:latin typeface="Helvetica" charset="0"/>
                          <a:ea typeface="Osaka" charset="-128"/>
                        </a:rPr>
                        <a:t>Status:</a:t>
                      </a: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80000"/>
                        <a:buFont typeface="Wingdings" charset="2"/>
                        <a:defRPr kumimoji="1">
                          <a:solidFill>
                            <a:schemeClr val="tx1"/>
                          </a:solidFill>
                          <a:latin typeface="Helvetica" charset="0"/>
                          <a:ea typeface="Osaka" charset="-128"/>
                        </a:defRPr>
                      </a:lvl1pPr>
                      <a:lvl2pPr marL="742950" indent="-285750" eaLnBrk="0" hangingPunct="0">
                        <a:spcBef>
                          <a:spcPct val="20000"/>
                        </a:spcBef>
                        <a:buSzPct val="80000"/>
                        <a:buFont typeface="Wingdings" charset="2"/>
                        <a:defRPr kumimoji="1">
                          <a:solidFill>
                            <a:schemeClr val="tx1"/>
                          </a:solidFill>
                          <a:latin typeface="Helvetica" charset="0"/>
                          <a:ea typeface="Osaka" charset="-128"/>
                        </a:defRPr>
                      </a:lvl2pPr>
                      <a:lvl3pPr marL="1143000" indent="-228600" eaLnBrk="0" hangingPunct="0">
                        <a:spcBef>
                          <a:spcPct val="20000"/>
                        </a:spcBef>
                        <a:buSzPct val="80000"/>
                        <a:buFont typeface="Wingdings" charset="2"/>
                        <a:defRPr kumimoji="1">
                          <a:solidFill>
                            <a:schemeClr val="tx1"/>
                          </a:solidFill>
                          <a:latin typeface="Helvetica" charset="0"/>
                          <a:ea typeface="Osaka" charset="-128"/>
                        </a:defRPr>
                      </a:lvl3pPr>
                      <a:lvl4pPr marL="1600200" indent="-228600" eaLnBrk="0" hangingPunct="0">
                        <a:spcBef>
                          <a:spcPct val="20000"/>
                        </a:spcBef>
                        <a:buSzPct val="80000"/>
                        <a:buFont typeface="Wingdings" charset="2"/>
                        <a:defRPr kumimoji="1">
                          <a:solidFill>
                            <a:schemeClr val="tx1"/>
                          </a:solidFill>
                          <a:latin typeface="Helvetica" charset="0"/>
                          <a:ea typeface="Osaka" charset="-128"/>
                        </a:defRPr>
                      </a:lvl4pPr>
                      <a:lvl5pPr marL="2057400" indent="-228600" eaLnBrk="0" hangingPunct="0">
                        <a:spcBef>
                          <a:spcPct val="20000"/>
                        </a:spcBef>
                        <a:buSzPct val="80000"/>
                        <a:buFont typeface="Wingdings" charset="2"/>
                        <a:defRPr kumimoji="1">
                          <a:solidFill>
                            <a:schemeClr val="tx1"/>
                          </a:solidFill>
                          <a:latin typeface="Helvetica" charset="0"/>
                          <a:ea typeface="Osaka" charset="-128"/>
                        </a:defRPr>
                      </a:lvl5pPr>
                      <a:lvl6pPr marL="25146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6pPr>
                      <a:lvl7pPr marL="29718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7pPr>
                      <a:lvl8pPr marL="34290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8pPr>
                      <a:lvl9pPr marL="38862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9pPr>
                    </a:lstStyle>
                    <a:p>
                      <a:pPr marL="0" marR="0" lvl="0" indent="0" algn="ctr" defTabSz="914400" rtl="0" eaLnBrk="1" fontAlgn="base" latinLnBrk="0" hangingPunct="1">
                        <a:lnSpc>
                          <a:spcPct val="100000"/>
                        </a:lnSpc>
                        <a:spcBef>
                          <a:spcPct val="20000"/>
                        </a:spcBef>
                        <a:spcAft>
                          <a:spcPct val="0"/>
                        </a:spcAft>
                        <a:buClrTx/>
                        <a:buSzPct val="80000"/>
                        <a:buFont typeface="Wingdings" charset="2"/>
                        <a:buNone/>
                        <a:tabLst/>
                      </a:pPr>
                      <a:r>
                        <a:rPr kumimoji="1" lang="en-US" altLang="en-US" sz="1200" b="0" i="0" u="none" strike="noStrike" cap="none" normalizeH="0" baseline="0">
                          <a:ln>
                            <a:noFill/>
                          </a:ln>
                          <a:solidFill>
                            <a:schemeClr val="tx1"/>
                          </a:solidFill>
                          <a:effectLst/>
                          <a:latin typeface="Helvetica" charset="0"/>
                          <a:ea typeface="Osaka" charset="-128"/>
                        </a:rPr>
                        <a:t>OK</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lvl1pPr eaLnBrk="0" hangingPunct="0">
                        <a:spcBef>
                          <a:spcPct val="20000"/>
                        </a:spcBef>
                        <a:buSzPct val="80000"/>
                        <a:buFont typeface="Wingdings" charset="2"/>
                        <a:defRPr kumimoji="1">
                          <a:solidFill>
                            <a:schemeClr val="tx1"/>
                          </a:solidFill>
                          <a:latin typeface="Helvetica" charset="0"/>
                          <a:ea typeface="Osaka" charset="-128"/>
                        </a:defRPr>
                      </a:lvl1pPr>
                      <a:lvl2pPr marL="742950" indent="-285750" eaLnBrk="0" hangingPunct="0">
                        <a:spcBef>
                          <a:spcPct val="20000"/>
                        </a:spcBef>
                        <a:buSzPct val="80000"/>
                        <a:buFont typeface="Wingdings" charset="2"/>
                        <a:defRPr kumimoji="1">
                          <a:solidFill>
                            <a:schemeClr val="tx1"/>
                          </a:solidFill>
                          <a:latin typeface="Helvetica" charset="0"/>
                          <a:ea typeface="Osaka" charset="-128"/>
                        </a:defRPr>
                      </a:lvl2pPr>
                      <a:lvl3pPr marL="1143000" indent="-228600" eaLnBrk="0" hangingPunct="0">
                        <a:spcBef>
                          <a:spcPct val="20000"/>
                        </a:spcBef>
                        <a:buSzPct val="80000"/>
                        <a:buFont typeface="Wingdings" charset="2"/>
                        <a:defRPr kumimoji="1">
                          <a:solidFill>
                            <a:schemeClr val="tx1"/>
                          </a:solidFill>
                          <a:latin typeface="Helvetica" charset="0"/>
                          <a:ea typeface="Osaka" charset="-128"/>
                        </a:defRPr>
                      </a:lvl3pPr>
                      <a:lvl4pPr marL="1600200" indent="-228600" eaLnBrk="0" hangingPunct="0">
                        <a:spcBef>
                          <a:spcPct val="20000"/>
                        </a:spcBef>
                        <a:buSzPct val="80000"/>
                        <a:buFont typeface="Wingdings" charset="2"/>
                        <a:defRPr kumimoji="1">
                          <a:solidFill>
                            <a:schemeClr val="tx1"/>
                          </a:solidFill>
                          <a:latin typeface="Helvetica" charset="0"/>
                          <a:ea typeface="Osaka" charset="-128"/>
                        </a:defRPr>
                      </a:lvl4pPr>
                      <a:lvl5pPr marL="2057400" indent="-228600" eaLnBrk="0" hangingPunct="0">
                        <a:spcBef>
                          <a:spcPct val="20000"/>
                        </a:spcBef>
                        <a:buSzPct val="80000"/>
                        <a:buFont typeface="Wingdings" charset="2"/>
                        <a:defRPr kumimoji="1">
                          <a:solidFill>
                            <a:schemeClr val="tx1"/>
                          </a:solidFill>
                          <a:latin typeface="Helvetica" charset="0"/>
                          <a:ea typeface="Osaka" charset="-128"/>
                        </a:defRPr>
                      </a:lvl5pPr>
                      <a:lvl6pPr marL="25146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6pPr>
                      <a:lvl7pPr marL="29718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7pPr>
                      <a:lvl8pPr marL="34290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8pPr>
                      <a:lvl9pPr marL="38862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9pPr>
                    </a:lstStyle>
                    <a:p>
                      <a:pPr marL="0" marR="0" lvl="0" indent="0" algn="ctr" defTabSz="914400" rtl="0" eaLnBrk="1" fontAlgn="base" latinLnBrk="0" hangingPunct="1">
                        <a:lnSpc>
                          <a:spcPct val="100000"/>
                        </a:lnSpc>
                        <a:spcBef>
                          <a:spcPct val="20000"/>
                        </a:spcBef>
                        <a:spcAft>
                          <a:spcPct val="0"/>
                        </a:spcAft>
                        <a:buClrTx/>
                        <a:buSzPct val="80000"/>
                        <a:buFont typeface="Wingdings" charset="2"/>
                        <a:buNone/>
                        <a:tabLst/>
                      </a:pPr>
                      <a:r>
                        <a:rPr kumimoji="1" lang="en-US" altLang="en-US" sz="1200" b="0" i="0" u="none" strike="noStrike" cap="none" normalizeH="0" baseline="0">
                          <a:ln>
                            <a:noFill/>
                          </a:ln>
                          <a:solidFill>
                            <a:schemeClr val="tx1"/>
                          </a:solidFill>
                          <a:effectLst/>
                          <a:latin typeface="Helvetica" charset="0"/>
                          <a:ea typeface="Osaka" charset="-128"/>
                        </a:rPr>
                        <a:t>CAUTION</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SzPct val="80000"/>
                        <a:buFont typeface="Wingdings" charset="2"/>
                        <a:defRPr kumimoji="1">
                          <a:solidFill>
                            <a:schemeClr val="tx1"/>
                          </a:solidFill>
                          <a:latin typeface="Helvetica" charset="0"/>
                          <a:ea typeface="Osaka" charset="-128"/>
                        </a:defRPr>
                      </a:lvl1pPr>
                      <a:lvl2pPr marL="742950" indent="-285750" eaLnBrk="0" hangingPunct="0">
                        <a:spcBef>
                          <a:spcPct val="20000"/>
                        </a:spcBef>
                        <a:buSzPct val="80000"/>
                        <a:buFont typeface="Wingdings" charset="2"/>
                        <a:defRPr kumimoji="1">
                          <a:solidFill>
                            <a:schemeClr val="tx1"/>
                          </a:solidFill>
                          <a:latin typeface="Helvetica" charset="0"/>
                          <a:ea typeface="Osaka" charset="-128"/>
                        </a:defRPr>
                      </a:lvl2pPr>
                      <a:lvl3pPr marL="1143000" indent="-228600" eaLnBrk="0" hangingPunct="0">
                        <a:spcBef>
                          <a:spcPct val="20000"/>
                        </a:spcBef>
                        <a:buSzPct val="80000"/>
                        <a:buFont typeface="Wingdings" charset="2"/>
                        <a:defRPr kumimoji="1">
                          <a:solidFill>
                            <a:schemeClr val="tx1"/>
                          </a:solidFill>
                          <a:latin typeface="Helvetica" charset="0"/>
                          <a:ea typeface="Osaka" charset="-128"/>
                        </a:defRPr>
                      </a:lvl3pPr>
                      <a:lvl4pPr marL="1600200" indent="-228600" eaLnBrk="0" hangingPunct="0">
                        <a:spcBef>
                          <a:spcPct val="20000"/>
                        </a:spcBef>
                        <a:buSzPct val="80000"/>
                        <a:buFont typeface="Wingdings" charset="2"/>
                        <a:defRPr kumimoji="1">
                          <a:solidFill>
                            <a:schemeClr val="tx1"/>
                          </a:solidFill>
                          <a:latin typeface="Helvetica" charset="0"/>
                          <a:ea typeface="Osaka" charset="-128"/>
                        </a:defRPr>
                      </a:lvl4pPr>
                      <a:lvl5pPr marL="2057400" indent="-228600" eaLnBrk="0" hangingPunct="0">
                        <a:spcBef>
                          <a:spcPct val="20000"/>
                        </a:spcBef>
                        <a:buSzPct val="80000"/>
                        <a:buFont typeface="Wingdings" charset="2"/>
                        <a:defRPr kumimoji="1">
                          <a:solidFill>
                            <a:schemeClr val="tx1"/>
                          </a:solidFill>
                          <a:latin typeface="Helvetica" charset="0"/>
                          <a:ea typeface="Osaka" charset="-128"/>
                        </a:defRPr>
                      </a:lvl5pPr>
                      <a:lvl6pPr marL="25146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6pPr>
                      <a:lvl7pPr marL="29718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7pPr>
                      <a:lvl8pPr marL="34290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8pPr>
                      <a:lvl9pPr marL="38862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9pPr>
                    </a:lstStyle>
                    <a:p>
                      <a:pPr marL="0" marR="0" lvl="0" indent="0" algn="ctr" defTabSz="914400" rtl="0" eaLnBrk="1" fontAlgn="base" latinLnBrk="0" hangingPunct="1">
                        <a:lnSpc>
                          <a:spcPct val="100000"/>
                        </a:lnSpc>
                        <a:spcBef>
                          <a:spcPct val="20000"/>
                        </a:spcBef>
                        <a:spcAft>
                          <a:spcPct val="0"/>
                        </a:spcAft>
                        <a:buClrTx/>
                        <a:buSzPct val="80000"/>
                        <a:buFont typeface="Wingdings" charset="2"/>
                        <a:buNone/>
                        <a:tabLst/>
                      </a:pPr>
                      <a:r>
                        <a:rPr kumimoji="1" lang="en-US" altLang="en-US" sz="1200" b="0" i="0" u="none" strike="noStrike" cap="none" normalizeH="0" baseline="0">
                          <a:ln>
                            <a:noFill/>
                          </a:ln>
                          <a:solidFill>
                            <a:schemeClr val="tx1"/>
                          </a:solidFill>
                          <a:effectLst/>
                          <a:latin typeface="Helvetica" charset="0"/>
                          <a:ea typeface="Osaka" charset="-128"/>
                        </a:rPr>
                        <a:t>PROBLEM</a:t>
                      </a: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00"/>
                    </a:solidFill>
                  </a:tcPr>
                </a:tc>
              </a:tr>
              <a:tr h="415925">
                <a:tc>
                  <a:txBody>
                    <a:bodyPr/>
                    <a:lstStyle>
                      <a:lvl1pPr eaLnBrk="0" hangingPunct="0">
                        <a:spcBef>
                          <a:spcPct val="20000"/>
                        </a:spcBef>
                        <a:buSzPct val="80000"/>
                        <a:buFont typeface="Wingdings" charset="2"/>
                        <a:defRPr kumimoji="1">
                          <a:solidFill>
                            <a:schemeClr val="tx1"/>
                          </a:solidFill>
                          <a:latin typeface="Helvetica" charset="0"/>
                          <a:ea typeface="Osaka" charset="-128"/>
                        </a:defRPr>
                      </a:lvl1pPr>
                      <a:lvl2pPr marL="742950" indent="-285750" eaLnBrk="0" hangingPunct="0">
                        <a:spcBef>
                          <a:spcPct val="20000"/>
                        </a:spcBef>
                        <a:buSzPct val="80000"/>
                        <a:buFont typeface="Wingdings" charset="2"/>
                        <a:defRPr kumimoji="1">
                          <a:solidFill>
                            <a:schemeClr val="tx1"/>
                          </a:solidFill>
                          <a:latin typeface="Helvetica" charset="0"/>
                          <a:ea typeface="Osaka" charset="-128"/>
                        </a:defRPr>
                      </a:lvl2pPr>
                      <a:lvl3pPr marL="1143000" indent="-228600" eaLnBrk="0" hangingPunct="0">
                        <a:spcBef>
                          <a:spcPct val="20000"/>
                        </a:spcBef>
                        <a:buSzPct val="80000"/>
                        <a:buFont typeface="Wingdings" charset="2"/>
                        <a:defRPr kumimoji="1">
                          <a:solidFill>
                            <a:schemeClr val="tx1"/>
                          </a:solidFill>
                          <a:latin typeface="Helvetica" charset="0"/>
                          <a:ea typeface="Osaka" charset="-128"/>
                        </a:defRPr>
                      </a:lvl3pPr>
                      <a:lvl4pPr marL="1600200" indent="-228600" eaLnBrk="0" hangingPunct="0">
                        <a:spcBef>
                          <a:spcPct val="20000"/>
                        </a:spcBef>
                        <a:buSzPct val="80000"/>
                        <a:buFont typeface="Wingdings" charset="2"/>
                        <a:defRPr kumimoji="1">
                          <a:solidFill>
                            <a:schemeClr val="tx1"/>
                          </a:solidFill>
                          <a:latin typeface="Helvetica" charset="0"/>
                          <a:ea typeface="Osaka" charset="-128"/>
                        </a:defRPr>
                      </a:lvl4pPr>
                      <a:lvl5pPr marL="2057400" indent="-228600" eaLnBrk="0" hangingPunct="0">
                        <a:spcBef>
                          <a:spcPct val="20000"/>
                        </a:spcBef>
                        <a:buSzPct val="80000"/>
                        <a:buFont typeface="Wingdings" charset="2"/>
                        <a:defRPr kumimoji="1">
                          <a:solidFill>
                            <a:schemeClr val="tx1"/>
                          </a:solidFill>
                          <a:latin typeface="Helvetica" charset="0"/>
                          <a:ea typeface="Osaka" charset="-128"/>
                        </a:defRPr>
                      </a:lvl5pPr>
                      <a:lvl6pPr marL="25146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6pPr>
                      <a:lvl7pPr marL="29718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7pPr>
                      <a:lvl8pPr marL="34290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8pPr>
                      <a:lvl9pPr marL="38862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9pPr>
                    </a:lstStyle>
                    <a:p>
                      <a:pPr marL="0" marR="0" lvl="0" indent="0" algn="ctr" defTabSz="914400" rtl="0" eaLnBrk="1" fontAlgn="base" latinLnBrk="0" hangingPunct="1">
                        <a:lnSpc>
                          <a:spcPct val="100000"/>
                        </a:lnSpc>
                        <a:spcBef>
                          <a:spcPct val="20000"/>
                        </a:spcBef>
                        <a:spcAft>
                          <a:spcPct val="0"/>
                        </a:spcAft>
                        <a:buClrTx/>
                        <a:buSzPct val="80000"/>
                        <a:buFont typeface="Wingdings" charset="2"/>
                        <a:buNone/>
                        <a:tabLst/>
                      </a:pPr>
                      <a:endParaRPr kumimoji="1" lang="en-US" altLang="en-US" sz="1200" b="0" i="0" u="none" strike="noStrike" cap="none" normalizeH="0" baseline="0">
                        <a:ln>
                          <a:noFill/>
                        </a:ln>
                        <a:solidFill>
                          <a:schemeClr val="tx1"/>
                        </a:solidFill>
                        <a:effectLst/>
                        <a:latin typeface="Helvetica" charset="0"/>
                        <a:ea typeface="Osaka" charset="-128"/>
                      </a:endParaRP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80000"/>
                        <a:buFont typeface="Wingdings" charset="2"/>
                        <a:defRPr kumimoji="1">
                          <a:solidFill>
                            <a:schemeClr val="tx1"/>
                          </a:solidFill>
                          <a:latin typeface="Helvetica" charset="0"/>
                          <a:ea typeface="Osaka" charset="-128"/>
                        </a:defRPr>
                      </a:lvl1pPr>
                      <a:lvl2pPr marL="742950" indent="-285750" eaLnBrk="0" hangingPunct="0">
                        <a:spcBef>
                          <a:spcPct val="20000"/>
                        </a:spcBef>
                        <a:buSzPct val="80000"/>
                        <a:buFont typeface="Wingdings" charset="2"/>
                        <a:defRPr kumimoji="1">
                          <a:solidFill>
                            <a:schemeClr val="tx1"/>
                          </a:solidFill>
                          <a:latin typeface="Helvetica" charset="0"/>
                          <a:ea typeface="Osaka" charset="-128"/>
                        </a:defRPr>
                      </a:lvl2pPr>
                      <a:lvl3pPr marL="1143000" indent="-228600" eaLnBrk="0" hangingPunct="0">
                        <a:spcBef>
                          <a:spcPct val="20000"/>
                        </a:spcBef>
                        <a:buSzPct val="80000"/>
                        <a:buFont typeface="Wingdings" charset="2"/>
                        <a:defRPr kumimoji="1">
                          <a:solidFill>
                            <a:schemeClr val="tx1"/>
                          </a:solidFill>
                          <a:latin typeface="Helvetica" charset="0"/>
                          <a:ea typeface="Osaka" charset="-128"/>
                        </a:defRPr>
                      </a:lvl3pPr>
                      <a:lvl4pPr marL="1600200" indent="-228600" eaLnBrk="0" hangingPunct="0">
                        <a:spcBef>
                          <a:spcPct val="20000"/>
                        </a:spcBef>
                        <a:buSzPct val="80000"/>
                        <a:buFont typeface="Wingdings" charset="2"/>
                        <a:defRPr kumimoji="1">
                          <a:solidFill>
                            <a:schemeClr val="tx1"/>
                          </a:solidFill>
                          <a:latin typeface="Helvetica" charset="0"/>
                          <a:ea typeface="Osaka" charset="-128"/>
                        </a:defRPr>
                      </a:lvl4pPr>
                      <a:lvl5pPr marL="2057400" indent="-228600" eaLnBrk="0" hangingPunct="0">
                        <a:spcBef>
                          <a:spcPct val="20000"/>
                        </a:spcBef>
                        <a:buSzPct val="80000"/>
                        <a:buFont typeface="Wingdings" charset="2"/>
                        <a:defRPr kumimoji="1">
                          <a:solidFill>
                            <a:schemeClr val="tx1"/>
                          </a:solidFill>
                          <a:latin typeface="Helvetica" charset="0"/>
                          <a:ea typeface="Osaka" charset="-128"/>
                        </a:defRPr>
                      </a:lvl5pPr>
                      <a:lvl6pPr marL="25146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6pPr>
                      <a:lvl7pPr marL="29718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7pPr>
                      <a:lvl8pPr marL="34290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8pPr>
                      <a:lvl9pPr marL="38862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9pPr>
                    </a:lstStyle>
                    <a:p>
                      <a:pPr marL="0" marR="0" lvl="0" indent="0" algn="ctr" defTabSz="914400" rtl="0" eaLnBrk="1" fontAlgn="base" latinLnBrk="0" hangingPunct="1">
                        <a:lnSpc>
                          <a:spcPct val="100000"/>
                        </a:lnSpc>
                        <a:spcBef>
                          <a:spcPct val="20000"/>
                        </a:spcBef>
                        <a:spcAft>
                          <a:spcPct val="0"/>
                        </a:spcAft>
                        <a:buClrTx/>
                        <a:buSzPct val="80000"/>
                        <a:buFont typeface="Wingdings" charset="2"/>
                        <a:buNone/>
                        <a:tabLst/>
                      </a:pPr>
                      <a:r>
                        <a:rPr kumimoji="1" lang="en-US" altLang="en-US" sz="1200" b="0" i="0" u="none" strike="noStrike" cap="none" normalizeH="0" baseline="0">
                          <a:ln>
                            <a:noFill/>
                          </a:ln>
                          <a:solidFill>
                            <a:schemeClr val="tx1"/>
                          </a:solidFill>
                          <a:effectLst/>
                          <a:latin typeface="Helvetica" charset="0"/>
                          <a:ea typeface="Osaka" charset="-128"/>
                        </a:rPr>
                        <a:t>X</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80000"/>
                        <a:buFont typeface="Wingdings" charset="2"/>
                        <a:defRPr kumimoji="1">
                          <a:solidFill>
                            <a:schemeClr val="tx1"/>
                          </a:solidFill>
                          <a:latin typeface="Helvetica" charset="0"/>
                          <a:ea typeface="Osaka" charset="-128"/>
                        </a:defRPr>
                      </a:lvl1pPr>
                      <a:lvl2pPr marL="742950" indent="-285750" eaLnBrk="0" hangingPunct="0">
                        <a:spcBef>
                          <a:spcPct val="20000"/>
                        </a:spcBef>
                        <a:buSzPct val="80000"/>
                        <a:buFont typeface="Wingdings" charset="2"/>
                        <a:defRPr kumimoji="1">
                          <a:solidFill>
                            <a:schemeClr val="tx1"/>
                          </a:solidFill>
                          <a:latin typeface="Helvetica" charset="0"/>
                          <a:ea typeface="Osaka" charset="-128"/>
                        </a:defRPr>
                      </a:lvl2pPr>
                      <a:lvl3pPr marL="1143000" indent="-228600" eaLnBrk="0" hangingPunct="0">
                        <a:spcBef>
                          <a:spcPct val="20000"/>
                        </a:spcBef>
                        <a:buSzPct val="80000"/>
                        <a:buFont typeface="Wingdings" charset="2"/>
                        <a:defRPr kumimoji="1">
                          <a:solidFill>
                            <a:schemeClr val="tx1"/>
                          </a:solidFill>
                          <a:latin typeface="Helvetica" charset="0"/>
                          <a:ea typeface="Osaka" charset="-128"/>
                        </a:defRPr>
                      </a:lvl3pPr>
                      <a:lvl4pPr marL="1600200" indent="-228600" eaLnBrk="0" hangingPunct="0">
                        <a:spcBef>
                          <a:spcPct val="20000"/>
                        </a:spcBef>
                        <a:buSzPct val="80000"/>
                        <a:buFont typeface="Wingdings" charset="2"/>
                        <a:defRPr kumimoji="1">
                          <a:solidFill>
                            <a:schemeClr val="tx1"/>
                          </a:solidFill>
                          <a:latin typeface="Helvetica" charset="0"/>
                          <a:ea typeface="Osaka" charset="-128"/>
                        </a:defRPr>
                      </a:lvl4pPr>
                      <a:lvl5pPr marL="2057400" indent="-228600" eaLnBrk="0" hangingPunct="0">
                        <a:spcBef>
                          <a:spcPct val="20000"/>
                        </a:spcBef>
                        <a:buSzPct val="80000"/>
                        <a:buFont typeface="Wingdings" charset="2"/>
                        <a:defRPr kumimoji="1">
                          <a:solidFill>
                            <a:schemeClr val="tx1"/>
                          </a:solidFill>
                          <a:latin typeface="Helvetica" charset="0"/>
                          <a:ea typeface="Osaka" charset="-128"/>
                        </a:defRPr>
                      </a:lvl5pPr>
                      <a:lvl6pPr marL="25146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6pPr>
                      <a:lvl7pPr marL="29718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7pPr>
                      <a:lvl8pPr marL="34290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8pPr>
                      <a:lvl9pPr marL="38862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charset="2"/>
                        <a:buNone/>
                        <a:tabLst/>
                      </a:pPr>
                      <a:endParaRPr kumimoji="1" lang="en-US" altLang="en-US" sz="1200" b="0" i="0" u="none" strike="noStrike" cap="none" normalizeH="0" baseline="0">
                        <a:ln>
                          <a:noFill/>
                        </a:ln>
                        <a:solidFill>
                          <a:schemeClr val="tx1"/>
                        </a:solidFill>
                        <a:effectLst/>
                        <a:latin typeface="Helvetica" charset="0"/>
                        <a:ea typeface="Osaka" charset="-128"/>
                      </a:endParaRP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80000"/>
                        <a:buFont typeface="Wingdings" charset="2"/>
                        <a:defRPr kumimoji="1">
                          <a:solidFill>
                            <a:schemeClr val="tx1"/>
                          </a:solidFill>
                          <a:latin typeface="Helvetica" charset="0"/>
                          <a:ea typeface="Osaka" charset="-128"/>
                        </a:defRPr>
                      </a:lvl1pPr>
                      <a:lvl2pPr marL="742950" indent="-285750" eaLnBrk="0" hangingPunct="0">
                        <a:spcBef>
                          <a:spcPct val="20000"/>
                        </a:spcBef>
                        <a:buSzPct val="80000"/>
                        <a:buFont typeface="Wingdings" charset="2"/>
                        <a:defRPr kumimoji="1">
                          <a:solidFill>
                            <a:schemeClr val="tx1"/>
                          </a:solidFill>
                          <a:latin typeface="Helvetica" charset="0"/>
                          <a:ea typeface="Osaka" charset="-128"/>
                        </a:defRPr>
                      </a:lvl2pPr>
                      <a:lvl3pPr marL="1143000" indent="-228600" eaLnBrk="0" hangingPunct="0">
                        <a:spcBef>
                          <a:spcPct val="20000"/>
                        </a:spcBef>
                        <a:buSzPct val="80000"/>
                        <a:buFont typeface="Wingdings" charset="2"/>
                        <a:defRPr kumimoji="1">
                          <a:solidFill>
                            <a:schemeClr val="tx1"/>
                          </a:solidFill>
                          <a:latin typeface="Helvetica" charset="0"/>
                          <a:ea typeface="Osaka" charset="-128"/>
                        </a:defRPr>
                      </a:lvl3pPr>
                      <a:lvl4pPr marL="1600200" indent="-228600" eaLnBrk="0" hangingPunct="0">
                        <a:spcBef>
                          <a:spcPct val="20000"/>
                        </a:spcBef>
                        <a:buSzPct val="80000"/>
                        <a:buFont typeface="Wingdings" charset="2"/>
                        <a:defRPr kumimoji="1">
                          <a:solidFill>
                            <a:schemeClr val="tx1"/>
                          </a:solidFill>
                          <a:latin typeface="Helvetica" charset="0"/>
                          <a:ea typeface="Osaka" charset="-128"/>
                        </a:defRPr>
                      </a:lvl4pPr>
                      <a:lvl5pPr marL="2057400" indent="-228600" eaLnBrk="0" hangingPunct="0">
                        <a:spcBef>
                          <a:spcPct val="20000"/>
                        </a:spcBef>
                        <a:buSzPct val="80000"/>
                        <a:buFont typeface="Wingdings" charset="2"/>
                        <a:defRPr kumimoji="1">
                          <a:solidFill>
                            <a:schemeClr val="tx1"/>
                          </a:solidFill>
                          <a:latin typeface="Helvetica" charset="0"/>
                          <a:ea typeface="Osaka" charset="-128"/>
                        </a:defRPr>
                      </a:lvl5pPr>
                      <a:lvl6pPr marL="25146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6pPr>
                      <a:lvl7pPr marL="29718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7pPr>
                      <a:lvl8pPr marL="34290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8pPr>
                      <a:lvl9pPr marL="3886200" indent="-228600" eaLnBrk="0" fontAlgn="base" hangingPunct="0">
                        <a:spcBef>
                          <a:spcPct val="20000"/>
                        </a:spcBef>
                        <a:spcAft>
                          <a:spcPct val="0"/>
                        </a:spcAft>
                        <a:buSzPct val="80000"/>
                        <a:buFont typeface="Wingdings" charset="2"/>
                        <a:defRPr kumimoji="1">
                          <a:solidFill>
                            <a:schemeClr val="tx1"/>
                          </a:solidFill>
                          <a:latin typeface="Helvetica" charset="0"/>
                          <a:ea typeface="Osaka"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charset="2"/>
                        <a:buNone/>
                        <a:tabLst/>
                      </a:pPr>
                      <a:endParaRPr kumimoji="1" lang="en-US" altLang="en-US" sz="1200" b="0" i="0" u="none" strike="noStrike" cap="none" normalizeH="0" baseline="0">
                        <a:ln>
                          <a:noFill/>
                        </a:ln>
                        <a:solidFill>
                          <a:schemeClr val="tx1"/>
                        </a:solidFill>
                        <a:effectLst/>
                        <a:latin typeface="Helvetica" charset="0"/>
                        <a:ea typeface="Osaka" charset="-128"/>
                      </a:endParaRP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288330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33490"/>
            <a:ext cx="7772400" cy="914400"/>
          </a:xfrm>
        </p:spPr>
        <p:txBody>
          <a:bodyPr/>
          <a:lstStyle/>
          <a:p>
            <a:pPr eaLnBrk="1" hangingPunct="1">
              <a:defRPr/>
            </a:pPr>
            <a:r>
              <a:rPr lang="en-GB" dirty="0" smtClean="0">
                <a:effectLst/>
              </a:rPr>
              <a:t>D-DOR Interactions </a:t>
            </a:r>
            <a:r>
              <a:rPr lang="en-GB" dirty="0">
                <a:effectLst/>
              </a:rPr>
              <a:t>with other </a:t>
            </a:r>
            <a:r>
              <a:rPr lang="en-GB" dirty="0" smtClean="0">
                <a:effectLst/>
              </a:rPr>
              <a:t>WG</a:t>
            </a:r>
            <a:endParaRPr lang="en-GB" dirty="0">
              <a:effectLst/>
            </a:endParaRPr>
          </a:p>
        </p:txBody>
      </p:sp>
      <p:sp>
        <p:nvSpPr>
          <p:cNvPr id="17411" name="Rectangle 3"/>
          <p:cNvSpPr>
            <a:spLocks noGrp="1" noChangeArrowheads="1"/>
          </p:cNvSpPr>
          <p:nvPr>
            <p:ph type="body" idx="1"/>
          </p:nvPr>
        </p:nvSpPr>
        <p:spPr>
          <a:xfrm>
            <a:off x="395288" y="1004888"/>
            <a:ext cx="8497887" cy="5448300"/>
          </a:xfrm>
        </p:spPr>
        <p:txBody>
          <a:bodyPr/>
          <a:lstStyle/>
          <a:p>
            <a:pPr eaLnBrk="1" hangingPunct="1"/>
            <a:r>
              <a:rPr lang="en-GB" altLang="en-US" sz="2400" dirty="0" smtClean="0"/>
              <a:t>CSSM Joint Meeting:</a:t>
            </a:r>
            <a:endParaRPr lang="en-GB" altLang="en-US" sz="2400" dirty="0"/>
          </a:p>
          <a:p>
            <a:pPr lvl="1" eaLnBrk="1" hangingPunct="1"/>
            <a:r>
              <a:rPr lang="en-GB" altLang="en-US" sz="2000" dirty="0" smtClean="0"/>
              <a:t>CSSM </a:t>
            </a:r>
            <a:r>
              <a:rPr lang="en-GB" altLang="en-US" sz="2000" dirty="0"/>
              <a:t>is committed to supporting </a:t>
            </a:r>
            <a:r>
              <a:rPr lang="en-GB" altLang="en-US" sz="2000" dirty="0" smtClean="0"/>
              <a:t>DDOR.  Example </a:t>
            </a:r>
            <a:r>
              <a:rPr lang="en-GB" altLang="en-US" sz="2000" dirty="0"/>
              <a:t>DDOR Service Requests as now in use by DDOR WG were </a:t>
            </a:r>
            <a:r>
              <a:rPr lang="en-GB" altLang="en-US" sz="2000" dirty="0" smtClean="0"/>
              <a:t>discussed.</a:t>
            </a:r>
            <a:endParaRPr lang="en-GB" altLang="en-US" sz="2000" dirty="0"/>
          </a:p>
          <a:p>
            <a:pPr lvl="2" eaLnBrk="1" hangingPunct="1"/>
            <a:r>
              <a:rPr lang="en-GB" altLang="en-US" sz="1800" dirty="0"/>
              <a:t>CSSM is </a:t>
            </a:r>
            <a:r>
              <a:rPr lang="en-GB" altLang="en-US" sz="1800" dirty="0" smtClean="0"/>
              <a:t>quite confidant </a:t>
            </a:r>
            <a:r>
              <a:rPr lang="en-GB" altLang="en-US" sz="1800" dirty="0"/>
              <a:t>they can map DDOR SR parameters for single </a:t>
            </a:r>
            <a:r>
              <a:rPr lang="en-GB" altLang="en-US" sz="1800" dirty="0" smtClean="0"/>
              <a:t>spacecraft measurements </a:t>
            </a:r>
            <a:r>
              <a:rPr lang="en-GB" altLang="en-US" sz="1800" dirty="0"/>
              <a:t>into CSSM framework</a:t>
            </a:r>
          </a:p>
          <a:p>
            <a:pPr lvl="2" eaLnBrk="1" hangingPunct="1"/>
            <a:r>
              <a:rPr lang="en-GB" altLang="en-US" sz="1800" dirty="0" smtClean="0"/>
              <a:t>It </a:t>
            </a:r>
            <a:r>
              <a:rPr lang="en-GB" altLang="en-US" sz="1800" dirty="0"/>
              <a:t>may be possible to handle this scenario with pass-through parameters</a:t>
            </a:r>
          </a:p>
          <a:p>
            <a:pPr lvl="2" eaLnBrk="1" hangingPunct="1"/>
            <a:r>
              <a:rPr lang="en-GB" altLang="en-US" sz="1800" dirty="0"/>
              <a:t>Second spacecraft </a:t>
            </a:r>
            <a:r>
              <a:rPr lang="en-GB" altLang="en-US" sz="1800" dirty="0" smtClean="0"/>
              <a:t>may be </a:t>
            </a:r>
            <a:r>
              <a:rPr lang="en-GB" altLang="en-US" sz="1800" dirty="0"/>
              <a:t>considered as just another radio source</a:t>
            </a:r>
          </a:p>
          <a:p>
            <a:pPr lvl="1" eaLnBrk="1" hangingPunct="1"/>
            <a:r>
              <a:rPr lang="en-GB" altLang="en-US" sz="2000" dirty="0"/>
              <a:t>It was agreed that a further joint session will be held in Fall 2016 to monitor the progress of the </a:t>
            </a:r>
            <a:r>
              <a:rPr lang="en-GB" altLang="en-US" sz="2000" dirty="0" smtClean="0"/>
              <a:t>activity</a:t>
            </a:r>
          </a:p>
          <a:p>
            <a:pPr eaLnBrk="1" hangingPunct="1"/>
            <a:r>
              <a:rPr lang="en-GB" altLang="en-US" sz="2400" dirty="0" err="1" smtClean="0"/>
              <a:t>RF&amp;Mod</a:t>
            </a:r>
            <a:r>
              <a:rPr lang="en-GB" altLang="en-US" sz="2400" dirty="0" smtClean="0"/>
              <a:t> joint meeting:</a:t>
            </a:r>
            <a:endParaRPr lang="en-GB" altLang="en-US" sz="2400" dirty="0"/>
          </a:p>
          <a:p>
            <a:pPr lvl="1" eaLnBrk="1" hangingPunct="1"/>
            <a:r>
              <a:rPr lang="en-GB" altLang="en-US" sz="2000" dirty="0" smtClean="0"/>
              <a:t>DDOR </a:t>
            </a:r>
            <a:r>
              <a:rPr lang="en-GB" altLang="en-US" sz="2000" dirty="0"/>
              <a:t>WG proposed a revision to DOR tone specification in BB 2.5.6B</a:t>
            </a:r>
          </a:p>
          <a:p>
            <a:pPr lvl="2" eaLnBrk="1" hangingPunct="1"/>
            <a:r>
              <a:rPr lang="en-GB" altLang="en-US" sz="1800" dirty="0"/>
              <a:t>Ambiguity resolution for missions with limited downlink </a:t>
            </a:r>
            <a:r>
              <a:rPr lang="en-GB" altLang="en-US" sz="1800" dirty="0" smtClean="0"/>
              <a:t>capability is more </a:t>
            </a:r>
            <a:r>
              <a:rPr lang="en-GB" altLang="en-US" sz="1800" dirty="0"/>
              <a:t>robust if the lower frequency tone has a lower frequency, especially </a:t>
            </a:r>
            <a:endParaRPr lang="en-GB" altLang="en-US" sz="1800" dirty="0" smtClean="0"/>
          </a:p>
          <a:p>
            <a:pPr lvl="2" eaLnBrk="1" hangingPunct="1"/>
            <a:r>
              <a:rPr lang="en-GB" altLang="en-US" sz="1800" dirty="0" err="1" smtClean="0"/>
              <a:t>RF&amp;Mod</a:t>
            </a:r>
            <a:r>
              <a:rPr lang="en-GB" altLang="en-US" sz="1800" dirty="0" smtClean="0"/>
              <a:t> </a:t>
            </a:r>
            <a:r>
              <a:rPr lang="en-GB" altLang="en-US" sz="1800" dirty="0"/>
              <a:t>WG was receptive to idea and asked DDOR WG to draft a proposed revision to BB 2.5.6B</a:t>
            </a:r>
            <a:endParaRPr lang="en-GB" altLang="en-US" sz="2000" dirty="0"/>
          </a:p>
          <a:p>
            <a:pPr lvl="2" eaLnBrk="1" hangingPunct="1"/>
            <a:r>
              <a:rPr lang="en-GB" altLang="en-US" sz="1800" dirty="0" smtClean="0"/>
              <a:t>Pink </a:t>
            </a:r>
            <a:r>
              <a:rPr lang="en-GB" altLang="en-US" sz="1800" dirty="0"/>
              <a:t>Sheets could be distributed before Fall </a:t>
            </a:r>
            <a:r>
              <a:rPr lang="en-GB" altLang="en-US" sz="1800" dirty="0" smtClean="0"/>
              <a:t>Meeting</a:t>
            </a:r>
          </a:p>
          <a:p>
            <a:pPr eaLnBrk="1" hangingPunct="1"/>
            <a:endParaRPr lang="en-GB" altLang="en-US" sz="2000" dirty="0"/>
          </a:p>
          <a:p>
            <a:pPr lvl="1" eaLnBrk="1" hangingPunct="1">
              <a:buFont typeface="Wingdings" charset="2"/>
              <a:buNone/>
            </a:pPr>
            <a:endParaRPr lang="en-GB" altLang="en-US" sz="1800" dirty="0"/>
          </a:p>
          <a:p>
            <a:pPr lvl="2" eaLnBrk="1" hangingPunct="1">
              <a:buFont typeface="Wingdings" charset="2"/>
              <a:buNone/>
            </a:pPr>
            <a:endParaRPr lang="en-GB" altLang="en-US" sz="1800" dirty="0"/>
          </a:p>
          <a:p>
            <a:pPr eaLnBrk="1" hangingPunct="1"/>
            <a:endParaRPr lang="en-GB" altLang="en-US" sz="2400" dirty="0"/>
          </a:p>
          <a:p>
            <a:pPr eaLnBrk="1" hangingPunct="1"/>
            <a:endParaRPr lang="en-GB" altLang="en-US" sz="2400" dirty="0"/>
          </a:p>
          <a:p>
            <a:pPr lvl="1" eaLnBrk="1" hangingPunct="1"/>
            <a:endParaRPr lang="en-GB" altLang="en-US" sz="2000" dirty="0"/>
          </a:p>
        </p:txBody>
      </p:sp>
    </p:spTree>
    <p:extLst>
      <p:ext uri="{BB962C8B-B14F-4D97-AF65-F5344CB8AC3E}">
        <p14:creationId xmlns:p14="http://schemas.microsoft.com/office/powerpoint/2010/main" val="15601091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990600" y="1176338"/>
            <a:ext cx="7162800" cy="457200"/>
          </a:xfrm>
          <a:prstGeom prst="rect">
            <a:avLst/>
          </a:prstGeom>
          <a:noFill/>
          <a:ln w="9525">
            <a:noFill/>
            <a:miter lim="800000"/>
            <a:headEnd/>
            <a:tailEnd/>
          </a:ln>
        </p:spPr>
        <p:txBody>
          <a:bodyPr>
            <a:spAutoFit/>
          </a:bodyPr>
          <a:lstStyle/>
          <a:p>
            <a:pPr marL="457200" indent="-457200" eaLnBrk="0" hangingPunct="0">
              <a:spcBef>
                <a:spcPct val="50000"/>
              </a:spcBef>
            </a:pPr>
            <a:endParaRPr kumimoji="0" lang="en-US">
              <a:latin typeface="Arial" charset="0"/>
            </a:endParaRPr>
          </a:p>
        </p:txBody>
      </p:sp>
      <p:sp>
        <p:nvSpPr>
          <p:cNvPr id="8195" name="Text Box 3"/>
          <p:cNvSpPr txBox="1">
            <a:spLocks noChangeArrowheads="1"/>
          </p:cNvSpPr>
          <p:nvPr/>
        </p:nvSpPr>
        <p:spPr bwMode="auto">
          <a:xfrm>
            <a:off x="533400" y="838200"/>
            <a:ext cx="6781800" cy="779463"/>
          </a:xfrm>
          <a:prstGeom prst="rect">
            <a:avLst/>
          </a:prstGeom>
          <a:noFill/>
          <a:ln w="9525">
            <a:noFill/>
            <a:miter lim="800000"/>
            <a:headEnd/>
            <a:tailEnd/>
          </a:ln>
        </p:spPr>
        <p:txBody>
          <a:bodyPr>
            <a:spAutoFit/>
          </a:bodyPr>
          <a:lstStyle/>
          <a:p>
            <a:pPr eaLnBrk="0" hangingPunct="0">
              <a:spcBef>
                <a:spcPct val="50000"/>
              </a:spcBef>
            </a:pPr>
            <a:endParaRPr kumimoji="0" lang="en-US" sz="1800" b="1">
              <a:solidFill>
                <a:srgbClr val="CC0000"/>
              </a:solidFill>
              <a:latin typeface="Arial" charset="0"/>
            </a:endParaRPr>
          </a:p>
          <a:p>
            <a:pPr eaLnBrk="0" hangingPunct="0">
              <a:spcBef>
                <a:spcPct val="50000"/>
              </a:spcBef>
            </a:pPr>
            <a:endParaRPr kumimoji="0" lang="en-GB" sz="1800" b="1">
              <a:solidFill>
                <a:srgbClr val="CC0000"/>
              </a:solidFill>
              <a:latin typeface="Arial" charset="0"/>
            </a:endParaRPr>
          </a:p>
        </p:txBody>
      </p:sp>
      <p:sp>
        <p:nvSpPr>
          <p:cNvPr id="8196" name="Text Box 4"/>
          <p:cNvSpPr txBox="1">
            <a:spLocks noChangeArrowheads="1"/>
          </p:cNvSpPr>
          <p:nvPr/>
        </p:nvSpPr>
        <p:spPr bwMode="auto">
          <a:xfrm>
            <a:off x="1759907" y="52084"/>
            <a:ext cx="5776585" cy="477054"/>
          </a:xfrm>
          <a:prstGeom prst="rect">
            <a:avLst/>
          </a:prstGeom>
          <a:noFill/>
          <a:ln w="9525">
            <a:noFill/>
            <a:miter lim="800000"/>
            <a:headEnd/>
            <a:tailEnd/>
          </a:ln>
        </p:spPr>
        <p:txBody>
          <a:bodyPr wrap="square">
            <a:spAutoFit/>
          </a:bodyPr>
          <a:lstStyle>
            <a:defPPr>
              <a:defRPr lang="en-US"/>
            </a:defPPr>
            <a:lvl2pPr lvl="1" algn="ctr" eaLnBrk="0" hangingPunct="0">
              <a:spcBef>
                <a:spcPct val="50000"/>
              </a:spcBef>
              <a:defRPr sz="2500">
                <a:solidFill>
                  <a:srgbClr val="000099"/>
                </a:solidFill>
                <a:effectLst>
                  <a:outerShdw blurRad="38100" dist="38100" dir="2700000" algn="tl">
                    <a:srgbClr val="000000">
                      <a:alpha val="43137"/>
                    </a:srgbClr>
                  </a:outerShdw>
                </a:effectLst>
                <a:latin typeface="+mj-lt"/>
                <a:ea typeface="+mj-ea"/>
                <a:cs typeface="+mj-cs"/>
              </a:defRPr>
            </a:lvl2pPr>
          </a:lstStyle>
          <a:p>
            <a:pPr lvl="1"/>
            <a:r>
              <a:rPr lang="en-GB" dirty="0">
                <a:effectLst/>
              </a:rPr>
              <a:t>SEA Area</a:t>
            </a:r>
            <a:r>
              <a:rPr lang="en-US" dirty="0">
                <a:effectLst/>
              </a:rPr>
              <a:t> WG REPORT</a:t>
            </a:r>
          </a:p>
        </p:txBody>
      </p:sp>
      <p:sp>
        <p:nvSpPr>
          <p:cNvPr id="8198" name="Text Box 6"/>
          <p:cNvSpPr txBox="1">
            <a:spLocks noChangeArrowheads="1"/>
          </p:cNvSpPr>
          <p:nvPr/>
        </p:nvSpPr>
        <p:spPr bwMode="auto">
          <a:xfrm>
            <a:off x="609600" y="914400"/>
            <a:ext cx="7239000" cy="4718215"/>
          </a:xfrm>
          <a:prstGeom prst="rect">
            <a:avLst/>
          </a:prstGeom>
          <a:noFill/>
          <a:ln w="9525">
            <a:noFill/>
            <a:miter lim="800000"/>
            <a:headEnd/>
            <a:tailEnd/>
          </a:ln>
        </p:spPr>
        <p:txBody>
          <a:bodyPr>
            <a:spAutoFit/>
          </a:bodyPr>
          <a:lstStyle/>
          <a:p>
            <a:pPr marL="457200" indent="-457200" eaLnBrk="0" hangingPunct="0">
              <a:lnSpc>
                <a:spcPct val="70000"/>
              </a:lnSpc>
              <a:spcBef>
                <a:spcPct val="50000"/>
              </a:spcBef>
              <a:buFontTx/>
              <a:buAutoNum type="arabicPeriod"/>
            </a:pPr>
            <a:r>
              <a:rPr kumimoji="0" lang="en-US" sz="1800" b="1" dirty="0">
                <a:solidFill>
                  <a:schemeClr val="accent2"/>
                </a:solidFill>
                <a:latin typeface="Arial" charset="0"/>
              </a:rPr>
              <a:t>Security WG</a:t>
            </a:r>
          </a:p>
          <a:p>
            <a:pPr marL="914400" lvl="1" indent="-457200" eaLnBrk="0" hangingPunct="0">
              <a:spcBef>
                <a:spcPct val="50000"/>
              </a:spcBef>
            </a:pPr>
            <a:r>
              <a:rPr kumimoji="0" lang="en-GB" sz="1800" b="1" dirty="0">
                <a:latin typeface="Arial" charset="0"/>
                <a:cs typeface="Times New Roman" pitchFamily="18" charset="0"/>
              </a:rPr>
              <a:t>Goal:</a:t>
            </a:r>
          </a:p>
          <a:p>
            <a:pPr marL="914400" lvl="1" indent="-457200" eaLnBrk="0" hangingPunct="0">
              <a:spcBef>
                <a:spcPct val="50000"/>
              </a:spcBef>
            </a:pPr>
            <a:r>
              <a:rPr kumimoji="0" lang="en-GB" sz="1800" b="1" dirty="0">
                <a:latin typeface="Arial" charset="0"/>
                <a:cs typeface="Times New Roman" pitchFamily="18" charset="0"/>
              </a:rPr>
              <a:t>Working Status: Active _X_ Idle ____</a:t>
            </a:r>
          </a:p>
          <a:p>
            <a:pPr marL="914400" lvl="1" indent="-457200" eaLnBrk="0" hangingPunct="0">
              <a:spcBef>
                <a:spcPct val="50000"/>
              </a:spcBef>
            </a:pPr>
            <a:r>
              <a:rPr kumimoji="0" lang="en-GB" sz="1800" b="1" dirty="0">
                <a:latin typeface="Arial" charset="0"/>
                <a:cs typeface="Times New Roman" pitchFamily="18" charset="0"/>
              </a:rPr>
              <a:t>Summary progress: </a:t>
            </a:r>
            <a:r>
              <a:rPr kumimoji="0" lang="en-GB" sz="1800" b="1" dirty="0" smtClean="0">
                <a:latin typeface="Arial" charset="0"/>
                <a:cs typeface="Times New Roman" pitchFamily="18" charset="0"/>
              </a:rPr>
              <a:t>documents </a:t>
            </a:r>
            <a:r>
              <a:rPr kumimoji="0" lang="en-GB" sz="1800" b="1" dirty="0">
                <a:latin typeface="Arial" charset="0"/>
                <a:cs typeface="Times New Roman" pitchFamily="18" charset="0"/>
              </a:rPr>
              <a:t>actively being </a:t>
            </a:r>
            <a:r>
              <a:rPr kumimoji="0" lang="en-GB" sz="1800" b="1" dirty="0" smtClean="0">
                <a:latin typeface="Arial" charset="0"/>
                <a:cs typeface="Times New Roman" pitchFamily="18" charset="0"/>
              </a:rPr>
              <a:t>produced: Key </a:t>
            </a:r>
            <a:r>
              <a:rPr kumimoji="0" lang="en-GB" sz="1800" b="1" dirty="0">
                <a:latin typeface="Arial" charset="0"/>
                <a:cs typeface="Times New Roman" pitchFamily="18" charset="0"/>
              </a:rPr>
              <a:t>Management </a:t>
            </a:r>
            <a:r>
              <a:rPr kumimoji="0" lang="en-GB" sz="1800" b="1" dirty="0" smtClean="0">
                <a:latin typeface="Arial" charset="0"/>
                <a:cs typeface="Times New Roman" pitchFamily="18" charset="0"/>
              </a:rPr>
              <a:t>MB, Network Layer BB, Cloud Testing.  </a:t>
            </a:r>
            <a:r>
              <a:rPr kumimoji="0" lang="en-GB" sz="1800" b="1" dirty="0">
                <a:latin typeface="Arial" charset="0"/>
                <a:cs typeface="Times New Roman" pitchFamily="18" charset="0"/>
              </a:rPr>
              <a:t>All docs green.</a:t>
            </a:r>
          </a:p>
          <a:p>
            <a:pPr marL="914400" lvl="1" indent="-457200" eaLnBrk="0" hangingPunct="0">
              <a:spcBef>
                <a:spcPct val="50000"/>
              </a:spcBef>
            </a:pPr>
            <a:endParaRPr kumimoji="0" lang="en-GB" sz="1800" b="1" dirty="0">
              <a:latin typeface="Arial" charset="0"/>
              <a:cs typeface="Times New Roman" pitchFamily="18" charset="0"/>
            </a:endParaRPr>
          </a:p>
          <a:p>
            <a:pPr marL="914400" lvl="1" indent="-457200" eaLnBrk="0" hangingPunct="0">
              <a:spcBef>
                <a:spcPct val="50000"/>
              </a:spcBef>
            </a:pPr>
            <a:endParaRPr kumimoji="0" lang="en-GB" sz="1800" b="1" dirty="0">
              <a:latin typeface="Arial" charset="0"/>
              <a:cs typeface="Times New Roman" pitchFamily="18" charset="0"/>
            </a:endParaRPr>
          </a:p>
          <a:p>
            <a:pPr marL="914400" lvl="1" indent="-457200" eaLnBrk="0" hangingPunct="0">
              <a:spcBef>
                <a:spcPct val="50000"/>
              </a:spcBef>
            </a:pPr>
            <a:endParaRPr kumimoji="0" lang="en-GB" sz="1800" b="1" dirty="0">
              <a:latin typeface="Arial" charset="0"/>
              <a:cs typeface="Times New Roman" pitchFamily="18" charset="0"/>
            </a:endParaRPr>
          </a:p>
          <a:p>
            <a:pPr marL="914400" lvl="1" indent="-457200" eaLnBrk="0" hangingPunct="0">
              <a:spcBef>
                <a:spcPct val="50000"/>
              </a:spcBef>
            </a:pPr>
            <a:r>
              <a:rPr kumimoji="0" lang="en-GB" sz="1800" b="1" dirty="0">
                <a:latin typeface="Arial" charset="0"/>
                <a:cs typeface="Times New Roman" pitchFamily="18" charset="0"/>
              </a:rPr>
              <a:t>Progress since last meeting</a:t>
            </a:r>
            <a:r>
              <a:rPr kumimoji="0" lang="en-GB" sz="1800" b="1" dirty="0" smtClean="0">
                <a:latin typeface="Arial" charset="0"/>
                <a:cs typeface="Times New Roman" pitchFamily="18" charset="0"/>
              </a:rPr>
              <a:t>: network layer security testing, KM MB progress, DTN Security (using </a:t>
            </a:r>
            <a:r>
              <a:rPr lang="en-US" sz="1800" dirty="0" smtClean="0"/>
              <a:t>Cryptographic </a:t>
            </a:r>
            <a:r>
              <a:rPr lang="en-US" sz="1800" dirty="0"/>
              <a:t>Message Syntax </a:t>
            </a:r>
            <a:r>
              <a:rPr lang="en-US" sz="1800" dirty="0" smtClean="0"/>
              <a:t>(</a:t>
            </a:r>
            <a:r>
              <a:rPr kumimoji="0" lang="en-GB" sz="1800" b="1" dirty="0" smtClean="0">
                <a:latin typeface="Arial" charset="0"/>
                <a:cs typeface="Times New Roman" pitchFamily="18" charset="0"/>
              </a:rPr>
              <a:t>CMS)), Secure Protocol revision.  </a:t>
            </a:r>
          </a:p>
          <a:p>
            <a:pPr marL="914400" lvl="1" indent="-457200" eaLnBrk="0" hangingPunct="0">
              <a:spcBef>
                <a:spcPct val="50000"/>
              </a:spcBef>
            </a:pPr>
            <a:r>
              <a:rPr kumimoji="0" lang="en-GB" sz="1800" b="1" dirty="0" smtClean="0">
                <a:latin typeface="Arial" charset="0"/>
                <a:cs typeface="Times New Roman" pitchFamily="18" charset="0"/>
              </a:rPr>
              <a:t>Problems </a:t>
            </a:r>
            <a:r>
              <a:rPr kumimoji="0" lang="en-GB" sz="1800" b="1" dirty="0">
                <a:latin typeface="Arial" charset="0"/>
                <a:cs typeface="Times New Roman" pitchFamily="18" charset="0"/>
              </a:rPr>
              <a:t>and Issues</a:t>
            </a:r>
            <a:r>
              <a:rPr kumimoji="0" lang="en-GB" sz="1800" b="1" dirty="0" smtClean="0">
                <a:latin typeface="Arial" charset="0"/>
                <a:cs typeface="Times New Roman" pitchFamily="18" charset="0"/>
              </a:rPr>
              <a:t>: None</a:t>
            </a:r>
            <a:endParaRPr kumimoji="0" lang="en-GB" sz="1800" b="1" dirty="0">
              <a:latin typeface="Arial" charset="0"/>
              <a:cs typeface="Times New Roman" pitchFamily="18" charset="0"/>
            </a:endParaRPr>
          </a:p>
        </p:txBody>
      </p:sp>
      <p:graphicFrame>
        <p:nvGraphicFramePr>
          <p:cNvPr id="23584" name="Group 32"/>
          <p:cNvGraphicFramePr>
            <a:graphicFrameLocks noGrp="1"/>
          </p:cNvGraphicFramePr>
          <p:nvPr/>
        </p:nvGraphicFramePr>
        <p:xfrm>
          <a:off x="1219200" y="2987040"/>
          <a:ext cx="6858000" cy="1280160"/>
        </p:xfrm>
        <a:graphic>
          <a:graphicData uri="http://schemas.openxmlformats.org/drawingml/2006/table">
            <a:tbl>
              <a:tblPr/>
              <a:tblGrid>
                <a:gridCol w="1714500"/>
                <a:gridCol w="1714500"/>
                <a:gridCol w="1714500"/>
                <a:gridCol w="1714500"/>
              </a:tblGrid>
              <a:tr h="457200">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sz="1200" b="0" i="0" u="none" strike="noStrike" cap="none" normalizeH="0" baseline="0" dirty="0" smtClean="0">
                          <a:ln>
                            <a:noFill/>
                          </a:ln>
                          <a:solidFill>
                            <a:schemeClr val="tx1"/>
                          </a:solidFill>
                          <a:effectLst/>
                          <a:latin typeface="Helvetica" pitchFamily="34" charset="0"/>
                          <a:ea typeface="Osaka" charset="-128"/>
                        </a:rPr>
                        <a:t>status: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sz="1200" b="0" i="0" u="none" strike="noStrike" cap="none" normalizeH="0" baseline="0" smtClean="0">
                          <a:ln>
                            <a:noFill/>
                          </a:ln>
                          <a:solidFill>
                            <a:schemeClr val="tx1"/>
                          </a:solidFill>
                          <a:effectLst/>
                          <a:latin typeface="Helvetica" pitchFamily="34" charset="0"/>
                          <a:ea typeface="Osaka" charset="-128"/>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sz="1200" b="0" i="0" u="none" strike="noStrike" cap="none" normalizeH="0" baseline="0" dirty="0" smtClean="0">
                          <a:ln>
                            <a:noFill/>
                          </a:ln>
                          <a:solidFill>
                            <a:schemeClr val="tx1"/>
                          </a:solidFill>
                          <a:effectLst/>
                          <a:latin typeface="Helvetica" pitchFamily="34" charset="0"/>
                          <a:ea typeface="Osaka" charset="-128"/>
                        </a:rPr>
                        <a:t>CAUTION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sz="1200" b="0" i="0" u="none" strike="noStrike" cap="none" normalizeH="0" baseline="0" smtClean="0">
                          <a:ln>
                            <a:noFill/>
                          </a:ln>
                          <a:solidFill>
                            <a:schemeClr val="tx1"/>
                          </a:solidFill>
                          <a:effectLst/>
                          <a:latin typeface="Helvetica" pitchFamily="34" charset="0"/>
                          <a:ea typeface="Osaka" charset="-128"/>
                        </a:rPr>
                        <a:t>PROBLEM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00"/>
                    </a:solidFill>
                  </a:tcPr>
                </a:tc>
              </a:tr>
              <a:tr h="457200">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sz="1200" b="0" i="0" u="none" strike="noStrike" cap="none" normalizeH="0" baseline="0" smtClean="0">
                          <a:ln>
                            <a:noFill/>
                          </a:ln>
                          <a:solidFill>
                            <a:schemeClr val="tx1"/>
                          </a:solidFill>
                          <a:effectLst/>
                          <a:latin typeface="Helvetica" pitchFamily="34" charset="0"/>
                          <a:ea typeface="Osaka" charset="-128"/>
                        </a:rPr>
                        <a:t>Comment: Working Group is advancing and producing good products.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sz="1200" b="0" i="0" u="none" strike="noStrike" cap="none" normalizeH="0" baseline="0" dirty="0" smtClean="0">
                          <a:ln>
                            <a:noFill/>
                          </a:ln>
                          <a:solidFill>
                            <a:schemeClr val="tx1"/>
                          </a:solidFill>
                          <a:effectLst/>
                          <a:latin typeface="Helvetica" pitchFamily="34" charset="0"/>
                          <a:ea typeface="Osaka" charset="-128"/>
                        </a:rPr>
                        <a:t>Docs OK.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endParaRPr kumimoji="1" lang="en-US" sz="1200" b="0" i="0" u="none" strike="noStrike" cap="none" normalizeH="0" baseline="0" dirty="0" smtClean="0">
                        <a:ln>
                          <a:noFill/>
                        </a:ln>
                        <a:solidFill>
                          <a:schemeClr val="tx1"/>
                        </a:solidFill>
                        <a:effectLst/>
                        <a:latin typeface="Helvetica" pitchFamily="34" charset="0"/>
                        <a:ea typeface="Osaka"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endParaRPr kumimoji="1" lang="en-US" sz="1200" b="0" i="0" u="none" strike="noStrike" cap="none" normalizeH="0" baseline="0" dirty="0" smtClean="0">
                        <a:ln>
                          <a:noFill/>
                        </a:ln>
                        <a:solidFill>
                          <a:schemeClr val="tx1"/>
                        </a:solidFill>
                        <a:effectLst/>
                        <a:latin typeface="Helvetica" pitchFamily="34" charset="0"/>
                        <a:ea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Text Box 5"/>
          <p:cNvSpPr txBox="1">
            <a:spLocks noChangeArrowheads="1"/>
          </p:cNvSpPr>
          <p:nvPr/>
        </p:nvSpPr>
        <p:spPr bwMode="auto">
          <a:xfrm>
            <a:off x="1422790" y="625435"/>
            <a:ext cx="6781800" cy="366713"/>
          </a:xfrm>
          <a:prstGeom prst="rect">
            <a:avLst/>
          </a:prstGeom>
          <a:noFill/>
          <a:ln w="9525">
            <a:noFill/>
            <a:miter lim="800000"/>
            <a:headEnd/>
            <a:tailEnd/>
          </a:ln>
        </p:spPr>
        <p:txBody>
          <a:bodyPr>
            <a:spAutoFit/>
          </a:bodyPr>
          <a:lstStyle/>
          <a:p>
            <a:pPr algn="ctr" eaLnBrk="0" hangingPunct="0">
              <a:spcBef>
                <a:spcPct val="50000"/>
              </a:spcBef>
            </a:pPr>
            <a:r>
              <a:rPr kumimoji="0" lang="en-US" sz="1800" b="1" dirty="0">
                <a:solidFill>
                  <a:srgbClr val="000099"/>
                </a:solidFill>
                <a:latin typeface="Arial" charset="0"/>
              </a:rPr>
              <a:t>SUMMARY TECHNICAL STATUS</a:t>
            </a:r>
            <a:endParaRPr kumimoji="0" lang="en-GB" sz="1800" b="1" dirty="0">
              <a:solidFill>
                <a:srgbClr val="000099"/>
              </a:solidFill>
              <a:latin typeface="Arial" charset="0"/>
            </a:endParaRPr>
          </a:p>
        </p:txBody>
      </p:sp>
    </p:spTree>
    <p:extLst>
      <p:ext uri="{BB962C8B-B14F-4D97-AF65-F5344CB8AC3E}">
        <p14:creationId xmlns:p14="http://schemas.microsoft.com/office/powerpoint/2010/main" val="20769861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02980"/>
            <a:ext cx="8229600" cy="1143000"/>
          </a:xfrm>
        </p:spPr>
        <p:txBody>
          <a:bodyPr/>
          <a:lstStyle/>
          <a:p>
            <a:pPr eaLnBrk="1" hangingPunct="1"/>
            <a:r>
              <a:rPr lang="en-US" altLang="ja-JP" dirty="0" err="1" smtClean="0">
                <a:effectLst/>
              </a:rPr>
              <a:t>SecWG</a:t>
            </a:r>
            <a:r>
              <a:rPr lang="en-US" altLang="ja-JP" dirty="0" smtClean="0">
                <a:effectLst/>
              </a:rPr>
              <a:t> Executive Summary</a:t>
            </a:r>
          </a:p>
        </p:txBody>
      </p:sp>
      <p:sp>
        <p:nvSpPr>
          <p:cNvPr id="6147" name="Rectangle 3"/>
          <p:cNvSpPr>
            <a:spLocks noGrp="1" noChangeArrowheads="1"/>
          </p:cNvSpPr>
          <p:nvPr>
            <p:ph type="body" idx="1"/>
          </p:nvPr>
        </p:nvSpPr>
        <p:spPr>
          <a:xfrm>
            <a:off x="685800" y="1066800"/>
            <a:ext cx="7772400" cy="5562600"/>
          </a:xfrm>
        </p:spPr>
        <p:txBody>
          <a:bodyPr>
            <a:normAutofit/>
          </a:bodyPr>
          <a:lstStyle/>
          <a:p>
            <a:pPr eaLnBrk="1" hangingPunct="1"/>
            <a:r>
              <a:rPr lang="en-US" altLang="ja-JP" sz="1800" dirty="0"/>
              <a:t>C</a:t>
            </a:r>
            <a:r>
              <a:rPr lang="en-US" altLang="ja-JP" sz="1800" dirty="0" smtClean="0"/>
              <a:t>lose out the cloud computing action and to document it (e.g., produce a CCSDS Cloud Testing Procedure Yellow book)</a:t>
            </a:r>
          </a:p>
          <a:p>
            <a:pPr eaLnBrk="1" hangingPunct="1"/>
            <a:r>
              <a:rPr lang="en-US" altLang="ja-JP" sz="1800" dirty="0" smtClean="0"/>
              <a:t>Reviewed use of the SANA registries and plan to create a CCSDS registry for standard security algorithms.</a:t>
            </a:r>
          </a:p>
          <a:p>
            <a:pPr eaLnBrk="1" hangingPunct="1"/>
            <a:r>
              <a:rPr lang="en-US" altLang="ja-JP" sz="1800" dirty="0" smtClean="0"/>
              <a:t>For “CCSDS credentials” agreed to create a standard based on ISO 9594-8 with a “strong” option based on X.509 certificates and a “less strong” option based on “protected simple authentication” as used by SLE.</a:t>
            </a:r>
          </a:p>
          <a:p>
            <a:pPr eaLnBrk="1" hangingPunct="1"/>
            <a:r>
              <a:rPr lang="en-US" altLang="ja-JP" sz="1800" dirty="0" smtClean="0"/>
              <a:t>Planning revision of 350.0 (</a:t>
            </a:r>
            <a:r>
              <a:rPr lang="en-US" sz="1800" dirty="0" smtClean="0"/>
              <a:t>CCSDS Protocols to Secure Systems) which will be edited and distribute to the WG.</a:t>
            </a:r>
            <a:endParaRPr lang="en-US" altLang="ja-JP" sz="1800" dirty="0" smtClean="0"/>
          </a:p>
          <a:p>
            <a:pPr eaLnBrk="1" hangingPunct="1"/>
            <a:r>
              <a:rPr lang="en-US" altLang="ja-JP" sz="1800" dirty="0" smtClean="0"/>
              <a:t>Network Layer Security adaption profile testing is completed as is the Yellow Book with the test results. The BB will be revised as needed and forwarded to the AD and Secretariat for polling.</a:t>
            </a:r>
          </a:p>
          <a:p>
            <a:pPr eaLnBrk="1" hangingPunct="1"/>
            <a:r>
              <a:rPr lang="en-US" altLang="ja-JP" sz="1800" dirty="0"/>
              <a:t>L</a:t>
            </a:r>
            <a:r>
              <a:rPr lang="en-US" altLang="ja-JP" sz="1800" dirty="0" smtClean="0"/>
              <a:t>ive demo between NASA and ESA using the “cloud” for CCSDS testing was completed and reviewed.</a:t>
            </a:r>
          </a:p>
          <a:p>
            <a:pPr eaLnBrk="1" hangingPunct="1"/>
            <a:r>
              <a:rPr lang="en-US" altLang="ja-JP" sz="1800" dirty="0" smtClean="0"/>
              <a:t>Considering “trusted hardware” in concert with or as an adjunct to the previously discussed trusted/secure software initiatives.</a:t>
            </a:r>
          </a:p>
          <a:p>
            <a:pPr eaLnBrk="1" hangingPunct="1"/>
            <a:r>
              <a:rPr lang="en-US" altLang="ja-JP" sz="1800" dirty="0" smtClean="0"/>
              <a:t>Reviewed security adoption and “Considerations Section” compliance in other working groups (see spreadsheet)</a:t>
            </a:r>
          </a:p>
          <a:p>
            <a:pPr eaLnBrk="1" hangingPunct="1"/>
            <a:r>
              <a:rPr lang="en-US" altLang="ja-JP" sz="1800" dirty="0" smtClean="0"/>
              <a:t>Discussed the changes/restructuring of the Key Management Magenta Book.</a:t>
            </a:r>
          </a:p>
        </p:txBody>
      </p:sp>
    </p:spTree>
    <p:extLst>
      <p:ext uri="{BB962C8B-B14F-4D97-AF65-F5344CB8AC3E}">
        <p14:creationId xmlns:p14="http://schemas.microsoft.com/office/powerpoint/2010/main" val="72332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5793" name="Text Box 33"/>
          <p:cNvSpPr txBox="1">
            <a:spLocks noChangeArrowheads="1"/>
          </p:cNvSpPr>
          <p:nvPr/>
        </p:nvSpPr>
        <p:spPr bwMode="auto">
          <a:xfrm>
            <a:off x="1447800" y="4965200"/>
            <a:ext cx="6248400" cy="1384995"/>
          </a:xfrm>
          <a:prstGeom prst="rect">
            <a:avLst/>
          </a:prstGeom>
          <a:noFill/>
          <a:ln w="12700">
            <a:noFill/>
            <a:miter lim="800000"/>
            <a:headEnd type="none" w="sm" len="sm"/>
            <a:tailEnd type="none" w="sm" len="sm"/>
          </a:ln>
        </p:spPr>
        <p:txBody>
          <a:bodyPr>
            <a:spAutoFit/>
          </a:bodyPr>
          <a:lstStyle/>
          <a:p>
            <a:pPr algn="ctr" eaLnBrk="0" hangingPunct="0"/>
            <a:r>
              <a:rPr lang="en-US" sz="2400" b="0" dirty="0" smtClean="0">
                <a:solidFill>
                  <a:srgbClr val="000099"/>
                </a:solidFill>
                <a:latin typeface="Calibri" pitchFamily="34" charset="0"/>
              </a:rPr>
              <a:t>Mario Merri </a:t>
            </a:r>
            <a:r>
              <a:rPr lang="en-US" sz="2400" b="0" dirty="0">
                <a:solidFill>
                  <a:srgbClr val="000099"/>
                </a:solidFill>
                <a:latin typeface="Calibri" pitchFamily="34" charset="0"/>
              </a:rPr>
              <a:t>(AD)</a:t>
            </a:r>
          </a:p>
          <a:p>
            <a:pPr algn="ctr" eaLnBrk="0" hangingPunct="0"/>
            <a:r>
              <a:rPr lang="en-US" sz="2400" b="0" dirty="0" smtClean="0">
                <a:solidFill>
                  <a:srgbClr val="000099"/>
                </a:solidFill>
                <a:latin typeface="Calibri" pitchFamily="34" charset="0"/>
              </a:rPr>
              <a:t>Brigitte Behal </a:t>
            </a:r>
            <a:r>
              <a:rPr lang="en-US" sz="2400" b="0" dirty="0">
                <a:solidFill>
                  <a:srgbClr val="000099"/>
                </a:solidFill>
                <a:latin typeface="Calibri" pitchFamily="34" charset="0"/>
              </a:rPr>
              <a:t>(DAD</a:t>
            </a:r>
            <a:r>
              <a:rPr lang="en-US" sz="2400" b="0" dirty="0" smtClean="0">
                <a:solidFill>
                  <a:srgbClr val="000099"/>
                </a:solidFill>
                <a:latin typeface="Calibri" pitchFamily="34" charset="0"/>
              </a:rPr>
              <a:t>)</a:t>
            </a:r>
          </a:p>
          <a:p>
            <a:pPr algn="ctr" eaLnBrk="0" hangingPunct="0"/>
            <a:endParaRPr lang="en-US" sz="1200" b="0" dirty="0">
              <a:solidFill>
                <a:srgbClr val="000099"/>
              </a:solidFill>
              <a:latin typeface="Calibri" pitchFamily="34" charset="0"/>
            </a:endParaRPr>
          </a:p>
          <a:p>
            <a:pPr algn="ctr" eaLnBrk="0" hangingPunct="0"/>
            <a:r>
              <a:rPr lang="en-US" sz="2400" b="0" dirty="0" smtClean="0">
                <a:solidFill>
                  <a:srgbClr val="000099"/>
                </a:solidFill>
                <a:latin typeface="Calibri" pitchFamily="34" charset="0"/>
              </a:rPr>
              <a:t>Cleveland 11Apr16</a:t>
            </a:r>
            <a:endParaRPr lang="en-US" sz="2400" b="0" dirty="0">
              <a:solidFill>
                <a:srgbClr val="000099"/>
              </a:solidFill>
              <a:latin typeface="Calibri" pitchFamily="34" charset="0"/>
            </a:endParaRPr>
          </a:p>
        </p:txBody>
      </p:sp>
      <p:sp>
        <p:nvSpPr>
          <p:cNvPr id="1684483" name="Text Box 3"/>
          <p:cNvSpPr txBox="1">
            <a:spLocks noChangeArrowheads="1"/>
          </p:cNvSpPr>
          <p:nvPr/>
        </p:nvSpPr>
        <p:spPr bwMode="auto">
          <a:xfrm>
            <a:off x="838200" y="740650"/>
            <a:ext cx="7597775" cy="4216539"/>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MISSION OPERATIONS</a:t>
            </a: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AND INFORMATION MANAGEMENT SERVICES</a:t>
            </a: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(MOIMS) </a:t>
            </a:r>
            <a:r>
              <a:rPr lang="en-US" sz="4000" dirty="0" smtClean="0">
                <a:solidFill>
                  <a:srgbClr val="000099"/>
                </a:solidFill>
                <a:effectLst>
                  <a:outerShdw blurRad="38100" dist="38100" dir="2700000" algn="tl">
                    <a:srgbClr val="C0C0C0"/>
                  </a:outerShdw>
                </a:effectLst>
                <a:latin typeface="Calibri" pitchFamily="34" charset="0"/>
              </a:rPr>
              <a:t>AREA</a:t>
            </a:r>
          </a:p>
          <a:p>
            <a:pPr algn="ctr" eaLnBrk="0" hangingPunct="0">
              <a:defRPr/>
            </a:pPr>
            <a:endParaRPr lang="en-US" sz="40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smtClean="0">
                <a:solidFill>
                  <a:srgbClr val="000099"/>
                </a:solidFill>
                <a:effectLst>
                  <a:outerShdw blurRad="38100" dist="38100" dir="2700000" algn="tl">
                    <a:srgbClr val="C0C0C0"/>
                  </a:outerShdw>
                </a:effectLst>
                <a:latin typeface="Calibri" pitchFamily="34" charset="0"/>
              </a:rPr>
              <a:t>Report to CESG</a:t>
            </a:r>
            <a:endParaRPr lang="en-US" sz="4000" dirty="0">
              <a:solidFill>
                <a:srgbClr val="000099"/>
              </a:solidFill>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990600" y="1176338"/>
            <a:ext cx="7162800" cy="457200"/>
          </a:xfrm>
          <a:prstGeom prst="rect">
            <a:avLst/>
          </a:prstGeom>
          <a:noFill/>
          <a:ln w="9525">
            <a:noFill/>
            <a:miter lim="800000"/>
            <a:headEnd/>
            <a:tailEnd/>
          </a:ln>
        </p:spPr>
        <p:txBody>
          <a:bodyPr>
            <a:spAutoFit/>
          </a:bodyPr>
          <a:lstStyle/>
          <a:p>
            <a:pPr marL="457200" indent="-457200" eaLnBrk="0" hangingPunct="0">
              <a:spcBef>
                <a:spcPct val="50000"/>
              </a:spcBef>
            </a:pPr>
            <a:endParaRPr kumimoji="0" lang="en-US">
              <a:latin typeface="Arial" charset="0"/>
            </a:endParaRPr>
          </a:p>
        </p:txBody>
      </p:sp>
      <p:sp>
        <p:nvSpPr>
          <p:cNvPr id="8195" name="Text Box 3"/>
          <p:cNvSpPr txBox="1">
            <a:spLocks noChangeArrowheads="1"/>
          </p:cNvSpPr>
          <p:nvPr/>
        </p:nvSpPr>
        <p:spPr bwMode="auto">
          <a:xfrm>
            <a:off x="533400" y="838200"/>
            <a:ext cx="6781800" cy="779463"/>
          </a:xfrm>
          <a:prstGeom prst="rect">
            <a:avLst/>
          </a:prstGeom>
          <a:noFill/>
          <a:ln w="9525">
            <a:noFill/>
            <a:miter lim="800000"/>
            <a:headEnd/>
            <a:tailEnd/>
          </a:ln>
        </p:spPr>
        <p:txBody>
          <a:bodyPr>
            <a:spAutoFit/>
          </a:bodyPr>
          <a:lstStyle/>
          <a:p>
            <a:pPr eaLnBrk="0" hangingPunct="0">
              <a:spcBef>
                <a:spcPct val="50000"/>
              </a:spcBef>
            </a:pPr>
            <a:endParaRPr kumimoji="0" lang="en-US" sz="1800" b="1">
              <a:solidFill>
                <a:srgbClr val="CC0000"/>
              </a:solidFill>
              <a:latin typeface="Arial" charset="0"/>
            </a:endParaRPr>
          </a:p>
          <a:p>
            <a:pPr eaLnBrk="0" hangingPunct="0">
              <a:spcBef>
                <a:spcPct val="50000"/>
              </a:spcBef>
            </a:pPr>
            <a:endParaRPr kumimoji="0" lang="en-GB" sz="1800" b="1">
              <a:solidFill>
                <a:srgbClr val="CC0000"/>
              </a:solidFill>
              <a:latin typeface="Arial" charset="0"/>
            </a:endParaRPr>
          </a:p>
        </p:txBody>
      </p:sp>
      <p:sp>
        <p:nvSpPr>
          <p:cNvPr id="8198" name="Text Box 6"/>
          <p:cNvSpPr txBox="1">
            <a:spLocks noChangeArrowheads="1"/>
          </p:cNvSpPr>
          <p:nvPr/>
        </p:nvSpPr>
        <p:spPr bwMode="auto">
          <a:xfrm>
            <a:off x="309045" y="1181123"/>
            <a:ext cx="8372289" cy="5272213"/>
          </a:xfrm>
          <a:prstGeom prst="rect">
            <a:avLst/>
          </a:prstGeom>
          <a:noFill/>
          <a:ln w="9525">
            <a:noFill/>
            <a:miter lim="800000"/>
            <a:headEnd/>
            <a:tailEnd/>
          </a:ln>
        </p:spPr>
        <p:txBody>
          <a:bodyPr wrap="square">
            <a:spAutoFit/>
          </a:bodyPr>
          <a:lstStyle/>
          <a:p>
            <a:pPr marL="457200" indent="-457200" eaLnBrk="0" hangingPunct="0">
              <a:lnSpc>
                <a:spcPct val="70000"/>
              </a:lnSpc>
              <a:spcBef>
                <a:spcPct val="50000"/>
              </a:spcBef>
              <a:buFontTx/>
              <a:buAutoNum type="arabicPeriod"/>
            </a:pPr>
            <a:r>
              <a:rPr kumimoji="0" lang="en-US" sz="1800" b="1" dirty="0" smtClean="0">
                <a:solidFill>
                  <a:schemeClr val="accent2"/>
                </a:solidFill>
                <a:latin typeface="Arial" charset="0"/>
              </a:rPr>
              <a:t>System Architecture WG</a:t>
            </a:r>
            <a:endParaRPr kumimoji="0" lang="en-US" sz="1800" b="1" dirty="0">
              <a:solidFill>
                <a:schemeClr val="accent2"/>
              </a:solidFill>
              <a:latin typeface="Arial" charset="0"/>
            </a:endParaRPr>
          </a:p>
          <a:p>
            <a:pPr marL="914400" lvl="1" indent="-457200" eaLnBrk="0" hangingPunct="0">
              <a:spcBef>
                <a:spcPct val="50000"/>
              </a:spcBef>
            </a:pPr>
            <a:r>
              <a:rPr kumimoji="0" lang="en-GB" sz="1800" b="1" dirty="0" smtClean="0">
                <a:latin typeface="Arial" charset="0"/>
                <a:cs typeface="Times New Roman" pitchFamily="18" charset="0"/>
              </a:rPr>
              <a:t>Goal: Develop “CCSDS Reference Architecture” and other related standards</a:t>
            </a:r>
            <a:endParaRPr kumimoji="0" lang="en-GB" sz="1800" b="1" dirty="0">
              <a:latin typeface="Arial" charset="0"/>
              <a:cs typeface="Times New Roman" pitchFamily="18" charset="0"/>
            </a:endParaRPr>
          </a:p>
          <a:p>
            <a:pPr marL="914400" lvl="1" indent="-457200" eaLnBrk="0" hangingPunct="0">
              <a:spcBef>
                <a:spcPct val="50000"/>
              </a:spcBef>
            </a:pPr>
            <a:r>
              <a:rPr kumimoji="0" lang="en-GB" sz="1800" b="1" dirty="0">
                <a:latin typeface="Arial" charset="0"/>
                <a:cs typeface="Times New Roman" pitchFamily="18" charset="0"/>
              </a:rPr>
              <a:t>Working Status: Active _X_ Idle ____</a:t>
            </a:r>
          </a:p>
          <a:p>
            <a:pPr marL="914400" lvl="1" indent="-457200" eaLnBrk="0" hangingPunct="0">
              <a:spcBef>
                <a:spcPct val="50000"/>
              </a:spcBef>
            </a:pPr>
            <a:r>
              <a:rPr kumimoji="0" lang="en-GB" sz="1800" b="1" dirty="0">
                <a:latin typeface="Arial" charset="0"/>
                <a:cs typeface="Times New Roman" pitchFamily="18" charset="0"/>
              </a:rPr>
              <a:t>Summary progress: </a:t>
            </a:r>
            <a:r>
              <a:rPr kumimoji="0" lang="en-GB" sz="1800" b="1" dirty="0" smtClean="0">
                <a:latin typeface="Arial" charset="0"/>
                <a:cs typeface="Times New Roman" pitchFamily="18" charset="0"/>
              </a:rPr>
              <a:t>WG restarted. Active participation by CNSA, </a:t>
            </a:r>
            <a:r>
              <a:rPr lang="en-GB" sz="1800" dirty="0">
                <a:cs typeface="Times New Roman" pitchFamily="18" charset="0"/>
              </a:rPr>
              <a:t>ESA, and </a:t>
            </a:r>
            <a:r>
              <a:rPr kumimoji="0" lang="en-GB" sz="1800" b="1" dirty="0" smtClean="0">
                <a:latin typeface="Arial" charset="0"/>
                <a:cs typeface="Times New Roman" pitchFamily="18" charset="0"/>
              </a:rPr>
              <a:t>NASA</a:t>
            </a:r>
            <a:r>
              <a:rPr lang="en-GB" sz="1800" dirty="0" smtClean="0">
                <a:cs typeface="Times New Roman" pitchFamily="18" charset="0"/>
              </a:rPr>
              <a:t>. </a:t>
            </a:r>
            <a:r>
              <a:rPr lang="en-GB" sz="1800" dirty="0">
                <a:cs typeface="Times New Roman" pitchFamily="18" charset="0"/>
              </a:rPr>
              <a:t>MOIMS </a:t>
            </a:r>
            <a:r>
              <a:rPr lang="en-GB" sz="1800" dirty="0" smtClean="0">
                <a:cs typeface="Times New Roman" pitchFamily="18" charset="0"/>
              </a:rPr>
              <a:t>&amp; </a:t>
            </a:r>
            <a:r>
              <a:rPr lang="en-GB" sz="1800" dirty="0">
                <a:cs typeface="Times New Roman" pitchFamily="18" charset="0"/>
              </a:rPr>
              <a:t>SOIS </a:t>
            </a:r>
            <a:r>
              <a:rPr lang="en-GB" sz="1800" dirty="0" smtClean="0">
                <a:cs typeface="Times New Roman" pitchFamily="18" charset="0"/>
              </a:rPr>
              <a:t>reps participated in Reference </a:t>
            </a:r>
            <a:r>
              <a:rPr kumimoji="0" lang="en-GB" sz="1800" b="1" dirty="0" smtClean="0">
                <a:latin typeface="Arial" charset="0"/>
                <a:cs typeface="Times New Roman" pitchFamily="18" charset="0"/>
              </a:rPr>
              <a:t>Architecture task. </a:t>
            </a:r>
            <a:r>
              <a:rPr lang="en-GB" sz="1800" dirty="0">
                <a:cs typeface="Times New Roman" pitchFamily="18" charset="0"/>
              </a:rPr>
              <a:t>R</a:t>
            </a:r>
            <a:r>
              <a:rPr kumimoji="0" lang="en-GB" sz="1800" b="1" dirty="0" smtClean="0">
                <a:latin typeface="Arial" charset="0"/>
                <a:cs typeface="Times New Roman" pitchFamily="18" charset="0"/>
              </a:rPr>
              <a:t>e-confirm RASDS in current form.</a:t>
            </a:r>
            <a:endParaRPr kumimoji="0" lang="en-GB" sz="1800" b="1" dirty="0">
              <a:latin typeface="Arial" charset="0"/>
              <a:cs typeface="Times New Roman" pitchFamily="18" charset="0"/>
            </a:endParaRPr>
          </a:p>
          <a:p>
            <a:pPr marL="914400" lvl="1" indent="-457200" eaLnBrk="0" hangingPunct="0">
              <a:spcBef>
                <a:spcPct val="50000"/>
              </a:spcBef>
            </a:pPr>
            <a:endParaRPr kumimoji="0" lang="en-GB" sz="1800" b="1" dirty="0">
              <a:latin typeface="Arial" charset="0"/>
              <a:cs typeface="Times New Roman" pitchFamily="18" charset="0"/>
            </a:endParaRPr>
          </a:p>
          <a:p>
            <a:pPr marL="914400" lvl="1" indent="-457200" eaLnBrk="0" hangingPunct="0">
              <a:spcBef>
                <a:spcPct val="50000"/>
              </a:spcBef>
            </a:pPr>
            <a:endParaRPr kumimoji="0" lang="en-GB" sz="1800" b="1" dirty="0">
              <a:latin typeface="Arial" charset="0"/>
              <a:cs typeface="Times New Roman" pitchFamily="18" charset="0"/>
            </a:endParaRPr>
          </a:p>
          <a:p>
            <a:pPr marL="914400" lvl="1" indent="-457200" eaLnBrk="0" hangingPunct="0">
              <a:spcBef>
                <a:spcPct val="50000"/>
              </a:spcBef>
            </a:pPr>
            <a:endParaRPr kumimoji="0" lang="en-GB" sz="1800" b="1" dirty="0" smtClean="0">
              <a:latin typeface="Arial" charset="0"/>
              <a:cs typeface="Times New Roman" pitchFamily="18" charset="0"/>
            </a:endParaRPr>
          </a:p>
          <a:p>
            <a:pPr marL="914400" lvl="1" indent="-457200" eaLnBrk="0" hangingPunct="0">
              <a:spcBef>
                <a:spcPct val="50000"/>
              </a:spcBef>
            </a:pPr>
            <a:r>
              <a:rPr kumimoji="0" lang="en-GB" sz="1800" b="1" dirty="0" smtClean="0">
                <a:latin typeface="Arial" charset="0"/>
                <a:cs typeface="Times New Roman" pitchFamily="18" charset="0"/>
              </a:rPr>
              <a:t>Progress </a:t>
            </a:r>
            <a:r>
              <a:rPr kumimoji="0" lang="en-GB" sz="1800" b="1" dirty="0">
                <a:latin typeface="Arial" charset="0"/>
                <a:cs typeface="Times New Roman" pitchFamily="18" charset="0"/>
              </a:rPr>
              <a:t>since last meeting: </a:t>
            </a:r>
            <a:r>
              <a:rPr kumimoji="0" lang="en-GB" sz="1800" b="1" dirty="0" smtClean="0">
                <a:latin typeface="Arial" charset="0"/>
                <a:cs typeface="Times New Roman" pitchFamily="18" charset="0"/>
              </a:rPr>
              <a:t>Three </a:t>
            </a:r>
            <a:r>
              <a:rPr kumimoji="0" lang="en-GB" sz="1800" b="1" dirty="0" err="1" smtClean="0">
                <a:latin typeface="Arial" charset="0"/>
                <a:cs typeface="Times New Roman" pitchFamily="18" charset="0"/>
              </a:rPr>
              <a:t>telecons</a:t>
            </a:r>
            <a:r>
              <a:rPr kumimoji="0" lang="en-GB" sz="1800" b="1" dirty="0" smtClean="0">
                <a:latin typeface="Arial" charset="0"/>
                <a:cs typeface="Times New Roman" pitchFamily="18" charset="0"/>
              </a:rPr>
              <a:t> and CCSDS Application and Support Architecture working meetings. Reviewed initial concepts with MOIMS &amp; SOIS.  Approved RASDS re-confirmation.</a:t>
            </a:r>
          </a:p>
          <a:p>
            <a:pPr marL="914400" lvl="1" indent="-457200" eaLnBrk="0" hangingPunct="0">
              <a:spcBef>
                <a:spcPct val="50000"/>
              </a:spcBef>
            </a:pPr>
            <a:r>
              <a:rPr kumimoji="0" lang="en-GB" sz="1800" b="1" dirty="0" smtClean="0">
                <a:latin typeface="Arial" charset="0"/>
                <a:cs typeface="Times New Roman" pitchFamily="18" charset="0"/>
              </a:rPr>
              <a:t>Problems </a:t>
            </a:r>
            <a:r>
              <a:rPr kumimoji="0" lang="en-GB" sz="1800" b="1" dirty="0">
                <a:latin typeface="Arial" charset="0"/>
                <a:cs typeface="Times New Roman" pitchFamily="18" charset="0"/>
              </a:rPr>
              <a:t>and Issues</a:t>
            </a:r>
            <a:r>
              <a:rPr kumimoji="0" lang="en-GB" sz="1800" b="1" dirty="0" smtClean="0">
                <a:latin typeface="Arial" charset="0"/>
                <a:cs typeface="Times New Roman" pitchFamily="18" charset="0"/>
              </a:rPr>
              <a:t>: There is only a near-term commitment of resources to do the Application and Support Architecture PPT.</a:t>
            </a:r>
            <a:endParaRPr kumimoji="0" lang="en-GB" sz="1800" b="1" dirty="0">
              <a:latin typeface="Arial" charset="0"/>
              <a:cs typeface="Times New Roman" pitchFamily="18" charset="0"/>
            </a:endParaRPr>
          </a:p>
        </p:txBody>
      </p:sp>
      <p:graphicFrame>
        <p:nvGraphicFramePr>
          <p:cNvPr id="23584" name="Group 32"/>
          <p:cNvGraphicFramePr>
            <a:graphicFrameLocks noGrp="1"/>
          </p:cNvGraphicFramePr>
          <p:nvPr>
            <p:extLst>
              <p:ext uri="{D42A27DB-BD31-4B8C-83A1-F6EECF244321}">
                <p14:modId xmlns:p14="http://schemas.microsoft.com/office/powerpoint/2010/main" val="2099009350"/>
              </p:ext>
            </p:extLst>
          </p:nvPr>
        </p:nvGraphicFramePr>
        <p:xfrm>
          <a:off x="1219200" y="3666750"/>
          <a:ext cx="6858000" cy="1097280"/>
        </p:xfrm>
        <a:graphic>
          <a:graphicData uri="http://schemas.openxmlformats.org/drawingml/2006/table">
            <a:tbl>
              <a:tblPr/>
              <a:tblGrid>
                <a:gridCol w="1714500"/>
                <a:gridCol w="1714500"/>
                <a:gridCol w="1714500"/>
                <a:gridCol w="1714500"/>
              </a:tblGrid>
              <a:tr h="457200">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sz="1200" b="1" i="0" u="none" strike="noStrike" cap="none" normalizeH="0" baseline="0" dirty="0" smtClean="0">
                          <a:ln>
                            <a:noFill/>
                          </a:ln>
                          <a:solidFill>
                            <a:schemeClr val="tx1"/>
                          </a:solidFill>
                          <a:effectLst/>
                          <a:latin typeface="Helvetica" pitchFamily="34" charset="0"/>
                          <a:ea typeface="Osaka" charset="-128"/>
                        </a:rPr>
                        <a:t>status: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sz="1200" b="1" i="0" u="none" strike="noStrike" cap="none" normalizeH="0" baseline="0" dirty="0" smtClean="0">
                          <a:ln>
                            <a:noFill/>
                          </a:ln>
                          <a:solidFill>
                            <a:schemeClr val="tx1"/>
                          </a:solidFill>
                          <a:effectLst/>
                          <a:latin typeface="Helvetica" pitchFamily="34" charset="0"/>
                          <a:ea typeface="Osaka" charset="-128"/>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sz="1200" b="1" i="0" u="none" strike="noStrike" cap="none" normalizeH="0" baseline="0" dirty="0" smtClean="0">
                          <a:ln>
                            <a:noFill/>
                          </a:ln>
                          <a:solidFill>
                            <a:schemeClr val="tx1"/>
                          </a:solidFill>
                          <a:effectLst/>
                          <a:latin typeface="Helvetica" pitchFamily="34" charset="0"/>
                          <a:ea typeface="Osaka" charset="-128"/>
                        </a:rPr>
                        <a:t>CAUTION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sz="1200" b="1" i="0" u="none" strike="noStrike" cap="none" normalizeH="0" baseline="0" dirty="0" smtClean="0">
                          <a:ln>
                            <a:noFill/>
                          </a:ln>
                          <a:solidFill>
                            <a:schemeClr val="tx1"/>
                          </a:solidFill>
                          <a:effectLst/>
                          <a:latin typeface="Helvetica" pitchFamily="34" charset="0"/>
                          <a:ea typeface="Osaka" charset="-128"/>
                        </a:rPr>
                        <a:t>PROBLEM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00"/>
                    </a:solidFill>
                  </a:tcPr>
                </a:tc>
              </a:tr>
              <a:tr h="457200">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sz="1200" b="0" i="0" u="none" strike="noStrike" cap="none" normalizeH="0" baseline="0" dirty="0" smtClean="0">
                          <a:ln>
                            <a:noFill/>
                          </a:ln>
                          <a:solidFill>
                            <a:schemeClr val="tx1"/>
                          </a:solidFill>
                          <a:effectLst/>
                          <a:latin typeface="Helvetica" pitchFamily="34" charset="0"/>
                          <a:ea typeface="Osaka" charset="-128"/>
                        </a:rPr>
                        <a:t>Comment: Resource constraints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endParaRPr kumimoji="1" lang="en-US" sz="1200" b="0" i="0" u="none" strike="noStrike" cap="none" normalizeH="0" baseline="0" dirty="0" smtClean="0">
                        <a:ln>
                          <a:noFill/>
                        </a:ln>
                        <a:solidFill>
                          <a:schemeClr val="tx1"/>
                        </a:solidFill>
                        <a:effectLst/>
                        <a:latin typeface="Helvetica" pitchFamily="34" charset="0"/>
                        <a:ea typeface="Osaka"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defRPr/>
                      </a:pPr>
                      <a:r>
                        <a:rPr kumimoji="1" lang="en-US" sz="1200" b="1" i="0" u="none" strike="noStrike" cap="none" normalizeH="0" baseline="0" dirty="0" smtClean="0">
                          <a:ln>
                            <a:noFill/>
                          </a:ln>
                          <a:solidFill>
                            <a:schemeClr val="tx1"/>
                          </a:solidFill>
                          <a:effectLst/>
                          <a:latin typeface="Helvetica" pitchFamily="34" charset="0"/>
                          <a:ea typeface="Osaka" charset="-128"/>
                        </a:rPr>
                        <a:t>Resources to do work not always consistent</a:t>
                      </a:r>
                      <a:r>
                        <a:rPr kumimoji="1" lang="en-US" sz="1200" b="0" i="0" u="none" strike="noStrike" cap="none" normalizeH="0" baseline="0" dirty="0" smtClean="0">
                          <a:ln>
                            <a:noFill/>
                          </a:ln>
                          <a:solidFill>
                            <a:schemeClr val="tx1"/>
                          </a:solidFill>
                          <a:effectLst/>
                          <a:latin typeface="Helvetica" pitchFamily="34" charset="0"/>
                          <a:ea typeface="Osaka"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endParaRPr kumimoji="1" lang="en-US" sz="1200" b="0" i="0" u="none" strike="noStrike" cap="none" normalizeH="0" baseline="0" dirty="0" smtClean="0">
                        <a:ln>
                          <a:noFill/>
                        </a:ln>
                        <a:solidFill>
                          <a:schemeClr val="tx1"/>
                        </a:solidFill>
                        <a:effectLst/>
                        <a:latin typeface="Helvetica" pitchFamily="34" charset="0"/>
                        <a:ea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Text Box 4"/>
          <p:cNvSpPr txBox="1">
            <a:spLocks noChangeArrowheads="1"/>
          </p:cNvSpPr>
          <p:nvPr/>
        </p:nvSpPr>
        <p:spPr bwMode="auto">
          <a:xfrm>
            <a:off x="1219200" y="53894"/>
            <a:ext cx="6644065" cy="477054"/>
          </a:xfrm>
          <a:prstGeom prst="rect">
            <a:avLst/>
          </a:prstGeom>
          <a:noFill/>
          <a:ln w="9525">
            <a:noFill/>
            <a:miter lim="800000"/>
            <a:headEnd/>
            <a:tailEnd/>
          </a:ln>
        </p:spPr>
        <p:txBody>
          <a:bodyPr wrap="square">
            <a:spAutoFit/>
          </a:bodyPr>
          <a:lstStyle>
            <a:defPPr>
              <a:defRPr lang="en-US"/>
            </a:defPPr>
            <a:lvl2pPr lvl="1" algn="ctr" eaLnBrk="0" hangingPunct="0">
              <a:spcBef>
                <a:spcPct val="50000"/>
              </a:spcBef>
              <a:defRPr sz="2500">
                <a:solidFill>
                  <a:srgbClr val="000099"/>
                </a:solidFill>
                <a:effectLst>
                  <a:outerShdw blurRad="38100" dist="38100" dir="2700000" algn="tl">
                    <a:srgbClr val="000000">
                      <a:alpha val="43137"/>
                    </a:srgbClr>
                  </a:outerShdw>
                </a:effectLst>
                <a:latin typeface="+mj-lt"/>
                <a:ea typeface="+mj-ea"/>
                <a:cs typeface="+mj-cs"/>
              </a:defRPr>
            </a:lvl2pPr>
          </a:lstStyle>
          <a:p>
            <a:pPr lvl="1"/>
            <a:r>
              <a:rPr lang="en-GB" dirty="0">
                <a:effectLst/>
              </a:rPr>
              <a:t>SEA Area</a:t>
            </a:r>
            <a:r>
              <a:rPr lang="en-US" dirty="0">
                <a:effectLst/>
              </a:rPr>
              <a:t> </a:t>
            </a:r>
            <a:r>
              <a:rPr lang="en-GB" dirty="0">
                <a:effectLst/>
              </a:rPr>
              <a:t>WG Report</a:t>
            </a:r>
            <a:endParaRPr lang="en-US" dirty="0">
              <a:effectLst/>
            </a:endParaRPr>
          </a:p>
        </p:txBody>
      </p:sp>
      <p:sp>
        <p:nvSpPr>
          <p:cNvPr id="9" name="Text Box 5"/>
          <p:cNvSpPr txBox="1">
            <a:spLocks noChangeArrowheads="1"/>
          </p:cNvSpPr>
          <p:nvPr/>
        </p:nvSpPr>
        <p:spPr bwMode="auto">
          <a:xfrm>
            <a:off x="1422790" y="625435"/>
            <a:ext cx="6781800" cy="366713"/>
          </a:xfrm>
          <a:prstGeom prst="rect">
            <a:avLst/>
          </a:prstGeom>
          <a:noFill/>
          <a:ln w="9525">
            <a:noFill/>
            <a:miter lim="800000"/>
            <a:headEnd/>
            <a:tailEnd/>
          </a:ln>
        </p:spPr>
        <p:txBody>
          <a:bodyPr>
            <a:spAutoFit/>
          </a:bodyPr>
          <a:lstStyle/>
          <a:p>
            <a:pPr algn="ctr" eaLnBrk="0" hangingPunct="0">
              <a:spcBef>
                <a:spcPct val="50000"/>
              </a:spcBef>
            </a:pPr>
            <a:r>
              <a:rPr kumimoji="0" lang="en-US" sz="1800" b="1" dirty="0">
                <a:solidFill>
                  <a:srgbClr val="000099"/>
                </a:solidFill>
                <a:latin typeface="Arial" charset="0"/>
              </a:rPr>
              <a:t>SUMMARY TECHNICAL STATUS</a:t>
            </a:r>
            <a:endParaRPr kumimoji="0" lang="en-GB" sz="1800" b="1" dirty="0">
              <a:solidFill>
                <a:srgbClr val="000099"/>
              </a:solidFill>
              <a:latin typeface="Arial" charset="0"/>
            </a:endParaRPr>
          </a:p>
        </p:txBody>
      </p:sp>
    </p:spTree>
    <p:extLst>
      <p:ext uri="{BB962C8B-B14F-4D97-AF65-F5344CB8AC3E}">
        <p14:creationId xmlns:p14="http://schemas.microsoft.com/office/powerpoint/2010/main" val="35011539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595" y="164575"/>
            <a:ext cx="8229600" cy="667279"/>
          </a:xfrm>
        </p:spPr>
        <p:txBody>
          <a:bodyPr>
            <a:normAutofit/>
          </a:bodyPr>
          <a:lstStyle/>
          <a:p>
            <a:r>
              <a:rPr lang="en-US" dirty="0" smtClean="0">
                <a:effectLst/>
              </a:rPr>
              <a:t>CCSDS Architecture WG Meeting Notes</a:t>
            </a:r>
            <a:endParaRPr lang="en-US" dirty="0">
              <a:effectLst/>
            </a:endParaRPr>
          </a:p>
        </p:txBody>
      </p:sp>
      <p:sp>
        <p:nvSpPr>
          <p:cNvPr id="3" name="Content Placeholder 2"/>
          <p:cNvSpPr>
            <a:spLocks noGrp="1"/>
          </p:cNvSpPr>
          <p:nvPr>
            <p:ph idx="1"/>
          </p:nvPr>
        </p:nvSpPr>
        <p:spPr>
          <a:xfrm>
            <a:off x="457200" y="1280583"/>
            <a:ext cx="8229600" cy="5386917"/>
          </a:xfrm>
        </p:spPr>
        <p:txBody>
          <a:bodyPr>
            <a:normAutofit fontScale="92500" lnSpcReduction="20000"/>
          </a:bodyPr>
          <a:lstStyle/>
          <a:p>
            <a:pPr>
              <a:lnSpc>
                <a:spcPct val="90000"/>
              </a:lnSpc>
            </a:pPr>
            <a:r>
              <a:rPr lang="en-US" dirty="0"/>
              <a:t>Agree to use RASDS for diagrams, for consistency with existing SCCS-ADD materials</a:t>
            </a:r>
          </a:p>
          <a:p>
            <a:pPr>
              <a:lnSpc>
                <a:spcPct val="90000"/>
              </a:lnSpc>
            </a:pPr>
            <a:r>
              <a:rPr lang="en-US" dirty="0" smtClean="0"/>
              <a:t>Agree to initially model SM&amp;C/MOIMS on the ground and SOIS in space</a:t>
            </a:r>
          </a:p>
          <a:p>
            <a:pPr lvl="1">
              <a:lnSpc>
                <a:spcPct val="90000"/>
              </a:lnSpc>
            </a:pPr>
            <a:r>
              <a:rPr lang="en-US" dirty="0" smtClean="0"/>
              <a:t>Use of MOIMS in R/T space environment will be evaluated</a:t>
            </a:r>
          </a:p>
          <a:p>
            <a:pPr>
              <a:lnSpc>
                <a:spcPct val="90000"/>
              </a:lnSpc>
            </a:pPr>
            <a:r>
              <a:rPr lang="en-US" dirty="0" smtClean="0"/>
              <a:t>Not all MOIMS or SOIS functions are fully specified, even as groups.</a:t>
            </a:r>
          </a:p>
          <a:p>
            <a:pPr lvl="1">
              <a:lnSpc>
                <a:spcPct val="90000"/>
              </a:lnSpc>
            </a:pPr>
            <a:r>
              <a:rPr lang="en-US" dirty="0" smtClean="0"/>
              <a:t>Agree to show these with only high level functions and interfaces, and mark as [FUTURE]</a:t>
            </a:r>
          </a:p>
          <a:p>
            <a:pPr lvl="1">
              <a:lnSpc>
                <a:spcPct val="90000"/>
              </a:lnSpc>
            </a:pPr>
            <a:r>
              <a:rPr lang="en-US" dirty="0" smtClean="0"/>
              <a:t>Agree to handle </a:t>
            </a:r>
            <a:r>
              <a:rPr lang="en-US" dirty="0" err="1" smtClean="0"/>
              <a:t>Nav</a:t>
            </a:r>
            <a:r>
              <a:rPr lang="en-US" dirty="0" smtClean="0"/>
              <a:t> WG as document exchanges, not services</a:t>
            </a:r>
          </a:p>
          <a:p>
            <a:pPr>
              <a:lnSpc>
                <a:spcPct val="90000"/>
              </a:lnSpc>
            </a:pPr>
            <a:r>
              <a:rPr lang="en-US" b="1" dirty="0" smtClean="0"/>
              <a:t>MOIMS &amp; SOIS have each identified a person to work with SEA to develop initial diagram set</a:t>
            </a:r>
          </a:p>
          <a:p>
            <a:pPr lvl="1">
              <a:lnSpc>
                <a:spcPct val="90000"/>
              </a:lnSpc>
            </a:pPr>
            <a:r>
              <a:rPr lang="en-US" dirty="0" smtClean="0"/>
              <a:t>Agree to a set of viewpoints and views to be applied uniformly</a:t>
            </a:r>
          </a:p>
          <a:p>
            <a:pPr lvl="1">
              <a:lnSpc>
                <a:spcPct val="90000"/>
              </a:lnSpc>
            </a:pPr>
            <a:r>
              <a:rPr lang="en-US" dirty="0" smtClean="0"/>
              <a:t>Initial draft set of materials produced that shows the rough shape and content of the final product</a:t>
            </a:r>
          </a:p>
          <a:p>
            <a:pPr>
              <a:lnSpc>
                <a:spcPct val="90000"/>
              </a:lnSpc>
            </a:pPr>
            <a:r>
              <a:rPr lang="en-US" dirty="0" smtClean="0"/>
              <a:t>Feedback from MOIMS and SOIS, in separate and joint meetings, is very positive</a:t>
            </a:r>
            <a:endParaRPr lang="en-US" dirty="0"/>
          </a:p>
        </p:txBody>
      </p:sp>
    </p:spTree>
    <p:extLst>
      <p:ext uri="{BB962C8B-B14F-4D97-AF65-F5344CB8AC3E}">
        <p14:creationId xmlns:p14="http://schemas.microsoft.com/office/powerpoint/2010/main" val="17931512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595" y="126170"/>
            <a:ext cx="8229600" cy="1143000"/>
          </a:xfrm>
        </p:spPr>
        <p:txBody>
          <a:bodyPr/>
          <a:lstStyle/>
          <a:p>
            <a:r>
              <a:rPr lang="en-US" dirty="0" smtClean="0">
                <a:effectLst/>
              </a:rPr>
              <a:t>Application and Support Architecture Approach</a:t>
            </a:r>
            <a:endParaRPr lang="en-US" dirty="0">
              <a:effectLst/>
            </a:endParaRPr>
          </a:p>
        </p:txBody>
      </p:sp>
      <p:sp>
        <p:nvSpPr>
          <p:cNvPr id="3" name="Content Placeholder 2"/>
          <p:cNvSpPr>
            <a:spLocks noGrp="1"/>
          </p:cNvSpPr>
          <p:nvPr>
            <p:ph idx="1"/>
          </p:nvPr>
        </p:nvSpPr>
        <p:spPr>
          <a:xfrm>
            <a:off x="457200" y="990600"/>
            <a:ext cx="8229600" cy="4525963"/>
          </a:xfrm>
        </p:spPr>
        <p:txBody>
          <a:bodyPr/>
          <a:lstStyle/>
          <a:p>
            <a:pPr lvl="0"/>
            <a:r>
              <a:rPr lang="en-US" dirty="0" smtClean="0"/>
              <a:t>Create first phase (viewgraph</a:t>
            </a:r>
            <a:r>
              <a:rPr lang="en-US" dirty="0"/>
              <a:t>) and second phase </a:t>
            </a:r>
            <a:r>
              <a:rPr lang="en-US" dirty="0" smtClean="0"/>
              <a:t>(</a:t>
            </a:r>
            <a:r>
              <a:rPr lang="en-US" dirty="0"/>
              <a:t>document) </a:t>
            </a:r>
            <a:r>
              <a:rPr lang="en-US" dirty="0" smtClean="0"/>
              <a:t>materials </a:t>
            </a:r>
            <a:r>
              <a:rPr lang="en-US" dirty="0"/>
              <a:t>for the Application and Support Architecture document</a:t>
            </a:r>
          </a:p>
          <a:p>
            <a:pPr lvl="0"/>
            <a:r>
              <a:rPr lang="en-US" dirty="0"/>
              <a:t>Develop viewgraph level materials first for MOIMS, SOIS, and joint </a:t>
            </a:r>
            <a:r>
              <a:rPr lang="en-US" dirty="0" smtClean="0"/>
              <a:t>deployments</a:t>
            </a:r>
          </a:p>
          <a:p>
            <a:pPr lvl="1"/>
            <a:r>
              <a:rPr lang="en-US" dirty="0"/>
              <a:t>i</a:t>
            </a:r>
            <a:r>
              <a:rPr lang="en-US" dirty="0" smtClean="0"/>
              <a:t>nclude </a:t>
            </a:r>
            <a:r>
              <a:rPr lang="en-US" dirty="0"/>
              <a:t>the use of services and interfaces identified in the SCCS-ADD/ARD (CSS, SLS, SIS &amp; most of SEA), include security services as needed</a:t>
            </a:r>
          </a:p>
          <a:p>
            <a:pPr lvl="0"/>
            <a:r>
              <a:rPr lang="en-US" dirty="0"/>
              <a:t>Use a consistent set of viewpoints and views based on RASDS method and </a:t>
            </a:r>
            <a:r>
              <a:rPr lang="en-US" dirty="0" smtClean="0"/>
              <a:t>representations</a:t>
            </a:r>
            <a:endParaRPr lang="en-US" dirty="0"/>
          </a:p>
          <a:p>
            <a:pPr lvl="0"/>
            <a:r>
              <a:rPr lang="en-US" dirty="0"/>
              <a:t>D</a:t>
            </a:r>
            <a:r>
              <a:rPr lang="en-US" dirty="0" smtClean="0"/>
              <a:t>evelop base </a:t>
            </a:r>
            <a:r>
              <a:rPr lang="en-US" dirty="0"/>
              <a:t>materials adhering to the SOIS and MOIMS services and functions as they are defined</a:t>
            </a:r>
          </a:p>
          <a:p>
            <a:pPr lvl="0"/>
            <a:r>
              <a:rPr lang="en-US" dirty="0"/>
              <a:t>P</a:t>
            </a:r>
            <a:r>
              <a:rPr lang="en-US" dirty="0" smtClean="0"/>
              <a:t>ropose </a:t>
            </a:r>
            <a:r>
              <a:rPr lang="en-US" dirty="0"/>
              <a:t>extensions to the documented base as and where this seems advisable</a:t>
            </a:r>
          </a:p>
          <a:p>
            <a:pPr lvl="0"/>
            <a:r>
              <a:rPr lang="en-US" dirty="0"/>
              <a:t>Review base materials and proposed extensions with the relevant MOIMS &amp; SOIS </a:t>
            </a:r>
            <a:r>
              <a:rPr lang="en-US" dirty="0" smtClean="0"/>
              <a:t>groups</a:t>
            </a:r>
            <a:endParaRPr lang="en-US" dirty="0"/>
          </a:p>
        </p:txBody>
      </p:sp>
      <p:sp>
        <p:nvSpPr>
          <p:cNvPr id="4" name="Date Placeholder 3"/>
          <p:cNvSpPr>
            <a:spLocks noGrp="1"/>
          </p:cNvSpPr>
          <p:nvPr>
            <p:ph type="dt" sz="half" idx="4294967295"/>
          </p:nvPr>
        </p:nvSpPr>
        <p:spPr>
          <a:xfrm>
            <a:off x="0" y="6553200"/>
            <a:ext cx="1731963" cy="268288"/>
          </a:xfrm>
          <a:prstGeom prst="rect">
            <a:avLst/>
          </a:prstGeom>
        </p:spPr>
        <p:txBody>
          <a:bodyPr/>
          <a:lstStyle/>
          <a:p>
            <a:pPr>
              <a:defRPr/>
            </a:pPr>
            <a:r>
              <a:rPr lang="en-US" smtClean="0"/>
              <a:t>25 Mar 2015</a:t>
            </a:r>
            <a:endParaRPr lang="en-US"/>
          </a:p>
        </p:txBody>
      </p:sp>
    </p:spTree>
    <p:extLst>
      <p:ext uri="{BB962C8B-B14F-4D97-AF65-F5344CB8AC3E}">
        <p14:creationId xmlns:p14="http://schemas.microsoft.com/office/powerpoint/2010/main" val="7791810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575"/>
            <a:ext cx="8229600" cy="1143000"/>
          </a:xfrm>
        </p:spPr>
        <p:txBody>
          <a:bodyPr/>
          <a:lstStyle/>
          <a:p>
            <a:r>
              <a:rPr lang="en-US" dirty="0" smtClean="0">
                <a:effectLst/>
              </a:rPr>
              <a:t>Reference Architecture Views</a:t>
            </a:r>
            <a:endParaRPr lang="en-US" dirty="0">
              <a:effectLst/>
            </a:endParaRPr>
          </a:p>
        </p:txBody>
      </p:sp>
      <p:sp>
        <p:nvSpPr>
          <p:cNvPr id="3" name="Content Placeholder 2"/>
          <p:cNvSpPr>
            <a:spLocks noGrp="1"/>
          </p:cNvSpPr>
          <p:nvPr>
            <p:ph idx="1"/>
          </p:nvPr>
        </p:nvSpPr>
        <p:spPr>
          <a:xfrm>
            <a:off x="448285" y="857375"/>
            <a:ext cx="8229600" cy="5261485"/>
          </a:xfrm>
        </p:spPr>
        <p:txBody>
          <a:bodyPr/>
          <a:lstStyle/>
          <a:p>
            <a:pPr lvl="0"/>
            <a:r>
              <a:rPr lang="en-US" sz="1800" dirty="0"/>
              <a:t>Service view, including service types: </a:t>
            </a:r>
          </a:p>
          <a:p>
            <a:pPr lvl="1"/>
            <a:r>
              <a:rPr lang="en-US" sz="1600" dirty="0"/>
              <a:t>T</a:t>
            </a:r>
            <a:r>
              <a:rPr lang="en-US" sz="1600" dirty="0" smtClean="0"/>
              <a:t>able </a:t>
            </a:r>
            <a:r>
              <a:rPr lang="en-US" sz="1600" dirty="0"/>
              <a:t>with group name, functions, operations, </a:t>
            </a:r>
            <a:r>
              <a:rPr lang="en-US" sz="1600" dirty="0" err="1"/>
              <a:t>stds</a:t>
            </a:r>
            <a:r>
              <a:rPr lang="en-US" sz="1600" dirty="0"/>
              <a:t> reference </a:t>
            </a:r>
            <a:endParaRPr lang="en-US" sz="1600" dirty="0" smtClean="0"/>
          </a:p>
          <a:p>
            <a:pPr lvl="1"/>
            <a:endParaRPr lang="en-US" sz="1600" dirty="0" smtClean="0"/>
          </a:p>
          <a:p>
            <a:pPr lvl="0"/>
            <a:r>
              <a:rPr lang="en-US" sz="1800" dirty="0" smtClean="0"/>
              <a:t>Functional views:</a:t>
            </a:r>
          </a:p>
          <a:p>
            <a:pPr lvl="1"/>
            <a:r>
              <a:rPr lang="en-US" sz="1600" dirty="0" smtClean="0"/>
              <a:t>Top </a:t>
            </a:r>
            <a:r>
              <a:rPr lang="en-US" sz="1600" dirty="0"/>
              <a:t>level black box (overview) and white box (at least 1 level, possibly 2)</a:t>
            </a:r>
          </a:p>
          <a:p>
            <a:pPr lvl="1"/>
            <a:r>
              <a:rPr lang="en-US" sz="1600" dirty="0"/>
              <a:t>Functions (with operations lists) &amp; </a:t>
            </a:r>
            <a:r>
              <a:rPr lang="en-US" sz="1600" dirty="0" smtClean="0"/>
              <a:t>relationships</a:t>
            </a:r>
          </a:p>
          <a:p>
            <a:pPr lvl="1"/>
            <a:endParaRPr lang="en-US" sz="1600" dirty="0" smtClean="0"/>
          </a:p>
          <a:p>
            <a:pPr lvl="0"/>
            <a:r>
              <a:rPr lang="en-US" sz="1800" dirty="0" smtClean="0"/>
              <a:t>Protocol </a:t>
            </a:r>
            <a:r>
              <a:rPr lang="en-US" sz="1800" dirty="0"/>
              <a:t>views, including service interface bindings:</a:t>
            </a:r>
          </a:p>
          <a:p>
            <a:pPr lvl="1"/>
            <a:r>
              <a:rPr lang="en-US" sz="1600" dirty="0"/>
              <a:t>Building blocks &amp; end-to-end, </a:t>
            </a:r>
          </a:p>
          <a:p>
            <a:pPr lvl="1"/>
            <a:r>
              <a:rPr lang="en-US" sz="1600" dirty="0" smtClean="0"/>
              <a:t>Space </a:t>
            </a:r>
            <a:r>
              <a:rPr lang="en-US" sz="1600" dirty="0"/>
              <a:t>transport &amp; terrestrial transport, </a:t>
            </a:r>
          </a:p>
          <a:p>
            <a:pPr lvl="1"/>
            <a:r>
              <a:rPr lang="en-US" sz="1600" dirty="0" smtClean="0"/>
              <a:t>Reference </a:t>
            </a:r>
            <a:r>
              <a:rPr lang="en-US" sz="1600" dirty="0"/>
              <a:t>SCCS </a:t>
            </a:r>
            <a:r>
              <a:rPr lang="en-US" sz="1600" dirty="0" smtClean="0"/>
              <a:t>underpinnings </a:t>
            </a:r>
          </a:p>
          <a:p>
            <a:pPr lvl="1"/>
            <a:endParaRPr lang="en-US" sz="1600" dirty="0"/>
          </a:p>
          <a:p>
            <a:pPr lvl="0"/>
            <a:r>
              <a:rPr lang="en-US" sz="1800" dirty="0" smtClean="0"/>
              <a:t>Information </a:t>
            </a:r>
            <a:r>
              <a:rPr lang="en-US" sz="1800" dirty="0"/>
              <a:t>views: </a:t>
            </a:r>
          </a:p>
          <a:p>
            <a:pPr lvl="1"/>
            <a:r>
              <a:rPr lang="en-US" sz="1600" dirty="0"/>
              <a:t>Identify all major data objects from functional views, </a:t>
            </a:r>
          </a:p>
          <a:p>
            <a:pPr lvl="1"/>
            <a:r>
              <a:rPr lang="en-US" sz="1600" dirty="0"/>
              <a:t>At abstract (key component) level, not at detail </a:t>
            </a:r>
            <a:r>
              <a:rPr lang="en-US" sz="1600" dirty="0" smtClean="0"/>
              <a:t>level</a:t>
            </a:r>
          </a:p>
          <a:p>
            <a:pPr lvl="1"/>
            <a:endParaRPr lang="en-US" sz="1600" dirty="0" smtClean="0"/>
          </a:p>
          <a:p>
            <a:pPr lvl="0"/>
            <a:r>
              <a:rPr lang="en-US" sz="1800" dirty="0" smtClean="0"/>
              <a:t>Deployment view </a:t>
            </a:r>
            <a:r>
              <a:rPr lang="en-US" sz="1800" u="sng" dirty="0" smtClean="0"/>
              <a:t>examples</a:t>
            </a:r>
            <a:r>
              <a:rPr lang="en-US" sz="1800" dirty="0" smtClean="0"/>
              <a:t> (single </a:t>
            </a:r>
            <a:r>
              <a:rPr lang="en-US" sz="1800" dirty="0"/>
              <a:t>link </a:t>
            </a:r>
            <a:r>
              <a:rPr lang="en-US" sz="1800" dirty="0" smtClean="0"/>
              <a:t>&amp; </a:t>
            </a:r>
            <a:r>
              <a:rPr lang="en-US" sz="1800" dirty="0"/>
              <a:t>space </a:t>
            </a:r>
            <a:r>
              <a:rPr lang="en-US" sz="1800" dirty="0" smtClean="0"/>
              <a:t>internetworking: </a:t>
            </a:r>
            <a:endParaRPr lang="en-US" sz="1800" dirty="0"/>
          </a:p>
          <a:p>
            <a:pPr lvl="1"/>
            <a:r>
              <a:rPr lang="en-US" sz="1600" dirty="0"/>
              <a:t>Show relationship of the app layer functions to SCCS and </a:t>
            </a:r>
            <a:r>
              <a:rPr lang="en-US" sz="1600" dirty="0" smtClean="0"/>
              <a:t>below,</a:t>
            </a:r>
          </a:p>
          <a:p>
            <a:pPr lvl="1"/>
            <a:r>
              <a:rPr lang="en-US" sz="1600" dirty="0" smtClean="0"/>
              <a:t>Show </a:t>
            </a:r>
            <a:r>
              <a:rPr lang="en-US" sz="1600" dirty="0"/>
              <a:t>MOIMS </a:t>
            </a:r>
            <a:r>
              <a:rPr lang="en-US" sz="1600" dirty="0" smtClean="0"/>
              <a:t>and SOIS </a:t>
            </a:r>
            <a:r>
              <a:rPr lang="en-US" sz="1600" dirty="0"/>
              <a:t>separately and also integrated,</a:t>
            </a:r>
          </a:p>
          <a:p>
            <a:pPr lvl="1"/>
            <a:r>
              <a:rPr lang="en-US" sz="1600" dirty="0"/>
              <a:t>Ground, flight, and also flight &amp; </a:t>
            </a:r>
            <a:r>
              <a:rPr lang="en-US" sz="1600" dirty="0" smtClean="0"/>
              <a:t>ground</a:t>
            </a:r>
            <a:endParaRPr lang="en-US" sz="2000" dirty="0"/>
          </a:p>
        </p:txBody>
      </p:sp>
      <p:sp>
        <p:nvSpPr>
          <p:cNvPr id="4" name="Date Placeholder 3"/>
          <p:cNvSpPr>
            <a:spLocks noGrp="1"/>
          </p:cNvSpPr>
          <p:nvPr>
            <p:ph type="dt" sz="half" idx="4294967295"/>
          </p:nvPr>
        </p:nvSpPr>
        <p:spPr>
          <a:xfrm>
            <a:off x="0" y="6553200"/>
            <a:ext cx="1731963" cy="268288"/>
          </a:xfrm>
          <a:prstGeom prst="rect">
            <a:avLst/>
          </a:prstGeom>
        </p:spPr>
        <p:txBody>
          <a:bodyPr/>
          <a:lstStyle/>
          <a:p>
            <a:pPr>
              <a:defRPr/>
            </a:pPr>
            <a:r>
              <a:rPr lang="en-US" smtClean="0"/>
              <a:t>25 Mar 2015</a:t>
            </a:r>
            <a:endParaRPr lang="en-US"/>
          </a:p>
        </p:txBody>
      </p:sp>
    </p:spTree>
    <p:extLst>
      <p:ext uri="{BB962C8B-B14F-4D97-AF65-F5344CB8AC3E}">
        <p14:creationId xmlns:p14="http://schemas.microsoft.com/office/powerpoint/2010/main" val="14345242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8975" y="164575"/>
            <a:ext cx="8229600" cy="1143000"/>
          </a:xfrm>
        </p:spPr>
        <p:txBody>
          <a:bodyPr/>
          <a:lstStyle/>
          <a:p>
            <a:r>
              <a:rPr lang="en-GB" dirty="0">
                <a:solidFill>
                  <a:srgbClr val="000099"/>
                </a:solidFill>
              </a:rPr>
              <a:t>MOIMS Data and Services Functional Groups</a:t>
            </a:r>
          </a:p>
        </p:txBody>
      </p:sp>
      <p:sp>
        <p:nvSpPr>
          <p:cNvPr id="7" name="Oval 8"/>
          <p:cNvSpPr>
            <a:spLocks noChangeArrowheads="1"/>
          </p:cNvSpPr>
          <p:nvPr/>
        </p:nvSpPr>
        <p:spPr bwMode="auto">
          <a:xfrm>
            <a:off x="5868144" y="2134834"/>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Navigation &amp; Timing</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8" name="Oval 8"/>
          <p:cNvSpPr>
            <a:spLocks noChangeArrowheads="1"/>
          </p:cNvSpPr>
          <p:nvPr/>
        </p:nvSpPr>
        <p:spPr bwMode="auto">
          <a:xfrm>
            <a:off x="3851356" y="1167312"/>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Planning &amp; Scheduling</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9" name="Oval 8"/>
          <p:cNvSpPr>
            <a:spLocks noChangeArrowheads="1"/>
          </p:cNvSpPr>
          <p:nvPr/>
        </p:nvSpPr>
        <p:spPr bwMode="auto">
          <a:xfrm>
            <a:off x="1851535" y="361964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Monitoring &amp; Control</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0" name="Oval 9"/>
          <p:cNvSpPr>
            <a:spLocks noChangeArrowheads="1"/>
          </p:cNvSpPr>
          <p:nvPr/>
        </p:nvSpPr>
        <p:spPr bwMode="auto">
          <a:xfrm>
            <a:off x="1851535" y="2134834"/>
            <a:ext cx="1352313" cy="622176"/>
          </a:xfrm>
          <a:prstGeom prst="ellipse">
            <a:avLst/>
          </a:prstGeom>
          <a:solidFill>
            <a:srgbClr val="FF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Automation</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1" name="Oval 10"/>
          <p:cNvSpPr>
            <a:spLocks noChangeArrowheads="1"/>
          </p:cNvSpPr>
          <p:nvPr/>
        </p:nvSpPr>
        <p:spPr bwMode="auto">
          <a:xfrm>
            <a:off x="3851920" y="4597800"/>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File Handling</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2" name="Oval 11"/>
          <p:cNvSpPr>
            <a:spLocks noChangeArrowheads="1"/>
          </p:cNvSpPr>
          <p:nvPr/>
        </p:nvSpPr>
        <p:spPr bwMode="auto">
          <a:xfrm>
            <a:off x="5868144" y="3619649"/>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Software</a:t>
            </a:r>
            <a:b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Management</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29" name="Straight Connector 28"/>
          <p:cNvCxnSpPr>
            <a:stCxn id="8" idx="7"/>
          </p:cNvCxnSpPr>
          <p:nvPr/>
        </p:nvCxnSpPr>
        <p:spPr bwMode="auto">
          <a:xfrm>
            <a:off x="5005627" y="1258428"/>
            <a:ext cx="3068942" cy="0"/>
          </a:xfrm>
          <a:prstGeom prst="line">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1" name="Straight Connector 30"/>
          <p:cNvCxnSpPr>
            <a:stCxn id="8" idx="5"/>
            <a:endCxn id="7" idx="1"/>
          </p:cNvCxnSpPr>
          <p:nvPr/>
        </p:nvCxnSpPr>
        <p:spPr bwMode="auto">
          <a:xfrm>
            <a:off x="5005627" y="1698372"/>
            <a:ext cx="1060559" cy="52757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a:stCxn id="8" idx="3"/>
            <a:endCxn id="10" idx="7"/>
          </p:cNvCxnSpPr>
          <p:nvPr/>
        </p:nvCxnSpPr>
        <p:spPr bwMode="auto">
          <a:xfrm flipH="1">
            <a:off x="3005806" y="1698372"/>
            <a:ext cx="1043592" cy="52757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9" name="Straight Connector 38"/>
          <p:cNvCxnSpPr>
            <a:stCxn id="9" idx="0"/>
            <a:endCxn id="10" idx="4"/>
          </p:cNvCxnSpPr>
          <p:nvPr/>
        </p:nvCxnSpPr>
        <p:spPr bwMode="auto">
          <a:xfrm flipV="1">
            <a:off x="2527692" y="2757010"/>
            <a:ext cx="0" cy="86263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2" name="Straight Connector 41"/>
          <p:cNvCxnSpPr>
            <a:stCxn id="8" idx="3"/>
            <a:endCxn id="9" idx="7"/>
          </p:cNvCxnSpPr>
          <p:nvPr/>
        </p:nvCxnSpPr>
        <p:spPr bwMode="auto">
          <a:xfrm flipH="1">
            <a:off x="3005806" y="1698372"/>
            <a:ext cx="1043592" cy="201239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5" name="Straight Connector 44"/>
          <p:cNvCxnSpPr>
            <a:stCxn id="9" idx="7"/>
            <a:endCxn id="7" idx="3"/>
          </p:cNvCxnSpPr>
          <p:nvPr/>
        </p:nvCxnSpPr>
        <p:spPr bwMode="auto">
          <a:xfrm flipV="1">
            <a:off x="3005806" y="2665894"/>
            <a:ext cx="3060380" cy="104487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8" name="Straight Connector 47"/>
          <p:cNvCxnSpPr>
            <a:stCxn id="12" idx="1"/>
            <a:endCxn id="10" idx="5"/>
          </p:cNvCxnSpPr>
          <p:nvPr/>
        </p:nvCxnSpPr>
        <p:spPr bwMode="auto">
          <a:xfrm flipH="1" flipV="1">
            <a:off x="3005806" y="2665894"/>
            <a:ext cx="3060380" cy="104487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5" name="Straight Connector 54"/>
          <p:cNvCxnSpPr>
            <a:stCxn id="11" idx="1"/>
            <a:endCxn id="10" idx="5"/>
          </p:cNvCxnSpPr>
          <p:nvPr/>
        </p:nvCxnSpPr>
        <p:spPr bwMode="auto">
          <a:xfrm flipH="1" flipV="1">
            <a:off x="3005806" y="2665894"/>
            <a:ext cx="1044156" cy="202302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stCxn id="11" idx="7"/>
            <a:endCxn id="12" idx="3"/>
          </p:cNvCxnSpPr>
          <p:nvPr/>
        </p:nvCxnSpPr>
        <p:spPr bwMode="auto">
          <a:xfrm flipV="1">
            <a:off x="5006191" y="4150709"/>
            <a:ext cx="1059995" cy="53820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p:cNvCxnSpPr>
            <a:stCxn id="7" idx="3"/>
            <a:endCxn id="11" idx="7"/>
          </p:cNvCxnSpPr>
          <p:nvPr/>
        </p:nvCxnSpPr>
        <p:spPr bwMode="auto">
          <a:xfrm flipH="1">
            <a:off x="5006191" y="2665894"/>
            <a:ext cx="1059995" cy="202302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p:cNvCxnSpPr>
            <a:stCxn id="9" idx="5"/>
            <a:endCxn id="11" idx="1"/>
          </p:cNvCxnSpPr>
          <p:nvPr/>
        </p:nvCxnSpPr>
        <p:spPr bwMode="auto">
          <a:xfrm>
            <a:off x="3005806" y="4150709"/>
            <a:ext cx="1044156" cy="53820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1" name="Straight Connector 70"/>
          <p:cNvCxnSpPr>
            <a:stCxn id="8" idx="4"/>
            <a:endCxn id="11" idx="0"/>
          </p:cNvCxnSpPr>
          <p:nvPr/>
        </p:nvCxnSpPr>
        <p:spPr bwMode="auto">
          <a:xfrm>
            <a:off x="4527513" y="1789488"/>
            <a:ext cx="564" cy="280831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77"/>
          <p:cNvCxnSpPr>
            <a:stCxn id="7" idx="2"/>
            <a:endCxn id="10" idx="6"/>
          </p:cNvCxnSpPr>
          <p:nvPr/>
        </p:nvCxnSpPr>
        <p:spPr bwMode="auto">
          <a:xfrm flipH="1">
            <a:off x="3203848" y="2445922"/>
            <a:ext cx="2664296"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4" name="Straight Connector 83"/>
          <p:cNvCxnSpPr>
            <a:stCxn id="8" idx="5"/>
            <a:endCxn id="12" idx="0"/>
          </p:cNvCxnSpPr>
          <p:nvPr/>
        </p:nvCxnSpPr>
        <p:spPr bwMode="auto">
          <a:xfrm>
            <a:off x="5005627" y="1698372"/>
            <a:ext cx="1538674" cy="192127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3" name="Oval 142"/>
          <p:cNvSpPr>
            <a:spLocks noChangeArrowheads="1"/>
          </p:cNvSpPr>
          <p:nvPr/>
        </p:nvSpPr>
        <p:spPr bwMode="auto">
          <a:xfrm>
            <a:off x="483383"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User Support</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4" name="Oval 143"/>
          <p:cNvSpPr>
            <a:spLocks noChangeArrowheads="1"/>
          </p:cNvSpPr>
          <p:nvPr/>
        </p:nvSpPr>
        <p:spPr bwMode="auto">
          <a:xfrm>
            <a:off x="7404428"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smtClean="0">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147" name="Straight Connector 146"/>
          <p:cNvCxnSpPr>
            <a:stCxn id="7" idx="7"/>
            <a:endCxn id="144" idx="3"/>
          </p:cNvCxnSpPr>
          <p:nvPr/>
        </p:nvCxnSpPr>
        <p:spPr bwMode="auto">
          <a:xfrm flipV="1">
            <a:off x="7022415" y="1698372"/>
            <a:ext cx="580055" cy="52757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0" name="Straight Connector 149"/>
          <p:cNvCxnSpPr>
            <a:stCxn id="8" idx="6"/>
            <a:endCxn id="144" idx="2"/>
          </p:cNvCxnSpPr>
          <p:nvPr/>
        </p:nvCxnSpPr>
        <p:spPr bwMode="auto">
          <a:xfrm>
            <a:off x="5203669" y="1478400"/>
            <a:ext cx="2200759" cy="0"/>
          </a:xfrm>
          <a:prstGeom prst="line">
            <a:avLst/>
          </a:prstGeom>
          <a:noFill/>
          <a:ln w="9525" cap="flat" cmpd="sng" algn="ctr">
            <a:solidFill>
              <a:schemeClr val="bg1">
                <a:lumMod val="7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5" name="Straight Connector 154"/>
          <p:cNvCxnSpPr>
            <a:stCxn id="143" idx="6"/>
            <a:endCxn id="8" idx="2"/>
          </p:cNvCxnSpPr>
          <p:nvPr/>
        </p:nvCxnSpPr>
        <p:spPr bwMode="auto">
          <a:xfrm>
            <a:off x="1835696" y="1478400"/>
            <a:ext cx="201566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7" name="Straight Connector 166"/>
          <p:cNvCxnSpPr>
            <a:stCxn id="143" idx="6"/>
            <a:endCxn id="7" idx="2"/>
          </p:cNvCxnSpPr>
          <p:nvPr/>
        </p:nvCxnSpPr>
        <p:spPr bwMode="auto">
          <a:xfrm>
            <a:off x="1835696" y="1478400"/>
            <a:ext cx="4032448" cy="96752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99" name="Elbow Connector 198"/>
          <p:cNvCxnSpPr>
            <a:stCxn id="143" idx="4"/>
            <a:endCxn id="11" idx="2"/>
          </p:cNvCxnSpPr>
          <p:nvPr/>
        </p:nvCxnSpPr>
        <p:spPr bwMode="auto">
          <a:xfrm rot="16200000" flipH="1">
            <a:off x="946030" y="2002998"/>
            <a:ext cx="3119400" cy="2692380"/>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06" name="Straight Connector 205"/>
          <p:cNvCxnSpPr>
            <a:stCxn id="143" idx="4"/>
            <a:endCxn id="9" idx="1"/>
          </p:cNvCxnSpPr>
          <p:nvPr/>
        </p:nvCxnSpPr>
        <p:spPr bwMode="auto">
          <a:xfrm>
            <a:off x="1159540" y="1789488"/>
            <a:ext cx="890037" cy="192127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4" name="Oval 213"/>
          <p:cNvSpPr>
            <a:spLocks noChangeArrowheads="1"/>
          </p:cNvSpPr>
          <p:nvPr/>
        </p:nvSpPr>
        <p:spPr bwMode="auto">
          <a:xfrm>
            <a:off x="7404428" y="459780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Satellite</a:t>
            </a:r>
            <a:b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Dev. &amp; </a:t>
            </a:r>
            <a:r>
              <a:rPr kumimoji="1" lang="en-US" sz="1200" b="0" dirty="0" err="1" smtClean="0">
                <a:solidFill>
                  <a:srgbClr val="000000"/>
                </a:solidFill>
                <a:latin typeface="Arial" panose="020B0604020202020204" pitchFamily="34" charset="0"/>
                <a:ea typeface="ＭＳ Ｐゴシック" pitchFamily="34" charset="-128"/>
                <a:cs typeface="Arial" panose="020B0604020202020204" pitchFamily="34" charset="0"/>
              </a:rPr>
              <a:t>Maint</a:t>
            </a:r>
            <a:r>
              <a:rPr kumimoji="1" lang="en-US" sz="1200" b="0" dirty="0" smtClean="0">
                <a:solidFill>
                  <a:srgbClr val="000000"/>
                </a:solidFill>
                <a:latin typeface="Arial" panose="020B0604020202020204" pitchFamily="34" charset="0"/>
                <a:ea typeface="ＭＳ Ｐゴシック" pitchFamily="34" charset="-128"/>
                <a:cs typeface="Arial" panose="020B0604020202020204" pitchFamily="34" charset="0"/>
              </a:rPr>
              <a:t>.</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215" name="Straight Connector 214"/>
          <p:cNvCxnSpPr>
            <a:stCxn id="11" idx="6"/>
            <a:endCxn id="214" idx="2"/>
          </p:cNvCxnSpPr>
          <p:nvPr/>
        </p:nvCxnSpPr>
        <p:spPr bwMode="auto">
          <a:xfrm>
            <a:off x="5204233" y="4908888"/>
            <a:ext cx="2200195"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18" name="Straight Connector 217"/>
          <p:cNvCxnSpPr>
            <a:stCxn id="12" idx="5"/>
            <a:endCxn id="214" idx="1"/>
          </p:cNvCxnSpPr>
          <p:nvPr/>
        </p:nvCxnSpPr>
        <p:spPr bwMode="auto">
          <a:xfrm>
            <a:off x="7022415" y="4150709"/>
            <a:ext cx="580055" cy="53820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2" name="Elbow Connector 221"/>
          <p:cNvCxnSpPr>
            <a:stCxn id="9" idx="4"/>
            <a:endCxn id="214" idx="3"/>
          </p:cNvCxnSpPr>
          <p:nvPr/>
        </p:nvCxnSpPr>
        <p:spPr bwMode="auto">
          <a:xfrm rot="16200000" flipH="1">
            <a:off x="4621564" y="2147953"/>
            <a:ext cx="887035" cy="5074778"/>
          </a:xfrm>
          <a:prstGeom prst="bentConnector3">
            <a:avLst>
              <a:gd name="adj1" fmla="val 136043"/>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6" name="Elbow Connector 225"/>
          <p:cNvCxnSpPr>
            <a:stCxn id="10" idx="2"/>
            <a:endCxn id="214" idx="4"/>
          </p:cNvCxnSpPr>
          <p:nvPr/>
        </p:nvCxnSpPr>
        <p:spPr bwMode="auto">
          <a:xfrm rot="10800000" flipH="1" flipV="1">
            <a:off x="1851535" y="2445922"/>
            <a:ext cx="6229050" cy="2774054"/>
          </a:xfrm>
          <a:prstGeom prst="bentConnector4">
            <a:avLst>
              <a:gd name="adj1" fmla="val -3670"/>
              <a:gd name="adj2" fmla="val 113629"/>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0" name="Rectangle 39"/>
          <p:cNvSpPr/>
          <p:nvPr/>
        </p:nvSpPr>
        <p:spPr bwMode="auto">
          <a:xfrm>
            <a:off x="6123356" y="1404711"/>
            <a:ext cx="460707" cy="159462"/>
          </a:xfrm>
          <a:prstGeom prst="rect">
            <a:avLst/>
          </a:prstGeom>
          <a:solidFill>
            <a:schemeClr val="bg1">
              <a:lumMod val="75000"/>
            </a:schemeClr>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smtClean="0">
                <a:solidFill>
                  <a:schemeClr val="bg1"/>
                </a:solidFill>
                <a:latin typeface="Arial" panose="020B0604020202020204" pitchFamily="34" charset="0"/>
                <a:cs typeface="Arial" panose="020B0604020202020204" pitchFamily="34" charset="0"/>
              </a:rPr>
              <a:t>CSS</a:t>
            </a:r>
            <a:r>
              <a:rPr lang="en-GB" sz="800" dirty="0" smtClean="0">
                <a:solidFill>
                  <a:schemeClr val="bg1"/>
                </a:solidFill>
                <a:latin typeface="Arial" panose="020B0604020202020204" pitchFamily="34" charset="0"/>
                <a:cs typeface="Arial" panose="020B0604020202020204" pitchFamily="34" charset="0"/>
              </a:rPr>
              <a:t>-SM</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41" name="Rectangle 40"/>
          <p:cNvSpPr/>
          <p:nvPr/>
        </p:nvSpPr>
        <p:spPr bwMode="auto">
          <a:xfrm>
            <a:off x="7148544" y="1866321"/>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smtClean="0">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2185481" y="1398669"/>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44" name="Rectangle 43"/>
          <p:cNvSpPr/>
          <p:nvPr/>
        </p:nvSpPr>
        <p:spPr bwMode="auto">
          <a:xfrm>
            <a:off x="3150149" y="1975372"/>
            <a:ext cx="350926" cy="159462"/>
          </a:xfrm>
          <a:prstGeom prst="rect">
            <a:avLst/>
          </a:prstGeom>
          <a:solidFill>
            <a:srgbClr val="FFFF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smtClean="0">
                <a:solidFill>
                  <a:schemeClr val="tx1"/>
                </a:solidFill>
                <a:latin typeface="Arial" panose="020B0604020202020204" pitchFamily="34" charset="0"/>
                <a:cs typeface="Arial" panose="020B0604020202020204" pitchFamily="34" charset="0"/>
              </a:rPr>
              <a:t>AUT</a:t>
            </a:r>
            <a:endParaRPr kumimoji="0" lang="en-GB"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6" name="Rectangle 45"/>
          <p:cNvSpPr/>
          <p:nvPr/>
        </p:nvSpPr>
        <p:spPr bwMode="auto">
          <a:xfrm>
            <a:off x="5569702" y="1975381"/>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smtClean="0">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47" name="Rectangle 46"/>
          <p:cNvSpPr/>
          <p:nvPr/>
        </p:nvSpPr>
        <p:spPr bwMode="auto">
          <a:xfrm>
            <a:off x="2185481" y="1556441"/>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smtClean="0">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49" name="Rectangle 48"/>
          <p:cNvSpPr/>
          <p:nvPr/>
        </p:nvSpPr>
        <p:spPr bwMode="auto">
          <a:xfrm>
            <a:off x="4790596" y="2369052"/>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smtClean="0">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50" name="Rectangle 49"/>
          <p:cNvSpPr/>
          <p:nvPr/>
        </p:nvSpPr>
        <p:spPr bwMode="auto">
          <a:xfrm>
            <a:off x="2330267" y="3239592"/>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51" name="Rectangle 50"/>
          <p:cNvSpPr/>
          <p:nvPr/>
        </p:nvSpPr>
        <p:spPr bwMode="auto">
          <a:xfrm>
            <a:off x="2925332" y="3285638"/>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53" name="Rectangle 52"/>
          <p:cNvSpPr/>
          <p:nvPr/>
        </p:nvSpPr>
        <p:spPr bwMode="auto">
          <a:xfrm>
            <a:off x="3060339" y="4272177"/>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56" name="Rectangle 55"/>
          <p:cNvSpPr/>
          <p:nvPr/>
        </p:nvSpPr>
        <p:spPr bwMode="auto">
          <a:xfrm>
            <a:off x="1253632" y="2122793"/>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57" name="Rectangle 56"/>
          <p:cNvSpPr/>
          <p:nvPr/>
        </p:nvSpPr>
        <p:spPr bwMode="auto">
          <a:xfrm>
            <a:off x="6934989" y="5517232"/>
            <a:ext cx="350926" cy="159462"/>
          </a:xfrm>
          <a:prstGeom prst="rect">
            <a:avLst/>
          </a:prstGeom>
          <a:solidFill>
            <a:srgbClr val="FFFF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smtClean="0">
                <a:solidFill>
                  <a:schemeClr val="tx1"/>
                </a:solidFill>
                <a:latin typeface="Arial" panose="020B0604020202020204" pitchFamily="34" charset="0"/>
                <a:cs typeface="Arial" panose="020B0604020202020204" pitchFamily="34" charset="0"/>
              </a:rPr>
              <a:t>AUT</a:t>
            </a:r>
            <a:endParaRPr kumimoji="0" lang="en-GB"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8" name="Rectangle 57"/>
          <p:cNvSpPr/>
          <p:nvPr/>
        </p:nvSpPr>
        <p:spPr bwMode="auto">
          <a:xfrm>
            <a:off x="6934989" y="5357770"/>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61" name="Rectangle 60"/>
          <p:cNvSpPr/>
          <p:nvPr/>
        </p:nvSpPr>
        <p:spPr bwMode="auto">
          <a:xfrm>
            <a:off x="7110452" y="4337962"/>
            <a:ext cx="350926" cy="159462"/>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smtClean="0">
                <a:solidFill>
                  <a:schemeClr val="bg1"/>
                </a:solidFill>
                <a:latin typeface="Arial" panose="020B0604020202020204" pitchFamily="34" charset="0"/>
                <a:cs typeface="Arial" panose="020B0604020202020204" pitchFamily="34" charset="0"/>
              </a:rPr>
              <a:t>SWM</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3737381" y="3322462"/>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64" name="Rectangle 63"/>
          <p:cNvSpPr/>
          <p:nvPr/>
        </p:nvSpPr>
        <p:spPr bwMode="auto">
          <a:xfrm>
            <a:off x="3675893" y="4277650"/>
            <a:ext cx="350926" cy="159462"/>
          </a:xfrm>
          <a:prstGeom prst="rect">
            <a:avLst/>
          </a:prstGeom>
          <a:solidFill>
            <a:srgbClr val="FFFF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smtClean="0">
                <a:solidFill>
                  <a:schemeClr val="tx1"/>
                </a:solidFill>
                <a:latin typeface="Arial" panose="020B0604020202020204" pitchFamily="34" charset="0"/>
                <a:cs typeface="Arial" panose="020B0604020202020204" pitchFamily="34" charset="0"/>
              </a:rPr>
              <a:t>AUT</a:t>
            </a:r>
            <a:endParaRPr kumimoji="0" lang="en-GB" sz="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66" name="Rectangle 65"/>
          <p:cNvSpPr/>
          <p:nvPr/>
        </p:nvSpPr>
        <p:spPr bwMode="auto">
          <a:xfrm>
            <a:off x="4884267" y="3322462"/>
            <a:ext cx="350926" cy="159462"/>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smtClean="0">
                <a:solidFill>
                  <a:schemeClr val="bg1"/>
                </a:solidFill>
                <a:latin typeface="Arial" panose="020B0604020202020204" pitchFamily="34" charset="0"/>
                <a:cs typeface="Arial" panose="020B0604020202020204" pitchFamily="34" charset="0"/>
              </a:rPr>
              <a:t>SWM</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69" name="Rectangle 68"/>
          <p:cNvSpPr/>
          <p:nvPr/>
        </p:nvSpPr>
        <p:spPr bwMode="auto">
          <a:xfrm>
            <a:off x="5026156" y="1975381"/>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5240544" y="1786590"/>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72" name="Rectangle 71"/>
          <p:cNvSpPr/>
          <p:nvPr/>
        </p:nvSpPr>
        <p:spPr bwMode="auto">
          <a:xfrm>
            <a:off x="5624661" y="4272177"/>
            <a:ext cx="350926" cy="159462"/>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smtClean="0">
                <a:solidFill>
                  <a:schemeClr val="bg1"/>
                </a:solidFill>
                <a:latin typeface="Arial" panose="020B0604020202020204" pitchFamily="34" charset="0"/>
                <a:cs typeface="Arial" panose="020B0604020202020204" pitchFamily="34" charset="0"/>
              </a:rPr>
              <a:t>SWM</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73" name="Rectangle 72"/>
          <p:cNvSpPr/>
          <p:nvPr/>
        </p:nvSpPr>
        <p:spPr bwMode="auto">
          <a:xfrm>
            <a:off x="4888090" y="2932667"/>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smtClean="0">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5037231" y="4277650"/>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smtClean="0">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82" name="Rectangle 81"/>
          <p:cNvSpPr/>
          <p:nvPr/>
        </p:nvSpPr>
        <p:spPr bwMode="auto">
          <a:xfrm>
            <a:off x="4352049" y="4277650"/>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83" name="Oval 82"/>
          <p:cNvSpPr/>
          <p:nvPr/>
        </p:nvSpPr>
        <p:spPr>
          <a:xfrm>
            <a:off x="3779921" y="1404710"/>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934191" y="1626372"/>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2925332" y="2153950"/>
            <a:ext cx="144000" cy="1440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1779535" y="2373922"/>
            <a:ext cx="144000" cy="1440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2455691" y="3552285"/>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2929631" y="3661675"/>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2929631" y="4078709"/>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464407" y="4169824"/>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1977577" y="3648023"/>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5979357" y="2169398"/>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931751" y="2169398"/>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5802373" y="2373922"/>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5994186" y="2606126"/>
            <a:ext cx="144000" cy="144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979357" y="3648023"/>
            <a:ext cx="144000" cy="144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5979357" y="4068703"/>
            <a:ext cx="144000" cy="144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6978948" y="4091302"/>
            <a:ext cx="144000" cy="144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3977962" y="4616916"/>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4455512" y="4541342"/>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4933356" y="4613342"/>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129619" y="4856237"/>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3779921" y="4850122"/>
            <a:ext cx="144000" cy="14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bwMode="auto">
          <a:xfrm>
            <a:off x="902706" y="2289321"/>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M&amp;C</a:t>
            </a:r>
          </a:p>
        </p:txBody>
      </p:sp>
      <p:sp>
        <p:nvSpPr>
          <p:cNvPr id="109" name="Rectangle 108"/>
          <p:cNvSpPr/>
          <p:nvPr/>
        </p:nvSpPr>
        <p:spPr bwMode="auto">
          <a:xfrm>
            <a:off x="902706" y="2445922"/>
            <a:ext cx="350926" cy="159462"/>
          </a:xfrm>
          <a:prstGeom prst="rect">
            <a:avLst/>
          </a:prstGeom>
          <a:solidFill>
            <a:schemeClr val="accent1"/>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MPS</a:t>
            </a:r>
          </a:p>
        </p:txBody>
      </p:sp>
      <p:sp>
        <p:nvSpPr>
          <p:cNvPr id="110" name="Rectangle 109"/>
          <p:cNvSpPr/>
          <p:nvPr/>
        </p:nvSpPr>
        <p:spPr bwMode="auto">
          <a:xfrm>
            <a:off x="902706" y="2603141"/>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11" name="Rectangle 110"/>
          <p:cNvSpPr/>
          <p:nvPr/>
        </p:nvSpPr>
        <p:spPr bwMode="auto">
          <a:xfrm>
            <a:off x="902706" y="2767933"/>
            <a:ext cx="350926" cy="159462"/>
          </a:xfrm>
          <a:prstGeom prst="rect">
            <a:avLst/>
          </a:prstGeom>
          <a:solidFill>
            <a:schemeClr val="accent5"/>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smtClean="0">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12" name="Rectangle 111"/>
          <p:cNvSpPr/>
          <p:nvPr/>
        </p:nvSpPr>
        <p:spPr bwMode="auto">
          <a:xfrm>
            <a:off x="6584063" y="4509120"/>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M&amp;C</a:t>
            </a:r>
          </a:p>
        </p:txBody>
      </p:sp>
      <p:sp>
        <p:nvSpPr>
          <p:cNvPr id="113" name="Rectangle 112"/>
          <p:cNvSpPr/>
          <p:nvPr/>
        </p:nvSpPr>
        <p:spPr bwMode="auto">
          <a:xfrm>
            <a:off x="6584063" y="4665721"/>
            <a:ext cx="350926" cy="159462"/>
          </a:xfrm>
          <a:prstGeom prst="rect">
            <a:avLst/>
          </a:prstGeom>
          <a:solidFill>
            <a:srgbClr val="FFFF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tx1"/>
                </a:solidFill>
                <a:latin typeface="Arial" panose="020B0604020202020204" pitchFamily="34" charset="0"/>
                <a:cs typeface="Arial" panose="020B0604020202020204" pitchFamily="34" charset="0"/>
              </a:rPr>
              <a:t>AUT</a:t>
            </a:r>
            <a:endParaRPr lang="en-GB" sz="800" dirty="0">
              <a:solidFill>
                <a:schemeClr val="tx1"/>
              </a:solidFill>
              <a:latin typeface="Arial" panose="020B0604020202020204" pitchFamily="34" charset="0"/>
              <a:cs typeface="Arial" panose="020B0604020202020204" pitchFamily="34" charset="0"/>
            </a:endParaRPr>
          </a:p>
        </p:txBody>
      </p:sp>
      <p:sp>
        <p:nvSpPr>
          <p:cNvPr id="114" name="Rectangle 113"/>
          <p:cNvSpPr/>
          <p:nvPr/>
        </p:nvSpPr>
        <p:spPr bwMode="auto">
          <a:xfrm>
            <a:off x="6584063" y="4822940"/>
            <a:ext cx="350926" cy="159462"/>
          </a:xfrm>
          <a:prstGeom prst="rect">
            <a:avLst/>
          </a:prstGeom>
          <a:solidFill>
            <a:srgbClr val="CC00CC"/>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15" name="Rectangle 114"/>
          <p:cNvSpPr/>
          <p:nvPr/>
        </p:nvSpPr>
        <p:spPr bwMode="auto">
          <a:xfrm>
            <a:off x="6584063" y="5129796"/>
            <a:ext cx="350926" cy="159462"/>
          </a:xfrm>
          <a:prstGeom prst="rect">
            <a:avLst/>
          </a:prstGeom>
          <a:solidFill>
            <a:schemeClr val="accent5"/>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smtClean="0">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6584063" y="4980617"/>
            <a:ext cx="350926" cy="159462"/>
          </a:xfrm>
          <a:prstGeom prst="rect">
            <a:avLst/>
          </a:prstGeom>
          <a:solidFill>
            <a:srgbClr val="FF99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SWM</a:t>
            </a:r>
            <a:endParaRPr lang="en-GB" sz="800" dirty="0">
              <a:solidFill>
                <a:schemeClr val="bg1"/>
              </a:solidFill>
              <a:latin typeface="Arial" panose="020B0604020202020204" pitchFamily="34" charset="0"/>
              <a:cs typeface="Arial" panose="020B0604020202020204" pitchFamily="34" charset="0"/>
            </a:endParaRPr>
          </a:p>
        </p:txBody>
      </p:sp>
      <p:sp>
        <p:nvSpPr>
          <p:cNvPr id="117" name="Rectangle 116"/>
          <p:cNvSpPr/>
          <p:nvPr/>
        </p:nvSpPr>
        <p:spPr bwMode="auto">
          <a:xfrm>
            <a:off x="291806" y="5987781"/>
            <a:ext cx="7952602" cy="467239"/>
          </a:xfrm>
          <a:prstGeom prst="rect">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6699"/>
                </a:solidFill>
                <a:effectLst/>
                <a:latin typeface="Arial" panose="020B0604020202020204" pitchFamily="34" charset="0"/>
                <a:cs typeface="Arial" panose="020B0604020202020204" pitchFamily="34" charset="0"/>
              </a:rPr>
              <a:t>Functions and Data Colour Coded: Data in Rectangles; Services indicated at Provider End by Circle</a:t>
            </a:r>
            <a:br>
              <a:rPr kumimoji="0" lang="en-GB" sz="1400" b="0" i="0" u="none" strike="noStrike" cap="none" normalizeH="0" baseline="0" dirty="0" smtClean="0">
                <a:ln>
                  <a:noFill/>
                </a:ln>
                <a:solidFill>
                  <a:srgbClr val="006699"/>
                </a:solidFill>
                <a:effectLst/>
                <a:latin typeface="Arial" panose="020B0604020202020204" pitchFamily="34" charset="0"/>
                <a:cs typeface="Arial" panose="020B0604020202020204" pitchFamily="34" charset="0"/>
              </a:rPr>
            </a:br>
            <a:r>
              <a:rPr kumimoji="0" lang="en-GB" sz="1400" b="0" i="0" u="none" strike="noStrike" cap="none" normalizeH="0" baseline="0" dirty="0" err="1" smtClean="0">
                <a:ln>
                  <a:noFill/>
                </a:ln>
                <a:solidFill>
                  <a:srgbClr val="006699"/>
                </a:solidFill>
                <a:effectLst/>
                <a:latin typeface="Arial" panose="020B0604020202020204" pitchFamily="34" charset="0"/>
                <a:cs typeface="Arial" panose="020B0604020202020204" pitchFamily="34" charset="0"/>
              </a:rPr>
              <a:t>MDP</a:t>
            </a:r>
            <a:r>
              <a:rPr kumimoji="0" lang="en-GB" sz="1400" b="0" i="0" u="none" strike="noStrike" cap="none" normalizeH="0" baseline="0" dirty="0" smtClean="0">
                <a:ln>
                  <a:noFill/>
                </a:ln>
                <a:solidFill>
                  <a:srgbClr val="006699"/>
                </a:solidFill>
                <a:effectLst/>
                <a:latin typeface="Arial" panose="020B0604020202020204" pitchFamily="34" charset="0"/>
                <a:cs typeface="Arial" panose="020B0604020202020204" pitchFamily="34" charset="0"/>
              </a:rPr>
              <a:t> = Mission Data Product</a:t>
            </a:r>
          </a:p>
        </p:txBody>
      </p:sp>
      <p:sp>
        <p:nvSpPr>
          <p:cNvPr id="118" name="Oval 117"/>
          <p:cNvSpPr/>
          <p:nvPr/>
        </p:nvSpPr>
        <p:spPr>
          <a:xfrm>
            <a:off x="7530471" y="1626372"/>
            <a:ext cx="144000" cy="144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7332428" y="1404710"/>
            <a:ext cx="144000" cy="144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12" idx="2"/>
            <a:endCxn id="9" idx="6"/>
          </p:cNvCxnSpPr>
          <p:nvPr/>
        </p:nvCxnSpPr>
        <p:spPr bwMode="auto">
          <a:xfrm flipH="1">
            <a:off x="3203848" y="3930737"/>
            <a:ext cx="2664296"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1" name="Oval 120"/>
          <p:cNvSpPr/>
          <p:nvPr/>
        </p:nvSpPr>
        <p:spPr>
          <a:xfrm>
            <a:off x="3150149" y="3858737"/>
            <a:ext cx="144000" cy="14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bwMode="auto">
          <a:xfrm>
            <a:off x="3851356" y="3851006"/>
            <a:ext cx="350926" cy="159462"/>
          </a:xfrm>
          <a:prstGeom prst="rect">
            <a:avLst/>
          </a:prstGeom>
          <a:solidFill>
            <a:srgbClr val="FF0000"/>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smtClean="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cxnSp>
        <p:nvCxnSpPr>
          <p:cNvPr id="14" name="Elbow Connector 13"/>
          <p:cNvCxnSpPr>
            <a:stCxn id="144" idx="0"/>
            <a:endCxn id="9" idx="2"/>
          </p:cNvCxnSpPr>
          <p:nvPr/>
        </p:nvCxnSpPr>
        <p:spPr bwMode="auto">
          <a:xfrm rot="16200000" flipH="1" flipV="1">
            <a:off x="3584347" y="-565501"/>
            <a:ext cx="2763425" cy="6229050"/>
          </a:xfrm>
          <a:prstGeom prst="bentConnector4">
            <a:avLst>
              <a:gd name="adj1" fmla="val -8272"/>
              <a:gd name="adj2" fmla="val 125796"/>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3" name="Oval 122"/>
          <p:cNvSpPr/>
          <p:nvPr/>
        </p:nvSpPr>
        <p:spPr>
          <a:xfrm>
            <a:off x="8002569" y="1088122"/>
            <a:ext cx="144000" cy="144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bwMode="auto">
          <a:xfrm>
            <a:off x="6028223" y="893274"/>
            <a:ext cx="632009" cy="159462"/>
          </a:xfrm>
          <a:prstGeom prst="rect">
            <a:avLst/>
          </a:prstGeom>
          <a:solidFill>
            <a:schemeClr val="bg1">
              <a:lumMod val="75000"/>
            </a:schemeClr>
          </a:solidFill>
          <a:ln>
            <a:solidFill>
              <a:schemeClr val="tx1"/>
            </a:solidFill>
          </a:ln>
          <a:effectLst/>
          <a:ex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smtClean="0">
                <a:solidFill>
                  <a:schemeClr val="bg1"/>
                </a:solidFill>
                <a:latin typeface="Arial" panose="020B0604020202020204" pitchFamily="34" charset="0"/>
                <a:cs typeface="Arial" panose="020B0604020202020204" pitchFamily="34" charset="0"/>
              </a:rPr>
              <a:t>CSS</a:t>
            </a:r>
            <a:r>
              <a:rPr lang="en-GB" sz="800" dirty="0" smtClean="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47258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2980"/>
            <a:ext cx="8229600" cy="1143000"/>
          </a:xfrm>
        </p:spPr>
        <p:txBody>
          <a:bodyPr vert="horz"/>
          <a:lstStyle/>
          <a:p>
            <a:r>
              <a:rPr lang="en-US" dirty="0">
                <a:effectLst/>
              </a:rPr>
              <a:t>SOIS Functional </a:t>
            </a:r>
            <a:r>
              <a:rPr lang="en-US" dirty="0" smtClean="0">
                <a:effectLst/>
              </a:rPr>
              <a:t>Groups</a:t>
            </a:r>
            <a:endParaRPr lang="en-US" dirty="0">
              <a:effectLst/>
            </a:endParaRPr>
          </a:p>
        </p:txBody>
      </p:sp>
      <p:sp>
        <p:nvSpPr>
          <p:cNvPr id="6" name="Text Placeholder 5"/>
          <p:cNvSpPr>
            <a:spLocks noGrp="1"/>
          </p:cNvSpPr>
          <p:nvPr>
            <p:ph idx="1"/>
          </p:nvPr>
        </p:nvSpPr>
        <p:spPr>
          <a:xfrm>
            <a:off x="269595" y="1257300"/>
            <a:ext cx="3591262" cy="4860050"/>
          </a:xfrm>
        </p:spPr>
        <p:txBody>
          <a:bodyPr>
            <a:noAutofit/>
          </a:bodyPr>
          <a:lstStyle/>
          <a:p>
            <a:r>
              <a:rPr lang="en-US" sz="1600" dirty="0"/>
              <a:t>SOIS services </a:t>
            </a:r>
            <a:r>
              <a:rPr lang="en-US" sz="1600" dirty="0" smtClean="0"/>
              <a:t>are categorized </a:t>
            </a:r>
            <a:r>
              <a:rPr lang="en-US" sz="1600" dirty="0"/>
              <a:t>in five functional </a:t>
            </a:r>
            <a:r>
              <a:rPr lang="en-US" sz="1600" dirty="0" smtClean="0"/>
              <a:t>groups.</a:t>
            </a:r>
            <a:endParaRPr lang="en-US" sz="1600" dirty="0"/>
          </a:p>
          <a:p>
            <a:pPr marL="214313" indent="-214313">
              <a:buFont typeface="Arial" panose="020B0604020202020204" pitchFamily="34" charset="0"/>
              <a:buChar char="•"/>
            </a:pPr>
            <a:r>
              <a:rPr lang="en-US" sz="1600" dirty="0"/>
              <a:t>Data Distribution applies various technologies to deliver the latest data to applications and distribution of data among processing </a:t>
            </a:r>
            <a:r>
              <a:rPr lang="en-US" sz="1600" dirty="0" smtClean="0"/>
              <a:t>nodes</a:t>
            </a:r>
          </a:p>
          <a:p>
            <a:pPr marL="214313" indent="-214313">
              <a:buFont typeface="Arial" panose="020B0604020202020204" pitchFamily="34" charset="0"/>
              <a:buChar char="•"/>
            </a:pPr>
            <a:r>
              <a:rPr lang="en-US" sz="1600" dirty="0" smtClean="0"/>
              <a:t>Device </a:t>
            </a:r>
            <a:r>
              <a:rPr lang="en-US" sz="1600" dirty="0"/>
              <a:t>&amp; Access Services provide services used by applications to do device access, memory, and packet services.</a:t>
            </a:r>
          </a:p>
          <a:p>
            <a:pPr marL="214313" indent="-214313">
              <a:buFont typeface="Arial" panose="020B0604020202020204" pitchFamily="34" charset="0"/>
              <a:buChar char="•"/>
            </a:pPr>
            <a:r>
              <a:rPr lang="en-US" sz="1600" dirty="0"/>
              <a:t>Vehicle Manifest provides a description of onboard devices and their </a:t>
            </a:r>
            <a:r>
              <a:rPr lang="en-US" sz="1600" dirty="0" smtClean="0"/>
              <a:t>interfaces</a:t>
            </a:r>
          </a:p>
          <a:p>
            <a:pPr marL="214313" indent="-214313">
              <a:buFont typeface="Arial" panose="020B0604020202020204" pitchFamily="34" charset="0"/>
              <a:buChar char="•"/>
            </a:pPr>
            <a:r>
              <a:rPr lang="en-US" sz="1600" dirty="0" smtClean="0"/>
              <a:t>Device </a:t>
            </a:r>
            <a:r>
              <a:rPr lang="en-US" sz="1600" dirty="0"/>
              <a:t>Content Services is a set of spacecraft-oriented </a:t>
            </a:r>
            <a:r>
              <a:rPr lang="en-US" sz="1600" dirty="0" smtClean="0"/>
              <a:t>file </a:t>
            </a:r>
            <a:r>
              <a:rPr lang="en-US" sz="1600" dirty="0"/>
              <a:t>system and time services.</a:t>
            </a:r>
          </a:p>
          <a:p>
            <a:pPr marL="214313" indent="-214313">
              <a:buFont typeface="Arial" panose="020B0604020202020204" pitchFamily="34" charset="0"/>
              <a:buChar char="•"/>
            </a:pPr>
            <a:r>
              <a:rPr lang="en-US" sz="1600" dirty="0"/>
              <a:t>Communication Protocols provide access and a common interface for the underlying physical communication subnets.</a:t>
            </a:r>
          </a:p>
        </p:txBody>
      </p:sp>
      <p:sp>
        <p:nvSpPr>
          <p:cNvPr id="7" name="Oval 6"/>
          <p:cNvSpPr/>
          <p:nvPr/>
        </p:nvSpPr>
        <p:spPr>
          <a:xfrm>
            <a:off x="4365812" y="2882749"/>
            <a:ext cx="1792941" cy="68580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Data Distribution</a:t>
            </a:r>
          </a:p>
        </p:txBody>
      </p:sp>
      <p:sp>
        <p:nvSpPr>
          <p:cNvPr id="8" name="Oval 7"/>
          <p:cNvSpPr/>
          <p:nvPr/>
        </p:nvSpPr>
        <p:spPr>
          <a:xfrm>
            <a:off x="4365812" y="4157978"/>
            <a:ext cx="1792941" cy="6858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Device &amp; Access Services</a:t>
            </a:r>
          </a:p>
        </p:txBody>
      </p:sp>
      <p:sp>
        <p:nvSpPr>
          <p:cNvPr id="9" name="Oval 8"/>
          <p:cNvSpPr/>
          <p:nvPr/>
        </p:nvSpPr>
        <p:spPr>
          <a:xfrm>
            <a:off x="7153835" y="2882749"/>
            <a:ext cx="1355912" cy="6858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Vehicle Manifest</a:t>
            </a:r>
          </a:p>
        </p:txBody>
      </p:sp>
      <p:sp>
        <p:nvSpPr>
          <p:cNvPr id="10" name="Oval 9"/>
          <p:cNvSpPr/>
          <p:nvPr/>
        </p:nvSpPr>
        <p:spPr>
          <a:xfrm>
            <a:off x="7153835" y="4157978"/>
            <a:ext cx="1355912" cy="685800"/>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Device Content Services</a:t>
            </a:r>
          </a:p>
        </p:txBody>
      </p:sp>
      <p:cxnSp>
        <p:nvCxnSpPr>
          <p:cNvPr id="12" name="Straight Connector 11"/>
          <p:cNvCxnSpPr>
            <a:stCxn id="7" idx="6"/>
            <a:endCxn id="9" idx="2"/>
          </p:cNvCxnSpPr>
          <p:nvPr/>
        </p:nvCxnSpPr>
        <p:spPr>
          <a:xfrm>
            <a:off x="6158753" y="3225649"/>
            <a:ext cx="9950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0"/>
            <a:endCxn id="7" idx="4"/>
          </p:cNvCxnSpPr>
          <p:nvPr/>
        </p:nvCxnSpPr>
        <p:spPr>
          <a:xfrm flipH="1" flipV="1">
            <a:off x="5262282" y="3568549"/>
            <a:ext cx="1" cy="58943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5"/>
            <a:endCxn id="10" idx="1"/>
          </p:cNvCxnSpPr>
          <p:nvPr/>
        </p:nvCxnSpPr>
        <p:spPr>
          <a:xfrm>
            <a:off x="5896182" y="3468116"/>
            <a:ext cx="1456221" cy="79029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8" idx="7"/>
            <a:endCxn id="9" idx="3"/>
          </p:cNvCxnSpPr>
          <p:nvPr/>
        </p:nvCxnSpPr>
        <p:spPr>
          <a:xfrm flipV="1">
            <a:off x="5896183" y="3468116"/>
            <a:ext cx="1456220" cy="79029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 idx="0"/>
            <a:endCxn id="9" idx="4"/>
          </p:cNvCxnSpPr>
          <p:nvPr/>
        </p:nvCxnSpPr>
        <p:spPr>
          <a:xfrm flipV="1">
            <a:off x="7831791" y="3568549"/>
            <a:ext cx="0" cy="58943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6"/>
            <a:endCxn id="10" idx="2"/>
          </p:cNvCxnSpPr>
          <p:nvPr/>
        </p:nvCxnSpPr>
        <p:spPr>
          <a:xfrm>
            <a:off x="6158754" y="4500878"/>
            <a:ext cx="9950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759823" y="1760444"/>
            <a:ext cx="1792941" cy="6858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Applications</a:t>
            </a:r>
          </a:p>
        </p:txBody>
      </p:sp>
      <p:cxnSp>
        <p:nvCxnSpPr>
          <p:cNvPr id="29" name="Straight Connector 28"/>
          <p:cNvCxnSpPr>
            <a:stCxn id="7" idx="0"/>
            <a:endCxn id="28" idx="4"/>
          </p:cNvCxnSpPr>
          <p:nvPr/>
        </p:nvCxnSpPr>
        <p:spPr>
          <a:xfrm flipV="1">
            <a:off x="5262282" y="2446244"/>
            <a:ext cx="1394012" cy="43650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8" idx="4"/>
            <a:endCxn id="9" idx="0"/>
          </p:cNvCxnSpPr>
          <p:nvPr/>
        </p:nvCxnSpPr>
        <p:spPr>
          <a:xfrm>
            <a:off x="6656293" y="2446244"/>
            <a:ext cx="1175498" cy="43650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8" idx="4"/>
            <a:endCxn id="8" idx="7"/>
          </p:cNvCxnSpPr>
          <p:nvPr/>
        </p:nvCxnSpPr>
        <p:spPr>
          <a:xfrm flipH="1">
            <a:off x="5896183" y="2446245"/>
            <a:ext cx="760111" cy="181216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8" idx="4"/>
            <a:endCxn id="10" idx="1"/>
          </p:cNvCxnSpPr>
          <p:nvPr/>
        </p:nvCxnSpPr>
        <p:spPr>
          <a:xfrm>
            <a:off x="6656293" y="2446245"/>
            <a:ext cx="696110" cy="181216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721500" y="5086245"/>
            <a:ext cx="1792941" cy="685800"/>
          </a:xfrm>
          <a:prstGeom prst="ellipse">
            <a:avLst/>
          </a:prstGeom>
          <a:solidFill>
            <a:srgbClr val="73FB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Communication</a:t>
            </a:r>
            <a:br>
              <a:rPr lang="en-US" sz="1400" dirty="0">
                <a:solidFill>
                  <a:schemeClr val="tx1"/>
                </a:solidFill>
              </a:rPr>
            </a:br>
            <a:r>
              <a:rPr lang="en-US" sz="1400" dirty="0">
                <a:solidFill>
                  <a:schemeClr val="tx1"/>
                </a:solidFill>
              </a:rPr>
              <a:t>Protocols</a:t>
            </a:r>
          </a:p>
        </p:txBody>
      </p:sp>
      <p:cxnSp>
        <p:nvCxnSpPr>
          <p:cNvPr id="21" name="Straight Connector 20"/>
          <p:cNvCxnSpPr>
            <a:stCxn id="20" idx="7"/>
            <a:endCxn id="10" idx="4"/>
          </p:cNvCxnSpPr>
          <p:nvPr/>
        </p:nvCxnSpPr>
        <p:spPr>
          <a:xfrm flipV="1">
            <a:off x="7251870" y="4843778"/>
            <a:ext cx="579921" cy="3429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1"/>
            <a:endCxn id="8" idx="4"/>
          </p:cNvCxnSpPr>
          <p:nvPr/>
        </p:nvCxnSpPr>
        <p:spPr>
          <a:xfrm flipH="1" flipV="1">
            <a:off x="5262283" y="4843778"/>
            <a:ext cx="721787" cy="3429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 idx="5"/>
            <a:endCxn id="20" idx="0"/>
          </p:cNvCxnSpPr>
          <p:nvPr/>
        </p:nvCxnSpPr>
        <p:spPr>
          <a:xfrm>
            <a:off x="5896182" y="3468115"/>
            <a:ext cx="721788" cy="161813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8" idx="4"/>
            <a:endCxn id="20" idx="0"/>
          </p:cNvCxnSpPr>
          <p:nvPr/>
        </p:nvCxnSpPr>
        <p:spPr>
          <a:xfrm flipH="1">
            <a:off x="6617970" y="2446245"/>
            <a:ext cx="38324" cy="264000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9" idx="3"/>
            <a:endCxn id="20" idx="0"/>
          </p:cNvCxnSpPr>
          <p:nvPr/>
        </p:nvCxnSpPr>
        <p:spPr>
          <a:xfrm flipH="1">
            <a:off x="6617970" y="3468115"/>
            <a:ext cx="734433" cy="161813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698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990600" y="1176338"/>
            <a:ext cx="7162800" cy="457200"/>
          </a:xfrm>
          <a:prstGeom prst="rect">
            <a:avLst/>
          </a:prstGeom>
          <a:noFill/>
          <a:ln w="9525">
            <a:noFill/>
            <a:miter lim="800000"/>
            <a:headEnd/>
            <a:tailEnd/>
          </a:ln>
        </p:spPr>
        <p:txBody>
          <a:bodyPr>
            <a:spAutoFit/>
          </a:bodyPr>
          <a:lstStyle/>
          <a:p>
            <a:pPr marL="457200" indent="-457200" eaLnBrk="0" hangingPunct="0">
              <a:spcBef>
                <a:spcPct val="50000"/>
              </a:spcBef>
            </a:pPr>
            <a:endParaRPr kumimoji="0" lang="en-US">
              <a:latin typeface="Arial" charset="0"/>
            </a:endParaRPr>
          </a:p>
        </p:txBody>
      </p:sp>
      <p:sp>
        <p:nvSpPr>
          <p:cNvPr id="8195" name="Text Box 3"/>
          <p:cNvSpPr txBox="1">
            <a:spLocks noChangeArrowheads="1"/>
          </p:cNvSpPr>
          <p:nvPr/>
        </p:nvSpPr>
        <p:spPr bwMode="auto">
          <a:xfrm>
            <a:off x="533400" y="838200"/>
            <a:ext cx="6781800" cy="779463"/>
          </a:xfrm>
          <a:prstGeom prst="rect">
            <a:avLst/>
          </a:prstGeom>
          <a:noFill/>
          <a:ln w="9525">
            <a:noFill/>
            <a:miter lim="800000"/>
            <a:headEnd/>
            <a:tailEnd/>
          </a:ln>
        </p:spPr>
        <p:txBody>
          <a:bodyPr>
            <a:spAutoFit/>
          </a:bodyPr>
          <a:lstStyle/>
          <a:p>
            <a:pPr eaLnBrk="0" hangingPunct="0">
              <a:spcBef>
                <a:spcPct val="50000"/>
              </a:spcBef>
            </a:pPr>
            <a:endParaRPr kumimoji="0" lang="en-US" sz="1800" b="1">
              <a:solidFill>
                <a:srgbClr val="CC0000"/>
              </a:solidFill>
              <a:latin typeface="Arial" charset="0"/>
            </a:endParaRPr>
          </a:p>
          <a:p>
            <a:pPr eaLnBrk="0" hangingPunct="0">
              <a:spcBef>
                <a:spcPct val="50000"/>
              </a:spcBef>
            </a:pPr>
            <a:endParaRPr kumimoji="0" lang="en-GB" sz="1800" b="1">
              <a:solidFill>
                <a:srgbClr val="CC0000"/>
              </a:solidFill>
              <a:latin typeface="Arial" charset="0"/>
            </a:endParaRPr>
          </a:p>
        </p:txBody>
      </p:sp>
      <p:sp>
        <p:nvSpPr>
          <p:cNvPr id="8198" name="Text Box 6"/>
          <p:cNvSpPr txBox="1">
            <a:spLocks noChangeArrowheads="1"/>
          </p:cNvSpPr>
          <p:nvPr/>
        </p:nvSpPr>
        <p:spPr bwMode="auto">
          <a:xfrm>
            <a:off x="385855" y="1075567"/>
            <a:ext cx="8295479" cy="5410712"/>
          </a:xfrm>
          <a:prstGeom prst="rect">
            <a:avLst/>
          </a:prstGeom>
          <a:noFill/>
          <a:ln w="9525">
            <a:noFill/>
            <a:miter lim="800000"/>
            <a:headEnd/>
            <a:tailEnd/>
          </a:ln>
        </p:spPr>
        <p:txBody>
          <a:bodyPr wrap="square">
            <a:spAutoFit/>
          </a:bodyPr>
          <a:lstStyle/>
          <a:p>
            <a:pPr marL="457200" indent="-457200" eaLnBrk="0" hangingPunct="0">
              <a:lnSpc>
                <a:spcPct val="70000"/>
              </a:lnSpc>
              <a:spcBef>
                <a:spcPct val="50000"/>
              </a:spcBef>
              <a:buFontTx/>
              <a:buAutoNum type="arabicPeriod"/>
            </a:pPr>
            <a:r>
              <a:rPr kumimoji="0" lang="en-US" sz="1800" b="1" dirty="0" smtClean="0">
                <a:solidFill>
                  <a:schemeClr val="accent2"/>
                </a:solidFill>
                <a:latin typeface="Arial" charset="0"/>
              </a:rPr>
              <a:t>SANA Steering Group (SSG)</a:t>
            </a:r>
            <a:endParaRPr kumimoji="0" lang="en-US" sz="1800" b="1" dirty="0">
              <a:solidFill>
                <a:schemeClr val="accent2"/>
              </a:solidFill>
              <a:latin typeface="Arial" charset="0"/>
            </a:endParaRPr>
          </a:p>
          <a:p>
            <a:pPr marL="914400" lvl="1" indent="-457200" eaLnBrk="0" hangingPunct="0">
              <a:spcBef>
                <a:spcPct val="50000"/>
              </a:spcBef>
            </a:pPr>
            <a:r>
              <a:rPr kumimoji="0" lang="en-GB" sz="1800" b="1" dirty="0">
                <a:latin typeface="Arial" charset="0"/>
                <a:cs typeface="Times New Roman" pitchFamily="18" charset="0"/>
              </a:rPr>
              <a:t>Goal</a:t>
            </a:r>
            <a:r>
              <a:rPr kumimoji="0" lang="en-GB" sz="1800" b="1" dirty="0" smtClean="0">
                <a:latin typeface="Arial" charset="0"/>
                <a:cs typeface="Times New Roman" pitchFamily="18" charset="0"/>
              </a:rPr>
              <a:t>: Re-Engineer the SANA Registries to fix major issues</a:t>
            </a:r>
            <a:endParaRPr kumimoji="0" lang="en-GB" sz="1800" b="1" dirty="0">
              <a:latin typeface="Arial" charset="0"/>
              <a:cs typeface="Times New Roman" pitchFamily="18" charset="0"/>
            </a:endParaRPr>
          </a:p>
          <a:p>
            <a:pPr marL="914400" lvl="1" indent="-457200" eaLnBrk="0" hangingPunct="0">
              <a:spcBef>
                <a:spcPct val="50000"/>
              </a:spcBef>
            </a:pPr>
            <a:r>
              <a:rPr kumimoji="0" lang="en-GB" sz="1800" b="1" dirty="0">
                <a:latin typeface="Arial" charset="0"/>
                <a:cs typeface="Times New Roman" pitchFamily="18" charset="0"/>
              </a:rPr>
              <a:t>Working Status: Active _X_ Idle ____</a:t>
            </a:r>
          </a:p>
          <a:p>
            <a:pPr marL="914400" lvl="1" indent="-457200" eaLnBrk="0" hangingPunct="0">
              <a:spcBef>
                <a:spcPct val="50000"/>
              </a:spcBef>
            </a:pPr>
            <a:r>
              <a:rPr kumimoji="0" lang="en-GB" sz="1800" b="1" dirty="0">
                <a:latin typeface="Arial" charset="0"/>
                <a:cs typeface="Times New Roman" pitchFamily="18" charset="0"/>
              </a:rPr>
              <a:t>Summary progress: </a:t>
            </a:r>
            <a:r>
              <a:rPr kumimoji="0" lang="en-GB" sz="1800" b="1" dirty="0" smtClean="0">
                <a:latin typeface="Arial" charset="0"/>
                <a:cs typeface="Times New Roman" pitchFamily="18" charset="0"/>
              </a:rPr>
              <a:t>Documents re-engineering the SANA registries approved by the CESG</a:t>
            </a:r>
            <a:r>
              <a:rPr lang="en-GB" sz="1800" dirty="0">
                <a:cs typeface="Times New Roman" pitchFamily="18" charset="0"/>
              </a:rPr>
              <a:t>. </a:t>
            </a:r>
            <a:r>
              <a:rPr lang="en-GB" sz="1800" dirty="0" smtClean="0">
                <a:cs typeface="Times New Roman" pitchFamily="18" charset="0"/>
              </a:rPr>
              <a:t>New Registry </a:t>
            </a:r>
            <a:r>
              <a:rPr lang="en-GB" sz="1800" dirty="0">
                <a:cs typeface="Times New Roman" pitchFamily="18" charset="0"/>
              </a:rPr>
              <a:t>Management Policy (RMP</a:t>
            </a:r>
            <a:r>
              <a:rPr lang="en-GB" sz="1800" dirty="0" smtClean="0">
                <a:cs typeface="Times New Roman" pitchFamily="18" charset="0"/>
              </a:rPr>
              <a:t>), </a:t>
            </a:r>
            <a:r>
              <a:rPr lang="en-GB" sz="1800" dirty="0">
                <a:cs typeface="Times New Roman" pitchFamily="18" charset="0"/>
              </a:rPr>
              <a:t>SANA WG “</a:t>
            </a:r>
            <a:r>
              <a:rPr lang="en-GB" sz="1800" dirty="0" err="1">
                <a:cs typeface="Times New Roman" pitchFamily="18" charset="0"/>
              </a:rPr>
              <a:t>CookBook</a:t>
            </a:r>
            <a:r>
              <a:rPr lang="en-GB" sz="1800" dirty="0">
                <a:cs typeface="Times New Roman" pitchFamily="18" charset="0"/>
              </a:rPr>
              <a:t>” </a:t>
            </a:r>
            <a:r>
              <a:rPr lang="en-GB" sz="1800" dirty="0" smtClean="0">
                <a:cs typeface="Times New Roman" pitchFamily="18" charset="0"/>
              </a:rPr>
              <a:t>and revised </a:t>
            </a:r>
            <a:r>
              <a:rPr kumimoji="0" lang="en-GB" sz="1800" b="1" dirty="0" smtClean="0">
                <a:latin typeface="Arial" charset="0"/>
                <a:cs typeface="Times New Roman" pitchFamily="18" charset="0"/>
              </a:rPr>
              <a:t>SANA YB.</a:t>
            </a:r>
          </a:p>
          <a:p>
            <a:pPr marL="914400" lvl="1" indent="-457200" eaLnBrk="0" hangingPunct="0">
              <a:spcBef>
                <a:spcPct val="50000"/>
              </a:spcBef>
            </a:pPr>
            <a:endParaRPr lang="en-GB" sz="1800" dirty="0">
              <a:cs typeface="Times New Roman" pitchFamily="18" charset="0"/>
            </a:endParaRPr>
          </a:p>
          <a:p>
            <a:pPr marL="914400" lvl="1" indent="-457200" eaLnBrk="0" hangingPunct="0">
              <a:spcBef>
                <a:spcPct val="50000"/>
              </a:spcBef>
            </a:pPr>
            <a:endParaRPr kumimoji="0" lang="en-GB" sz="1800" b="1" dirty="0">
              <a:latin typeface="Arial" charset="0"/>
              <a:cs typeface="Times New Roman" pitchFamily="18" charset="0"/>
            </a:endParaRPr>
          </a:p>
          <a:p>
            <a:pPr marL="914400" lvl="1" indent="-457200" eaLnBrk="0" hangingPunct="0">
              <a:spcBef>
                <a:spcPct val="50000"/>
              </a:spcBef>
            </a:pPr>
            <a:endParaRPr kumimoji="0" lang="en-GB" sz="1800" b="1" dirty="0">
              <a:latin typeface="Arial" charset="0"/>
              <a:cs typeface="Times New Roman" pitchFamily="18" charset="0"/>
            </a:endParaRPr>
          </a:p>
          <a:p>
            <a:pPr marL="914400" lvl="1" indent="-457200" eaLnBrk="0" hangingPunct="0">
              <a:spcBef>
                <a:spcPct val="50000"/>
              </a:spcBef>
            </a:pPr>
            <a:endParaRPr kumimoji="0" lang="en-GB" sz="1800" b="1" dirty="0" smtClean="0">
              <a:latin typeface="Arial" charset="0"/>
              <a:cs typeface="Times New Roman" pitchFamily="18" charset="0"/>
            </a:endParaRPr>
          </a:p>
          <a:p>
            <a:pPr marL="914400" lvl="1" indent="-457200" eaLnBrk="0" hangingPunct="0">
              <a:spcBef>
                <a:spcPct val="50000"/>
              </a:spcBef>
            </a:pPr>
            <a:r>
              <a:rPr kumimoji="0" lang="en-GB" sz="1800" b="1" dirty="0" smtClean="0">
                <a:latin typeface="Arial" charset="0"/>
                <a:cs typeface="Times New Roman" pitchFamily="18" charset="0"/>
              </a:rPr>
              <a:t>Progress </a:t>
            </a:r>
            <a:r>
              <a:rPr kumimoji="0" lang="en-GB" sz="1800" b="1" dirty="0">
                <a:latin typeface="Arial" charset="0"/>
                <a:cs typeface="Times New Roman" pitchFamily="18" charset="0"/>
              </a:rPr>
              <a:t>since last meeting: </a:t>
            </a:r>
            <a:r>
              <a:rPr lang="en-GB" sz="1800" dirty="0" smtClean="0">
                <a:cs typeface="Times New Roman" pitchFamily="18" charset="0"/>
              </a:rPr>
              <a:t>Revised documents are finalized.  SANA operator &amp; Secretariat planning for updates (plan end of April).  CSS area lined up as first customer.  SM&amp;C and CSTS WG did detailed review &amp; provided only minor requests for edits.</a:t>
            </a:r>
            <a:endParaRPr kumimoji="0" lang="en-GB" sz="1800" b="1" dirty="0" smtClean="0">
              <a:latin typeface="Arial" charset="0"/>
              <a:cs typeface="Times New Roman" pitchFamily="18" charset="0"/>
            </a:endParaRPr>
          </a:p>
          <a:p>
            <a:pPr marL="914400" lvl="1" indent="-457200" eaLnBrk="0" hangingPunct="0">
              <a:spcBef>
                <a:spcPct val="50000"/>
              </a:spcBef>
            </a:pPr>
            <a:r>
              <a:rPr kumimoji="0" lang="en-GB" sz="1800" b="1" dirty="0" smtClean="0">
                <a:latin typeface="Arial" charset="0"/>
                <a:cs typeface="Times New Roman" pitchFamily="18" charset="0"/>
              </a:rPr>
              <a:t>Problems and Issues: Expect CMC review request within </a:t>
            </a:r>
            <a:r>
              <a:rPr lang="en-GB" sz="1800" dirty="0" smtClean="0">
                <a:cs typeface="Times New Roman" pitchFamily="18" charset="0"/>
              </a:rPr>
              <a:t>the</a:t>
            </a:r>
            <a:r>
              <a:rPr kumimoji="0" lang="en-GB" sz="1800" b="1" dirty="0" smtClean="0">
                <a:latin typeface="Arial" charset="0"/>
                <a:cs typeface="Times New Roman" pitchFamily="18" charset="0"/>
              </a:rPr>
              <a:t> month</a:t>
            </a:r>
            <a:endParaRPr kumimoji="0" lang="en-GB" sz="1800" b="1" dirty="0">
              <a:latin typeface="Arial" charset="0"/>
              <a:cs typeface="Times New Roman" pitchFamily="18" charset="0"/>
            </a:endParaRPr>
          </a:p>
        </p:txBody>
      </p:sp>
      <p:graphicFrame>
        <p:nvGraphicFramePr>
          <p:cNvPr id="23584" name="Group 32"/>
          <p:cNvGraphicFramePr>
            <a:graphicFrameLocks noGrp="1"/>
          </p:cNvGraphicFramePr>
          <p:nvPr>
            <p:extLst>
              <p:ext uri="{D42A27DB-BD31-4B8C-83A1-F6EECF244321}">
                <p14:modId xmlns:p14="http://schemas.microsoft.com/office/powerpoint/2010/main" val="524293820"/>
              </p:ext>
            </p:extLst>
          </p:nvPr>
        </p:nvGraphicFramePr>
        <p:xfrm>
          <a:off x="1219200" y="3492034"/>
          <a:ext cx="6858000" cy="1097280"/>
        </p:xfrm>
        <a:graphic>
          <a:graphicData uri="http://schemas.openxmlformats.org/drawingml/2006/table">
            <a:tbl>
              <a:tblPr/>
              <a:tblGrid>
                <a:gridCol w="1714500"/>
                <a:gridCol w="1714500"/>
                <a:gridCol w="1714500"/>
                <a:gridCol w="1714500"/>
              </a:tblGrid>
              <a:tr h="457200">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sz="1200" b="0" i="0" u="none" strike="noStrike" cap="none" normalizeH="0" baseline="0" dirty="0" smtClean="0">
                          <a:ln>
                            <a:noFill/>
                          </a:ln>
                          <a:solidFill>
                            <a:schemeClr val="tx1"/>
                          </a:solidFill>
                          <a:effectLst/>
                          <a:latin typeface="Helvetica" pitchFamily="34" charset="0"/>
                          <a:ea typeface="Osaka" charset="-128"/>
                        </a:rPr>
                        <a:t>status: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sz="1200" b="0" i="0" u="none" strike="noStrike" cap="none" normalizeH="0" baseline="0" smtClean="0">
                          <a:ln>
                            <a:noFill/>
                          </a:ln>
                          <a:solidFill>
                            <a:schemeClr val="tx1"/>
                          </a:solidFill>
                          <a:effectLst/>
                          <a:latin typeface="Helvetica" pitchFamily="34" charset="0"/>
                          <a:ea typeface="Osaka" charset="-128"/>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sz="1200" b="0" i="0" u="none" strike="noStrike" cap="none" normalizeH="0" baseline="0" dirty="0" smtClean="0">
                          <a:ln>
                            <a:noFill/>
                          </a:ln>
                          <a:solidFill>
                            <a:schemeClr val="tx1"/>
                          </a:solidFill>
                          <a:effectLst/>
                          <a:latin typeface="Helvetica" pitchFamily="34" charset="0"/>
                          <a:ea typeface="Osaka" charset="-128"/>
                        </a:rPr>
                        <a:t>CAUTION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sz="1200" b="0" i="0" u="none" strike="noStrike" cap="none" normalizeH="0" baseline="0" dirty="0" smtClean="0">
                          <a:ln>
                            <a:noFill/>
                          </a:ln>
                          <a:solidFill>
                            <a:schemeClr val="tx1"/>
                          </a:solidFill>
                          <a:effectLst/>
                          <a:latin typeface="Helvetica" pitchFamily="34" charset="0"/>
                          <a:ea typeface="Osaka" charset="-128"/>
                        </a:rPr>
                        <a:t>PROBLEM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00"/>
                    </a:solidFill>
                  </a:tcPr>
                </a:tc>
              </a:tr>
              <a:tr h="457200">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sz="1200" b="0" i="0" u="none" strike="noStrike" cap="none" normalizeH="0" baseline="0" dirty="0" smtClean="0">
                          <a:ln>
                            <a:noFill/>
                          </a:ln>
                          <a:solidFill>
                            <a:schemeClr val="tx1"/>
                          </a:solidFill>
                          <a:effectLst/>
                          <a:latin typeface="Helvetica" pitchFamily="34" charset="0"/>
                          <a:ea typeface="Osaka" charset="-128"/>
                        </a:rPr>
                        <a:t>Comment: SSG and other WG concur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sz="1200" b="0" i="0" u="none" strike="noStrike" cap="none" normalizeH="0" baseline="0" dirty="0" smtClean="0">
                          <a:ln>
                            <a:noFill/>
                          </a:ln>
                          <a:solidFill>
                            <a:schemeClr val="tx1"/>
                          </a:solidFill>
                          <a:effectLst/>
                          <a:latin typeface="Helvetica" pitchFamily="34" charset="0"/>
                          <a:ea typeface="Osaka" charset="-128"/>
                        </a:rPr>
                        <a:t>Docs approved by CESG, queued for CMC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endParaRPr kumimoji="1" lang="en-US" sz="1200" b="0" i="0" u="none" strike="noStrike" cap="none" normalizeH="0" baseline="0" dirty="0" smtClean="0">
                        <a:ln>
                          <a:noFill/>
                        </a:ln>
                        <a:solidFill>
                          <a:schemeClr val="tx1"/>
                        </a:solidFill>
                        <a:effectLst/>
                        <a:latin typeface="Helvetica" pitchFamily="34" charset="0"/>
                        <a:ea typeface="Osaka"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endParaRPr kumimoji="1" lang="en-US" sz="1200" b="0" i="0" u="none" strike="noStrike" cap="none" normalizeH="0" baseline="0" dirty="0" smtClean="0">
                        <a:ln>
                          <a:noFill/>
                        </a:ln>
                        <a:solidFill>
                          <a:schemeClr val="tx1"/>
                        </a:solidFill>
                        <a:effectLst/>
                        <a:latin typeface="Helvetica" pitchFamily="34" charset="0"/>
                        <a:ea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Text Box 4"/>
          <p:cNvSpPr txBox="1">
            <a:spLocks noChangeArrowheads="1"/>
          </p:cNvSpPr>
          <p:nvPr/>
        </p:nvSpPr>
        <p:spPr bwMode="auto">
          <a:xfrm>
            <a:off x="1538005" y="25405"/>
            <a:ext cx="6644065" cy="523220"/>
          </a:xfrm>
          <a:prstGeom prst="rect">
            <a:avLst/>
          </a:prstGeom>
          <a:noFill/>
          <a:ln w="9525">
            <a:noFill/>
            <a:miter lim="800000"/>
            <a:headEnd/>
            <a:tailEnd/>
          </a:ln>
        </p:spPr>
        <p:txBody>
          <a:bodyPr wrap="square">
            <a:spAutoFit/>
          </a:bodyPr>
          <a:lstStyle/>
          <a:p>
            <a:pPr lvl="1" algn="ctr" eaLnBrk="0" hangingPunct="0">
              <a:spcBef>
                <a:spcPct val="50000"/>
              </a:spcBef>
            </a:pPr>
            <a:r>
              <a:rPr lang="en-GB" sz="2500" dirty="0">
                <a:solidFill>
                  <a:srgbClr val="000099"/>
                </a:solidFill>
                <a:latin typeface="+mj-lt"/>
                <a:ea typeface="+mj-ea"/>
                <a:cs typeface="+mj-cs"/>
              </a:rPr>
              <a:t>SEA Area</a:t>
            </a:r>
            <a:r>
              <a:rPr lang="en-US" sz="2500" dirty="0">
                <a:solidFill>
                  <a:srgbClr val="000099"/>
                </a:solidFill>
                <a:latin typeface="+mj-lt"/>
                <a:ea typeface="+mj-ea"/>
                <a:cs typeface="+mj-cs"/>
              </a:rPr>
              <a:t> </a:t>
            </a:r>
            <a:r>
              <a:rPr lang="en-GB" sz="2800" dirty="0">
                <a:solidFill>
                  <a:srgbClr val="000099"/>
                </a:solidFill>
                <a:latin typeface="Calibri" pitchFamily="34" charset="0"/>
              </a:rPr>
              <a:t>Area Working Group Report</a:t>
            </a:r>
            <a:endParaRPr lang="en-US" sz="2500" dirty="0">
              <a:solidFill>
                <a:srgbClr val="000099"/>
              </a:solidFill>
              <a:latin typeface="+mj-lt"/>
              <a:ea typeface="+mj-ea"/>
              <a:cs typeface="+mj-cs"/>
            </a:endParaRPr>
          </a:p>
        </p:txBody>
      </p:sp>
      <p:sp>
        <p:nvSpPr>
          <p:cNvPr id="9" name="Text Box 5"/>
          <p:cNvSpPr txBox="1">
            <a:spLocks noChangeArrowheads="1"/>
          </p:cNvSpPr>
          <p:nvPr/>
        </p:nvSpPr>
        <p:spPr bwMode="auto">
          <a:xfrm>
            <a:off x="1422790" y="625435"/>
            <a:ext cx="6781800" cy="366713"/>
          </a:xfrm>
          <a:prstGeom prst="rect">
            <a:avLst/>
          </a:prstGeom>
          <a:noFill/>
          <a:ln w="9525">
            <a:noFill/>
            <a:miter lim="800000"/>
            <a:headEnd/>
            <a:tailEnd/>
          </a:ln>
        </p:spPr>
        <p:txBody>
          <a:bodyPr>
            <a:spAutoFit/>
          </a:bodyPr>
          <a:lstStyle/>
          <a:p>
            <a:pPr algn="ctr" eaLnBrk="0" hangingPunct="0">
              <a:spcBef>
                <a:spcPct val="50000"/>
              </a:spcBef>
            </a:pPr>
            <a:r>
              <a:rPr kumimoji="0" lang="en-US" sz="1800" b="1" dirty="0">
                <a:solidFill>
                  <a:srgbClr val="000099"/>
                </a:solidFill>
                <a:latin typeface="Arial" charset="0"/>
              </a:rPr>
              <a:t>SUMMARY TECHNICAL STATUS</a:t>
            </a:r>
            <a:endParaRPr kumimoji="0" lang="en-GB" sz="1800" b="1" dirty="0">
              <a:solidFill>
                <a:srgbClr val="000099"/>
              </a:solidFill>
              <a:latin typeface="Arial" charset="0"/>
            </a:endParaRPr>
          </a:p>
        </p:txBody>
      </p:sp>
    </p:spTree>
    <p:extLst>
      <p:ext uri="{BB962C8B-B14F-4D97-AF65-F5344CB8AC3E}">
        <p14:creationId xmlns:p14="http://schemas.microsoft.com/office/powerpoint/2010/main" val="18795909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85"/>
            <a:ext cx="8229600" cy="1143000"/>
          </a:xfrm>
        </p:spPr>
        <p:txBody>
          <a:bodyPr/>
          <a:lstStyle/>
          <a:p>
            <a:r>
              <a:rPr lang="en-US" dirty="0" smtClean="0">
                <a:effectLst/>
              </a:rPr>
              <a:t>CCSDS SCID Registry Discussion</a:t>
            </a:r>
            <a:endParaRPr lang="en-US" dirty="0">
              <a:effectLst/>
            </a:endParaRPr>
          </a:p>
        </p:txBody>
      </p:sp>
      <p:sp>
        <p:nvSpPr>
          <p:cNvPr id="3" name="Content Placeholder 2"/>
          <p:cNvSpPr>
            <a:spLocks noGrp="1"/>
          </p:cNvSpPr>
          <p:nvPr>
            <p:ph idx="1"/>
          </p:nvPr>
        </p:nvSpPr>
        <p:spPr>
          <a:xfrm>
            <a:off x="457200" y="1124700"/>
            <a:ext cx="8229600" cy="4860890"/>
          </a:xfrm>
        </p:spPr>
        <p:txBody>
          <a:bodyPr>
            <a:normAutofit fontScale="92500" lnSpcReduction="10000"/>
          </a:bodyPr>
          <a:lstStyle/>
          <a:p>
            <a:r>
              <a:rPr lang="en-US" dirty="0" smtClean="0"/>
              <a:t>The RMP extends the </a:t>
            </a:r>
            <a:r>
              <a:rPr lang="en-US" dirty="0"/>
              <a:t>existing SCID </a:t>
            </a:r>
            <a:r>
              <a:rPr lang="en-US" dirty="0" smtClean="0"/>
              <a:t>registry</a:t>
            </a:r>
            <a:endParaRPr lang="en-US" dirty="0"/>
          </a:p>
          <a:p>
            <a:r>
              <a:rPr lang="en-US" dirty="0" smtClean="0"/>
              <a:t>Uses </a:t>
            </a:r>
            <a:r>
              <a:rPr lang="en-US" dirty="0"/>
              <a:t>the same pattern of requiring:</a:t>
            </a:r>
          </a:p>
          <a:p>
            <a:pPr lvl="1"/>
            <a:r>
              <a:rPr lang="en-US" dirty="0" smtClean="0"/>
              <a:t>A designated AR from a Member or observer agency, or from an affiliate, to request SCID assignment or relinquishment</a:t>
            </a:r>
            <a:endParaRPr lang="en-US" dirty="0"/>
          </a:p>
          <a:p>
            <a:r>
              <a:rPr lang="en-US" dirty="0"/>
              <a:t>Adds:</a:t>
            </a:r>
          </a:p>
          <a:p>
            <a:pPr lvl="1"/>
            <a:r>
              <a:rPr lang="en-US" dirty="0"/>
              <a:t>Unique OIDs for all </a:t>
            </a:r>
            <a:r>
              <a:rPr lang="en-US" dirty="0" smtClean="0"/>
              <a:t>Spacecraft that </a:t>
            </a:r>
            <a:r>
              <a:rPr lang="en-US" dirty="0"/>
              <a:t>are </a:t>
            </a:r>
            <a:r>
              <a:rPr lang="en-US" dirty="0" smtClean="0"/>
              <a:t>registered, in addition to the SCID</a:t>
            </a:r>
            <a:endParaRPr lang="en-US" dirty="0"/>
          </a:p>
          <a:p>
            <a:pPr lvl="1"/>
            <a:r>
              <a:rPr lang="en-US" dirty="0"/>
              <a:t>Adds spacecraft name, abbreviation, and alias attributes</a:t>
            </a:r>
          </a:p>
          <a:p>
            <a:pPr lvl="1"/>
            <a:r>
              <a:rPr lang="en-US" dirty="0"/>
              <a:t>Permits assignment of an OID without a SCID and makes OIDs permanent tags for the spacecraft</a:t>
            </a:r>
          </a:p>
          <a:p>
            <a:pPr lvl="1"/>
            <a:r>
              <a:rPr lang="en-US" dirty="0" smtClean="0"/>
              <a:t>Requires </a:t>
            </a:r>
            <a:r>
              <a:rPr lang="en-US" dirty="0"/>
              <a:t>tagging all data, uniformly, with the date of any changes and the ID of the persons requesting and performing the </a:t>
            </a:r>
            <a:r>
              <a:rPr lang="en-US" dirty="0" smtClean="0"/>
              <a:t>change</a:t>
            </a:r>
          </a:p>
          <a:p>
            <a:pPr lvl="1"/>
            <a:r>
              <a:rPr lang="en-US" i="1" dirty="0" smtClean="0">
                <a:solidFill>
                  <a:srgbClr val="FF0000"/>
                </a:solidFill>
              </a:rPr>
              <a:t>Will need to add allocated frequencies if frequency bin proposal is adopted </a:t>
            </a:r>
          </a:p>
          <a:p>
            <a:pPr lvl="1"/>
            <a:r>
              <a:rPr lang="en-US" i="1" dirty="0" smtClean="0">
                <a:solidFill>
                  <a:srgbClr val="FF0000"/>
                </a:solidFill>
              </a:rPr>
              <a:t>Could include list of protocols that are used</a:t>
            </a:r>
          </a:p>
          <a:p>
            <a:pPr lvl="1"/>
            <a:endParaRPr lang="en-US" dirty="0" smtClean="0"/>
          </a:p>
          <a:p>
            <a:r>
              <a:rPr lang="en-US" dirty="0" smtClean="0"/>
              <a:t>The SCID registry is managed by the SANA Operator</a:t>
            </a:r>
            <a:endParaRPr lang="en-US" dirty="0"/>
          </a:p>
          <a:p>
            <a:endParaRPr lang="en-US" dirty="0"/>
          </a:p>
        </p:txBody>
      </p:sp>
    </p:spTree>
    <p:extLst>
      <p:ext uri="{BB962C8B-B14F-4D97-AF65-F5344CB8AC3E}">
        <p14:creationId xmlns:p14="http://schemas.microsoft.com/office/powerpoint/2010/main" val="11246716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78"/>
            <a:ext cx="8229600" cy="643920"/>
          </a:xfrm>
        </p:spPr>
        <p:txBody>
          <a:bodyPr>
            <a:normAutofit/>
          </a:bodyPr>
          <a:lstStyle/>
          <a:p>
            <a:r>
              <a:rPr lang="en-US" dirty="0" smtClean="0">
                <a:effectLst/>
              </a:rPr>
              <a:t>Spacecraft (SCID) Registry Structure</a:t>
            </a:r>
            <a:endParaRPr lang="en-US" dirty="0">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1411" y="631354"/>
            <a:ext cx="4160018" cy="6109482"/>
          </a:xfrm>
        </p:spPr>
      </p:pic>
      <p:sp>
        <p:nvSpPr>
          <p:cNvPr id="6" name="Rectangle 5"/>
          <p:cNvSpPr/>
          <p:nvPr/>
        </p:nvSpPr>
        <p:spPr>
          <a:xfrm>
            <a:off x="6742445" y="6017679"/>
            <a:ext cx="2155371" cy="523220"/>
          </a:xfrm>
          <a:prstGeom prst="rect">
            <a:avLst/>
          </a:prstGeom>
        </p:spPr>
        <p:txBody>
          <a:bodyPr wrap="square">
            <a:spAutoFit/>
          </a:bodyPr>
          <a:lstStyle/>
          <a:p>
            <a:r>
              <a:rPr lang="en-US" sz="1400" smtClean="0">
                <a:solidFill>
                  <a:srgbClr val="FF0000"/>
                </a:solidFill>
              </a:rPr>
              <a:t>Items in red are new or modified fields</a:t>
            </a:r>
            <a:endParaRPr lang="en-US" sz="1400" dirty="0">
              <a:solidFill>
                <a:srgbClr val="FF0000"/>
              </a:solidFill>
            </a:endParaRPr>
          </a:p>
        </p:txBody>
      </p:sp>
      <p:sp>
        <p:nvSpPr>
          <p:cNvPr id="3" name="Rectangle 2"/>
          <p:cNvSpPr/>
          <p:nvPr/>
        </p:nvSpPr>
        <p:spPr>
          <a:xfrm>
            <a:off x="6742445" y="4657960"/>
            <a:ext cx="2071401" cy="646331"/>
          </a:xfrm>
          <a:prstGeom prst="rect">
            <a:avLst/>
          </a:prstGeom>
        </p:spPr>
        <p:txBody>
          <a:bodyPr wrap="none">
            <a:spAutoFit/>
          </a:bodyPr>
          <a:lstStyle/>
          <a:p>
            <a:r>
              <a:rPr lang="en-US" sz="1200" i="1" dirty="0" smtClean="0">
                <a:solidFill>
                  <a:srgbClr val="FF0000"/>
                </a:solidFill>
              </a:rPr>
              <a:t>Add</a:t>
            </a:r>
          </a:p>
          <a:p>
            <a:pPr marL="285750" indent="-285750">
              <a:buFont typeface="Arial" charset="0"/>
              <a:buChar char="•"/>
            </a:pPr>
            <a:r>
              <a:rPr lang="en-US" sz="1200" i="1" dirty="0">
                <a:solidFill>
                  <a:srgbClr val="FF0000"/>
                </a:solidFill>
              </a:rPr>
              <a:t>A</a:t>
            </a:r>
            <a:r>
              <a:rPr lang="en-US" sz="1200" i="1" dirty="0" smtClean="0">
                <a:solidFill>
                  <a:srgbClr val="FF0000"/>
                </a:solidFill>
              </a:rPr>
              <a:t>llocated frequencies</a:t>
            </a:r>
          </a:p>
          <a:p>
            <a:pPr marL="285750" indent="-285750">
              <a:buFont typeface="Arial" charset="0"/>
              <a:buChar char="•"/>
            </a:pPr>
            <a:r>
              <a:rPr lang="en-US" sz="1200" i="1" dirty="0" smtClean="0">
                <a:solidFill>
                  <a:srgbClr val="FF0000"/>
                </a:solidFill>
              </a:rPr>
              <a:t>Adopted protocols</a:t>
            </a:r>
            <a:endParaRPr lang="en-US" sz="1200" dirty="0"/>
          </a:p>
        </p:txBody>
      </p:sp>
    </p:spTree>
    <p:extLst>
      <p:ext uri="{BB962C8B-B14F-4D97-AF65-F5344CB8AC3E}">
        <p14:creationId xmlns:p14="http://schemas.microsoft.com/office/powerpoint/2010/main" val="20564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785" y="20105"/>
            <a:ext cx="8229600" cy="1143000"/>
          </a:xfrm>
        </p:spPr>
        <p:txBody>
          <a:bodyPr/>
          <a:lstStyle/>
          <a:p>
            <a:r>
              <a:rPr lang="en-US" dirty="0">
                <a:effectLst/>
              </a:rPr>
              <a:t>CMC </a:t>
            </a:r>
            <a:r>
              <a:rPr lang="en-US" dirty="0" smtClean="0">
                <a:effectLst/>
              </a:rPr>
              <a:t>Issues  SEA </a:t>
            </a:r>
            <a:r>
              <a:rPr lang="en-US" dirty="0">
                <a:effectLst/>
              </a:rPr>
              <a:t>Poll - CMC-P-2016-01-002</a:t>
            </a:r>
            <a:br>
              <a:rPr lang="en-US" dirty="0">
                <a:effectLst/>
              </a:rPr>
            </a:br>
            <a:r>
              <a:rPr lang="en-US" dirty="0" smtClean="0">
                <a:effectLst/>
              </a:rPr>
              <a:t>SEA Analysis</a:t>
            </a:r>
            <a:endParaRPr lang="en-US" dirty="0">
              <a:effectLst/>
            </a:endParaRPr>
          </a:p>
        </p:txBody>
      </p:sp>
      <p:sp>
        <p:nvSpPr>
          <p:cNvPr id="3" name="Content Placeholder 2"/>
          <p:cNvSpPr>
            <a:spLocks noGrp="1"/>
          </p:cNvSpPr>
          <p:nvPr>
            <p:ph idx="1"/>
          </p:nvPr>
        </p:nvSpPr>
        <p:spPr>
          <a:xfrm>
            <a:off x="448332" y="1201510"/>
            <a:ext cx="8229600" cy="5146270"/>
          </a:xfrm>
        </p:spPr>
        <p:txBody>
          <a:bodyPr/>
          <a:lstStyle/>
          <a:p>
            <a:r>
              <a:rPr lang="en-US" sz="1800" dirty="0" smtClean="0"/>
              <a:t>By definition any simulator or “flight-less bird” is never communicated to using free space RF radiation.</a:t>
            </a:r>
          </a:p>
          <a:p>
            <a:r>
              <a:rPr lang="en-US" sz="1800" dirty="0" smtClean="0"/>
              <a:t>The whole purpose of SCID assignment is to provide a unique CCSDS identifier so that there is no mistake when sending data to S/C using RF radiation.</a:t>
            </a:r>
          </a:p>
          <a:p>
            <a:r>
              <a:rPr lang="en-US" sz="1800" dirty="0" smtClean="0"/>
              <a:t>Unless these rules are violated there is no possibility of ambiguity if the </a:t>
            </a:r>
            <a:r>
              <a:rPr lang="en-US" sz="1800" dirty="0"/>
              <a:t>SCIDs </a:t>
            </a:r>
            <a:r>
              <a:rPr lang="en-US" sz="1800" dirty="0" smtClean="0"/>
              <a:t>for simulators </a:t>
            </a:r>
            <a:r>
              <a:rPr lang="en-US" sz="1800" dirty="0"/>
              <a:t>or “flight-less </a:t>
            </a:r>
            <a:r>
              <a:rPr lang="en-US" sz="1800" dirty="0" smtClean="0"/>
              <a:t>birds” are recovered and re-assigned.</a:t>
            </a:r>
          </a:p>
          <a:p>
            <a:r>
              <a:rPr lang="en-US" sz="1800" dirty="0" smtClean="0"/>
              <a:t>In practical terms, the agencies may continue using the current SCIDs, or any other SCIDs that they wish to select, for simulators </a:t>
            </a:r>
            <a:r>
              <a:rPr lang="en-US" sz="1800" dirty="0"/>
              <a:t>or “flight-less </a:t>
            </a:r>
            <a:r>
              <a:rPr lang="en-US" sz="1800" dirty="0" smtClean="0"/>
              <a:t>birds”, as long as they do not radiate them.</a:t>
            </a:r>
          </a:p>
          <a:p>
            <a:r>
              <a:rPr lang="en-US" sz="1800" dirty="0" smtClean="0"/>
              <a:t>Managing these “SIM SCIDs” is then purely an agency matter.</a:t>
            </a:r>
          </a:p>
          <a:p>
            <a:endParaRPr lang="en-US" sz="1800" i="1" dirty="0" smtClean="0"/>
          </a:p>
          <a:p>
            <a:r>
              <a:rPr lang="en-US" sz="1800" dirty="0" smtClean="0"/>
              <a:t>Agencies have been notoriously slow (or un-responsive) in responding to requests for feedback or returning OIDS</a:t>
            </a:r>
          </a:p>
          <a:p>
            <a:pPr lvl="1"/>
            <a:r>
              <a:rPr lang="en-US" sz="1600" dirty="0" smtClean="0"/>
              <a:t>By count that are seven (7) identified Type 2 “SIM” allocations</a:t>
            </a:r>
          </a:p>
          <a:p>
            <a:endParaRPr lang="en-US" sz="1800" dirty="0" smtClean="0"/>
          </a:p>
          <a:p>
            <a:r>
              <a:rPr lang="en-US" sz="1800" i="1" dirty="0" smtClean="0"/>
              <a:t>There is no technical reason to delay this further, especially since there are only two (2) unassigned Type 2 SCIDs remaining.</a:t>
            </a:r>
            <a:endParaRPr lang="en-US" sz="1800" i="1" dirty="0"/>
          </a:p>
        </p:txBody>
      </p:sp>
    </p:spTree>
    <p:extLst>
      <p:ext uri="{BB962C8B-B14F-4D97-AF65-F5344CB8AC3E}">
        <p14:creationId xmlns:p14="http://schemas.microsoft.com/office/powerpoint/2010/main" val="1503849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405" y="87765"/>
            <a:ext cx="8229600" cy="868362"/>
          </a:xfrm>
        </p:spPr>
        <p:txBody>
          <a:bodyPr/>
          <a:lstStyle/>
          <a:p>
            <a:pPr>
              <a:defRPr/>
            </a:pPr>
            <a:r>
              <a:rPr lang="en-US" sz="2800" dirty="0" smtClean="0">
                <a:solidFill>
                  <a:srgbClr val="000099"/>
                </a:solidFill>
                <a:effectLst/>
              </a:rPr>
              <a:t>MOIMS Area Report Meeting Demographics</a:t>
            </a:r>
            <a:endParaRPr lang="en-US" sz="2000" dirty="0">
              <a:effectLst/>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816473968"/>
              </p:ext>
            </p:extLst>
          </p:nvPr>
        </p:nvGraphicFramePr>
        <p:xfrm>
          <a:off x="755924" y="817460"/>
          <a:ext cx="7848601" cy="5430837"/>
        </p:xfrm>
        <a:graphic>
          <a:graphicData uri="http://schemas.openxmlformats.org/drawingml/2006/table">
            <a:tbl>
              <a:tblPr firstRow="1" bandRow="1">
                <a:tableStyleId>{5C22544A-7EE6-4342-B048-85BDC9FD1C3A}</a:tableStyleId>
              </a:tblPr>
              <a:tblGrid>
                <a:gridCol w="1199725"/>
                <a:gridCol w="1199724"/>
                <a:gridCol w="1486132"/>
                <a:gridCol w="1783359"/>
                <a:gridCol w="2179661"/>
              </a:tblGrid>
              <a:tr h="425433">
                <a:tc>
                  <a:txBody>
                    <a:bodyPr/>
                    <a:lstStyle/>
                    <a:p>
                      <a:pPr algn="l" fontAlgn="b"/>
                      <a:endParaRPr lang="en-US" sz="1400" b="0"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a:solidFill>
                            <a:srgbClr val="000000"/>
                          </a:solidFill>
                          <a:effectLst/>
                          <a:latin typeface="Arial"/>
                        </a:rPr>
                        <a:t>Plenary</a:t>
                      </a:r>
                    </a:p>
                  </a:txBody>
                  <a:tcPr marL="9525" marR="9525" marT="9526" marB="0" anchor="b"/>
                </a:tc>
                <a:tc>
                  <a:txBody>
                    <a:bodyPr/>
                    <a:lstStyle/>
                    <a:p>
                      <a:pPr algn="ctr" fontAlgn="b"/>
                      <a:r>
                        <a:rPr lang="en-US" sz="1400" b="1" i="0" u="none" strike="noStrike" dirty="0">
                          <a:solidFill>
                            <a:srgbClr val="000000"/>
                          </a:solidFill>
                          <a:effectLst/>
                          <a:latin typeface="Arial"/>
                        </a:rPr>
                        <a:t>Navigation</a:t>
                      </a:r>
                    </a:p>
                  </a:txBody>
                  <a:tcPr marL="9525" marR="9525" marT="9526" marB="0" anchor="b"/>
                </a:tc>
                <a:tc>
                  <a:txBody>
                    <a:bodyPr/>
                    <a:lstStyle/>
                    <a:p>
                      <a:pPr algn="ctr" fontAlgn="b"/>
                      <a:r>
                        <a:rPr lang="en-US" sz="1400" b="1" i="0" u="none" strike="noStrike" dirty="0">
                          <a:solidFill>
                            <a:srgbClr val="000000"/>
                          </a:solidFill>
                          <a:effectLst/>
                          <a:latin typeface="Arial"/>
                        </a:rPr>
                        <a:t>SM&amp;C</a:t>
                      </a:r>
                    </a:p>
                  </a:txBody>
                  <a:tcPr marL="9525" marR="9525" marT="9526" marB="0" anchor="b"/>
                </a:tc>
                <a:tc>
                  <a:txBody>
                    <a:bodyPr/>
                    <a:lstStyle/>
                    <a:p>
                      <a:pPr algn="ctr" fontAlgn="b"/>
                      <a:r>
                        <a:rPr lang="en-US" sz="1400" b="1" i="0" u="none" strike="noStrike" dirty="0">
                          <a:solidFill>
                            <a:srgbClr val="000000"/>
                          </a:solidFill>
                          <a:effectLst/>
                          <a:latin typeface="Arial"/>
                        </a:rPr>
                        <a:t>Mission Planning </a:t>
                      </a:r>
                    </a:p>
                  </a:txBody>
                  <a:tcPr marL="9525" marR="9525" marT="9526" marB="0" anchor="b"/>
                </a:tc>
              </a:tr>
              <a:tr h="264048">
                <a:tc>
                  <a:txBody>
                    <a:bodyPr/>
                    <a:lstStyle/>
                    <a:p>
                      <a:pPr algn="l" fontAlgn="b"/>
                      <a:r>
                        <a:rPr lang="en-US" sz="1400" b="1" i="0" u="none" strike="noStrike">
                          <a:solidFill>
                            <a:srgbClr val="000000"/>
                          </a:solidFill>
                          <a:effectLst/>
                          <a:latin typeface="Arial"/>
                        </a:rPr>
                        <a:t>ASI</a:t>
                      </a:r>
                    </a:p>
                  </a:txBody>
                  <a:tcPr marL="9525" marR="9525" marT="9526" marB="0" anchor="b"/>
                </a:tc>
                <a:tc>
                  <a:txBody>
                    <a:bodyPr/>
                    <a:lstStyle/>
                    <a:p>
                      <a:pPr algn="ctr" fontAlgn="b"/>
                      <a:r>
                        <a:rPr lang="en-US" sz="1400" b="1" i="0" u="none" strike="noStrike" dirty="0">
                          <a:solidFill>
                            <a:srgbClr val="000000"/>
                          </a:solidFill>
                          <a:effectLst/>
                          <a:latin typeface="Arial"/>
                        </a:rPr>
                        <a:t> </a:t>
                      </a:r>
                    </a:p>
                  </a:txBody>
                  <a:tcPr marL="9525" marR="9525" marT="9526" marB="0" anchor="b"/>
                </a:tc>
                <a:tc>
                  <a:txBody>
                    <a:bodyPr/>
                    <a:lstStyle/>
                    <a:p>
                      <a:pPr algn="ctr" fontAlgn="b"/>
                      <a:r>
                        <a:rPr lang="en-US" sz="1400" b="1" i="0" u="none" strike="noStrike">
                          <a:solidFill>
                            <a:srgbClr val="000000"/>
                          </a:solidFill>
                          <a:effectLst/>
                          <a:latin typeface="Arial"/>
                        </a:rPr>
                        <a:t> </a:t>
                      </a:r>
                    </a:p>
                  </a:txBody>
                  <a:tcPr marL="9525" marR="9525" marT="9526" marB="0" anchor="b"/>
                </a:tc>
                <a:tc>
                  <a:txBody>
                    <a:bodyPr/>
                    <a:lstStyle/>
                    <a:p>
                      <a:pPr algn="ctr" fontAlgn="b"/>
                      <a:r>
                        <a:rPr lang="en-US" sz="1400" b="1" i="0" u="none" strike="noStrike">
                          <a:solidFill>
                            <a:srgbClr val="000000"/>
                          </a:solidFill>
                          <a:effectLst/>
                          <a:latin typeface="Arial"/>
                        </a:rPr>
                        <a:t> </a:t>
                      </a:r>
                    </a:p>
                  </a:txBody>
                  <a:tcPr marL="9525" marR="9525" marT="9526" marB="0" anchor="b"/>
                </a:tc>
                <a:tc>
                  <a:txBody>
                    <a:bodyPr/>
                    <a:lstStyle/>
                    <a:p>
                      <a:pPr algn="ctr" fontAlgn="b"/>
                      <a:r>
                        <a:rPr lang="en-US" sz="1400" b="1" i="0" u="none" strike="noStrike" dirty="0">
                          <a:solidFill>
                            <a:srgbClr val="000000"/>
                          </a:solidFill>
                          <a:effectLst/>
                          <a:latin typeface="Arial"/>
                        </a:rPr>
                        <a:t> </a:t>
                      </a:r>
                    </a:p>
                  </a:txBody>
                  <a:tcPr marL="9525" marR="9525" marT="9526" marB="0" anchor="b"/>
                </a:tc>
              </a:tr>
              <a:tr h="264048">
                <a:tc>
                  <a:txBody>
                    <a:bodyPr/>
                    <a:lstStyle/>
                    <a:p>
                      <a:pPr algn="l" fontAlgn="b"/>
                      <a:r>
                        <a:rPr lang="en-US" sz="1400" b="1" i="0" u="none" strike="noStrike">
                          <a:solidFill>
                            <a:srgbClr val="000000"/>
                          </a:solidFill>
                          <a:effectLst/>
                          <a:latin typeface="Arial"/>
                        </a:rPr>
                        <a:t>CNES</a:t>
                      </a:r>
                    </a:p>
                  </a:txBody>
                  <a:tcPr marL="9525" marR="9525" marT="9526" marB="0" anchor="b"/>
                </a:tc>
                <a:tc>
                  <a:txBody>
                    <a:bodyPr/>
                    <a:lstStyle/>
                    <a:p>
                      <a:pPr algn="ctr" fontAlgn="b"/>
                      <a:r>
                        <a:rPr lang="en-US" sz="1400" b="1" i="0" u="none" strike="noStrike" dirty="0" smtClean="0">
                          <a:solidFill>
                            <a:srgbClr val="000000"/>
                          </a:solidFill>
                          <a:effectLst/>
                          <a:latin typeface="Arial"/>
                        </a:rPr>
                        <a:t>4</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2</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3</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6" marB="0" anchor="b"/>
                </a:tc>
              </a:tr>
              <a:tr h="264048">
                <a:tc>
                  <a:txBody>
                    <a:bodyPr/>
                    <a:lstStyle/>
                    <a:p>
                      <a:pPr algn="l" fontAlgn="b"/>
                      <a:r>
                        <a:rPr lang="en-US" sz="1400" b="1" i="0" u="none" strike="noStrike">
                          <a:solidFill>
                            <a:srgbClr val="000000"/>
                          </a:solidFill>
                          <a:effectLst/>
                          <a:latin typeface="Arial"/>
                        </a:rPr>
                        <a:t>CNSA</a:t>
                      </a:r>
                    </a:p>
                  </a:txBody>
                  <a:tcPr marL="9525" marR="9525" marT="9526"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6" marB="0" anchor="b"/>
                </a:tc>
                <a:tc>
                  <a:txBody>
                    <a:bodyPr/>
                    <a:lstStyle/>
                    <a:p>
                      <a:pPr algn="ctr" fontAlgn="b"/>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6" marB="0" anchor="b"/>
                </a:tc>
              </a:tr>
              <a:tr h="264048">
                <a:tc>
                  <a:txBody>
                    <a:bodyPr/>
                    <a:lstStyle/>
                    <a:p>
                      <a:pPr algn="l" fontAlgn="b"/>
                      <a:r>
                        <a:rPr lang="en-US" sz="1400" b="1" i="0" u="none" strike="noStrike">
                          <a:solidFill>
                            <a:srgbClr val="000000"/>
                          </a:solidFill>
                          <a:effectLst/>
                          <a:latin typeface="Arial"/>
                        </a:rPr>
                        <a:t>CSA</a:t>
                      </a:r>
                    </a:p>
                  </a:txBody>
                  <a:tcPr marL="9525" marR="9525" marT="9526" marB="0" anchor="b"/>
                </a:tc>
                <a:tc>
                  <a:txBody>
                    <a:bodyPr/>
                    <a:lstStyle/>
                    <a:p>
                      <a:pPr algn="ctr" fontAlgn="b"/>
                      <a:endParaRPr lang="en-US" sz="1400" b="1" i="0" u="none" strike="noStrike" dirty="0">
                        <a:solidFill>
                          <a:srgbClr val="000000"/>
                        </a:solidFill>
                        <a:effectLst/>
                        <a:latin typeface="Arial"/>
                      </a:endParaRPr>
                    </a:p>
                  </a:txBody>
                  <a:tcPr marL="9525" marR="9525" marT="9526" marB="0" anchor="b"/>
                </a:tc>
                <a:tc>
                  <a:txBody>
                    <a:bodyPr/>
                    <a:lstStyle/>
                    <a:p>
                      <a:pPr algn="ctr" fontAlgn="b"/>
                      <a:endParaRPr lang="en-US" sz="1400" b="1" i="0" u="none" strike="noStrike" dirty="0">
                        <a:solidFill>
                          <a:srgbClr val="000000"/>
                        </a:solidFill>
                        <a:effectLst/>
                        <a:latin typeface="Arial"/>
                      </a:endParaRPr>
                    </a:p>
                  </a:txBody>
                  <a:tcPr marL="9525" marR="9525" marT="9526" marB="0" anchor="b"/>
                </a:tc>
                <a:tc>
                  <a:txBody>
                    <a:bodyPr/>
                    <a:lstStyle/>
                    <a:p>
                      <a:pPr algn="ctr" fontAlgn="b"/>
                      <a:endParaRPr lang="en-US" sz="1400" b="1" i="0" u="none" strike="noStrike" dirty="0">
                        <a:solidFill>
                          <a:srgbClr val="000000"/>
                        </a:solidFill>
                        <a:effectLst/>
                        <a:latin typeface="Arial"/>
                      </a:endParaRPr>
                    </a:p>
                  </a:txBody>
                  <a:tcPr marL="9525" marR="9525" marT="9526" marB="0" anchor="b"/>
                </a:tc>
                <a:tc>
                  <a:txBody>
                    <a:bodyPr/>
                    <a:lstStyle/>
                    <a:p>
                      <a:pPr algn="ctr" fontAlgn="b"/>
                      <a:endParaRPr lang="en-US" sz="1400" b="1" i="0" u="none" strike="noStrike" dirty="0">
                        <a:solidFill>
                          <a:srgbClr val="000000"/>
                        </a:solidFill>
                        <a:effectLst/>
                        <a:latin typeface="Arial"/>
                      </a:endParaRPr>
                    </a:p>
                  </a:txBody>
                  <a:tcPr marL="9525" marR="9525" marT="9526" marB="0" anchor="b"/>
                </a:tc>
              </a:tr>
              <a:tr h="264048">
                <a:tc>
                  <a:txBody>
                    <a:bodyPr/>
                    <a:lstStyle/>
                    <a:p>
                      <a:pPr algn="l" fontAlgn="b"/>
                      <a:r>
                        <a:rPr lang="en-US" sz="1400" b="1" i="0" u="none" strike="noStrike">
                          <a:solidFill>
                            <a:srgbClr val="000000"/>
                          </a:solidFill>
                          <a:effectLst/>
                          <a:latin typeface="Arial"/>
                        </a:rPr>
                        <a:t>DLR</a:t>
                      </a:r>
                    </a:p>
                  </a:txBody>
                  <a:tcPr marL="9525" marR="9525" marT="9526"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6" marB="0" anchor="b"/>
                </a:tc>
                <a:tc>
                  <a:txBody>
                    <a:bodyPr/>
                    <a:lstStyle/>
                    <a:p>
                      <a:pPr algn="ctr" fontAlgn="b"/>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6" marB="0" anchor="b"/>
                </a:tc>
              </a:tr>
              <a:tr h="264048">
                <a:tc>
                  <a:txBody>
                    <a:bodyPr/>
                    <a:lstStyle/>
                    <a:p>
                      <a:pPr algn="l" fontAlgn="b"/>
                      <a:r>
                        <a:rPr lang="en-US" sz="1400" b="1" i="0" u="none" strike="noStrike">
                          <a:solidFill>
                            <a:srgbClr val="000000"/>
                          </a:solidFill>
                          <a:effectLst/>
                          <a:latin typeface="Arial"/>
                        </a:rPr>
                        <a:t>ESA</a:t>
                      </a:r>
                    </a:p>
                  </a:txBody>
                  <a:tcPr marL="9525" marR="9525" marT="9526" marB="0" anchor="b"/>
                </a:tc>
                <a:tc>
                  <a:txBody>
                    <a:bodyPr/>
                    <a:lstStyle/>
                    <a:p>
                      <a:pPr algn="ctr" fontAlgn="b"/>
                      <a:r>
                        <a:rPr lang="en-US" sz="1400" b="1" i="0" u="none" strike="noStrike" dirty="0" smtClean="0">
                          <a:solidFill>
                            <a:srgbClr val="000000"/>
                          </a:solidFill>
                          <a:effectLst/>
                          <a:latin typeface="Arial"/>
                        </a:rPr>
                        <a:t>9</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4</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10</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4</a:t>
                      </a:r>
                      <a:endParaRPr lang="en-US" sz="1400" b="1" i="0" u="none" strike="noStrike" dirty="0">
                        <a:solidFill>
                          <a:srgbClr val="000000"/>
                        </a:solidFill>
                        <a:effectLst/>
                        <a:latin typeface="Arial"/>
                      </a:endParaRPr>
                    </a:p>
                  </a:txBody>
                  <a:tcPr marL="9525" marR="9525" marT="9526" marB="0" anchor="b"/>
                </a:tc>
              </a:tr>
              <a:tr h="264048">
                <a:tc>
                  <a:txBody>
                    <a:bodyPr/>
                    <a:lstStyle/>
                    <a:p>
                      <a:pPr algn="l" fontAlgn="b"/>
                      <a:r>
                        <a:rPr lang="en-US" sz="1400" b="1" i="0" u="none" strike="noStrike">
                          <a:solidFill>
                            <a:srgbClr val="000000"/>
                          </a:solidFill>
                          <a:effectLst/>
                          <a:latin typeface="Arial"/>
                        </a:rPr>
                        <a:t>INPE</a:t>
                      </a:r>
                    </a:p>
                  </a:txBody>
                  <a:tcPr marL="9525" marR="9525" marT="9526" marB="0" anchor="b"/>
                </a:tc>
                <a:tc>
                  <a:txBody>
                    <a:bodyPr/>
                    <a:lstStyle/>
                    <a:p>
                      <a:pPr algn="ctr" fontAlgn="b"/>
                      <a:endParaRPr lang="en-US" sz="1400" b="1" i="0" u="none" strike="noStrike" dirty="0">
                        <a:solidFill>
                          <a:srgbClr val="000000"/>
                        </a:solidFill>
                        <a:effectLst/>
                        <a:latin typeface="Arial"/>
                      </a:endParaRPr>
                    </a:p>
                  </a:txBody>
                  <a:tcPr marL="9525" marR="9525" marT="9526" marB="0" anchor="b"/>
                </a:tc>
                <a:tc>
                  <a:txBody>
                    <a:bodyPr/>
                    <a:lstStyle/>
                    <a:p>
                      <a:pPr algn="ctr" fontAlgn="b"/>
                      <a:endParaRPr lang="en-US" sz="1400" b="1" i="0" u="none" strike="noStrike" dirty="0">
                        <a:solidFill>
                          <a:srgbClr val="000000"/>
                        </a:solidFill>
                        <a:effectLst/>
                        <a:latin typeface="Arial"/>
                      </a:endParaRPr>
                    </a:p>
                  </a:txBody>
                  <a:tcPr marL="9525" marR="9525" marT="9526" marB="0" anchor="b"/>
                </a:tc>
                <a:tc>
                  <a:txBody>
                    <a:bodyPr/>
                    <a:lstStyle/>
                    <a:p>
                      <a:pPr algn="ctr" fontAlgn="b"/>
                      <a:endParaRPr lang="en-US" sz="1400" b="1" i="0" u="none" strike="noStrike" dirty="0">
                        <a:solidFill>
                          <a:srgbClr val="000000"/>
                        </a:solidFill>
                        <a:effectLst/>
                        <a:latin typeface="Arial"/>
                      </a:endParaRPr>
                    </a:p>
                  </a:txBody>
                  <a:tcPr marL="9525" marR="9525" marT="9526" marB="0" anchor="b"/>
                </a:tc>
                <a:tc>
                  <a:txBody>
                    <a:bodyPr/>
                    <a:lstStyle/>
                    <a:p>
                      <a:pPr algn="ctr" fontAlgn="b"/>
                      <a:endParaRPr lang="en-US" sz="1400" b="1" i="0" u="none" strike="noStrike" dirty="0">
                        <a:solidFill>
                          <a:srgbClr val="000000"/>
                        </a:solidFill>
                        <a:effectLst/>
                        <a:latin typeface="Arial"/>
                      </a:endParaRPr>
                    </a:p>
                  </a:txBody>
                  <a:tcPr marL="9525" marR="9525" marT="9526" marB="0" anchor="b"/>
                </a:tc>
              </a:tr>
              <a:tr h="264048">
                <a:tc>
                  <a:txBody>
                    <a:bodyPr/>
                    <a:lstStyle/>
                    <a:p>
                      <a:pPr algn="l" fontAlgn="b"/>
                      <a:r>
                        <a:rPr lang="en-US" sz="1400" b="1" i="0" u="none" strike="noStrike">
                          <a:solidFill>
                            <a:srgbClr val="000000"/>
                          </a:solidFill>
                          <a:effectLst/>
                          <a:latin typeface="Arial"/>
                        </a:rPr>
                        <a:t>JAXA</a:t>
                      </a:r>
                    </a:p>
                  </a:txBody>
                  <a:tcPr marL="9525" marR="9525" marT="9526"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6" marB="0" anchor="b"/>
                </a:tc>
                <a:tc>
                  <a:txBody>
                    <a:bodyPr/>
                    <a:lstStyle/>
                    <a:p>
                      <a:pPr algn="ctr" fontAlgn="b"/>
                      <a:endParaRPr lang="en-US" sz="1400" b="1" i="0" u="none" strike="noStrike" dirty="0">
                        <a:solidFill>
                          <a:srgbClr val="000000"/>
                        </a:solidFill>
                        <a:effectLst/>
                        <a:latin typeface="Arial"/>
                      </a:endParaRPr>
                    </a:p>
                  </a:txBody>
                  <a:tcPr marL="9525" marR="9525" marT="9526" marB="0" anchor="b"/>
                </a:tc>
              </a:tr>
              <a:tr h="264048">
                <a:tc>
                  <a:txBody>
                    <a:bodyPr/>
                    <a:lstStyle/>
                    <a:p>
                      <a:pPr algn="l" fontAlgn="b"/>
                      <a:r>
                        <a:rPr lang="en-US" sz="1400" b="1" i="0" u="none" strike="noStrike">
                          <a:solidFill>
                            <a:srgbClr val="000000"/>
                          </a:solidFill>
                          <a:effectLst/>
                          <a:latin typeface="Arial"/>
                        </a:rPr>
                        <a:t>NASA</a:t>
                      </a:r>
                    </a:p>
                  </a:txBody>
                  <a:tcPr marL="9525" marR="9525" marT="9526" marB="0" anchor="b"/>
                </a:tc>
                <a:tc>
                  <a:txBody>
                    <a:bodyPr/>
                    <a:lstStyle/>
                    <a:p>
                      <a:pPr algn="ctr" fontAlgn="b"/>
                      <a:r>
                        <a:rPr lang="en-US" sz="1400" b="1" i="0" u="none" strike="noStrike" dirty="0" smtClean="0">
                          <a:solidFill>
                            <a:srgbClr val="000000"/>
                          </a:solidFill>
                          <a:effectLst/>
                          <a:latin typeface="Arial"/>
                        </a:rPr>
                        <a:t>9</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6</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8</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3</a:t>
                      </a:r>
                      <a:endParaRPr lang="en-US" sz="1400" b="1" i="0" u="none" strike="noStrike" dirty="0">
                        <a:solidFill>
                          <a:srgbClr val="000000"/>
                        </a:solidFill>
                        <a:effectLst/>
                        <a:latin typeface="Arial"/>
                      </a:endParaRPr>
                    </a:p>
                  </a:txBody>
                  <a:tcPr marL="9525" marR="9525" marT="9526" marB="0" anchor="b"/>
                </a:tc>
              </a:tr>
              <a:tr h="264048">
                <a:tc>
                  <a:txBody>
                    <a:bodyPr/>
                    <a:lstStyle/>
                    <a:p>
                      <a:pPr algn="l" fontAlgn="b"/>
                      <a:r>
                        <a:rPr lang="en-US" sz="1400" b="1" i="0" u="none" strike="noStrike">
                          <a:solidFill>
                            <a:srgbClr val="000000"/>
                          </a:solidFill>
                          <a:effectLst/>
                          <a:latin typeface="Arial"/>
                        </a:rPr>
                        <a:t>RFSA</a:t>
                      </a:r>
                    </a:p>
                  </a:txBody>
                  <a:tcPr marL="9525" marR="9525" marT="9526" marB="0" anchor="b"/>
                </a:tc>
                <a:tc>
                  <a:txBody>
                    <a:bodyPr/>
                    <a:lstStyle/>
                    <a:p>
                      <a:pPr algn="ctr" fontAlgn="b"/>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6" marB="0" anchor="b"/>
                </a:tc>
                <a:tc>
                  <a:txBody>
                    <a:bodyPr/>
                    <a:lstStyle/>
                    <a:p>
                      <a:pPr algn="ctr" fontAlgn="b"/>
                      <a:endParaRPr lang="en-US" sz="1400" b="1" i="0" u="none" strike="noStrike" dirty="0">
                        <a:solidFill>
                          <a:srgbClr val="000000"/>
                        </a:solidFill>
                        <a:effectLst/>
                        <a:latin typeface="Arial"/>
                      </a:endParaRPr>
                    </a:p>
                  </a:txBody>
                  <a:tcPr marL="9525" marR="9525" marT="9526" marB="0" anchor="b"/>
                </a:tc>
                <a:tc>
                  <a:txBody>
                    <a:bodyPr/>
                    <a:lstStyle/>
                    <a:p>
                      <a:pPr algn="ctr" fontAlgn="b"/>
                      <a:endParaRPr lang="en-US" sz="1400" b="1" i="0" u="none" strike="noStrike" dirty="0">
                        <a:solidFill>
                          <a:srgbClr val="000000"/>
                        </a:solidFill>
                        <a:effectLst/>
                        <a:latin typeface="Arial"/>
                      </a:endParaRPr>
                    </a:p>
                  </a:txBody>
                  <a:tcPr marL="9525" marR="9525" marT="9526" marB="0" anchor="b"/>
                </a:tc>
              </a:tr>
              <a:tr h="264048">
                <a:tc>
                  <a:txBody>
                    <a:bodyPr/>
                    <a:lstStyle/>
                    <a:p>
                      <a:pPr algn="l" fontAlgn="b"/>
                      <a:r>
                        <a:rPr lang="en-US" sz="1400" b="1" i="0" u="none" strike="noStrike">
                          <a:solidFill>
                            <a:srgbClr val="000000"/>
                          </a:solidFill>
                          <a:effectLst/>
                          <a:latin typeface="Arial"/>
                        </a:rPr>
                        <a:t>UKSA</a:t>
                      </a:r>
                    </a:p>
                  </a:txBody>
                  <a:tcPr marL="9525" marR="9525" marT="9526" marB="0" anchor="b"/>
                </a:tc>
                <a:tc>
                  <a:txBody>
                    <a:bodyPr/>
                    <a:lstStyle/>
                    <a:p>
                      <a:pPr algn="ctr" fontAlgn="b"/>
                      <a:r>
                        <a:rPr lang="en-US" sz="1400" b="1" i="0" u="none" strike="noStrike" dirty="0" smtClean="0">
                          <a:solidFill>
                            <a:srgbClr val="000000"/>
                          </a:solidFill>
                          <a:effectLst/>
                          <a:latin typeface="Arial"/>
                        </a:rPr>
                        <a:t>2</a:t>
                      </a:r>
                      <a:endParaRPr lang="en-US" sz="1400" b="1" i="0" u="none" strike="noStrike" dirty="0">
                        <a:solidFill>
                          <a:srgbClr val="000000"/>
                        </a:solidFill>
                        <a:effectLst/>
                        <a:latin typeface="Arial"/>
                      </a:endParaRPr>
                    </a:p>
                  </a:txBody>
                  <a:tcPr marL="9525" marR="9525" marT="9526" marB="0" anchor="b"/>
                </a:tc>
                <a:tc>
                  <a:txBody>
                    <a:bodyPr/>
                    <a:lstStyle/>
                    <a:p>
                      <a:pPr algn="ctr" fontAlgn="b"/>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2</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6" marB="0" anchor="b"/>
                </a:tc>
              </a:tr>
              <a:tr h="264048">
                <a:tc>
                  <a:txBody>
                    <a:bodyPr/>
                    <a:lstStyle/>
                    <a:p>
                      <a:pPr algn="l" fontAlgn="b"/>
                      <a:r>
                        <a:rPr lang="en-US" sz="1400" b="1" i="0" u="none" strike="noStrike" dirty="0" smtClean="0">
                          <a:solidFill>
                            <a:srgbClr val="000000"/>
                          </a:solidFill>
                          <a:effectLst/>
                          <a:latin typeface="Arial"/>
                        </a:rPr>
                        <a:t>Other</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6" marB="0" anchor="b"/>
                </a:tc>
                <a:tc>
                  <a:txBody>
                    <a:bodyPr/>
                    <a:lstStyle/>
                    <a:p>
                      <a:pPr algn="ctr" fontAlgn="b"/>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6" marB="0" anchor="b"/>
                </a:tc>
              </a:tr>
              <a:tr h="264048">
                <a:tc>
                  <a:txBody>
                    <a:bodyPr/>
                    <a:lstStyle/>
                    <a:p>
                      <a:pPr algn="l" fontAlgn="b"/>
                      <a:r>
                        <a:rPr lang="en-US" sz="1400" b="1" i="0" u="none" strike="noStrike">
                          <a:solidFill>
                            <a:srgbClr val="000000"/>
                          </a:solidFill>
                          <a:effectLst/>
                          <a:latin typeface="Arial"/>
                        </a:rPr>
                        <a:t>TOTAL</a:t>
                      </a:r>
                    </a:p>
                  </a:txBody>
                  <a:tcPr marL="9525" marR="9525" marT="9526" marB="0" anchor="b"/>
                </a:tc>
                <a:tc>
                  <a:txBody>
                    <a:bodyPr/>
                    <a:lstStyle/>
                    <a:p>
                      <a:pPr algn="ctr" fontAlgn="b"/>
                      <a:r>
                        <a:rPr lang="en-US" sz="1400" b="1" i="0" u="none" strike="noStrike" dirty="0" smtClean="0">
                          <a:solidFill>
                            <a:srgbClr val="000000"/>
                          </a:solidFill>
                          <a:effectLst/>
                          <a:latin typeface="Arial"/>
                        </a:rPr>
                        <a:t>28</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16</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25</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12</a:t>
                      </a:r>
                      <a:endParaRPr lang="en-US" sz="1400" b="1" i="0" u="none" strike="noStrike" dirty="0">
                        <a:solidFill>
                          <a:srgbClr val="000000"/>
                        </a:solidFill>
                        <a:effectLst/>
                        <a:latin typeface="Arial"/>
                      </a:endParaRPr>
                    </a:p>
                  </a:txBody>
                  <a:tcPr marL="9525" marR="9525" marT="9526" marB="0" anchor="b"/>
                </a:tc>
              </a:tr>
              <a:tr h="436240">
                <a:tc>
                  <a:txBody>
                    <a:bodyPr/>
                    <a:lstStyle/>
                    <a:p>
                      <a:pPr algn="l" fontAlgn="b"/>
                      <a:endParaRPr lang="en-US" sz="1400" b="1" i="0" u="none" strike="noStrike">
                        <a:solidFill>
                          <a:srgbClr val="000000"/>
                        </a:solidFill>
                        <a:effectLst/>
                        <a:latin typeface="Arial"/>
                      </a:endParaRPr>
                    </a:p>
                  </a:txBody>
                  <a:tcPr marL="9525" marR="9525" marT="9526" marB="0" anchor="b"/>
                </a:tc>
                <a:tc>
                  <a:txBody>
                    <a:bodyPr/>
                    <a:lstStyle/>
                    <a:p>
                      <a:pPr algn="ctr" fontAlgn="b"/>
                      <a:r>
                        <a:rPr lang="en-US" sz="1400" b="0" i="0" u="none" strike="noStrike" dirty="0" smtClean="0">
                          <a:solidFill>
                            <a:srgbClr val="000000"/>
                          </a:solidFill>
                          <a:effectLst/>
                          <a:latin typeface="Arial"/>
                        </a:rPr>
                        <a:t>*S.</a:t>
                      </a:r>
                      <a:r>
                        <a:rPr lang="en-US" sz="1400" b="0" i="0" u="none" strike="noStrike" baseline="0" dirty="0" smtClean="0">
                          <a:solidFill>
                            <a:srgbClr val="000000"/>
                          </a:solidFill>
                          <a:effectLst/>
                          <a:latin typeface="Arial"/>
                        </a:rPr>
                        <a:t> Korea</a:t>
                      </a:r>
                      <a:endParaRPr lang="en-US" sz="1400" b="0" i="0" u="none" strike="noStrike" dirty="0">
                        <a:solidFill>
                          <a:srgbClr val="000000"/>
                        </a:solidFill>
                        <a:effectLst/>
                        <a:latin typeface="Arial"/>
                      </a:endParaRPr>
                    </a:p>
                  </a:txBody>
                  <a:tcPr marL="9525" marR="9525" marT="9526" marB="0" anchor="b"/>
                </a:tc>
                <a:tc>
                  <a:txBody>
                    <a:bodyPr/>
                    <a:lstStyle/>
                    <a:p>
                      <a:pPr algn="ctr" fontAlgn="b"/>
                      <a:endParaRPr lang="en-US" sz="1000" b="0" i="0" u="none" strike="noStrike" dirty="0">
                        <a:solidFill>
                          <a:srgbClr val="000000"/>
                        </a:solidFill>
                        <a:effectLst/>
                        <a:latin typeface="Arial"/>
                      </a:endParaRPr>
                    </a:p>
                  </a:txBody>
                  <a:tcPr marL="9525" marR="9525" marT="9526" marB="0" anchor="b"/>
                </a:tc>
                <a:tc>
                  <a:txBody>
                    <a:bodyPr/>
                    <a:lstStyle/>
                    <a:p>
                      <a:pPr algn="ctr" fontAlgn="b"/>
                      <a:endParaRPr lang="en-US" sz="1400" b="0" i="0" u="none" strike="noStrike" dirty="0">
                        <a:solidFill>
                          <a:srgbClr val="000000"/>
                        </a:solidFill>
                        <a:effectLst/>
                        <a:latin typeface="Arial"/>
                      </a:endParaRPr>
                    </a:p>
                  </a:txBody>
                  <a:tcPr marL="9525" marR="9525" marT="9526" marB="0" anchor="b"/>
                </a:tc>
                <a:tc>
                  <a:txBody>
                    <a:bodyPr/>
                    <a:lstStyle/>
                    <a:p>
                      <a:pPr algn="ctr" fontAlgn="b"/>
                      <a:r>
                        <a:rPr lang="es-ES" sz="1400" b="0" i="0" u="none" strike="noStrike" dirty="0" smtClean="0">
                          <a:solidFill>
                            <a:srgbClr val="000000"/>
                          </a:solidFill>
                          <a:effectLst/>
                          <a:latin typeface="Arial"/>
                        </a:rPr>
                        <a:t>*S. </a:t>
                      </a:r>
                      <a:r>
                        <a:rPr lang="es-ES" sz="1400" b="0" i="0" u="none" strike="noStrike" dirty="0" err="1" smtClean="0">
                          <a:solidFill>
                            <a:srgbClr val="000000"/>
                          </a:solidFill>
                          <a:effectLst/>
                          <a:latin typeface="Arial"/>
                        </a:rPr>
                        <a:t>Korea</a:t>
                      </a:r>
                      <a:endParaRPr lang="es-ES" sz="1400" b="0" i="0" u="none" strike="noStrike" dirty="0">
                        <a:solidFill>
                          <a:srgbClr val="000000"/>
                        </a:solidFill>
                        <a:effectLst/>
                        <a:latin typeface="Arial"/>
                      </a:endParaRPr>
                    </a:p>
                  </a:txBody>
                  <a:tcPr marL="9525" marR="9525" marT="9526" marB="0" anchor="b"/>
                </a:tc>
              </a:tr>
              <a:tr h="264048">
                <a:tc>
                  <a:txBody>
                    <a:bodyPr/>
                    <a:lstStyle/>
                    <a:p>
                      <a:pPr algn="l" fontAlgn="b"/>
                      <a:endParaRPr lang="en-US" sz="1400" b="0" i="0" u="none" strike="noStrike">
                        <a:solidFill>
                          <a:srgbClr val="000000"/>
                        </a:solidFill>
                        <a:effectLst/>
                        <a:latin typeface="Arial"/>
                      </a:endParaRPr>
                    </a:p>
                  </a:txBody>
                  <a:tcPr marL="9525" marR="9525" marT="9526" marB="0" anchor="b"/>
                </a:tc>
                <a:tc>
                  <a:txBody>
                    <a:bodyPr/>
                    <a:lstStyle/>
                    <a:p>
                      <a:pPr algn="ctr" fontAlgn="b"/>
                      <a:endParaRPr lang="en-US" sz="1400" b="0" i="0" u="none" strike="noStrike">
                        <a:solidFill>
                          <a:srgbClr val="000000"/>
                        </a:solidFill>
                        <a:effectLst/>
                        <a:latin typeface="Arial"/>
                      </a:endParaRPr>
                    </a:p>
                  </a:txBody>
                  <a:tcPr marL="9525" marR="9525" marT="9526" marB="0" anchor="b"/>
                </a:tc>
                <a:tc>
                  <a:txBody>
                    <a:bodyPr/>
                    <a:lstStyle/>
                    <a:p>
                      <a:pPr algn="ctr" fontAlgn="b"/>
                      <a:endParaRPr lang="en-US" sz="1400" b="0" i="0" u="none" strike="noStrike">
                        <a:solidFill>
                          <a:srgbClr val="000000"/>
                        </a:solidFill>
                        <a:effectLst/>
                        <a:latin typeface="Arial"/>
                      </a:endParaRPr>
                    </a:p>
                  </a:txBody>
                  <a:tcPr marL="9525" marR="9525" marT="9526" marB="0" anchor="b"/>
                </a:tc>
                <a:tc>
                  <a:txBody>
                    <a:bodyPr/>
                    <a:lstStyle/>
                    <a:p>
                      <a:pPr algn="ctr" fontAlgn="b"/>
                      <a:endParaRPr lang="en-US" sz="1400" b="0" i="0" u="none" strike="noStrike" dirty="0">
                        <a:solidFill>
                          <a:srgbClr val="000000"/>
                        </a:solidFill>
                        <a:effectLst/>
                        <a:latin typeface="Arial"/>
                      </a:endParaRPr>
                    </a:p>
                  </a:txBody>
                  <a:tcPr marL="9525" marR="9525" marT="9526" marB="0" anchor="b"/>
                </a:tc>
                <a:tc>
                  <a:txBody>
                    <a:bodyPr/>
                    <a:lstStyle/>
                    <a:p>
                      <a:pPr algn="ctr" fontAlgn="b"/>
                      <a:endParaRPr lang="en-US" sz="1400" b="0" i="0" u="none" strike="noStrike" dirty="0">
                        <a:solidFill>
                          <a:srgbClr val="000000"/>
                        </a:solidFill>
                        <a:effectLst/>
                        <a:latin typeface="Arial"/>
                      </a:endParaRPr>
                    </a:p>
                  </a:txBody>
                  <a:tcPr marL="9525" marR="9525" marT="9526" marB="0" anchor="b"/>
                </a:tc>
              </a:tr>
              <a:tr h="436246">
                <a:tc>
                  <a:txBody>
                    <a:bodyPr/>
                    <a:lstStyle/>
                    <a:p>
                      <a:pPr algn="l" fontAlgn="b"/>
                      <a:r>
                        <a:rPr lang="en-US" sz="1400" b="1" i="0" u="none" strike="noStrike">
                          <a:solidFill>
                            <a:srgbClr val="000000"/>
                          </a:solidFill>
                          <a:effectLst/>
                          <a:latin typeface="Arial"/>
                        </a:rPr>
                        <a:t>Meeting Duration</a:t>
                      </a:r>
                    </a:p>
                  </a:txBody>
                  <a:tcPr marL="9525" marR="9525" marT="9526"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4</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4.5</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2</a:t>
                      </a:r>
                      <a:endParaRPr lang="en-US" sz="1400" b="1" i="0" u="none" strike="noStrike" dirty="0">
                        <a:solidFill>
                          <a:srgbClr val="000000"/>
                        </a:solidFill>
                        <a:effectLst/>
                        <a:latin typeface="Arial"/>
                      </a:endParaRPr>
                    </a:p>
                  </a:txBody>
                  <a:tcPr marL="9525" marR="9525" marT="9526" marB="0" anchor="b"/>
                </a:tc>
              </a:tr>
              <a:tr h="436246">
                <a:tc>
                  <a:txBody>
                    <a:bodyPr/>
                    <a:lstStyle/>
                    <a:p>
                      <a:pPr algn="l" fontAlgn="b"/>
                      <a:r>
                        <a:rPr lang="en-US" sz="1400" b="1" i="0" u="none" strike="noStrike">
                          <a:solidFill>
                            <a:srgbClr val="000000"/>
                          </a:solidFill>
                          <a:effectLst/>
                          <a:latin typeface="Arial"/>
                        </a:rPr>
                        <a:t>Agency Diversity</a:t>
                      </a:r>
                    </a:p>
                  </a:txBody>
                  <a:tcPr marL="9525" marR="9525" marT="9526" marB="0" anchor="b"/>
                </a:tc>
                <a:tc>
                  <a:txBody>
                    <a:bodyPr/>
                    <a:lstStyle/>
                    <a:p>
                      <a:pPr algn="ctr" fontAlgn="b"/>
                      <a:r>
                        <a:rPr lang="en-US" sz="1400" b="1" i="0" u="none" strike="noStrike" dirty="0" smtClean="0">
                          <a:solidFill>
                            <a:srgbClr val="000000"/>
                          </a:solidFill>
                          <a:effectLst/>
                          <a:latin typeface="Arial"/>
                        </a:rPr>
                        <a:t>8</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7</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6</a:t>
                      </a:r>
                      <a:endParaRPr lang="en-US" sz="1400" b="1" i="0" u="none" strike="noStrike" dirty="0">
                        <a:solidFill>
                          <a:srgbClr val="000000"/>
                        </a:solidFill>
                        <a:effectLst/>
                        <a:latin typeface="Arial"/>
                      </a:endParaRPr>
                    </a:p>
                  </a:txBody>
                  <a:tcPr marL="9525" marR="9525" marT="9526" marB="0" anchor="b"/>
                </a:tc>
                <a:tc>
                  <a:txBody>
                    <a:bodyPr/>
                    <a:lstStyle/>
                    <a:p>
                      <a:pPr algn="ctr" fontAlgn="b"/>
                      <a:r>
                        <a:rPr lang="en-US" sz="1400" b="1" i="0" u="none" strike="noStrike" dirty="0" smtClean="0">
                          <a:solidFill>
                            <a:srgbClr val="000000"/>
                          </a:solidFill>
                          <a:effectLst/>
                          <a:latin typeface="Arial"/>
                        </a:rPr>
                        <a:t>7</a:t>
                      </a:r>
                      <a:endParaRPr lang="en-US" sz="1400" b="1" i="0" u="none" strike="noStrike" dirty="0">
                        <a:solidFill>
                          <a:srgbClr val="000000"/>
                        </a:solidFill>
                        <a:effectLst/>
                        <a:latin typeface="Arial"/>
                      </a:endParaRPr>
                    </a:p>
                  </a:txBody>
                  <a:tcPr marL="9525" marR="9525" marT="9526" marB="0" anchor="b"/>
                </a:tc>
              </a:tr>
            </a:tbl>
          </a:graphicData>
        </a:graphic>
      </p:graphicFrame>
    </p:spTree>
    <p:extLst>
      <p:ext uri="{BB962C8B-B14F-4D97-AF65-F5344CB8AC3E}">
        <p14:creationId xmlns:p14="http://schemas.microsoft.com/office/powerpoint/2010/main" val="2417861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575"/>
            <a:ext cx="8229600" cy="1143000"/>
          </a:xfrm>
        </p:spPr>
        <p:txBody>
          <a:bodyPr/>
          <a:lstStyle/>
          <a:p>
            <a:r>
              <a:rPr lang="en-US" dirty="0" smtClean="0">
                <a:effectLst/>
              </a:rPr>
              <a:t>SEA Issues for CESG</a:t>
            </a:r>
            <a:endParaRPr lang="en-US" dirty="0">
              <a:effectLst/>
            </a:endParaRPr>
          </a:p>
        </p:txBody>
      </p:sp>
      <p:sp>
        <p:nvSpPr>
          <p:cNvPr id="3" name="Content Placeholder 2"/>
          <p:cNvSpPr>
            <a:spLocks noGrp="1"/>
          </p:cNvSpPr>
          <p:nvPr>
            <p:ph idx="1"/>
          </p:nvPr>
        </p:nvSpPr>
        <p:spPr>
          <a:xfrm>
            <a:off x="462665" y="932675"/>
            <a:ext cx="8229600" cy="5223080"/>
          </a:xfrm>
        </p:spPr>
        <p:txBody>
          <a:bodyPr/>
          <a:lstStyle/>
          <a:p>
            <a:r>
              <a:rPr lang="en-US" sz="2000" dirty="0" smtClean="0"/>
              <a:t>Sec WG</a:t>
            </a:r>
          </a:p>
          <a:p>
            <a:pPr marL="577850" lvl="2">
              <a:spcBef>
                <a:spcPts val="0"/>
              </a:spcBef>
              <a:spcAft>
                <a:spcPts val="0"/>
              </a:spcAft>
              <a:buFont typeface="Arial"/>
              <a:buChar char="•"/>
              <a:defRPr/>
            </a:pPr>
            <a:r>
              <a:rPr lang="en-US" sz="1800" u="sng" dirty="0">
                <a:latin typeface="Calibri" pitchFamily="34" charset="0"/>
                <a:ea typeface="ＭＳ Ｐゴシック" pitchFamily="-107" charset="-128"/>
              </a:rPr>
              <a:t>C</a:t>
            </a:r>
            <a:r>
              <a:rPr lang="en-US" sz="1800" u="sng" dirty="0" smtClean="0">
                <a:latin typeface="Calibri" pitchFamily="34" charset="0"/>
                <a:ea typeface="ＭＳ Ｐゴシック" pitchFamily="-107" charset="-128"/>
              </a:rPr>
              <a:t>loud </a:t>
            </a:r>
            <a:r>
              <a:rPr lang="en-US" sz="1800" u="sng" dirty="0">
                <a:latin typeface="Calibri" pitchFamily="34" charset="0"/>
                <a:ea typeface="ＭＳ Ｐゴシック" pitchFamily="-107" charset="-128"/>
              </a:rPr>
              <a:t>based environment </a:t>
            </a:r>
            <a:r>
              <a:rPr lang="en-US" sz="1800" u="sng" dirty="0" smtClean="0">
                <a:latin typeface="Calibri" pitchFamily="34" charset="0"/>
                <a:ea typeface="ＭＳ Ｐゴシック" pitchFamily="-107" charset="-128"/>
              </a:rPr>
              <a:t>for testing, procedure as YB or GB</a:t>
            </a:r>
            <a:endParaRPr lang="en-GB" altLang="ja-JP" sz="1800" u="sng" dirty="0">
              <a:latin typeface="Calibri" pitchFamily="34" charset="0"/>
              <a:ea typeface="ＭＳ Ｐゴシック" pitchFamily="-107" charset="-128"/>
            </a:endParaRPr>
          </a:p>
          <a:p>
            <a:endParaRPr lang="en-US" sz="1800" dirty="0" smtClean="0"/>
          </a:p>
          <a:p>
            <a:r>
              <a:rPr lang="en-US" sz="2000" dirty="0" smtClean="0"/>
              <a:t>D-DOR WG</a:t>
            </a:r>
          </a:p>
          <a:p>
            <a:pPr lvl="1"/>
            <a:r>
              <a:rPr lang="en-US" altLang="ja-JP" sz="1800" u="sng" dirty="0" smtClean="0">
                <a:latin typeface="Calibri"/>
                <a:ea typeface="ＭＳ Ｐゴシック" pitchFamily="-107" charset="-128"/>
                <a:cs typeface="Calibri"/>
              </a:rPr>
              <a:t>None</a:t>
            </a:r>
            <a:endParaRPr lang="en-US" sz="1800" u="sng" dirty="0">
              <a:solidFill>
                <a:srgbClr val="FF0000"/>
              </a:solidFill>
              <a:latin typeface="Calibri"/>
              <a:cs typeface="Calibri"/>
            </a:endParaRPr>
          </a:p>
          <a:p>
            <a:pPr marL="0" indent="0">
              <a:buNone/>
            </a:pPr>
            <a:endParaRPr lang="en-US" sz="1800" dirty="0" smtClean="0">
              <a:latin typeface="Calibri"/>
              <a:cs typeface="Calibri"/>
            </a:endParaRPr>
          </a:p>
          <a:p>
            <a:r>
              <a:rPr lang="en-US" sz="2000" dirty="0" smtClean="0"/>
              <a:t>SAWG WG</a:t>
            </a:r>
          </a:p>
          <a:p>
            <a:pPr marL="688975" lvl="2" indent="-342900">
              <a:spcBef>
                <a:spcPts val="0"/>
              </a:spcBef>
              <a:spcAft>
                <a:spcPts val="0"/>
              </a:spcAft>
              <a:buFont typeface="Arial"/>
              <a:buChar char="•"/>
              <a:defRPr/>
            </a:pPr>
            <a:r>
              <a:rPr lang="en-US" altLang="ja-JP" sz="1800" u="sng" dirty="0" smtClean="0">
                <a:latin typeface="Calibri"/>
                <a:ea typeface="ＭＳ Ｐゴシック" pitchFamily="-107" charset="-128"/>
                <a:cs typeface="Calibri"/>
              </a:rPr>
              <a:t>Level of support for the requested “CCSDS Reference Architecture” is uneven</a:t>
            </a:r>
          </a:p>
          <a:p>
            <a:pPr marL="688975" lvl="2" indent="-342900">
              <a:spcBef>
                <a:spcPts val="0"/>
              </a:spcBef>
              <a:spcAft>
                <a:spcPts val="0"/>
              </a:spcAft>
              <a:buFont typeface="Arial"/>
              <a:buChar char="•"/>
              <a:defRPr/>
            </a:pPr>
            <a:r>
              <a:rPr lang="en-US" altLang="ja-JP" sz="1800" u="sng" dirty="0" smtClean="0">
                <a:latin typeface="Calibri"/>
                <a:ea typeface="ＭＳ Ｐゴシック" pitchFamily="-107" charset="-128"/>
                <a:cs typeface="Calibri"/>
              </a:rPr>
              <a:t>Allocated resources only adequate to do Powerpoint version </a:t>
            </a:r>
          </a:p>
          <a:p>
            <a:pPr lvl="1">
              <a:lnSpc>
                <a:spcPts val="1800"/>
              </a:lnSpc>
              <a:defRPr/>
            </a:pPr>
            <a:endParaRPr lang="fr-CA" sz="1800" u="sng" dirty="0">
              <a:latin typeface="Calibri" pitchFamily="34" charset="0"/>
              <a:ea typeface="ＭＳ Ｐゴシック" pitchFamily="-107" charset="-128"/>
            </a:endParaRPr>
          </a:p>
          <a:p>
            <a:r>
              <a:rPr lang="en-US" sz="2000" dirty="0" smtClean="0"/>
              <a:t>SANA</a:t>
            </a:r>
            <a:endParaRPr lang="en-US" sz="2000" dirty="0"/>
          </a:p>
          <a:p>
            <a:pPr marL="688975" lvl="2" indent="-342900">
              <a:spcBef>
                <a:spcPts val="0"/>
              </a:spcBef>
              <a:spcAft>
                <a:spcPts val="0"/>
              </a:spcAft>
              <a:buFont typeface="Arial"/>
              <a:buChar char="•"/>
              <a:defRPr/>
            </a:pPr>
            <a:r>
              <a:rPr lang="en-US" altLang="ja-JP" sz="1800" u="sng" dirty="0" smtClean="0">
                <a:latin typeface="Calibri"/>
                <a:ea typeface="ＭＳ Ｐゴシック" pitchFamily="-107" charset="-128"/>
                <a:cs typeface="Calibri"/>
              </a:rPr>
              <a:t>Inclusion of frequency bins in SCID registry</a:t>
            </a:r>
          </a:p>
          <a:p>
            <a:pPr marL="688975" lvl="2" indent="-342900">
              <a:spcBef>
                <a:spcPts val="0"/>
              </a:spcBef>
              <a:spcAft>
                <a:spcPts val="0"/>
              </a:spcAft>
              <a:buFont typeface="Arial"/>
              <a:buChar char="•"/>
              <a:defRPr/>
            </a:pPr>
            <a:r>
              <a:rPr lang="en-US" altLang="ja-JP" sz="1800" u="sng" dirty="0" smtClean="0">
                <a:latin typeface="Calibri"/>
                <a:ea typeface="ＭＳ Ｐゴシック" pitchFamily="-107" charset="-128"/>
                <a:cs typeface="Calibri"/>
              </a:rPr>
              <a:t>Request coordination among CMC, Agency Reps, and Spectrum Managers to provide essential frequency data and avoid issues</a:t>
            </a:r>
          </a:p>
          <a:p>
            <a:pPr marL="688975" lvl="2" indent="-342900">
              <a:spcBef>
                <a:spcPts val="0"/>
              </a:spcBef>
              <a:spcAft>
                <a:spcPts val="0"/>
              </a:spcAft>
              <a:buFont typeface="Arial"/>
              <a:buChar char="•"/>
              <a:defRPr/>
            </a:pPr>
            <a:endParaRPr lang="en-US" sz="1800" u="sng" dirty="0" smtClean="0">
              <a:latin typeface="Calibri" pitchFamily="34" charset="0"/>
              <a:ea typeface="ＭＳ Ｐゴシック" pitchFamily="-107" charset="-128"/>
            </a:endParaRPr>
          </a:p>
          <a:p>
            <a:r>
              <a:rPr lang="en-US" sz="2000" dirty="0"/>
              <a:t>XSG SIG</a:t>
            </a:r>
          </a:p>
          <a:p>
            <a:pPr marL="688975" lvl="2" indent="-342900">
              <a:spcBef>
                <a:spcPts val="0"/>
              </a:spcBef>
              <a:spcAft>
                <a:spcPts val="0"/>
              </a:spcAft>
              <a:buFont typeface="Arial"/>
              <a:buChar char="•"/>
              <a:defRPr/>
            </a:pPr>
            <a:r>
              <a:rPr lang="en-US" altLang="ja-JP" sz="1800" u="sng" dirty="0">
                <a:latin typeface="Calibri"/>
                <a:ea typeface="ＭＳ Ｐゴシック" pitchFamily="-107" charset="-128"/>
                <a:cs typeface="Calibri"/>
              </a:rPr>
              <a:t>No resources identified to produce XML Policy </a:t>
            </a:r>
            <a:r>
              <a:rPr lang="en-US" altLang="ja-JP" sz="1800" u="sng" dirty="0" smtClean="0">
                <a:latin typeface="Calibri"/>
                <a:ea typeface="ＭＳ Ｐゴシック" pitchFamily="-107" charset="-128"/>
                <a:cs typeface="Calibri"/>
              </a:rPr>
              <a:t>document, </a:t>
            </a:r>
            <a:r>
              <a:rPr lang="en-US" altLang="ja-JP" sz="1800" u="sng" dirty="0">
                <a:latin typeface="Calibri"/>
                <a:ea typeface="ＭＳ Ｐゴシック" pitchFamily="-107" charset="-128"/>
                <a:cs typeface="Calibri"/>
              </a:rPr>
              <a:t>but several WG producing and updating XML specs  </a:t>
            </a:r>
          </a:p>
          <a:p>
            <a:pPr marL="342900" lvl="1" indent="-342900">
              <a:spcBef>
                <a:spcPts val="0"/>
              </a:spcBef>
              <a:spcAft>
                <a:spcPts val="0"/>
              </a:spcAft>
              <a:buFont typeface="Arial"/>
              <a:buChar char="•"/>
              <a:defRPr/>
            </a:pPr>
            <a:endParaRPr lang="en-US" sz="1600" u="sng" dirty="0">
              <a:latin typeface="Calibri" pitchFamily="34" charset="0"/>
              <a:ea typeface="ＭＳ Ｐゴシック" pitchFamily="-107" charset="-128"/>
            </a:endParaRPr>
          </a:p>
        </p:txBody>
      </p:sp>
    </p:spTree>
    <p:extLst>
      <p:ext uri="{BB962C8B-B14F-4D97-AF65-F5344CB8AC3E}">
        <p14:creationId xmlns:p14="http://schemas.microsoft.com/office/powerpoint/2010/main" val="3318183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5793" name="Text Box 33"/>
          <p:cNvSpPr txBox="1">
            <a:spLocks noChangeArrowheads="1"/>
          </p:cNvSpPr>
          <p:nvPr/>
        </p:nvSpPr>
        <p:spPr bwMode="auto">
          <a:xfrm>
            <a:off x="1447800" y="5105400"/>
            <a:ext cx="6248400" cy="830263"/>
          </a:xfrm>
          <a:prstGeom prst="rect">
            <a:avLst/>
          </a:prstGeom>
          <a:noFill/>
          <a:ln w="12700">
            <a:noFill/>
            <a:miter lim="800000"/>
            <a:headEnd type="none" w="sm" len="sm"/>
            <a:tailEnd type="none" w="sm" len="sm"/>
          </a:ln>
        </p:spPr>
        <p:txBody>
          <a:bodyPr>
            <a:spAutoFit/>
          </a:bodyPr>
          <a:lstStyle/>
          <a:p>
            <a:pPr algn="ctr" eaLnBrk="0" hangingPunct="0"/>
            <a:r>
              <a:rPr lang="en-US" sz="2400" b="0" dirty="0" smtClean="0">
                <a:solidFill>
                  <a:srgbClr val="000099"/>
                </a:solidFill>
                <a:latin typeface="Calibri" pitchFamily="34" charset="0"/>
              </a:rPr>
              <a:t>Erik Barkley, NASA/JPL  (AD)</a:t>
            </a:r>
            <a:endParaRPr lang="en-US" sz="2400" b="0" dirty="0">
              <a:solidFill>
                <a:srgbClr val="000099"/>
              </a:solidFill>
              <a:latin typeface="Calibri" pitchFamily="34" charset="0"/>
            </a:endParaRPr>
          </a:p>
          <a:p>
            <a:pPr algn="ctr" eaLnBrk="0" hangingPunct="0"/>
            <a:r>
              <a:rPr lang="en-US" sz="2400" b="0" dirty="0" smtClean="0">
                <a:solidFill>
                  <a:srgbClr val="000099"/>
                </a:solidFill>
                <a:latin typeface="Calibri" pitchFamily="34" charset="0"/>
              </a:rPr>
              <a:t>Margherita </a:t>
            </a:r>
            <a:r>
              <a:rPr lang="en-US" sz="2400" b="0" dirty="0" err="1" smtClean="0">
                <a:solidFill>
                  <a:srgbClr val="000099"/>
                </a:solidFill>
                <a:latin typeface="Calibri" pitchFamily="34" charset="0"/>
              </a:rPr>
              <a:t>diGiulio</a:t>
            </a:r>
            <a:r>
              <a:rPr lang="en-US" sz="2400" b="0" dirty="0" smtClean="0">
                <a:solidFill>
                  <a:srgbClr val="000099"/>
                </a:solidFill>
                <a:latin typeface="Calibri" pitchFamily="34" charset="0"/>
              </a:rPr>
              <a:t> ESA/ESOC  </a:t>
            </a:r>
            <a:r>
              <a:rPr lang="en-US" sz="2400" b="0" dirty="0">
                <a:solidFill>
                  <a:srgbClr val="000099"/>
                </a:solidFill>
                <a:latin typeface="Calibri" pitchFamily="34" charset="0"/>
              </a:rPr>
              <a:t>(DAD)</a:t>
            </a:r>
          </a:p>
        </p:txBody>
      </p:sp>
      <p:sp>
        <p:nvSpPr>
          <p:cNvPr id="1684483" name="Text Box 3"/>
          <p:cNvSpPr txBox="1">
            <a:spLocks noChangeArrowheads="1"/>
          </p:cNvSpPr>
          <p:nvPr/>
        </p:nvSpPr>
        <p:spPr bwMode="auto">
          <a:xfrm>
            <a:off x="838200" y="1143000"/>
            <a:ext cx="7597775" cy="2369880"/>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smtClean="0">
                <a:solidFill>
                  <a:srgbClr val="000099"/>
                </a:solidFill>
                <a:effectLst>
                  <a:outerShdw blurRad="38100" dist="38100" dir="2700000" algn="tl">
                    <a:srgbClr val="C0C0C0"/>
                  </a:outerShdw>
                </a:effectLst>
                <a:latin typeface="Calibri" pitchFamily="34" charset="0"/>
              </a:rPr>
              <a:t>Cross Support Services </a:t>
            </a:r>
            <a:endParaRPr lang="en-US" sz="40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smtClean="0">
                <a:solidFill>
                  <a:srgbClr val="000099"/>
                </a:solidFill>
                <a:effectLst>
                  <a:outerShdw blurRad="38100" dist="38100" dir="2700000" algn="tl">
                    <a:srgbClr val="C0C0C0"/>
                  </a:outerShdw>
                </a:effectLst>
                <a:latin typeface="Calibri" pitchFamily="34" charset="0"/>
              </a:rPr>
              <a:t>(CSS) </a:t>
            </a:r>
            <a:r>
              <a:rPr lang="en-US" sz="4000" dirty="0">
                <a:solidFill>
                  <a:srgbClr val="000099"/>
                </a:solidFill>
                <a:effectLst>
                  <a:outerShdw blurRad="38100" dist="38100" dir="2700000" algn="tl">
                    <a:srgbClr val="C0C0C0"/>
                  </a:outerShdw>
                </a:effectLst>
                <a:latin typeface="Calibri" pitchFamily="34" charset="0"/>
              </a:rPr>
              <a:t>AREA</a:t>
            </a:r>
          </a:p>
          <a:p>
            <a:pPr algn="ctr" eaLnBrk="0" hangingPunct="0">
              <a:defRPr/>
            </a:pPr>
            <a:endParaRPr lang="en-US" sz="4000" dirty="0">
              <a:solidFill>
                <a:srgbClr val="000099"/>
              </a:solidFill>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defRPr/>
            </a:pPr>
            <a:r>
              <a:rPr lang="en-US" sz="2800" dirty="0" smtClean="0">
                <a:solidFill>
                  <a:srgbClr val="000099"/>
                </a:solidFill>
                <a:effectLst/>
              </a:rPr>
              <a:t>CSS Area Report</a:t>
            </a:r>
            <a:br>
              <a:rPr lang="en-US" sz="2800" dirty="0" smtClean="0">
                <a:solidFill>
                  <a:srgbClr val="000099"/>
                </a:solidFill>
                <a:effectLst/>
              </a:rPr>
            </a:br>
            <a:r>
              <a:rPr lang="en-GB" sz="2400" spc="300" dirty="0" smtClean="0">
                <a:solidFill>
                  <a:srgbClr val="000099"/>
                </a:solidFill>
                <a:effectLst/>
                <a:latin typeface="Calibri" pitchFamily="34" charset="0"/>
              </a:rPr>
              <a:t> </a:t>
            </a:r>
            <a:r>
              <a:rPr lang="en-GB" sz="2400" u="sng" spc="300" dirty="0" smtClean="0">
                <a:effectLst/>
                <a:latin typeface="Calibri" pitchFamily="34" charset="0"/>
              </a:rPr>
              <a:t>Active WGs</a:t>
            </a:r>
            <a:endParaRPr lang="en-US" sz="2400" spc="300" dirty="0">
              <a:effectLst/>
            </a:endParaRPr>
          </a:p>
        </p:txBody>
      </p:sp>
      <p:sp>
        <p:nvSpPr>
          <p:cNvPr id="3" name="Content Placeholder 2"/>
          <p:cNvSpPr>
            <a:spLocks noGrp="1"/>
          </p:cNvSpPr>
          <p:nvPr>
            <p:ph idx="1"/>
          </p:nvPr>
        </p:nvSpPr>
        <p:spPr>
          <a:xfrm>
            <a:off x="457200" y="1355130"/>
            <a:ext cx="8229600" cy="4525963"/>
          </a:xfrm>
        </p:spPr>
        <p:txBody>
          <a:bodyPr/>
          <a:lstStyle/>
          <a:p>
            <a:pPr marL="346075" lvl="1" indent="0">
              <a:buNone/>
            </a:pPr>
            <a:endParaRPr lang="en-US" dirty="0"/>
          </a:p>
          <a:p>
            <a:r>
              <a:rPr lang="en-US" dirty="0" smtClean="0"/>
              <a:t>Cross Support Transfer Services</a:t>
            </a:r>
          </a:p>
          <a:p>
            <a:pPr lvl="1"/>
            <a:r>
              <a:rPr lang="en-US" dirty="0" smtClean="0"/>
              <a:t>Framework and application thereof for terrestrial data transfer services between TT&amp;C Networks and Mission Operations for cross supported missions </a:t>
            </a:r>
          </a:p>
          <a:p>
            <a:pPr lvl="1"/>
            <a:endParaRPr lang="en-US" dirty="0" smtClean="0"/>
          </a:p>
          <a:p>
            <a:r>
              <a:rPr lang="en-US" dirty="0" smtClean="0"/>
              <a:t>Cross Support Service Management</a:t>
            </a:r>
          </a:p>
          <a:p>
            <a:pPr lvl="1"/>
            <a:r>
              <a:rPr lang="en-US" dirty="0" smtClean="0"/>
              <a:t>Planning, requesting and configuration of and accounting for cross support services of TT&amp;C Networks for cross supported missions</a:t>
            </a:r>
          </a:p>
          <a:p>
            <a:pPr marL="346075" lvl="1" indent="0">
              <a:buNone/>
            </a:pPr>
            <a:endParaRPr lang="en-US" dirty="0"/>
          </a:p>
        </p:txBody>
      </p:sp>
    </p:spTree>
    <p:extLst>
      <p:ext uri="{BB962C8B-B14F-4D97-AF65-F5344CB8AC3E}">
        <p14:creationId xmlns:p14="http://schemas.microsoft.com/office/powerpoint/2010/main" val="19109179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defRPr/>
            </a:pPr>
            <a:r>
              <a:rPr lang="en-US" sz="2800" dirty="0" smtClean="0">
                <a:solidFill>
                  <a:srgbClr val="000099"/>
                </a:solidFill>
                <a:effectLst/>
              </a:rPr>
              <a:t>CSS Area Report</a:t>
            </a:r>
            <a:br>
              <a:rPr lang="en-US" sz="2800" dirty="0" smtClean="0">
                <a:solidFill>
                  <a:srgbClr val="000099"/>
                </a:solidFill>
                <a:effectLst/>
              </a:rPr>
            </a:br>
            <a:r>
              <a:rPr lang="en-GB" sz="2000" dirty="0" smtClean="0">
                <a:solidFill>
                  <a:srgbClr val="000099"/>
                </a:solidFill>
                <a:effectLst/>
                <a:latin typeface="Calibri" pitchFamily="34" charset="0"/>
              </a:rPr>
              <a:t> B. </a:t>
            </a:r>
            <a:r>
              <a:rPr lang="en-GB" sz="2000" u="sng" dirty="0" smtClean="0">
                <a:solidFill>
                  <a:srgbClr val="000099"/>
                </a:solidFill>
                <a:effectLst/>
                <a:latin typeface="Calibri" pitchFamily="34" charset="0"/>
              </a:rPr>
              <a:t>Meeting Demographics</a:t>
            </a:r>
            <a:endParaRPr lang="en-US" sz="2000" dirty="0">
              <a:effectLst/>
            </a:endParaRPr>
          </a:p>
        </p:txBody>
      </p:sp>
      <p:graphicFrame>
        <p:nvGraphicFramePr>
          <p:cNvPr id="6" name="Content Placeholder 5"/>
          <p:cNvGraphicFramePr>
            <a:graphicFrameLocks noGrp="1"/>
          </p:cNvGraphicFramePr>
          <p:nvPr>
            <p:ph idx="1"/>
          </p:nvPr>
        </p:nvGraphicFramePr>
        <p:xfrm>
          <a:off x="457200" y="1066800"/>
          <a:ext cx="7772401" cy="5333994"/>
        </p:xfrm>
        <a:graphic>
          <a:graphicData uri="http://schemas.openxmlformats.org/drawingml/2006/table">
            <a:tbl>
              <a:tblPr firstRow="1" bandRow="1">
                <a:tableStyleId>{5C22544A-7EE6-4342-B048-85BDC9FD1C3A}</a:tableStyleId>
              </a:tblPr>
              <a:tblGrid>
                <a:gridCol w="2027583"/>
                <a:gridCol w="1689652"/>
                <a:gridCol w="2027583"/>
                <a:gridCol w="2027583"/>
              </a:tblGrid>
              <a:tr h="296333">
                <a:tc>
                  <a:txBody>
                    <a:bodyPr/>
                    <a:lstStyle/>
                    <a:p>
                      <a:pPr algn="l" fontAlgn="b"/>
                      <a:endParaRPr lang="en-US" sz="1400" b="0"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a:solidFill>
                            <a:srgbClr val="000000"/>
                          </a:solidFill>
                          <a:effectLst/>
                          <a:latin typeface="Arial"/>
                        </a:rPr>
                        <a:t>Plenary</a:t>
                      </a:r>
                    </a:p>
                  </a:txBody>
                  <a:tcPr marL="9525" marR="9525" marT="9525" marB="0" anchor="b"/>
                </a:tc>
                <a:tc>
                  <a:txBody>
                    <a:bodyPr/>
                    <a:lstStyle/>
                    <a:p>
                      <a:pPr algn="ctr" fontAlgn="b"/>
                      <a:r>
                        <a:rPr lang="en-US" sz="1400" b="1" i="0" u="none" strike="noStrike">
                          <a:solidFill>
                            <a:srgbClr val="000000"/>
                          </a:solidFill>
                          <a:effectLst/>
                          <a:latin typeface="Arial"/>
                        </a:rPr>
                        <a:t>Service Management</a:t>
                      </a:r>
                    </a:p>
                  </a:txBody>
                  <a:tcPr marL="9525" marR="9525" marT="9525" marB="0" anchor="b"/>
                </a:tc>
                <a:tc>
                  <a:txBody>
                    <a:bodyPr/>
                    <a:lstStyle/>
                    <a:p>
                      <a:pPr algn="ctr" fontAlgn="b"/>
                      <a:r>
                        <a:rPr lang="en-US" sz="1400" b="1" i="0" u="none" strike="noStrike">
                          <a:solidFill>
                            <a:srgbClr val="000000"/>
                          </a:solidFill>
                          <a:effectLst/>
                          <a:latin typeface="Arial"/>
                        </a:rPr>
                        <a:t>X Suppt Trans Svcs</a:t>
                      </a:r>
                    </a:p>
                  </a:txBody>
                  <a:tcPr marL="9525" marR="9525" marT="9525" marB="0" anchor="b"/>
                </a:tc>
              </a:tr>
              <a:tr h="296333">
                <a:tc>
                  <a:txBody>
                    <a:bodyPr/>
                    <a:lstStyle/>
                    <a:p>
                      <a:pPr algn="l" fontAlgn="b"/>
                      <a:r>
                        <a:rPr lang="en-US" sz="1400" b="1" i="0" u="none" strike="noStrike">
                          <a:solidFill>
                            <a:srgbClr val="000000"/>
                          </a:solidFill>
                          <a:effectLst/>
                          <a:latin typeface="Arial"/>
                        </a:rPr>
                        <a:t>ASI</a:t>
                      </a:r>
                    </a:p>
                  </a:txBody>
                  <a:tcPr marL="9525" marR="9525" marT="9525" marB="0" anchor="b"/>
                </a:tc>
                <a:tc>
                  <a:txBody>
                    <a:bodyPr/>
                    <a:lstStyle/>
                    <a:p>
                      <a:pPr algn="ctr" fontAlgn="b"/>
                      <a:r>
                        <a:rPr lang="en-US" sz="1400" b="1" i="0" u="none" strike="noStrike" dirty="0">
                          <a:solidFill>
                            <a:srgbClr val="000000"/>
                          </a:solidFill>
                          <a:effectLst/>
                          <a:latin typeface="Arial"/>
                        </a:rPr>
                        <a:t> </a:t>
                      </a:r>
                    </a:p>
                  </a:txBody>
                  <a:tcPr marL="9525" marR="9525" marT="9525" marB="0" anchor="b"/>
                </a:tc>
                <a:tc>
                  <a:txBody>
                    <a:bodyPr/>
                    <a:lstStyle/>
                    <a:p>
                      <a:pPr algn="ctr" fontAlgn="b"/>
                      <a:r>
                        <a:rPr lang="en-US" sz="1400" b="1" i="0" u="none" strike="noStrike" dirty="0">
                          <a:solidFill>
                            <a:srgbClr val="000000"/>
                          </a:solidFill>
                          <a:effectLst/>
                          <a:latin typeface="Arial"/>
                        </a:rPr>
                        <a:t> </a:t>
                      </a:r>
                    </a:p>
                  </a:txBody>
                  <a:tcPr marL="9525" marR="9525" marT="9525" marB="0" anchor="b"/>
                </a:tc>
                <a:tc>
                  <a:txBody>
                    <a:bodyPr/>
                    <a:lstStyle/>
                    <a:p>
                      <a:pPr algn="ctr" fontAlgn="b"/>
                      <a:r>
                        <a:rPr lang="en-US" sz="1400" b="1" i="0" u="none" strike="noStrike" dirty="0">
                          <a:solidFill>
                            <a:srgbClr val="000000"/>
                          </a:solidFill>
                          <a:effectLst/>
                          <a:latin typeface="Arial"/>
                        </a:rPr>
                        <a:t> </a:t>
                      </a:r>
                    </a:p>
                  </a:txBody>
                  <a:tcPr marL="9525" marR="9525" marT="9525" marB="0" anchor="b"/>
                </a:tc>
              </a:tr>
              <a:tr h="296333">
                <a:tc>
                  <a:txBody>
                    <a:bodyPr/>
                    <a:lstStyle/>
                    <a:p>
                      <a:pPr algn="l" fontAlgn="b"/>
                      <a:r>
                        <a:rPr lang="en-US" sz="1400" b="1" i="0" u="none" strike="noStrike">
                          <a:solidFill>
                            <a:srgbClr val="000000"/>
                          </a:solidFill>
                          <a:effectLst/>
                          <a:latin typeface="Arial"/>
                        </a:rPr>
                        <a:t>CNES</a:t>
                      </a: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r>
              <a:tr h="296333">
                <a:tc>
                  <a:txBody>
                    <a:bodyPr/>
                    <a:lstStyle/>
                    <a:p>
                      <a:pPr algn="l" fontAlgn="b"/>
                      <a:r>
                        <a:rPr lang="en-US" sz="1400" b="1" i="0" u="none" strike="noStrike">
                          <a:solidFill>
                            <a:srgbClr val="000000"/>
                          </a:solidFill>
                          <a:effectLst/>
                          <a:latin typeface="Arial"/>
                        </a:rPr>
                        <a:t>CNSA</a:t>
                      </a: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r>
              <a:tr h="296333">
                <a:tc>
                  <a:txBody>
                    <a:bodyPr/>
                    <a:lstStyle/>
                    <a:p>
                      <a:pPr algn="l" fontAlgn="b"/>
                      <a:r>
                        <a:rPr lang="en-US" sz="1400" b="1" i="0" u="none" strike="noStrike">
                          <a:solidFill>
                            <a:srgbClr val="000000"/>
                          </a:solidFill>
                          <a:effectLst/>
                          <a:latin typeface="Arial"/>
                        </a:rPr>
                        <a:t>CSA</a:t>
                      </a: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r>
              <a:tr h="296333">
                <a:tc>
                  <a:txBody>
                    <a:bodyPr/>
                    <a:lstStyle/>
                    <a:p>
                      <a:pPr algn="l" fontAlgn="b"/>
                      <a:r>
                        <a:rPr lang="en-US" sz="1400" b="1" i="0" u="none" strike="noStrike">
                          <a:solidFill>
                            <a:srgbClr val="000000"/>
                          </a:solidFill>
                          <a:effectLst/>
                          <a:latin typeface="Arial"/>
                        </a:rPr>
                        <a:t>DLR</a:t>
                      </a:r>
                    </a:p>
                  </a:txBody>
                  <a:tcPr marL="9525" marR="9525" marT="9525" marB="0" anchor="b"/>
                </a:tc>
                <a:tc>
                  <a:txBody>
                    <a:bodyPr/>
                    <a:lstStyle/>
                    <a:p>
                      <a:pPr algn="ctr" fontAlgn="b"/>
                      <a:r>
                        <a:rPr lang="en-US" sz="1400" b="1" i="0" u="none" strike="noStrike" dirty="0" smtClean="0">
                          <a:solidFill>
                            <a:srgbClr val="000000"/>
                          </a:solidFill>
                          <a:effectLst/>
                          <a:latin typeface="Arial"/>
                        </a:rPr>
                        <a:t>2</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2</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5" marB="0" anchor="b"/>
                </a:tc>
              </a:tr>
              <a:tr h="296333">
                <a:tc>
                  <a:txBody>
                    <a:bodyPr/>
                    <a:lstStyle/>
                    <a:p>
                      <a:pPr algn="l" fontAlgn="b"/>
                      <a:r>
                        <a:rPr lang="en-US" sz="1400" b="1" i="0" u="none" strike="noStrike">
                          <a:solidFill>
                            <a:srgbClr val="000000"/>
                          </a:solidFill>
                          <a:effectLst/>
                          <a:latin typeface="Arial"/>
                        </a:rPr>
                        <a:t>ESA</a:t>
                      </a:r>
                    </a:p>
                  </a:txBody>
                  <a:tcPr marL="9525" marR="9525" marT="9525" marB="0" anchor="b"/>
                </a:tc>
                <a:tc>
                  <a:txBody>
                    <a:bodyPr/>
                    <a:lstStyle/>
                    <a:p>
                      <a:pPr algn="ctr" fontAlgn="b"/>
                      <a:r>
                        <a:rPr lang="en-US" sz="1400" b="1" i="0" u="none" strike="noStrike" dirty="0" smtClean="0">
                          <a:solidFill>
                            <a:srgbClr val="000000"/>
                          </a:solidFill>
                          <a:effectLst/>
                          <a:latin typeface="Arial"/>
                        </a:rPr>
                        <a:t>8</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6</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4</a:t>
                      </a:r>
                      <a:endParaRPr lang="en-US" sz="1400" b="1" i="0" u="none" strike="noStrike" dirty="0">
                        <a:solidFill>
                          <a:srgbClr val="000000"/>
                        </a:solidFill>
                        <a:effectLst/>
                        <a:latin typeface="Arial"/>
                      </a:endParaRPr>
                    </a:p>
                  </a:txBody>
                  <a:tcPr marL="9525" marR="9525" marT="9525" marB="0" anchor="b"/>
                </a:tc>
              </a:tr>
              <a:tr h="296333">
                <a:tc>
                  <a:txBody>
                    <a:bodyPr/>
                    <a:lstStyle/>
                    <a:p>
                      <a:pPr algn="l" fontAlgn="b"/>
                      <a:r>
                        <a:rPr lang="en-US" sz="1400" b="1" i="0" u="none" strike="noStrike">
                          <a:solidFill>
                            <a:srgbClr val="000000"/>
                          </a:solidFill>
                          <a:effectLst/>
                          <a:latin typeface="Arial"/>
                        </a:rPr>
                        <a:t>INPE</a:t>
                      </a: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r>
              <a:tr h="296333">
                <a:tc>
                  <a:txBody>
                    <a:bodyPr/>
                    <a:lstStyle/>
                    <a:p>
                      <a:pPr algn="l" fontAlgn="b"/>
                      <a:r>
                        <a:rPr lang="en-US" sz="1400" b="1" i="0" u="none" strike="noStrike">
                          <a:solidFill>
                            <a:srgbClr val="000000"/>
                          </a:solidFill>
                          <a:effectLst/>
                          <a:latin typeface="Arial"/>
                        </a:rPr>
                        <a:t>JAXA</a:t>
                      </a:r>
                    </a:p>
                  </a:txBody>
                  <a:tcPr marL="9525" marR="9525" marT="9525"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r>
              <a:tr h="296333">
                <a:tc>
                  <a:txBody>
                    <a:bodyPr/>
                    <a:lstStyle/>
                    <a:p>
                      <a:pPr algn="l" fontAlgn="b"/>
                      <a:r>
                        <a:rPr lang="en-US" sz="1400" b="1" i="0" u="none" strike="noStrike">
                          <a:solidFill>
                            <a:srgbClr val="000000"/>
                          </a:solidFill>
                          <a:effectLst/>
                          <a:latin typeface="Arial"/>
                        </a:rPr>
                        <a:t>NASA</a:t>
                      </a:r>
                    </a:p>
                  </a:txBody>
                  <a:tcPr marL="9525" marR="9525" marT="9525" marB="0" anchor="b"/>
                </a:tc>
                <a:tc>
                  <a:txBody>
                    <a:bodyPr/>
                    <a:lstStyle/>
                    <a:p>
                      <a:pPr algn="ctr" fontAlgn="b"/>
                      <a:r>
                        <a:rPr lang="en-US" sz="1400" b="1" i="0" u="none" strike="noStrike" dirty="0" smtClean="0">
                          <a:solidFill>
                            <a:srgbClr val="000000"/>
                          </a:solidFill>
                          <a:effectLst/>
                          <a:latin typeface="Arial"/>
                        </a:rPr>
                        <a:t>13</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12</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5</a:t>
                      </a:r>
                      <a:endParaRPr lang="en-US" sz="1400" b="1" i="0" u="none" strike="noStrike" dirty="0">
                        <a:solidFill>
                          <a:srgbClr val="000000"/>
                        </a:solidFill>
                        <a:effectLst/>
                        <a:latin typeface="Arial"/>
                      </a:endParaRPr>
                    </a:p>
                  </a:txBody>
                  <a:tcPr marL="9525" marR="9525" marT="9525" marB="0" anchor="b"/>
                </a:tc>
              </a:tr>
              <a:tr h="296333">
                <a:tc>
                  <a:txBody>
                    <a:bodyPr/>
                    <a:lstStyle/>
                    <a:p>
                      <a:pPr algn="l" fontAlgn="b"/>
                      <a:r>
                        <a:rPr lang="en-US" sz="1400" b="1" i="0" u="none" strike="noStrike">
                          <a:solidFill>
                            <a:srgbClr val="000000"/>
                          </a:solidFill>
                          <a:effectLst/>
                          <a:latin typeface="Arial"/>
                        </a:rPr>
                        <a:t>RFSA</a:t>
                      </a: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r>
              <a:tr h="296333">
                <a:tc>
                  <a:txBody>
                    <a:bodyPr/>
                    <a:lstStyle/>
                    <a:p>
                      <a:pPr algn="l" fontAlgn="b"/>
                      <a:r>
                        <a:rPr lang="en-US" sz="1400" b="1" i="0" u="none" strike="noStrike">
                          <a:solidFill>
                            <a:srgbClr val="000000"/>
                          </a:solidFill>
                          <a:effectLst/>
                          <a:latin typeface="Arial"/>
                        </a:rPr>
                        <a:t>UKSA</a:t>
                      </a:r>
                    </a:p>
                  </a:txBody>
                  <a:tcPr marL="9525" marR="9525" marT="9525"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r>
              <a:tr h="296333">
                <a:tc>
                  <a:txBody>
                    <a:bodyPr/>
                    <a:lstStyle/>
                    <a:p>
                      <a:pPr algn="l" fontAlgn="b"/>
                      <a:r>
                        <a:rPr lang="en-US" sz="1400" b="1" i="0" u="none" strike="noStrike" dirty="0" smtClean="0">
                          <a:solidFill>
                            <a:srgbClr val="000000"/>
                          </a:solidFill>
                          <a:effectLst/>
                          <a:latin typeface="Arial"/>
                        </a:rPr>
                        <a:t>Other</a:t>
                      </a:r>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r>
              <a:tr h="296333">
                <a:tc>
                  <a:txBody>
                    <a:bodyPr/>
                    <a:lstStyle/>
                    <a:p>
                      <a:pPr algn="l" fontAlgn="b"/>
                      <a:r>
                        <a:rPr lang="en-US" sz="1400" b="1" i="0" u="none" strike="noStrike">
                          <a:solidFill>
                            <a:srgbClr val="000000"/>
                          </a:solidFill>
                          <a:effectLst/>
                          <a:latin typeface="Arial"/>
                        </a:rPr>
                        <a:t>TOTAL</a:t>
                      </a:r>
                    </a:p>
                  </a:txBody>
                  <a:tcPr marL="9525" marR="9525" marT="9525" marB="0" anchor="b"/>
                </a:tc>
                <a:tc>
                  <a:txBody>
                    <a:bodyPr/>
                    <a:lstStyle/>
                    <a:p>
                      <a:pPr algn="ctr" fontAlgn="b"/>
                      <a:r>
                        <a:rPr lang="en-US" sz="1400" b="1" i="0" u="none" strike="noStrike" dirty="0" smtClean="0">
                          <a:solidFill>
                            <a:srgbClr val="000000"/>
                          </a:solidFill>
                          <a:effectLst/>
                          <a:latin typeface="Arial"/>
                        </a:rPr>
                        <a:t>25</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23</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10</a:t>
                      </a:r>
                      <a:endParaRPr lang="en-US" sz="1400" b="1" i="0" u="none" strike="noStrike" dirty="0">
                        <a:solidFill>
                          <a:srgbClr val="000000"/>
                        </a:solidFill>
                        <a:effectLst/>
                        <a:latin typeface="Arial"/>
                      </a:endParaRPr>
                    </a:p>
                  </a:txBody>
                  <a:tcPr marL="9525" marR="9525" marT="9525" marB="0" anchor="b"/>
                </a:tc>
              </a:tr>
              <a:tr h="296333">
                <a:tc>
                  <a:txBody>
                    <a:bodyPr/>
                    <a:lstStyle/>
                    <a:p>
                      <a:pPr algn="l" fontAlgn="b"/>
                      <a:endParaRPr lang="en-US" sz="1400" b="1" i="0" u="none" strike="noStrike">
                        <a:solidFill>
                          <a:srgbClr val="000000"/>
                        </a:solidFill>
                        <a:effectLst/>
                        <a:latin typeface="Arial"/>
                      </a:endParaRPr>
                    </a:p>
                  </a:txBody>
                  <a:tcPr marL="9525" marR="9525" marT="9525" marB="0" anchor="b"/>
                </a:tc>
                <a:tc>
                  <a:txBody>
                    <a:bodyPr/>
                    <a:lstStyle/>
                    <a:p>
                      <a:pPr algn="ctr" fontAlgn="b"/>
                      <a:endParaRPr lang="en-US" sz="1400" b="1" i="0" u="none" strike="noStrike">
                        <a:solidFill>
                          <a:srgbClr val="000000"/>
                        </a:solidFill>
                        <a:effectLst/>
                        <a:latin typeface="Arial"/>
                      </a:endParaRPr>
                    </a:p>
                  </a:txBody>
                  <a:tcPr marL="9525" marR="9525" marT="9525" marB="0" anchor="b"/>
                </a:tc>
                <a:tc>
                  <a:txBody>
                    <a:bodyPr/>
                    <a:lstStyle/>
                    <a:p>
                      <a:pPr algn="ctr" fontAlgn="b"/>
                      <a:endParaRPr lang="en-US" sz="1000" b="0" i="0" u="none" strike="noStrike" dirty="0">
                        <a:solidFill>
                          <a:srgbClr val="000000"/>
                        </a:solidFill>
                        <a:effectLst/>
                        <a:latin typeface="Arial"/>
                      </a:endParaRPr>
                    </a:p>
                  </a:txBody>
                  <a:tcPr marL="9525" marR="9525" marT="9525" marB="0" anchor="b"/>
                </a:tc>
                <a:tc>
                  <a:txBody>
                    <a:bodyPr/>
                    <a:lstStyle/>
                    <a:p>
                      <a:pPr algn="ctr" fontAlgn="b"/>
                      <a:endParaRPr lang="en-US" sz="1400" b="0" i="0" u="none" strike="noStrike" dirty="0">
                        <a:solidFill>
                          <a:srgbClr val="000000"/>
                        </a:solidFill>
                        <a:effectLst/>
                        <a:latin typeface="Arial"/>
                      </a:endParaRPr>
                    </a:p>
                  </a:txBody>
                  <a:tcPr marL="9525" marR="9525" marT="9525" marB="0" anchor="b"/>
                </a:tc>
              </a:tr>
              <a:tr h="296333">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ctr" fontAlgn="b"/>
                      <a:endParaRPr lang="en-US" sz="1400" b="0" i="0" u="none" strike="noStrike">
                        <a:solidFill>
                          <a:srgbClr val="000000"/>
                        </a:solidFill>
                        <a:effectLst/>
                        <a:latin typeface="Arial"/>
                      </a:endParaRPr>
                    </a:p>
                  </a:txBody>
                  <a:tcPr marL="9525" marR="9525" marT="9525" marB="0" anchor="b"/>
                </a:tc>
                <a:tc>
                  <a:txBody>
                    <a:bodyPr/>
                    <a:lstStyle/>
                    <a:p>
                      <a:pPr algn="ctr" fontAlgn="b"/>
                      <a:endParaRPr lang="en-US" sz="1400" b="0" i="0" u="none" strike="noStrike" dirty="0">
                        <a:solidFill>
                          <a:srgbClr val="000000"/>
                        </a:solidFill>
                        <a:effectLst/>
                        <a:latin typeface="Arial"/>
                      </a:endParaRPr>
                    </a:p>
                  </a:txBody>
                  <a:tcPr marL="9525" marR="9525" marT="9525" marB="0" anchor="b"/>
                </a:tc>
                <a:tc>
                  <a:txBody>
                    <a:bodyPr/>
                    <a:lstStyle/>
                    <a:p>
                      <a:pPr algn="ctr" fontAlgn="b"/>
                      <a:endParaRPr lang="en-US" sz="1400" b="0" i="0" u="none" strike="noStrike" dirty="0">
                        <a:solidFill>
                          <a:srgbClr val="000000"/>
                        </a:solidFill>
                        <a:effectLst/>
                        <a:latin typeface="Arial"/>
                      </a:endParaRPr>
                    </a:p>
                  </a:txBody>
                  <a:tcPr marL="9525" marR="9525" marT="9525" marB="0" anchor="b"/>
                </a:tc>
              </a:tr>
              <a:tr h="296333">
                <a:tc>
                  <a:txBody>
                    <a:bodyPr/>
                    <a:lstStyle/>
                    <a:p>
                      <a:pPr algn="l" fontAlgn="b"/>
                      <a:r>
                        <a:rPr lang="en-US" sz="1400" b="1" i="0" u="none" strike="noStrike">
                          <a:solidFill>
                            <a:srgbClr val="000000"/>
                          </a:solidFill>
                          <a:effectLst/>
                          <a:latin typeface="Arial"/>
                        </a:rPr>
                        <a:t>Meeting Duration</a:t>
                      </a:r>
                    </a:p>
                  </a:txBody>
                  <a:tcPr marL="9525" marR="9525" marT="9525" marB="0" anchor="b"/>
                </a:tc>
                <a:tc>
                  <a:txBody>
                    <a:bodyPr/>
                    <a:lstStyle/>
                    <a:p>
                      <a:pPr algn="ctr" fontAlgn="b"/>
                      <a:r>
                        <a:rPr lang="en-US" sz="1400" b="1" i="0" u="none" strike="noStrike" dirty="0" smtClean="0">
                          <a:solidFill>
                            <a:srgbClr val="000000"/>
                          </a:solidFill>
                          <a:effectLst/>
                          <a:latin typeface="Arial"/>
                        </a:rPr>
                        <a:t>1</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5</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2.5</a:t>
                      </a:r>
                      <a:endParaRPr lang="en-US" sz="1400" b="1" i="0" u="none" strike="noStrike" dirty="0">
                        <a:solidFill>
                          <a:srgbClr val="000000"/>
                        </a:solidFill>
                        <a:effectLst/>
                        <a:latin typeface="Arial"/>
                      </a:endParaRPr>
                    </a:p>
                  </a:txBody>
                  <a:tcPr marL="9525" marR="9525" marT="9525" marB="0" anchor="b"/>
                </a:tc>
              </a:tr>
              <a:tr h="296333">
                <a:tc>
                  <a:txBody>
                    <a:bodyPr/>
                    <a:lstStyle/>
                    <a:p>
                      <a:pPr algn="l" fontAlgn="b"/>
                      <a:r>
                        <a:rPr lang="en-US" sz="1400" b="1" i="0" u="none" strike="noStrike">
                          <a:solidFill>
                            <a:srgbClr val="000000"/>
                          </a:solidFill>
                          <a:effectLst/>
                          <a:latin typeface="Arial"/>
                        </a:rPr>
                        <a:t>Agency Diversity</a:t>
                      </a:r>
                    </a:p>
                  </a:txBody>
                  <a:tcPr marL="9525" marR="9525" marT="9525" marB="0" anchor="b"/>
                </a:tc>
                <a:tc>
                  <a:txBody>
                    <a:bodyPr/>
                    <a:lstStyle/>
                    <a:p>
                      <a:pPr algn="ctr" fontAlgn="b"/>
                      <a:r>
                        <a:rPr lang="en-US" sz="1400" b="1" i="0" u="none" strike="noStrike" dirty="0" smtClean="0">
                          <a:solidFill>
                            <a:srgbClr val="000000"/>
                          </a:solidFill>
                          <a:effectLst/>
                          <a:latin typeface="Arial"/>
                        </a:rPr>
                        <a:t>5</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6</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dirty="0" smtClean="0">
                          <a:solidFill>
                            <a:srgbClr val="000000"/>
                          </a:solidFill>
                          <a:effectLst/>
                          <a:latin typeface="Arial"/>
                        </a:rPr>
                        <a:t>3</a:t>
                      </a:r>
                      <a:endParaRPr lang="en-US" sz="1400" b="1" i="0" u="none" strike="noStrike" dirty="0">
                        <a:solidFill>
                          <a:srgbClr val="000000"/>
                        </a:solidFill>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32655052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731500" y="696118"/>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62000"/>
            <a:ext cx="8153400" cy="674031"/>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Cross Support </a:t>
            </a:r>
            <a:r>
              <a:rPr lang="en-US" sz="1800" dirty="0" smtClean="0">
                <a:solidFill>
                  <a:srgbClr val="000099"/>
                </a:solidFill>
              </a:rPr>
              <a:t>Transfer</a:t>
            </a:r>
            <a:r>
              <a:rPr lang="en-US" sz="1800" dirty="0" smtClean="0">
                <a:solidFill>
                  <a:srgbClr val="000099"/>
                </a:solidFill>
                <a:effectLst>
                  <a:outerShdw blurRad="38100" dist="38100" dir="2700000" algn="tl">
                    <a:srgbClr val="C0C0C0"/>
                  </a:outerShdw>
                </a:effectLst>
              </a:rPr>
              <a:t> Services (CSTS) WG </a:t>
            </a:r>
          </a:p>
          <a:p>
            <a:pPr>
              <a:lnSpc>
                <a:spcPct val="80000"/>
              </a:lnSpc>
              <a:spcBef>
                <a:spcPct val="50000"/>
              </a:spcBef>
              <a:spcAft>
                <a:spcPct val="0"/>
              </a:spcAft>
              <a:buSzTx/>
              <a:defRPr/>
            </a:pPr>
            <a:endParaRPr lang="en-US" sz="1800" dirty="0" smtClean="0">
              <a:solidFill>
                <a:srgbClr val="000099"/>
              </a:solidFill>
              <a:effectLst>
                <a:outerShdw blurRad="38100" dist="38100" dir="2700000" algn="tl">
                  <a:srgbClr val="C0C0C0"/>
                </a:outerShdw>
              </a:effectLst>
            </a:endParaRPr>
          </a:p>
        </p:txBody>
      </p:sp>
      <p:sp>
        <p:nvSpPr>
          <p:cNvPr id="10" name="Content Placeholder 2"/>
          <p:cNvSpPr txBox="1">
            <a:spLocks/>
          </p:cNvSpPr>
          <p:nvPr/>
        </p:nvSpPr>
        <p:spPr bwMode="auto">
          <a:xfrm>
            <a:off x="180683" y="2047876"/>
            <a:ext cx="8654271" cy="17267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buNone/>
            </a:pPr>
            <a:endParaRPr lang="en-GB" sz="2000" dirty="0" smtClean="0"/>
          </a:p>
          <a:p>
            <a:r>
              <a:rPr lang="en-GB" sz="2000" dirty="0"/>
              <a:t>Just need SANA Registry URL to put in book</a:t>
            </a:r>
          </a:p>
          <a:p>
            <a:r>
              <a:rPr lang="en-GB" sz="2000" dirty="0" smtClean="0"/>
              <a:t>Prototyping completed</a:t>
            </a:r>
          </a:p>
          <a:p>
            <a:pPr lvl="1"/>
            <a:r>
              <a:rPr lang="en-GB" sz="1700" dirty="0" smtClean="0"/>
              <a:t>Yellow book (test report) completed</a:t>
            </a:r>
          </a:p>
          <a:p>
            <a:pPr>
              <a:lnSpc>
                <a:spcPct val="100000"/>
              </a:lnSpc>
              <a:spcBef>
                <a:spcPts val="0"/>
              </a:spcBef>
              <a:spcAft>
                <a:spcPts val="0"/>
              </a:spcAft>
              <a:defRPr/>
            </a:pPr>
            <a:endParaRPr lang="en-GB" sz="2000" kern="0" dirty="0" smtClean="0">
              <a:solidFill>
                <a:srgbClr val="0000FF"/>
              </a:solidFill>
            </a:endParaRPr>
          </a:p>
        </p:txBody>
      </p:sp>
      <p:sp>
        <p:nvSpPr>
          <p:cNvPr id="9" name="Content Placeholder 2"/>
          <p:cNvSpPr txBox="1">
            <a:spLocks/>
          </p:cNvSpPr>
          <p:nvPr/>
        </p:nvSpPr>
        <p:spPr bwMode="auto">
          <a:xfrm>
            <a:off x="109338" y="1616431"/>
            <a:ext cx="8577462"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CSTS Framework (Nearly) Ready for Publication</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11" name="Content Placeholder 2"/>
          <p:cNvSpPr txBox="1">
            <a:spLocks/>
          </p:cNvSpPr>
          <p:nvPr/>
        </p:nvSpPr>
        <p:spPr bwMode="auto">
          <a:xfrm>
            <a:off x="-287340" y="3855114"/>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MD-CSTS </a:t>
            </a:r>
            <a:r>
              <a:rPr lang="en-GB" sz="2800" i="1" u="sng" kern="0" dirty="0">
                <a:solidFill>
                  <a:srgbClr val="0000FF"/>
                </a:solidFill>
              </a:rPr>
              <a:t> </a:t>
            </a:r>
            <a:r>
              <a:rPr lang="en-GB" sz="2800" i="1" u="sng" kern="0" dirty="0" smtClean="0">
                <a:solidFill>
                  <a:srgbClr val="0000FF"/>
                </a:solidFill>
              </a:rPr>
              <a:t>Ready for Publication </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12" name="Content Placeholder 2"/>
          <p:cNvSpPr txBox="1">
            <a:spLocks/>
          </p:cNvSpPr>
          <p:nvPr/>
        </p:nvSpPr>
        <p:spPr bwMode="auto">
          <a:xfrm>
            <a:off x="109338" y="4312315"/>
            <a:ext cx="8654271" cy="19239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r>
              <a:rPr lang="en-GB" sz="2000" dirty="0" smtClean="0"/>
              <a:t>Read for publication but need prototyping to complete </a:t>
            </a:r>
          </a:p>
          <a:p>
            <a:pPr lvl="1"/>
            <a:r>
              <a:rPr lang="en-GB" sz="1700" dirty="0"/>
              <a:t>I</a:t>
            </a:r>
            <a:r>
              <a:rPr lang="en-GB" sz="1700" dirty="0" smtClean="0"/>
              <a:t>nter-operations testing</a:t>
            </a:r>
          </a:p>
          <a:p>
            <a:pPr lvl="2"/>
            <a:r>
              <a:rPr lang="en-GB" sz="1600" dirty="0" smtClean="0"/>
              <a:t>Takes more effort than anticipated to enable communications CNES </a:t>
            </a:r>
            <a:r>
              <a:rPr lang="en-GB" sz="1600" dirty="0" smtClean="0">
                <a:sym typeface="Wingdings" panose="05000000000000000000" pitchFamily="2" charset="2"/>
              </a:rPr>
              <a:t>  ESA (security)</a:t>
            </a:r>
            <a:r>
              <a:rPr lang="en-GB" sz="1600" kern="0" dirty="0">
                <a:solidFill>
                  <a:srgbClr val="0000FF"/>
                </a:solidFill>
              </a:rPr>
              <a:t> </a:t>
            </a:r>
          </a:p>
          <a:p>
            <a:pPr lvl="2"/>
            <a:r>
              <a:rPr lang="en-GB" sz="1600" kern="0" dirty="0" smtClean="0"/>
              <a:t>Inter-operation </a:t>
            </a:r>
            <a:r>
              <a:rPr lang="en-GB" sz="1600" kern="0" dirty="0"/>
              <a:t>testing should be completed by end of May/early June</a:t>
            </a:r>
          </a:p>
          <a:p>
            <a:pPr lvl="2"/>
            <a:endParaRPr lang="en-GB" sz="1600" dirty="0" smtClean="0">
              <a:sym typeface="Wingdings" panose="05000000000000000000" pitchFamily="2" charset="2"/>
            </a:endParaRPr>
          </a:p>
          <a:p>
            <a:endParaRPr lang="en-GB" sz="1700"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66765"/>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731500" y="696118"/>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62000"/>
            <a:ext cx="8153400" cy="674031"/>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Cross Support Transfer Services (CSTS) WG </a:t>
            </a:r>
          </a:p>
          <a:p>
            <a:pPr>
              <a:lnSpc>
                <a:spcPct val="80000"/>
              </a:lnSpc>
              <a:spcBef>
                <a:spcPct val="50000"/>
              </a:spcBef>
              <a:spcAft>
                <a:spcPct val="0"/>
              </a:spcAft>
              <a:buSzTx/>
              <a:defRPr/>
            </a:pPr>
            <a:endParaRPr lang="en-US" sz="1800" dirty="0" smtClean="0">
              <a:solidFill>
                <a:srgbClr val="000099"/>
              </a:solidFill>
              <a:effectLst>
                <a:outerShdw blurRad="38100" dist="38100" dir="2700000" algn="tl">
                  <a:srgbClr val="C0C0C0"/>
                </a:outerShdw>
              </a:effectLst>
            </a:endParaRPr>
          </a:p>
        </p:txBody>
      </p:sp>
      <p:sp>
        <p:nvSpPr>
          <p:cNvPr id="9" name="Content Placeholder 2"/>
          <p:cNvSpPr txBox="1">
            <a:spLocks/>
          </p:cNvSpPr>
          <p:nvPr/>
        </p:nvSpPr>
        <p:spPr bwMode="auto">
          <a:xfrm>
            <a:off x="-404817" y="1293888"/>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TD-CSTS Book</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2" name="TextBox 1"/>
          <p:cNvSpPr txBox="1"/>
          <p:nvPr/>
        </p:nvSpPr>
        <p:spPr>
          <a:xfrm>
            <a:off x="719735" y="1567913"/>
            <a:ext cx="7773000" cy="156966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Book has been updated; anticipated to be sent to AD by early May </a:t>
            </a:r>
            <a:r>
              <a:rPr lang="en-US" dirty="0"/>
              <a:t>as RED-1, for Agency Review</a:t>
            </a:r>
            <a:endParaRPr lang="en-US" dirty="0" smtClean="0"/>
          </a:p>
          <a:p>
            <a:pPr marL="285750" indent="-285750">
              <a:buFont typeface="Arial" panose="020B0604020202020204" pitchFamily="34" charset="0"/>
              <a:buChar char="•"/>
            </a:pPr>
            <a:r>
              <a:rPr lang="en-US" dirty="0" smtClean="0"/>
              <a:t>Prototype efforts in place</a:t>
            </a:r>
          </a:p>
          <a:p>
            <a:pPr marL="742950" lvl="1" indent="-285750">
              <a:buFont typeface="Arial" panose="020B0604020202020204" pitchFamily="34" charset="0"/>
              <a:buChar char="•"/>
            </a:pPr>
            <a:r>
              <a:rPr lang="en-US" dirty="0" smtClean="0"/>
              <a:t>Resources DLR (provider), NASA (user) </a:t>
            </a:r>
            <a:endParaRPr lang="en-US" dirty="0"/>
          </a:p>
          <a:p>
            <a:pPr marL="1200150" lvl="2" indent="-285750">
              <a:buFont typeface="Arial" panose="020B0604020202020204" pitchFamily="34" charset="0"/>
              <a:buChar char="•"/>
            </a:pPr>
            <a:r>
              <a:rPr lang="en-US" dirty="0" smtClean="0"/>
              <a:t>But NASA changed prototype resources</a:t>
            </a:r>
          </a:p>
          <a:p>
            <a:pPr marL="1200150" lvl="2" indent="-285750">
              <a:buFont typeface="Arial" panose="020B0604020202020204" pitchFamily="34" charset="0"/>
              <a:buChar char="•"/>
            </a:pPr>
            <a:r>
              <a:rPr lang="en-US" dirty="0" smtClean="0"/>
              <a:t>Timeline for interaction to be determined by Rome Meeting</a:t>
            </a:r>
            <a:endParaRPr lang="en-US" dirty="0"/>
          </a:p>
        </p:txBody>
      </p:sp>
      <p:sp>
        <p:nvSpPr>
          <p:cNvPr id="12" name="Content Placeholder 2"/>
          <p:cNvSpPr txBox="1">
            <a:spLocks/>
          </p:cNvSpPr>
          <p:nvPr/>
        </p:nvSpPr>
        <p:spPr bwMode="auto">
          <a:xfrm>
            <a:off x="-601415" y="3148367"/>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Concept Book</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13" name="TextBox 12"/>
          <p:cNvSpPr txBox="1"/>
          <p:nvPr/>
        </p:nvSpPr>
        <p:spPr>
          <a:xfrm>
            <a:off x="731500" y="3469966"/>
            <a:ext cx="3655168" cy="338554"/>
          </a:xfrm>
          <a:prstGeom prst="rect">
            <a:avLst/>
          </a:prstGeom>
          <a:noFill/>
        </p:spPr>
        <p:txBody>
          <a:bodyPr wrap="none" rtlCol="0">
            <a:spAutoFit/>
          </a:bodyPr>
          <a:lstStyle/>
          <a:p>
            <a:pPr marL="285750" indent="-285750">
              <a:buFont typeface="Arial" panose="020B0604020202020204" pitchFamily="34" charset="0"/>
              <a:buChar char="•"/>
            </a:pPr>
            <a:r>
              <a:rPr lang="en-US" dirty="0" smtClean="0"/>
              <a:t>No progress – lack of resources </a:t>
            </a:r>
            <a:endParaRPr lang="en-US" dirty="0"/>
          </a:p>
        </p:txBody>
      </p:sp>
      <p:sp>
        <p:nvSpPr>
          <p:cNvPr id="14" name="Content Placeholder 2"/>
          <p:cNvSpPr txBox="1">
            <a:spLocks/>
          </p:cNvSpPr>
          <p:nvPr/>
        </p:nvSpPr>
        <p:spPr bwMode="auto">
          <a:xfrm>
            <a:off x="-760829" y="4103807"/>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CSTS Guidelines Book</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16" name="Content Placeholder 2"/>
          <p:cNvSpPr txBox="1">
            <a:spLocks/>
          </p:cNvSpPr>
          <p:nvPr/>
        </p:nvSpPr>
        <p:spPr bwMode="auto">
          <a:xfrm>
            <a:off x="-382245" y="5080671"/>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SLE Blue Books</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17" name="TextBox 16"/>
          <p:cNvSpPr txBox="1"/>
          <p:nvPr/>
        </p:nvSpPr>
        <p:spPr>
          <a:xfrm>
            <a:off x="719735" y="5349936"/>
            <a:ext cx="7043916" cy="584775"/>
          </a:xfrm>
          <a:prstGeom prst="rect">
            <a:avLst/>
          </a:prstGeom>
          <a:noFill/>
        </p:spPr>
        <p:txBody>
          <a:bodyPr wrap="none" rtlCol="0">
            <a:spAutoFit/>
          </a:bodyPr>
          <a:lstStyle/>
          <a:p>
            <a:pPr marL="285750" indent="-285750">
              <a:buFont typeface="Arial" panose="020B0604020202020204" pitchFamily="34" charset="0"/>
              <a:buChar char="•"/>
            </a:pPr>
            <a:r>
              <a:rPr lang="en-US" dirty="0" smtClean="0"/>
              <a:t>Area submitted candidate blue resolution in December 2015</a:t>
            </a:r>
          </a:p>
          <a:p>
            <a:pPr marL="285750" indent="-285750">
              <a:buFont typeface="Arial" panose="020B0604020202020204" pitchFamily="34" charset="0"/>
              <a:buChar char="•"/>
            </a:pPr>
            <a:r>
              <a:rPr lang="en-US" dirty="0" smtClean="0"/>
              <a:t>CESG/CMC release polls pending secretariat clearing work backlog </a:t>
            </a:r>
          </a:p>
        </p:txBody>
      </p:sp>
      <p:sp>
        <p:nvSpPr>
          <p:cNvPr id="19" name="TextBox 18"/>
          <p:cNvSpPr txBox="1"/>
          <p:nvPr/>
        </p:nvSpPr>
        <p:spPr>
          <a:xfrm>
            <a:off x="667418" y="4373073"/>
            <a:ext cx="5369162" cy="338554"/>
          </a:xfrm>
          <a:prstGeom prst="rect">
            <a:avLst/>
          </a:prstGeom>
          <a:noFill/>
        </p:spPr>
        <p:txBody>
          <a:bodyPr wrap="none" rtlCol="0">
            <a:spAutoFit/>
          </a:bodyPr>
          <a:lstStyle/>
          <a:p>
            <a:pPr marL="285750" indent="-285750">
              <a:buFont typeface="Arial" panose="020B0604020202020204" pitchFamily="34" charset="0"/>
              <a:buChar char="•"/>
            </a:pPr>
            <a:r>
              <a:rPr lang="en-US" dirty="0" smtClean="0"/>
              <a:t>Projected candidate Magenta-1 to AD by July 2016</a:t>
            </a:r>
            <a:endParaRPr lang="en-US" dirty="0"/>
          </a:p>
        </p:txBody>
      </p:sp>
    </p:spTree>
    <p:extLst>
      <p:ext uri="{BB962C8B-B14F-4D97-AF65-F5344CB8AC3E}">
        <p14:creationId xmlns:p14="http://schemas.microsoft.com/office/powerpoint/2010/main" val="20744019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731500" y="696118"/>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62000"/>
            <a:ext cx="8153400" cy="313932"/>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Cross Support Transfer Services (CSTS) WG </a:t>
            </a:r>
          </a:p>
        </p:txBody>
      </p:sp>
      <p:sp>
        <p:nvSpPr>
          <p:cNvPr id="9" name="Content Placeholder 2"/>
          <p:cNvSpPr txBox="1">
            <a:spLocks/>
          </p:cNvSpPr>
          <p:nvPr/>
        </p:nvSpPr>
        <p:spPr bwMode="auto">
          <a:xfrm>
            <a:off x="-113715" y="1220614"/>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 Functional Resources + SANA Registry</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3" name="TextBox 2"/>
          <p:cNvSpPr txBox="1"/>
          <p:nvPr/>
        </p:nvSpPr>
        <p:spPr>
          <a:xfrm>
            <a:off x="340224" y="2008015"/>
            <a:ext cx="8339960" cy="255454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Agreed on registry for OIDs </a:t>
            </a:r>
          </a:p>
          <a:p>
            <a:pPr marL="742950" lvl="1" indent="-285750">
              <a:buFont typeface="Arial" panose="020B0604020202020204" pitchFamily="34" charset="0"/>
              <a:buChar char="•"/>
            </a:pPr>
            <a:r>
              <a:rPr lang="en-US" dirty="0" smtClean="0"/>
              <a:t>In conformance with new registry management policy (RMP)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Tool for OID editing to produce registry has been developed</a:t>
            </a:r>
          </a:p>
          <a:p>
            <a:pPr marL="742950" lvl="1" indent="-285750">
              <a:buFont typeface="Arial" panose="020B0604020202020204" pitchFamily="34" charset="0"/>
              <a:buChar char="•"/>
            </a:pPr>
            <a:r>
              <a:rPr lang="en-US" dirty="0" smtClean="0"/>
              <a:t>Something to consider – do we have CCSDS software to be made available?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In general CSS Area requests other areas of CCSDS and  member agencies to review the registered set of functional resources and provide feedback </a:t>
            </a:r>
          </a:p>
          <a:p>
            <a:pPr marL="742950" lvl="1" indent="-285750">
              <a:buFont typeface="Arial" panose="020B0604020202020204" pitchFamily="34" charset="0"/>
              <a:buChar char="•"/>
            </a:pPr>
            <a:r>
              <a:rPr lang="en-US" dirty="0" smtClean="0"/>
              <a:t>E.g., this is seen as leading to “standard” TT+C monitor data </a:t>
            </a:r>
          </a:p>
        </p:txBody>
      </p:sp>
    </p:spTree>
    <p:extLst>
      <p:ext uri="{BB962C8B-B14F-4D97-AF65-F5344CB8AC3E}">
        <p14:creationId xmlns:p14="http://schemas.microsoft.com/office/powerpoint/2010/main" val="131788803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1028700" y="115780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731500" y="696118"/>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347450" y="709594"/>
            <a:ext cx="8153400" cy="674031"/>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Cross Support Transfer Services (CSTS) WG </a:t>
            </a:r>
          </a:p>
          <a:p>
            <a:pPr>
              <a:lnSpc>
                <a:spcPct val="80000"/>
              </a:lnSpc>
              <a:spcBef>
                <a:spcPct val="50000"/>
              </a:spcBef>
              <a:spcAft>
                <a:spcPct val="0"/>
              </a:spcAft>
              <a:buSzTx/>
              <a:defRPr/>
            </a:pPr>
            <a:endParaRPr lang="en-US" sz="1800" dirty="0" smtClean="0">
              <a:solidFill>
                <a:srgbClr val="000099"/>
              </a:solidFill>
              <a:effectLst>
                <a:outerShdw blurRad="38100" dist="38100" dir="2700000" algn="tl">
                  <a:srgbClr val="C0C0C0"/>
                </a:outerShdw>
              </a:effectLst>
            </a:endParaRPr>
          </a:p>
        </p:txBody>
      </p:sp>
      <p:sp>
        <p:nvSpPr>
          <p:cNvPr id="15" name="Content Placeholder 2"/>
          <p:cNvSpPr txBox="1">
            <a:spLocks/>
          </p:cNvSpPr>
          <p:nvPr/>
        </p:nvSpPr>
        <p:spPr bwMode="auto">
          <a:xfrm>
            <a:off x="-601415" y="1176338"/>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New Services (1/2)  </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7" name="Rectangle 6"/>
          <p:cNvSpPr/>
          <p:nvPr/>
        </p:nvSpPr>
        <p:spPr>
          <a:xfrm>
            <a:off x="549819" y="1501913"/>
            <a:ext cx="7517036" cy="3293209"/>
          </a:xfrm>
          <a:prstGeom prst="rect">
            <a:avLst/>
          </a:prstGeom>
        </p:spPr>
        <p:txBody>
          <a:bodyPr wrap="square">
            <a:spAutoFit/>
          </a:bodyPr>
          <a:lstStyle/>
          <a:p>
            <a:pPr marL="285750" indent="-285750">
              <a:buFont typeface="Arial" panose="020B0604020202020204" pitchFamily="34" charset="0"/>
              <a:buChar char="•"/>
            </a:pPr>
            <a:r>
              <a:rPr lang="en-US" dirty="0"/>
              <a:t>Forward </a:t>
            </a:r>
            <a:r>
              <a:rPr lang="en-US" dirty="0" smtClean="0"/>
              <a:t>Frame (FF-CSTS) General Scoping</a:t>
            </a:r>
          </a:p>
          <a:p>
            <a:pPr marL="742950" lvl="1" indent="-285750">
              <a:buFont typeface="Arial" panose="020B0604020202020204" pitchFamily="34" charset="0"/>
              <a:buChar char="•"/>
            </a:pPr>
            <a:r>
              <a:rPr lang="en-US" dirty="0" smtClean="0"/>
              <a:t>Production machine further refined with respect to the functional resource model</a:t>
            </a:r>
          </a:p>
          <a:p>
            <a:pPr marL="1200150" lvl="2" indent="-285750">
              <a:buFont typeface="Arial" panose="020B0604020202020204" pitchFamily="34" charset="0"/>
              <a:buChar char="•"/>
            </a:pPr>
            <a:r>
              <a:rPr lang="en-US" dirty="0" smtClean="0"/>
              <a:t>Informs what are the managed parameters for CSSM WG</a:t>
            </a:r>
          </a:p>
          <a:p>
            <a:pPr marL="742950" lvl="1" indent="-285750">
              <a:buFont typeface="Arial" panose="020B0604020202020204" pitchFamily="34" charset="0"/>
              <a:buChar char="•"/>
            </a:pPr>
            <a:r>
              <a:rPr lang="en-US" dirty="0" smtClean="0"/>
              <a:t>Outline of recommendation produced/reviewed </a:t>
            </a:r>
          </a:p>
          <a:p>
            <a:pPr marL="742950" lvl="1" indent="-285750">
              <a:buFont typeface="Arial" panose="020B0604020202020204" pitchFamily="34" charset="0"/>
              <a:buChar char="•"/>
            </a:pPr>
            <a:r>
              <a:rPr lang="en-US" dirty="0" smtClean="0"/>
              <a:t>Draft project definition done mid-December 2015</a:t>
            </a:r>
          </a:p>
          <a:p>
            <a:pPr marL="1200150" lvl="2" indent="-285750">
              <a:buFont typeface="Arial" panose="020B0604020202020204" pitchFamily="34" charset="0"/>
              <a:buChar char="•"/>
            </a:pPr>
            <a:r>
              <a:rPr lang="en-US" dirty="0" smtClean="0"/>
              <a:t>Resources: </a:t>
            </a:r>
          </a:p>
          <a:p>
            <a:pPr marL="1657350" lvl="3" indent="-285750">
              <a:buFont typeface="Arial" panose="020B0604020202020204" pitchFamily="34" charset="0"/>
              <a:buChar char="•"/>
            </a:pPr>
            <a:r>
              <a:rPr lang="en-US" dirty="0" smtClean="0"/>
              <a:t>Book captain: NASA/JPL</a:t>
            </a:r>
          </a:p>
          <a:p>
            <a:pPr marL="1657350" lvl="3" indent="-285750">
              <a:buFont typeface="Arial" panose="020B0604020202020204" pitchFamily="34" charset="0"/>
              <a:buChar char="•"/>
            </a:pPr>
            <a:r>
              <a:rPr lang="en-US" dirty="0" smtClean="0"/>
              <a:t>Prototype 1: TBD but NASA/JPL has indicated likely to support </a:t>
            </a:r>
          </a:p>
          <a:p>
            <a:pPr marL="1657350" lvl="3" indent="-285750">
              <a:buFont typeface="Arial" panose="020B0604020202020204" pitchFamily="34" charset="0"/>
              <a:buChar char="•"/>
            </a:pPr>
            <a:r>
              <a:rPr lang="en-US" dirty="0" smtClean="0"/>
              <a:t>Prototype 2: still needed </a:t>
            </a:r>
            <a:endParaRPr lang="en-US" dirty="0"/>
          </a:p>
          <a:p>
            <a:pPr marL="742950" lvl="1" indent="-285750">
              <a:buFont typeface="Arial" panose="020B0604020202020204" pitchFamily="34" charset="0"/>
              <a:buChar char="•"/>
            </a:pPr>
            <a:r>
              <a:rPr lang="en-US" dirty="0" smtClean="0"/>
              <a:t>Estimate </a:t>
            </a:r>
            <a:r>
              <a:rPr lang="en-US" dirty="0"/>
              <a:t>first </a:t>
            </a:r>
            <a:r>
              <a:rPr lang="en-US" dirty="0" smtClean="0"/>
              <a:t>draft White book </a:t>
            </a:r>
            <a:r>
              <a:rPr lang="en-US" dirty="0"/>
              <a:t>by Spring </a:t>
            </a:r>
            <a:r>
              <a:rPr lang="en-US" dirty="0" smtClean="0"/>
              <a:t>2017 meetings</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48819010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731500" y="696118"/>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62000"/>
            <a:ext cx="8153400" cy="674031"/>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Cross Support Transfer Services (CSTS) WG </a:t>
            </a:r>
          </a:p>
          <a:p>
            <a:pPr>
              <a:lnSpc>
                <a:spcPct val="80000"/>
              </a:lnSpc>
              <a:spcBef>
                <a:spcPct val="50000"/>
              </a:spcBef>
              <a:spcAft>
                <a:spcPct val="0"/>
              </a:spcAft>
              <a:buSzTx/>
              <a:defRPr/>
            </a:pPr>
            <a:endParaRPr lang="en-US" sz="1800" dirty="0" smtClean="0">
              <a:solidFill>
                <a:srgbClr val="000099"/>
              </a:solidFill>
              <a:effectLst>
                <a:outerShdw blurRad="38100" dist="38100" dir="2700000" algn="tl">
                  <a:srgbClr val="C0C0C0"/>
                </a:outerShdw>
              </a:effectLst>
            </a:endParaRPr>
          </a:p>
        </p:txBody>
      </p:sp>
      <p:sp>
        <p:nvSpPr>
          <p:cNvPr id="15" name="Content Placeholder 2"/>
          <p:cNvSpPr txBox="1">
            <a:spLocks/>
          </p:cNvSpPr>
          <p:nvPr/>
        </p:nvSpPr>
        <p:spPr bwMode="auto">
          <a:xfrm>
            <a:off x="-601415" y="1176338"/>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New Services (2/2)  </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3" name="Rectangle 2"/>
          <p:cNvSpPr/>
          <p:nvPr/>
        </p:nvSpPr>
        <p:spPr>
          <a:xfrm>
            <a:off x="888422" y="1714869"/>
            <a:ext cx="7955300" cy="2800767"/>
          </a:xfrm>
          <a:prstGeom prst="rect">
            <a:avLst/>
          </a:prstGeom>
        </p:spPr>
        <p:txBody>
          <a:bodyPr wrap="square">
            <a:spAutoFit/>
          </a:bodyPr>
          <a:lstStyle/>
          <a:p>
            <a:pPr marL="285750" indent="-285750">
              <a:buFont typeface="Arial" panose="020B0604020202020204" pitchFamily="34" charset="0"/>
              <a:buChar char="•"/>
            </a:pPr>
            <a:r>
              <a:rPr lang="en-US" dirty="0"/>
              <a:t>Service Control (SC-CSTS)</a:t>
            </a:r>
          </a:p>
          <a:p>
            <a:pPr marL="742950" lvl="1" indent="-285750">
              <a:buFont typeface="Arial" panose="020B0604020202020204" pitchFamily="34" charset="0"/>
              <a:buChar char="•"/>
            </a:pPr>
            <a:r>
              <a:rPr lang="en-US" dirty="0" smtClean="0"/>
              <a:t>No resources spent on this – no progress </a:t>
            </a:r>
          </a:p>
          <a:p>
            <a:pPr lvl="1"/>
            <a:endParaRPr lang="en-US" dirty="0"/>
          </a:p>
          <a:p>
            <a:pPr marL="285750" indent="-285750">
              <a:buFont typeface="Arial" panose="020B0604020202020204" pitchFamily="34" charset="0"/>
              <a:buChar char="•"/>
            </a:pPr>
            <a:r>
              <a:rPr lang="en-US" dirty="0" smtClean="0"/>
              <a:t>Off-line (Validated) Radiometric Data Transfer Service</a:t>
            </a:r>
          </a:p>
          <a:p>
            <a:pPr marL="742950" lvl="1" indent="-285750">
              <a:buFont typeface="Arial" panose="020B0604020202020204" pitchFamily="34" charset="0"/>
              <a:buChar char="•"/>
            </a:pPr>
            <a:r>
              <a:rPr lang="en-US" dirty="0" smtClean="0"/>
              <a:t>Joint meeting with NAVWG held</a:t>
            </a:r>
          </a:p>
          <a:p>
            <a:pPr marL="1200150" lvl="2" indent="-285750">
              <a:buFont typeface="Arial" panose="020B0604020202020204" pitchFamily="34" charset="0"/>
              <a:buChar char="•"/>
            </a:pPr>
            <a:r>
              <a:rPr lang="en-US" dirty="0" smtClean="0"/>
              <a:t>NAVWG prefers to keep current TDM definition</a:t>
            </a:r>
          </a:p>
          <a:p>
            <a:pPr marL="1200150" lvl="2" indent="-285750">
              <a:buFont typeface="Arial" panose="020B0604020202020204" pitchFamily="34" charset="0"/>
              <a:buChar char="•"/>
            </a:pPr>
            <a:r>
              <a:rPr lang="en-US" dirty="0" smtClean="0"/>
              <a:t>Implies that CSS Area will have to produce some ancillary recommendation or otherwise account for validated radiometric considerations in service management </a:t>
            </a:r>
          </a:p>
          <a:p>
            <a:pPr marL="1657350" lvl="3" indent="-285750">
              <a:buFont typeface="Arial" panose="020B0604020202020204" pitchFamily="34" charset="0"/>
              <a:buChar char="•"/>
            </a:pPr>
            <a:r>
              <a:rPr lang="en-US" dirty="0" smtClean="0"/>
              <a:t>Push-only approach re TGFT not accepted by NAVWG </a:t>
            </a:r>
          </a:p>
          <a:p>
            <a:pPr lvl="3"/>
            <a:endParaRPr lang="en-US" dirty="0" smtClean="0"/>
          </a:p>
        </p:txBody>
      </p:sp>
    </p:spTree>
    <p:extLst>
      <p:ext uri="{BB962C8B-B14F-4D97-AF65-F5344CB8AC3E}">
        <p14:creationId xmlns:p14="http://schemas.microsoft.com/office/powerpoint/2010/main" val="8825877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731500" y="696118"/>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62000"/>
            <a:ext cx="8153400" cy="674031"/>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Cross Support Transfer Services (CSTS) WG </a:t>
            </a:r>
          </a:p>
          <a:p>
            <a:pPr>
              <a:lnSpc>
                <a:spcPct val="80000"/>
              </a:lnSpc>
              <a:spcBef>
                <a:spcPct val="50000"/>
              </a:spcBef>
              <a:spcAft>
                <a:spcPct val="0"/>
              </a:spcAft>
              <a:buSzTx/>
              <a:defRPr/>
            </a:pPr>
            <a:endParaRPr lang="en-US" sz="1800" dirty="0" smtClean="0">
              <a:solidFill>
                <a:srgbClr val="000099"/>
              </a:solidFill>
              <a:effectLst>
                <a:outerShdw blurRad="38100" dist="38100" dir="2700000" algn="tl">
                  <a:srgbClr val="C0C0C0"/>
                </a:outerShdw>
              </a:effectLst>
            </a:endParaRPr>
          </a:p>
        </p:txBody>
      </p:sp>
      <p:sp>
        <p:nvSpPr>
          <p:cNvPr id="9" name="Content Placeholder 2"/>
          <p:cNvSpPr txBox="1">
            <a:spLocks/>
          </p:cNvSpPr>
          <p:nvPr/>
        </p:nvSpPr>
        <p:spPr bwMode="auto">
          <a:xfrm>
            <a:off x="-151815" y="1511670"/>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 Prototyping</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3" name="TextBox 2"/>
          <p:cNvSpPr txBox="1"/>
          <p:nvPr/>
        </p:nvSpPr>
        <p:spPr>
          <a:xfrm>
            <a:off x="338858" y="1845695"/>
            <a:ext cx="8339960" cy="156966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CSTS SFW/API</a:t>
            </a:r>
          </a:p>
          <a:p>
            <a:pPr marL="742950" lvl="1" indent="-285750">
              <a:buFont typeface="Arial" panose="020B0604020202020204" pitchFamily="34" charset="0"/>
              <a:buChar char="•"/>
            </a:pPr>
            <a:r>
              <a:rPr lang="en-US" dirty="0" smtClean="0"/>
              <a:t>Completed</a:t>
            </a:r>
          </a:p>
          <a:p>
            <a:pPr marL="285750" indent="-285750">
              <a:buFont typeface="Arial" panose="020B0604020202020204" pitchFamily="34" charset="0"/>
              <a:buChar char="•"/>
            </a:pPr>
            <a:r>
              <a:rPr lang="en-US" dirty="0" smtClean="0"/>
              <a:t>MD-CSTS</a:t>
            </a:r>
          </a:p>
          <a:p>
            <a:pPr marL="742950" lvl="1" indent="-285750">
              <a:buFont typeface="Arial" panose="020B0604020202020204" pitchFamily="34" charset="0"/>
              <a:buChar char="•"/>
            </a:pPr>
            <a:r>
              <a:rPr lang="en-US" dirty="0" smtClean="0"/>
              <a:t>In inter-operation phase </a:t>
            </a:r>
          </a:p>
          <a:p>
            <a:pPr marL="285750" indent="-285750">
              <a:buFont typeface="Arial" panose="020B0604020202020204" pitchFamily="34" charset="0"/>
              <a:buChar char="•"/>
            </a:pPr>
            <a:r>
              <a:rPr lang="en-US" dirty="0" smtClean="0"/>
              <a:t>TD-CSTS</a:t>
            </a:r>
          </a:p>
          <a:p>
            <a:pPr marL="742950" lvl="1" indent="-285750">
              <a:buFont typeface="Arial" panose="020B0604020202020204" pitchFamily="34" charset="0"/>
              <a:buChar char="•"/>
            </a:pPr>
            <a:r>
              <a:rPr lang="en-US" dirty="0" smtClean="0"/>
              <a:t>Advanced development planning </a:t>
            </a:r>
            <a:endParaRPr lang="en-US" dirty="0"/>
          </a:p>
        </p:txBody>
      </p:sp>
    </p:spTree>
    <p:extLst>
      <p:ext uri="{BB962C8B-B14F-4D97-AF65-F5344CB8AC3E}">
        <p14:creationId xmlns:p14="http://schemas.microsoft.com/office/powerpoint/2010/main" val="537052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E1DF3F71C7494BBEAD0FAFE1D2625F" ma:contentTypeVersion="0" ma:contentTypeDescription="Create a new document." ma:contentTypeScope="" ma:versionID="2ee15c208980d92d158651cf7e877f1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F14BD0-ED18-40F8-BACF-92E33194557B}">
  <ds:schemaRefs>
    <ds:schemaRef ds:uri="http://schemas.microsoft.com/office/infopath/2007/PartnerControls"/>
    <ds:schemaRef ds:uri="http://purl.org/dc/dcmitype/"/>
    <ds:schemaRef ds:uri="http://purl.org/dc/term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2006/metadata/properties"/>
  </ds:schemaRefs>
</ds:datastoreItem>
</file>

<file path=customXml/itemProps2.xml><?xml version="1.0" encoding="utf-8"?>
<ds:datastoreItem xmlns:ds="http://schemas.openxmlformats.org/officeDocument/2006/customXml" ds:itemID="{095D1A75-7865-403F-A0D1-03B2E52DAB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C1FB2B8-ABB7-415C-8DE9-F9297D444E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TotalTime>
  <Pages>51</Pages>
  <Words>11868</Words>
  <Application>Microsoft Macintosh PowerPoint</Application>
  <PresentationFormat>Letter Paper (8.5x11 in)</PresentationFormat>
  <Paragraphs>2014</Paragraphs>
  <Slides>120</Slides>
  <Notes>76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120</vt:i4>
      </vt:variant>
    </vt:vector>
  </HeadingPairs>
  <TitlesOfParts>
    <vt:vector size="134" baseType="lpstr">
      <vt:lpstr>ArialMT</vt:lpstr>
      <vt:lpstr>Calibri</vt:lpstr>
      <vt:lpstr>Courier New</vt:lpstr>
      <vt:lpstr>Helvetica</vt:lpstr>
      <vt:lpstr>MS PGothic</vt:lpstr>
      <vt:lpstr>ＭＳ Ｐゴシック</vt:lpstr>
      <vt:lpstr>Osaka</vt:lpstr>
      <vt:lpstr>Times</vt:lpstr>
      <vt:lpstr>Times New Roman</vt:lpstr>
      <vt:lpstr>Wingdings</vt:lpstr>
      <vt:lpstr>Arial</vt:lpstr>
      <vt:lpstr>TMOD Presentations</vt:lpstr>
      <vt:lpstr>Worksheet</vt:lpstr>
      <vt:lpstr>Chart</vt:lpstr>
      <vt:lpstr>PowerPoint Presentation</vt:lpstr>
      <vt:lpstr>PowerPoint Presentation</vt:lpstr>
      <vt:lpstr>CESG Organization + E2E Overview  </vt:lpstr>
      <vt:lpstr>CCSDS Overview </vt:lpstr>
      <vt:lpstr>CMC / CESG Poll Statistics</vt:lpstr>
      <vt:lpstr>CMC / CESG Poll Statistics</vt:lpstr>
      <vt:lpstr>PowerPoint Presentation</vt:lpstr>
      <vt:lpstr>PowerPoint Presentation</vt:lpstr>
      <vt:lpstr>MOIMS Area Report Meeting Demographics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SIS Area Report  B. Meeting Demographics</vt:lpstr>
      <vt:lpstr>SIS Demographics Alternate View</vt:lpstr>
      <vt:lpstr>PowerPoint Presentation</vt:lpstr>
      <vt:lpstr>PowerPoint Presentation</vt:lpstr>
      <vt:lpstr>PowerPoint Presentation</vt:lpstr>
      <vt:lpstr>PowerPoint Presentation</vt:lpstr>
      <vt:lpstr>SIS-DTN Resources Discussion</vt:lpstr>
      <vt:lpstr>PowerPoint Presentation</vt:lpstr>
      <vt:lpstr>PowerPoint Presentation</vt:lpstr>
      <vt:lpstr>SIS Area Report : SUMMARY</vt:lpstr>
      <vt:lpstr>PowerPoint Presentation</vt:lpstr>
      <vt:lpstr>PowerPoint Presentation</vt:lpstr>
      <vt:lpstr>SLS Area Report  B. Meeting Demographics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SOIS Area Report Meeting Demographics  </vt:lpstr>
      <vt:lpstr>SOIS Area Report</vt:lpstr>
      <vt:lpstr>SOIS Area Report</vt:lpstr>
      <vt:lpstr>SOIS Area Report</vt:lpstr>
      <vt:lpstr>SOIS Area Report</vt:lpstr>
      <vt:lpstr>SOIS Area Report</vt:lpstr>
      <vt:lpstr>SOIS Area Report</vt:lpstr>
      <vt:lpstr>SOIS Area Report</vt:lpstr>
      <vt:lpstr>SOIS Area Report</vt:lpstr>
      <vt:lpstr>SOIS Area Report</vt:lpstr>
      <vt:lpstr>SOIS Area Report</vt:lpstr>
      <vt:lpstr>SOIS Area Report</vt:lpstr>
      <vt:lpstr>PowerPoint Presentation</vt:lpstr>
      <vt:lpstr>PowerPoint Presentation</vt:lpstr>
      <vt:lpstr>System Engineering Area (SEA)</vt:lpstr>
      <vt:lpstr>SE Area Report B. Meeting Demographics</vt:lpstr>
      <vt:lpstr>SEA Planned Resolution Summary</vt:lpstr>
      <vt:lpstr>PowerPoint Presentation</vt:lpstr>
      <vt:lpstr>D-DOR Interactions with other WG</vt:lpstr>
      <vt:lpstr>PowerPoint Presentation</vt:lpstr>
      <vt:lpstr>SecWG Executive Summary</vt:lpstr>
      <vt:lpstr>PowerPoint Presentation</vt:lpstr>
      <vt:lpstr>CCSDS Architecture WG Meeting Notes</vt:lpstr>
      <vt:lpstr>Application and Support Architecture Approach</vt:lpstr>
      <vt:lpstr>Reference Architecture Views</vt:lpstr>
      <vt:lpstr>MOIMS Data and Services Functional Groups</vt:lpstr>
      <vt:lpstr>SOIS Functional Groups</vt:lpstr>
      <vt:lpstr>PowerPoint Presentation</vt:lpstr>
      <vt:lpstr>CCSDS SCID Registry Discussion</vt:lpstr>
      <vt:lpstr>Spacecraft (SCID) Registry Structure</vt:lpstr>
      <vt:lpstr>CMC Issues  SEA Poll - CMC-P-2016-01-002 SEA Analysis</vt:lpstr>
      <vt:lpstr>SEA Issues for CESG</vt:lpstr>
      <vt:lpstr>PowerPoint Presentation</vt:lpstr>
      <vt:lpstr>CSS Area Report  Active WGs</vt:lpstr>
      <vt:lpstr>CSS Area Report  B. Meeting Demographics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CCSDS Spring 2016 statistics</vt:lpstr>
      <vt:lpstr>PowerPoint Presentation</vt:lpstr>
      <vt:lpstr>PowerPoint Presentation</vt:lpstr>
      <vt:lpstr>PowerPoint Presentation</vt:lpstr>
      <vt:lpstr>PowerPoint Presentation</vt:lpstr>
      <vt:lpstr>PowerPoint Presentation</vt:lpstr>
      <vt:lpstr>PowerPoint Presentation</vt:lpstr>
      <vt:lpstr>CCSDS Spring 2016 Meetings – Some issues</vt:lpstr>
      <vt:lpstr>PowerPoint Presentation</vt:lpstr>
      <vt:lpstr>CESG – IT Support meeting</vt:lpstr>
      <vt:lpstr>PowerPoint Presentation</vt:lpstr>
      <vt:lpstr>PowerPoint Presentation</vt:lpstr>
      <vt:lpstr>PowerPoint Presentation</vt:lpstr>
    </vt:vector>
  </TitlesOfParts>
  <Company>NASA Headquarters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CESG-Report-to-CMC-June2008</dc:title>
  <dc:creator>Adrian J. Hooke</dc:creator>
  <cp:lastModifiedBy>Scott, Keith L.</cp:lastModifiedBy>
  <cp:revision>1425</cp:revision>
  <cp:lastPrinted>2015-04-27T06:30:39Z</cp:lastPrinted>
  <dcterms:created xsi:type="dcterms:W3CDTF">1998-05-20T16:00:08Z</dcterms:created>
  <dcterms:modified xsi:type="dcterms:W3CDTF">2016-04-21T12:06:16Z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0x010100B3E1DF3F71C7494BBEAD0FAFE1D2625F</vt:lpwstr>
  </property>
</Properties>
</file>