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31"/>
  </p:notesMasterIdLst>
  <p:handoutMasterIdLst>
    <p:handoutMasterId r:id="rId32"/>
  </p:handoutMasterIdLst>
  <p:sldIdLst>
    <p:sldId id="2535" r:id="rId5"/>
    <p:sldId id="2536" r:id="rId6"/>
    <p:sldId id="2673" r:id="rId7"/>
    <p:sldId id="2658" r:id="rId8"/>
    <p:sldId id="2660" r:id="rId9"/>
    <p:sldId id="2661" r:id="rId10"/>
    <p:sldId id="2663" r:id="rId11"/>
    <p:sldId id="2664" r:id="rId12"/>
    <p:sldId id="2656" r:id="rId13"/>
    <p:sldId id="2657" r:id="rId14"/>
    <p:sldId id="2666" r:id="rId15"/>
    <p:sldId id="2667" r:id="rId16"/>
    <p:sldId id="2668" r:id="rId17"/>
    <p:sldId id="2669" r:id="rId18"/>
    <p:sldId id="2653" r:id="rId19"/>
    <p:sldId id="2670" r:id="rId20"/>
    <p:sldId id="2671" r:id="rId21"/>
    <p:sldId id="2677" r:id="rId22"/>
    <p:sldId id="2672" r:id="rId23"/>
    <p:sldId id="2681" r:id="rId24"/>
    <p:sldId id="2682" r:id="rId25"/>
    <p:sldId id="2683" r:id="rId26"/>
    <p:sldId id="2684" r:id="rId27"/>
    <p:sldId id="2685" r:id="rId28"/>
    <p:sldId id="2686" r:id="rId29"/>
    <p:sldId id="2687" r:id="rId30"/>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66"/>
    <a:srgbClr val="E814F5"/>
    <a:srgbClr val="FF9900"/>
    <a:srgbClr val="003399"/>
    <a:srgbClr val="0000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2" autoAdjust="0"/>
    <p:restoredTop sz="95673" autoAdjust="0"/>
  </p:normalViewPr>
  <p:slideViewPr>
    <p:cSldViewPr>
      <p:cViewPr varScale="1">
        <p:scale>
          <a:sx n="121" d="100"/>
          <a:sy n="121" d="100"/>
        </p:scale>
        <p:origin x="736" y="176"/>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95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217" name="Rectangle 5"/>
          <p:cNvSpPr>
            <a:spLocks noGrp="1" noChangeArrowheads="1"/>
          </p:cNvSpPr>
          <p:nvPr>
            <p:ph type="sldNum" sz="quarter" idx="5"/>
          </p:nvPr>
        </p:nvSpPr>
        <p:spPr>
          <a:noFill/>
        </p:spPr>
        <p:txBody>
          <a:bodyPr/>
          <a:lstStyle/>
          <a:p>
            <a:fld id="{03439D22-D329-48EC-88BC-687625868BDF}" type="slidenum">
              <a:rPr lang="en-US" smtClean="0"/>
              <a:pPr/>
              <a:t>1</a:t>
            </a:fld>
            <a:endParaRPr lang="en-US" smtClean="0"/>
          </a:p>
        </p:txBody>
      </p:sp>
      <p:sp>
        <p:nvSpPr>
          <p:cNvPr id="3081218" name="Slide Image Placeholder 1"/>
          <p:cNvSpPr>
            <a:spLocks noGrp="1" noRot="1" noChangeAspect="1" noTextEdit="1"/>
          </p:cNvSpPr>
          <p:nvPr>
            <p:ph type="sldImg"/>
          </p:nvPr>
        </p:nvSpPr>
        <p:spPr>
          <a:ln/>
        </p:spPr>
      </p:sp>
      <p:sp>
        <p:nvSpPr>
          <p:cNvPr id="3081219" name="Notes Placeholder 2"/>
          <p:cNvSpPr>
            <a:spLocks noGrp="1"/>
          </p:cNvSpPr>
          <p:nvPr>
            <p:ph type="body" idx="1"/>
          </p:nvPr>
        </p:nvSpPr>
        <p:spPr>
          <a:noFill/>
          <a:ln/>
        </p:spPr>
        <p:txBody>
          <a:bodyPr/>
          <a:lstStyle/>
          <a:p>
            <a:endParaRPr lang="en-GB" smtClean="0"/>
          </a:p>
        </p:txBody>
      </p:sp>
      <p:sp>
        <p:nvSpPr>
          <p:cNvPr id="3081220"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BF555149-7C8C-4D1D-B52D-34E4859CE77F}" type="slidenum">
              <a:rPr lang="en-US" sz="1000" b="0" i="1">
                <a:latin typeface="Times New Roman" pitchFamily="18" charset="0"/>
              </a:rPr>
              <a:pPr algn="r" defTabSz="920750" eaLnBrk="0" hangingPunct="0"/>
              <a:t>1</a:t>
            </a:fld>
            <a:endParaRPr lang="en-US" sz="1000" b="0" i="1">
              <a:latin typeface="Times New Roman" pitchFamily="18" charset="0"/>
            </a:endParaRPr>
          </a:p>
        </p:txBody>
      </p:sp>
    </p:spTree>
    <p:extLst>
      <p:ext uri="{BB962C8B-B14F-4D97-AF65-F5344CB8AC3E}">
        <p14:creationId xmlns:p14="http://schemas.microsoft.com/office/powerpoint/2010/main" val="373205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265" name="Slide Image Placeholder 1"/>
          <p:cNvSpPr>
            <a:spLocks noGrp="1" noRot="1" noChangeAspect="1" noTextEdit="1"/>
          </p:cNvSpPr>
          <p:nvPr>
            <p:ph type="sldImg"/>
          </p:nvPr>
        </p:nvSpPr>
        <p:spPr>
          <a:ln/>
        </p:spPr>
      </p:sp>
      <p:sp>
        <p:nvSpPr>
          <p:cNvPr id="3083266" name="Notes Placeholder 2"/>
          <p:cNvSpPr>
            <a:spLocks noGrp="1"/>
          </p:cNvSpPr>
          <p:nvPr>
            <p:ph type="body" idx="1"/>
          </p:nvPr>
        </p:nvSpPr>
        <p:spPr>
          <a:noFill/>
          <a:ln/>
        </p:spPr>
        <p:txBody>
          <a:bodyPr/>
          <a:lstStyle/>
          <a:p>
            <a:endParaRPr lang="en-GB" smtClean="0"/>
          </a:p>
        </p:txBody>
      </p:sp>
      <p:sp>
        <p:nvSpPr>
          <p:cNvPr id="3083267"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3DA6DB93-BD56-4F78-8E7A-E5F27C01C29F}" type="slidenum">
              <a:rPr lang="en-US" sz="1000" b="0" i="1">
                <a:latin typeface="Times New Roman" pitchFamily="18" charset="0"/>
                <a:ea typeface="ＭＳ Ｐゴシック" charset="-128"/>
              </a:rPr>
              <a:pPr algn="r" defTabSz="920750" eaLnBrk="0" hangingPunct="0"/>
              <a:t>2</a:t>
            </a:fld>
            <a:endParaRPr lang="en-US" sz="1000" b="0" i="1">
              <a:latin typeface="Times New Roman" pitchFamily="18" charset="0"/>
              <a:ea typeface="ＭＳ Ｐゴシック" charset="-128"/>
            </a:endParaRPr>
          </a:p>
        </p:txBody>
      </p:sp>
    </p:spTree>
    <p:extLst>
      <p:ext uri="{BB962C8B-B14F-4D97-AF65-F5344CB8AC3E}">
        <p14:creationId xmlns:p14="http://schemas.microsoft.com/office/powerpoint/2010/main" val="150720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kumimoji="1" sz="2400">
                <a:solidFill>
                  <a:schemeClr val="tx1"/>
                </a:solidFill>
                <a:latin typeface="Times" charset="0"/>
                <a:ea typeface="Osaka" charset="-128"/>
              </a:defRPr>
            </a:lvl1pPr>
            <a:lvl2pPr marL="742950" indent="-285750" eaLnBrk="0" hangingPunct="0">
              <a:defRPr kumimoji="1" sz="2400">
                <a:solidFill>
                  <a:schemeClr val="tx1"/>
                </a:solidFill>
                <a:latin typeface="Times" charset="0"/>
                <a:ea typeface="Osaka" charset="-128"/>
              </a:defRPr>
            </a:lvl2pPr>
            <a:lvl3pPr marL="1143000" indent="-228600" eaLnBrk="0" hangingPunct="0">
              <a:defRPr kumimoji="1" sz="2400">
                <a:solidFill>
                  <a:schemeClr val="tx1"/>
                </a:solidFill>
                <a:latin typeface="Times" charset="0"/>
                <a:ea typeface="Osaka" charset="-128"/>
              </a:defRPr>
            </a:lvl3pPr>
            <a:lvl4pPr marL="1600200" indent="-228600" eaLnBrk="0" hangingPunct="0">
              <a:defRPr kumimoji="1" sz="2400">
                <a:solidFill>
                  <a:schemeClr val="tx1"/>
                </a:solidFill>
                <a:latin typeface="Times" charset="0"/>
                <a:ea typeface="Osaka" charset="-128"/>
              </a:defRPr>
            </a:lvl4pPr>
            <a:lvl5pPr marL="2057400" indent="-228600" eaLnBrk="0" hangingPunct="0">
              <a:defRPr kumimoji="1" sz="2400">
                <a:solidFill>
                  <a:schemeClr val="tx1"/>
                </a:solidFill>
                <a:latin typeface="Times" charset="0"/>
                <a:ea typeface="Osaka" charset="-128"/>
              </a:defRPr>
            </a:lvl5pPr>
            <a:lvl6pPr marL="2514600" indent="-228600" eaLnBrk="0" fontAlgn="base" hangingPunct="0">
              <a:spcBef>
                <a:spcPct val="0"/>
              </a:spcBef>
              <a:spcAft>
                <a:spcPct val="0"/>
              </a:spcAft>
              <a:defRPr kumimoji="1" sz="2400">
                <a:solidFill>
                  <a:schemeClr val="tx1"/>
                </a:solidFill>
                <a:latin typeface="Times" charset="0"/>
                <a:ea typeface="Osaka" charset="-128"/>
              </a:defRPr>
            </a:lvl6pPr>
            <a:lvl7pPr marL="2971800" indent="-228600" eaLnBrk="0" fontAlgn="base" hangingPunct="0">
              <a:spcBef>
                <a:spcPct val="0"/>
              </a:spcBef>
              <a:spcAft>
                <a:spcPct val="0"/>
              </a:spcAft>
              <a:defRPr kumimoji="1" sz="2400">
                <a:solidFill>
                  <a:schemeClr val="tx1"/>
                </a:solidFill>
                <a:latin typeface="Times" charset="0"/>
                <a:ea typeface="Osaka" charset="-128"/>
              </a:defRPr>
            </a:lvl7pPr>
            <a:lvl8pPr marL="3429000" indent="-228600" eaLnBrk="0" fontAlgn="base" hangingPunct="0">
              <a:spcBef>
                <a:spcPct val="0"/>
              </a:spcBef>
              <a:spcAft>
                <a:spcPct val="0"/>
              </a:spcAft>
              <a:defRPr kumimoji="1" sz="2400">
                <a:solidFill>
                  <a:schemeClr val="tx1"/>
                </a:solidFill>
                <a:latin typeface="Times" charset="0"/>
                <a:ea typeface="Osaka" charset="-128"/>
              </a:defRPr>
            </a:lvl8pPr>
            <a:lvl9pPr marL="3886200" indent="-228600" eaLnBrk="0" fontAlgn="base" hangingPunct="0">
              <a:spcBef>
                <a:spcPct val="0"/>
              </a:spcBef>
              <a:spcAft>
                <a:spcPct val="0"/>
              </a:spcAft>
              <a:defRPr kumimoji="1" sz="2400">
                <a:solidFill>
                  <a:schemeClr val="tx1"/>
                </a:solidFill>
                <a:latin typeface="Times" charset="0"/>
                <a:ea typeface="Osaka" charset="-128"/>
              </a:defRPr>
            </a:lvl9pPr>
          </a:lstStyle>
          <a:p>
            <a:pPr eaLnBrk="1" hangingPunct="1"/>
            <a:fld id="{86F9B180-6F61-AD4E-B976-1A3E9EB767F9}" type="slidenum">
              <a:rPr lang="en-US" altLang="en-US" sz="1200"/>
              <a:pPr eaLnBrk="1" hangingPunct="1"/>
              <a:t>5</a:t>
            </a:fld>
            <a:endParaRPr lang="en-US" altLang="en-US"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914400" y="4343400"/>
            <a:ext cx="5029200" cy="4114800"/>
          </a:xfrm>
          <a:extLst>
            <a:ext uri="{FAA26D3D-D897-4be2-8F04-BA451C77F1D7}">
              <ma14:placeholderFlag xmlns:ma14="http://schemas.microsoft.com/office/mac/drawingml/2011/main" val="1"/>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charset="0"/>
              <a:ea typeface="Osaka" charset="0"/>
            </a:endParaRPr>
          </a:p>
        </p:txBody>
      </p:sp>
    </p:spTree>
    <p:extLst>
      <p:ext uri="{BB962C8B-B14F-4D97-AF65-F5344CB8AC3E}">
        <p14:creationId xmlns:p14="http://schemas.microsoft.com/office/powerpoint/2010/main" val="161786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AE14305-C442-4A21-AA62-076A4F41B47E}" type="slidenum">
              <a:rPr lang="en-US" smtClean="0"/>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55890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AE14305-C442-4A21-AA62-076A4F41B47E}" type="slidenum">
              <a:rPr lang="en-US" smtClean="0"/>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06357" y="4715907"/>
            <a:ext cx="4984962" cy="4467701"/>
          </a:xfrm>
          <a:noFill/>
          <a:ln/>
        </p:spPr>
        <p:txBody>
          <a:bodyPr/>
          <a:lstStyle/>
          <a:p>
            <a:pPr eaLnBrk="1" hangingPunct="1"/>
            <a:endParaRPr lang="en-US" smtClean="0"/>
          </a:p>
        </p:txBody>
      </p:sp>
    </p:spTree>
    <p:extLst>
      <p:ext uri="{BB962C8B-B14F-4D97-AF65-F5344CB8AC3E}">
        <p14:creationId xmlns:p14="http://schemas.microsoft.com/office/powerpoint/2010/main" val="70653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6 </a:t>
            </a:r>
            <a:r>
              <a:rPr lang="en-GB" dirty="0" err="1" smtClean="0"/>
              <a:t>MOIMS</a:t>
            </a:r>
            <a:r>
              <a:rPr lang="en-GB" dirty="0" smtClean="0"/>
              <a:t> Areas are colour coded.</a:t>
            </a:r>
          </a:p>
          <a:p>
            <a:r>
              <a:rPr lang="en-GB" dirty="0" smtClean="0"/>
              <a:t>Each application</a:t>
            </a:r>
            <a:r>
              <a:rPr lang="en-GB" baseline="0" dirty="0" smtClean="0"/>
              <a:t> level interaction is annotated with the Data exchanged.  At this level all Data generated by each Function is grouped as a single type (the abbreviation reflects the function name).</a:t>
            </a:r>
          </a:p>
          <a:p>
            <a:r>
              <a:rPr lang="en-GB" baseline="0" dirty="0" smtClean="0"/>
              <a:t>Potential service interfaces identified by MO are indicated by a colour-coded circle representing the Service Provider</a:t>
            </a:r>
          </a:p>
          <a:p>
            <a:r>
              <a:rPr lang="en-GB" baseline="0" dirty="0" smtClean="0"/>
              <a:t>Data formats may be separately defined [</a:t>
            </a:r>
            <a:r>
              <a:rPr lang="en-GB" baseline="0" dirty="0" err="1" smtClean="0"/>
              <a:t>NAV</a:t>
            </a:r>
            <a:r>
              <a:rPr lang="en-GB" baseline="0" dirty="0" smtClean="0"/>
              <a:t>, MPS] or specified in the context of the service [MO M&amp;C, MPS].</a:t>
            </a:r>
          </a:p>
          <a:p>
            <a:endParaRPr lang="en-GB" baseline="0" dirty="0" smtClean="0"/>
          </a:p>
          <a:p>
            <a:r>
              <a:rPr lang="en-GB" baseline="0" dirty="0" smtClean="0"/>
              <a:t>File Handling is a bit different – there are special services for File Management and File Transfer [the latter delegated to a lower level protocol, such as </a:t>
            </a:r>
            <a:r>
              <a:rPr lang="en-GB" baseline="0" dirty="0" err="1" smtClean="0"/>
              <a:t>CFDP</a:t>
            </a:r>
            <a:r>
              <a:rPr lang="en-GB" baseline="0" dirty="0" smtClean="0"/>
              <a:t> or FTP], but the file </a:t>
            </a:r>
            <a:r>
              <a:rPr lang="en-GB" i="1" baseline="0" dirty="0" smtClean="0"/>
              <a:t>content </a:t>
            </a:r>
            <a:r>
              <a:rPr lang="en-GB" i="0" baseline="0" dirty="0" smtClean="0"/>
              <a:t>my be associated with any of the other Functional Areas.  It essentially provides the transport layer for bulk transfer of service messages or data formats.  Mission Data Products may also be transferred as files.</a:t>
            </a:r>
          </a:p>
          <a:p>
            <a:endParaRPr lang="en-GB" i="0" baseline="0" dirty="0" smtClean="0"/>
          </a:p>
          <a:p>
            <a:r>
              <a:rPr lang="en-GB" i="0" baseline="0" dirty="0" smtClean="0"/>
              <a:t>Note Planning/Scheduling interactions with the GSTS are greyed out as they are outside the scope of </a:t>
            </a:r>
            <a:r>
              <a:rPr lang="en-GB" i="0" baseline="0" dirty="0" err="1" smtClean="0"/>
              <a:t>MOIMS</a:t>
            </a:r>
            <a:r>
              <a:rPr lang="en-GB" i="0" baseline="0" dirty="0" smtClean="0"/>
              <a:t> standardisation [</a:t>
            </a:r>
            <a:r>
              <a:rPr lang="en-GB" i="0" baseline="0" dirty="0" err="1" smtClean="0"/>
              <a:t>CSS</a:t>
            </a:r>
            <a:r>
              <a:rPr lang="en-GB" i="0" baseline="0" dirty="0" smtClean="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13</a:t>
            </a:fld>
            <a:endParaRPr lang="en-GB" altLang="en-US"/>
          </a:p>
        </p:txBody>
      </p:sp>
    </p:spTree>
    <p:extLst>
      <p:ext uri="{BB962C8B-B14F-4D97-AF65-F5344CB8AC3E}">
        <p14:creationId xmlns:p14="http://schemas.microsoft.com/office/powerpoint/2010/main" val="715628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AE14305-C442-4A21-AA62-076A4F41B47E}" type="slidenum">
              <a:rPr lang="en-US" smtClean="0"/>
              <a:pPr/>
              <a:t>15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06357" y="4715907"/>
            <a:ext cx="4984962" cy="4467701"/>
          </a:xfrm>
          <a:noFill/>
          <a:ln/>
        </p:spPr>
        <p:txBody>
          <a:bodyPr/>
          <a:lstStyle/>
          <a:p>
            <a:pPr eaLnBrk="1" hangingPunct="1"/>
            <a:endParaRPr lang="en-US" smtClean="0"/>
          </a:p>
        </p:txBody>
      </p:sp>
    </p:spTree>
    <p:extLst>
      <p:ext uri="{BB962C8B-B14F-4D97-AF65-F5344CB8AC3E}">
        <p14:creationId xmlns:p14="http://schemas.microsoft.com/office/powerpoint/2010/main" val="2023457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5142"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8" name="Rectangle 1002"/>
          <p:cNvSpPr>
            <a:spLocks noGrp="1" noChangeArrowheads="1"/>
          </p:cNvSpPr>
          <p:nvPr>
            <p:ph type="dt" sz="half" idx="10"/>
          </p:nvPr>
        </p:nvSpPr>
        <p:spPr>
          <a:xfrm>
            <a:off x="0" y="6553200"/>
            <a:ext cx="1731963" cy="268288"/>
          </a:xfrm>
          <a:prstGeom prst="rect">
            <a:avLst/>
          </a:prstGeom>
        </p:spPr>
        <p:txBody>
          <a:bodyPr/>
          <a:lstStyle>
            <a:lvl1pPr>
              <a:defRPr/>
            </a:lvl1pPr>
          </a:lstStyle>
          <a:p>
            <a:pPr>
              <a:defRPr/>
            </a:pPr>
            <a:r>
              <a:rPr lang="en-US" smtClean="0"/>
              <a:t>25 Mar 2015</a:t>
            </a:r>
            <a:endParaRPr lang="en-US"/>
          </a:p>
        </p:txBody>
      </p:sp>
    </p:spTree>
    <p:extLst>
      <p:ext uri="{BB962C8B-B14F-4D97-AF65-F5344CB8AC3E}">
        <p14:creationId xmlns:p14="http://schemas.microsoft.com/office/powerpoint/2010/main" val="338184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5"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6" cstate="print"/>
          <a:srcRect/>
          <a:stretch>
            <a:fillRect/>
          </a:stretch>
        </p:blipFill>
        <p:spPr bwMode="auto">
          <a:xfrm>
            <a:off x="3276600" y="6477000"/>
            <a:ext cx="2590800" cy="341313"/>
          </a:xfrm>
          <a:prstGeom prst="rect">
            <a:avLst/>
          </a:prstGeom>
          <a:noFill/>
          <a:ln w="9525">
            <a:noFill/>
            <a:miter lim="800000"/>
            <a:headEnd/>
            <a:tailEnd/>
          </a:ln>
        </p:spPr>
      </p:pic>
      <p:sp>
        <p:nvSpPr>
          <p:cNvPr id="6" name="Rectangle 1003"/>
          <p:cNvSpPr>
            <a:spLocks noChangeArrowheads="1"/>
          </p:cNvSpPr>
          <p:nvPr userDrawn="1"/>
        </p:nvSpPr>
        <p:spPr bwMode="auto">
          <a:xfrm>
            <a:off x="7682805" y="6624638"/>
            <a:ext cx="1413055"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16Nov-2015-cesg-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naif.jpl.nasa.gov/naif/index.html" TargetMode="External"/><Relationship Id="rId4" Type="http://schemas.openxmlformats.org/officeDocument/2006/relationships/hyperlink" Target="http://naif.jpl.nasa.gov/pub/naif/toolkit_docs/FORTRAN/req/naif_ids.html" TargetMode="External"/><Relationship Id="rId5" Type="http://schemas.openxmlformats.org/officeDocument/2006/relationships/hyperlink" Target="http://ssd.jpl.nasa.gov/" TargetMode="External"/><Relationship Id="rId6" Type="http://schemas.openxmlformats.org/officeDocument/2006/relationships/hyperlink" Target="http://planetarynames.wr.usgs.gov/AdvancedSearch" TargetMode="External"/><Relationship Id="rId7" Type="http://schemas.openxmlformats.org/officeDocument/2006/relationships/hyperlink" Target="http://nssdc.gsfc.nasa.gov/nmc/SpacecraftQuery.jsp" TargetMode="External"/><Relationship Id="rId1" Type="http://schemas.openxmlformats.org/officeDocument/2006/relationships/slideLayout" Target="../slideLayouts/slideLayout1.xml"/><Relationship Id="rId2" Type="http://schemas.openxmlformats.org/officeDocument/2006/relationships/hyperlink" Target="http://sanaregistry.org/r/radio_sources/radio_source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4786" name="Text Box 2"/>
          <p:cNvSpPr txBox="1">
            <a:spLocks noChangeArrowheads="1"/>
          </p:cNvSpPr>
          <p:nvPr/>
        </p:nvSpPr>
        <p:spPr bwMode="auto">
          <a:xfrm>
            <a:off x="762000" y="1524000"/>
            <a:ext cx="7597775" cy="2370138"/>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endParaRPr lang="en-US" sz="2800" dirty="0">
              <a:solidFill>
                <a:srgbClr val="000099"/>
              </a:solidFill>
              <a:effectLst>
                <a:outerShdw blurRad="38100" dist="38100" dir="2700000" algn="tl">
                  <a:srgbClr val="C0C0C0"/>
                </a:outerShdw>
              </a:effectLst>
              <a:latin typeface="Calibri" pitchFamily="34" charset="0"/>
            </a:endParaRPr>
          </a:p>
          <a:p>
            <a:pPr algn="ctr" eaLnBrk="0" hangingPunct="0">
              <a:defRPr/>
            </a:pPr>
            <a:r>
              <a:rPr lang="en-US" sz="4000" dirty="0">
                <a:solidFill>
                  <a:srgbClr val="000099"/>
                </a:solidFill>
                <a:effectLst>
                  <a:outerShdw blurRad="38100" dist="38100" dir="2700000" algn="tl">
                    <a:srgbClr val="C0C0C0"/>
                  </a:outerShdw>
                </a:effectLst>
                <a:latin typeface="Calibri" pitchFamily="34" charset="0"/>
              </a:rPr>
              <a:t>SYSTEMS ENGINEERING</a:t>
            </a:r>
          </a:p>
          <a:p>
            <a:pPr algn="ctr" eaLnBrk="0" hangingPunct="0">
              <a:defRPr/>
            </a:pPr>
            <a:r>
              <a:rPr lang="en-US" sz="4000" dirty="0">
                <a:solidFill>
                  <a:srgbClr val="000099"/>
                </a:solidFill>
                <a:effectLst>
                  <a:outerShdw blurRad="38100" dist="38100" dir="2700000" algn="tl">
                    <a:srgbClr val="C0C0C0"/>
                  </a:outerShdw>
                </a:effectLst>
                <a:latin typeface="Calibri" pitchFamily="34" charset="0"/>
              </a:rPr>
              <a:t>(SE) AREA</a:t>
            </a:r>
          </a:p>
          <a:p>
            <a:pPr algn="ctr" eaLnBrk="0" hangingPunct="0">
              <a:defRPr/>
            </a:pPr>
            <a:endParaRPr lang="en-US" sz="4000" dirty="0">
              <a:solidFill>
                <a:srgbClr val="000099"/>
              </a:solidFill>
              <a:effectLst>
                <a:outerShdw blurRad="38100" dist="38100" dir="2700000" algn="tl">
                  <a:srgbClr val="C0C0C0"/>
                </a:outerShdw>
              </a:effectLst>
              <a:latin typeface="Calibri" pitchFamily="34" charset="0"/>
            </a:endParaRPr>
          </a:p>
        </p:txBody>
      </p:sp>
      <p:sp>
        <p:nvSpPr>
          <p:cNvPr id="3080194" name="Text Box 33"/>
          <p:cNvSpPr txBox="1">
            <a:spLocks noChangeArrowheads="1"/>
          </p:cNvSpPr>
          <p:nvPr/>
        </p:nvSpPr>
        <p:spPr bwMode="auto">
          <a:xfrm>
            <a:off x="1447800" y="5105400"/>
            <a:ext cx="6248400" cy="830997"/>
          </a:xfrm>
          <a:prstGeom prst="rect">
            <a:avLst/>
          </a:prstGeom>
          <a:noFill/>
          <a:ln w="12700">
            <a:noFill/>
            <a:miter lim="800000"/>
            <a:headEnd type="none" w="sm" len="sm"/>
            <a:tailEnd type="none" w="sm" len="sm"/>
          </a:ln>
        </p:spPr>
        <p:txBody>
          <a:bodyPr>
            <a:spAutoFit/>
          </a:bodyPr>
          <a:lstStyle/>
          <a:p>
            <a:pPr algn="ctr" eaLnBrk="0" hangingPunct="0"/>
            <a:r>
              <a:rPr lang="en-US" sz="2400" b="0" dirty="0">
                <a:solidFill>
                  <a:srgbClr val="000099"/>
                </a:solidFill>
                <a:latin typeface="Calibri" pitchFamily="34" charset="0"/>
              </a:rPr>
              <a:t>Peter Shames (AD)</a:t>
            </a:r>
          </a:p>
          <a:p>
            <a:pPr algn="ctr" eaLnBrk="0" hangingPunct="0"/>
            <a:r>
              <a:rPr lang="en-US" sz="2400" b="0" dirty="0" smtClean="0">
                <a:solidFill>
                  <a:srgbClr val="000099"/>
                </a:solidFill>
                <a:latin typeface="Calibri" pitchFamily="34" charset="0"/>
              </a:rPr>
              <a:t>Hiroshi </a:t>
            </a:r>
            <a:r>
              <a:rPr lang="en-US" sz="2400" b="0" dirty="0">
                <a:solidFill>
                  <a:srgbClr val="000099"/>
                </a:solidFill>
                <a:latin typeface="Calibri" pitchFamily="34" charset="0"/>
              </a:rPr>
              <a:t>Takeuchi </a:t>
            </a:r>
            <a:r>
              <a:rPr lang="en-US" sz="2400" b="0" dirty="0" smtClean="0">
                <a:solidFill>
                  <a:srgbClr val="000099"/>
                </a:solidFill>
                <a:latin typeface="Calibri" pitchFamily="34" charset="0"/>
              </a:rPr>
              <a:t>(</a:t>
            </a:r>
            <a:r>
              <a:rPr lang="en-US" sz="2400" b="0" dirty="0">
                <a:solidFill>
                  <a:srgbClr val="000099"/>
                </a:solidFill>
                <a:latin typeface="Calibri" pitchFamily="34" charset="0"/>
              </a:rPr>
              <a:t>DAD)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595" y="164575"/>
            <a:ext cx="8229600" cy="667279"/>
          </a:xfrm>
        </p:spPr>
        <p:txBody>
          <a:bodyPr>
            <a:normAutofit/>
          </a:bodyPr>
          <a:lstStyle/>
          <a:p>
            <a:r>
              <a:rPr lang="en-US" dirty="0" smtClean="0"/>
              <a:t>CCSDS Architecture WG Meeting Notes</a:t>
            </a:r>
            <a:endParaRPr lang="en-US" dirty="0"/>
          </a:p>
        </p:txBody>
      </p:sp>
      <p:sp>
        <p:nvSpPr>
          <p:cNvPr id="3" name="Content Placeholder 2"/>
          <p:cNvSpPr>
            <a:spLocks noGrp="1"/>
          </p:cNvSpPr>
          <p:nvPr>
            <p:ph idx="1"/>
          </p:nvPr>
        </p:nvSpPr>
        <p:spPr>
          <a:xfrm>
            <a:off x="457200" y="1280583"/>
            <a:ext cx="8229600" cy="5386917"/>
          </a:xfrm>
        </p:spPr>
        <p:txBody>
          <a:bodyPr>
            <a:normAutofit fontScale="92500" lnSpcReduction="20000"/>
          </a:bodyPr>
          <a:lstStyle/>
          <a:p>
            <a:pPr>
              <a:lnSpc>
                <a:spcPct val="90000"/>
              </a:lnSpc>
            </a:pPr>
            <a:r>
              <a:rPr lang="en-US" dirty="0"/>
              <a:t>Agree to use RASDS for diagrams, for consistency with existing SCCS-ADD materials</a:t>
            </a:r>
          </a:p>
          <a:p>
            <a:pPr>
              <a:lnSpc>
                <a:spcPct val="90000"/>
              </a:lnSpc>
            </a:pPr>
            <a:r>
              <a:rPr lang="en-US" dirty="0" smtClean="0"/>
              <a:t>Agree to initially model SM&amp;C/MOIMS on the ground and SOIS in space</a:t>
            </a:r>
          </a:p>
          <a:p>
            <a:pPr lvl="1">
              <a:lnSpc>
                <a:spcPct val="90000"/>
              </a:lnSpc>
            </a:pPr>
            <a:r>
              <a:rPr lang="en-US" dirty="0" smtClean="0"/>
              <a:t>Use of MOIMS in R/T space environment will be evaluated</a:t>
            </a:r>
          </a:p>
          <a:p>
            <a:pPr>
              <a:lnSpc>
                <a:spcPct val="90000"/>
              </a:lnSpc>
            </a:pPr>
            <a:r>
              <a:rPr lang="en-US" dirty="0" smtClean="0"/>
              <a:t>Not all MOIMS </a:t>
            </a:r>
            <a:r>
              <a:rPr lang="en-US" dirty="0" smtClean="0"/>
              <a:t>or SOIS functions </a:t>
            </a:r>
            <a:r>
              <a:rPr lang="en-US" dirty="0" smtClean="0"/>
              <a:t>are </a:t>
            </a:r>
            <a:r>
              <a:rPr lang="en-US" dirty="0" smtClean="0"/>
              <a:t>fully specified</a:t>
            </a:r>
            <a:r>
              <a:rPr lang="en-US" dirty="0" smtClean="0"/>
              <a:t>, even as groups.</a:t>
            </a:r>
          </a:p>
          <a:p>
            <a:pPr lvl="1">
              <a:lnSpc>
                <a:spcPct val="90000"/>
              </a:lnSpc>
            </a:pPr>
            <a:r>
              <a:rPr lang="en-US" dirty="0" smtClean="0"/>
              <a:t>Agree to show these with only high level functions and interfaces, and mark as [FUTURE]</a:t>
            </a:r>
          </a:p>
          <a:p>
            <a:pPr lvl="1">
              <a:lnSpc>
                <a:spcPct val="90000"/>
              </a:lnSpc>
            </a:pPr>
            <a:r>
              <a:rPr lang="en-US" dirty="0" smtClean="0"/>
              <a:t>Agree to handle </a:t>
            </a:r>
            <a:r>
              <a:rPr lang="en-US" dirty="0" err="1" smtClean="0"/>
              <a:t>Nav</a:t>
            </a:r>
            <a:r>
              <a:rPr lang="en-US" dirty="0" smtClean="0"/>
              <a:t> WG as document </a:t>
            </a:r>
            <a:r>
              <a:rPr lang="en-US" dirty="0" smtClean="0"/>
              <a:t>exchanges, not services</a:t>
            </a:r>
            <a:endParaRPr lang="en-US" dirty="0" smtClean="0"/>
          </a:p>
          <a:p>
            <a:pPr>
              <a:lnSpc>
                <a:spcPct val="90000"/>
              </a:lnSpc>
            </a:pPr>
            <a:r>
              <a:rPr lang="en-US" b="1" dirty="0" smtClean="0"/>
              <a:t>MOIMS &amp; SOIS have each identified </a:t>
            </a:r>
            <a:r>
              <a:rPr lang="en-US" b="1" dirty="0" smtClean="0"/>
              <a:t>a person </a:t>
            </a:r>
            <a:r>
              <a:rPr lang="en-US" b="1" dirty="0" smtClean="0"/>
              <a:t>to work with SEA to develop initial diagram set</a:t>
            </a:r>
          </a:p>
          <a:p>
            <a:pPr lvl="1">
              <a:lnSpc>
                <a:spcPct val="90000"/>
              </a:lnSpc>
            </a:pPr>
            <a:r>
              <a:rPr lang="en-US" dirty="0" smtClean="0"/>
              <a:t>Agree to a set of viewpoints and views to be applied uniformly</a:t>
            </a:r>
          </a:p>
          <a:p>
            <a:pPr lvl="1">
              <a:lnSpc>
                <a:spcPct val="90000"/>
              </a:lnSpc>
            </a:pPr>
            <a:r>
              <a:rPr lang="en-US" dirty="0" smtClean="0"/>
              <a:t>Initial draft set of materials produced that shows the rough shape and content of the final product</a:t>
            </a:r>
          </a:p>
          <a:p>
            <a:pPr>
              <a:lnSpc>
                <a:spcPct val="90000"/>
              </a:lnSpc>
            </a:pPr>
            <a:r>
              <a:rPr lang="en-US" dirty="0" smtClean="0"/>
              <a:t>Feedback from MOIMS and SOIS, in separate and joint meetings, is very positive</a:t>
            </a:r>
            <a:endParaRPr lang="en-US" dirty="0"/>
          </a:p>
        </p:txBody>
      </p:sp>
    </p:spTree>
    <p:extLst>
      <p:ext uri="{BB962C8B-B14F-4D97-AF65-F5344CB8AC3E}">
        <p14:creationId xmlns:p14="http://schemas.microsoft.com/office/powerpoint/2010/main" val="1793151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and Support Architecture Approach</a:t>
            </a:r>
            <a:endParaRPr lang="en-US" dirty="0"/>
          </a:p>
        </p:txBody>
      </p:sp>
      <p:sp>
        <p:nvSpPr>
          <p:cNvPr id="3" name="Content Placeholder 2"/>
          <p:cNvSpPr>
            <a:spLocks noGrp="1"/>
          </p:cNvSpPr>
          <p:nvPr>
            <p:ph idx="1"/>
          </p:nvPr>
        </p:nvSpPr>
        <p:spPr>
          <a:xfrm>
            <a:off x="457200" y="990600"/>
            <a:ext cx="8229600" cy="4525963"/>
          </a:xfrm>
        </p:spPr>
        <p:txBody>
          <a:bodyPr/>
          <a:lstStyle/>
          <a:p>
            <a:pPr lvl="0"/>
            <a:r>
              <a:rPr lang="en-US" dirty="0" smtClean="0"/>
              <a:t>Create first phase (viewgraph</a:t>
            </a:r>
            <a:r>
              <a:rPr lang="en-US" dirty="0"/>
              <a:t>) and second phase </a:t>
            </a:r>
            <a:r>
              <a:rPr lang="en-US" dirty="0" smtClean="0"/>
              <a:t>(</a:t>
            </a:r>
            <a:r>
              <a:rPr lang="en-US" dirty="0"/>
              <a:t>document) </a:t>
            </a:r>
            <a:r>
              <a:rPr lang="en-US" dirty="0" smtClean="0"/>
              <a:t>materials </a:t>
            </a:r>
            <a:r>
              <a:rPr lang="en-US" dirty="0"/>
              <a:t>for the Application and Support Architecture document</a:t>
            </a:r>
          </a:p>
          <a:p>
            <a:pPr lvl="0"/>
            <a:r>
              <a:rPr lang="en-US" dirty="0"/>
              <a:t>Develop viewgraph level materials first for MOIMS, SOIS, and joint </a:t>
            </a:r>
            <a:r>
              <a:rPr lang="en-US" dirty="0" smtClean="0"/>
              <a:t>deployments</a:t>
            </a:r>
          </a:p>
          <a:p>
            <a:pPr lvl="1"/>
            <a:r>
              <a:rPr lang="en-US" dirty="0"/>
              <a:t>i</a:t>
            </a:r>
            <a:r>
              <a:rPr lang="en-US" dirty="0" smtClean="0"/>
              <a:t>nclude </a:t>
            </a:r>
            <a:r>
              <a:rPr lang="en-US" dirty="0"/>
              <a:t>the use of services and interfaces identified in the SCCS-ADD/ARD (CSS, SLS, SIS &amp; most of SEA), include security services as needed</a:t>
            </a:r>
          </a:p>
          <a:p>
            <a:pPr lvl="0"/>
            <a:r>
              <a:rPr lang="en-US" dirty="0"/>
              <a:t>Use a consistent set of viewpoints and views based on RASDS method and </a:t>
            </a:r>
            <a:r>
              <a:rPr lang="en-US" dirty="0" smtClean="0"/>
              <a:t>representations</a:t>
            </a:r>
            <a:endParaRPr lang="en-US" dirty="0"/>
          </a:p>
          <a:p>
            <a:pPr lvl="0"/>
            <a:r>
              <a:rPr lang="en-US" dirty="0"/>
              <a:t>D</a:t>
            </a:r>
            <a:r>
              <a:rPr lang="en-US" dirty="0" smtClean="0"/>
              <a:t>evelop base </a:t>
            </a:r>
            <a:r>
              <a:rPr lang="en-US" dirty="0"/>
              <a:t>materials adhering to the SOIS and MOIMS services and functions as they are defined</a:t>
            </a:r>
          </a:p>
          <a:p>
            <a:pPr lvl="0"/>
            <a:r>
              <a:rPr lang="en-US" dirty="0"/>
              <a:t>P</a:t>
            </a:r>
            <a:r>
              <a:rPr lang="en-US" dirty="0" smtClean="0"/>
              <a:t>ropose </a:t>
            </a:r>
            <a:r>
              <a:rPr lang="en-US" dirty="0"/>
              <a:t>extensions to the documented base as and where this seems advisable</a:t>
            </a:r>
          </a:p>
          <a:p>
            <a:pPr lvl="0"/>
            <a:r>
              <a:rPr lang="en-US" dirty="0"/>
              <a:t>Review base materials and proposed extensions with the relevant MOIMS &amp; SOIS </a:t>
            </a:r>
            <a:r>
              <a:rPr lang="en-US" dirty="0" smtClean="0"/>
              <a:t>groups</a:t>
            </a:r>
            <a:endParaRPr lang="en-US" dirty="0"/>
          </a:p>
        </p:txBody>
      </p:sp>
      <p:sp>
        <p:nvSpPr>
          <p:cNvPr id="4" name="Date Placeholder 3"/>
          <p:cNvSpPr>
            <a:spLocks noGrp="1"/>
          </p:cNvSpPr>
          <p:nvPr>
            <p:ph type="dt" sz="half" idx="4294967295"/>
          </p:nvPr>
        </p:nvSpPr>
        <p:spPr>
          <a:xfrm>
            <a:off x="0" y="6553200"/>
            <a:ext cx="1731963" cy="268288"/>
          </a:xfrm>
          <a:prstGeom prst="rect">
            <a:avLst/>
          </a:prstGeom>
        </p:spPr>
        <p:txBody>
          <a:bodyPr/>
          <a:lstStyle/>
          <a:p>
            <a:pPr>
              <a:defRPr/>
            </a:pPr>
            <a:r>
              <a:rPr lang="en-US" smtClean="0"/>
              <a:t>25 Mar 2015</a:t>
            </a:r>
            <a:endParaRPr lang="en-US"/>
          </a:p>
        </p:txBody>
      </p:sp>
    </p:spTree>
    <p:extLst>
      <p:ext uri="{BB962C8B-B14F-4D97-AF65-F5344CB8AC3E}">
        <p14:creationId xmlns:p14="http://schemas.microsoft.com/office/powerpoint/2010/main" val="779181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Architecture Views</a:t>
            </a:r>
            <a:endParaRPr lang="en-US" dirty="0"/>
          </a:p>
        </p:txBody>
      </p:sp>
      <p:sp>
        <p:nvSpPr>
          <p:cNvPr id="3" name="Content Placeholder 2"/>
          <p:cNvSpPr>
            <a:spLocks noGrp="1"/>
          </p:cNvSpPr>
          <p:nvPr>
            <p:ph idx="1"/>
          </p:nvPr>
        </p:nvSpPr>
        <p:spPr>
          <a:xfrm>
            <a:off x="448285" y="857375"/>
            <a:ext cx="8229600" cy="5261485"/>
          </a:xfrm>
        </p:spPr>
        <p:txBody>
          <a:bodyPr/>
          <a:lstStyle/>
          <a:p>
            <a:pPr lvl="0"/>
            <a:r>
              <a:rPr lang="en-US" sz="1800" dirty="0"/>
              <a:t>Service view, including service types: </a:t>
            </a:r>
          </a:p>
          <a:p>
            <a:pPr lvl="1"/>
            <a:r>
              <a:rPr lang="en-US" sz="1600" dirty="0"/>
              <a:t>T</a:t>
            </a:r>
            <a:r>
              <a:rPr lang="en-US" sz="1600" dirty="0" smtClean="0"/>
              <a:t>able </a:t>
            </a:r>
            <a:r>
              <a:rPr lang="en-US" sz="1600" dirty="0"/>
              <a:t>with group name, functions, operations, </a:t>
            </a:r>
            <a:r>
              <a:rPr lang="en-US" sz="1600" dirty="0" err="1"/>
              <a:t>stds</a:t>
            </a:r>
            <a:r>
              <a:rPr lang="en-US" sz="1600" dirty="0"/>
              <a:t> reference </a:t>
            </a:r>
            <a:endParaRPr lang="en-US" sz="1600" dirty="0" smtClean="0"/>
          </a:p>
          <a:p>
            <a:pPr lvl="1"/>
            <a:endParaRPr lang="en-US" sz="1600" dirty="0" smtClean="0"/>
          </a:p>
          <a:p>
            <a:pPr lvl="0"/>
            <a:r>
              <a:rPr lang="en-US" sz="1800" dirty="0" smtClean="0"/>
              <a:t>Functional views:</a:t>
            </a:r>
          </a:p>
          <a:p>
            <a:pPr lvl="1"/>
            <a:r>
              <a:rPr lang="en-US" sz="1600" dirty="0" smtClean="0"/>
              <a:t>Top </a:t>
            </a:r>
            <a:r>
              <a:rPr lang="en-US" sz="1600" dirty="0"/>
              <a:t>level black box (overview) and white box (at least 1 level, possibly 2)</a:t>
            </a:r>
          </a:p>
          <a:p>
            <a:pPr lvl="1"/>
            <a:r>
              <a:rPr lang="en-US" sz="1600" dirty="0"/>
              <a:t>Functions (with operations lists) &amp; </a:t>
            </a:r>
            <a:r>
              <a:rPr lang="en-US" sz="1600" dirty="0" smtClean="0"/>
              <a:t>relationships</a:t>
            </a:r>
          </a:p>
          <a:p>
            <a:pPr lvl="1"/>
            <a:endParaRPr lang="en-US" sz="1600" dirty="0" smtClean="0"/>
          </a:p>
          <a:p>
            <a:pPr lvl="0"/>
            <a:r>
              <a:rPr lang="en-US" sz="1800" dirty="0" smtClean="0"/>
              <a:t>Protocol </a:t>
            </a:r>
            <a:r>
              <a:rPr lang="en-US" sz="1800" dirty="0"/>
              <a:t>views, including service interface bindings:</a:t>
            </a:r>
          </a:p>
          <a:p>
            <a:pPr lvl="1"/>
            <a:r>
              <a:rPr lang="en-US" sz="1600" dirty="0"/>
              <a:t>Building blocks &amp; end-to-end, </a:t>
            </a:r>
          </a:p>
          <a:p>
            <a:pPr lvl="1"/>
            <a:r>
              <a:rPr lang="en-US" sz="1600" dirty="0" smtClean="0"/>
              <a:t>Space </a:t>
            </a:r>
            <a:r>
              <a:rPr lang="en-US" sz="1600" dirty="0"/>
              <a:t>transport &amp; terrestrial transport, </a:t>
            </a:r>
          </a:p>
          <a:p>
            <a:pPr lvl="1"/>
            <a:r>
              <a:rPr lang="en-US" sz="1600" dirty="0" smtClean="0"/>
              <a:t>Reference </a:t>
            </a:r>
            <a:r>
              <a:rPr lang="en-US" sz="1600" dirty="0"/>
              <a:t>SCCS </a:t>
            </a:r>
            <a:r>
              <a:rPr lang="en-US" sz="1600" dirty="0" smtClean="0"/>
              <a:t>underpinnings </a:t>
            </a:r>
          </a:p>
          <a:p>
            <a:pPr lvl="1"/>
            <a:endParaRPr lang="en-US" sz="1600" dirty="0"/>
          </a:p>
          <a:p>
            <a:pPr lvl="0"/>
            <a:r>
              <a:rPr lang="en-US" sz="1800" dirty="0" smtClean="0"/>
              <a:t>Information </a:t>
            </a:r>
            <a:r>
              <a:rPr lang="en-US" sz="1800" dirty="0"/>
              <a:t>views: </a:t>
            </a:r>
          </a:p>
          <a:p>
            <a:pPr lvl="1"/>
            <a:r>
              <a:rPr lang="en-US" sz="1600" dirty="0"/>
              <a:t>Identify all major data objects from functional views, </a:t>
            </a:r>
          </a:p>
          <a:p>
            <a:pPr lvl="1"/>
            <a:r>
              <a:rPr lang="en-US" sz="1600" dirty="0"/>
              <a:t>At abstract (key component) level, not at detail </a:t>
            </a:r>
            <a:r>
              <a:rPr lang="en-US" sz="1600" dirty="0" smtClean="0"/>
              <a:t>level</a:t>
            </a:r>
          </a:p>
          <a:p>
            <a:pPr lvl="1"/>
            <a:endParaRPr lang="en-US" sz="1600" dirty="0" smtClean="0"/>
          </a:p>
          <a:p>
            <a:pPr lvl="0"/>
            <a:r>
              <a:rPr lang="en-US" sz="1800" dirty="0" smtClean="0"/>
              <a:t>Deployment view </a:t>
            </a:r>
            <a:r>
              <a:rPr lang="en-US" sz="1800" u="sng" dirty="0" smtClean="0"/>
              <a:t>examples</a:t>
            </a:r>
            <a:r>
              <a:rPr lang="en-US" sz="1800" dirty="0" smtClean="0"/>
              <a:t> (single </a:t>
            </a:r>
            <a:r>
              <a:rPr lang="en-US" sz="1800" dirty="0"/>
              <a:t>link </a:t>
            </a:r>
            <a:r>
              <a:rPr lang="en-US" sz="1800" dirty="0" smtClean="0"/>
              <a:t>&amp; </a:t>
            </a:r>
            <a:r>
              <a:rPr lang="en-US" sz="1800" dirty="0"/>
              <a:t>space </a:t>
            </a:r>
            <a:r>
              <a:rPr lang="en-US" sz="1800" dirty="0" smtClean="0"/>
              <a:t>internetworking: </a:t>
            </a:r>
            <a:endParaRPr lang="en-US" sz="1800" dirty="0"/>
          </a:p>
          <a:p>
            <a:pPr lvl="1"/>
            <a:r>
              <a:rPr lang="en-US" sz="1600" dirty="0"/>
              <a:t>Show relationship of the app layer functions to SCCS and </a:t>
            </a:r>
            <a:r>
              <a:rPr lang="en-US" sz="1600" dirty="0" smtClean="0"/>
              <a:t>below,</a:t>
            </a:r>
          </a:p>
          <a:p>
            <a:pPr lvl="1"/>
            <a:r>
              <a:rPr lang="en-US" sz="1600" dirty="0" smtClean="0"/>
              <a:t>Show </a:t>
            </a:r>
            <a:r>
              <a:rPr lang="en-US" sz="1600" dirty="0"/>
              <a:t>MOIMS </a:t>
            </a:r>
            <a:r>
              <a:rPr lang="en-US" sz="1600" dirty="0" smtClean="0"/>
              <a:t>and SOIS </a:t>
            </a:r>
            <a:r>
              <a:rPr lang="en-US" sz="1600" dirty="0"/>
              <a:t>separately and also integrated,</a:t>
            </a:r>
          </a:p>
          <a:p>
            <a:pPr lvl="1"/>
            <a:r>
              <a:rPr lang="en-US" sz="1600" dirty="0"/>
              <a:t>Ground, flight, and also flight &amp; </a:t>
            </a:r>
            <a:r>
              <a:rPr lang="en-US" sz="1600" dirty="0" smtClean="0"/>
              <a:t>ground</a:t>
            </a:r>
            <a:endParaRPr lang="en-US" sz="2000" dirty="0"/>
          </a:p>
        </p:txBody>
      </p:sp>
      <p:sp>
        <p:nvSpPr>
          <p:cNvPr id="4" name="Date Placeholder 3"/>
          <p:cNvSpPr>
            <a:spLocks noGrp="1"/>
          </p:cNvSpPr>
          <p:nvPr>
            <p:ph type="dt" sz="half" idx="4294967295"/>
          </p:nvPr>
        </p:nvSpPr>
        <p:spPr>
          <a:xfrm>
            <a:off x="0" y="6553200"/>
            <a:ext cx="1731963" cy="268288"/>
          </a:xfrm>
          <a:prstGeom prst="rect">
            <a:avLst/>
          </a:prstGeom>
        </p:spPr>
        <p:txBody>
          <a:bodyPr/>
          <a:lstStyle/>
          <a:p>
            <a:pPr>
              <a:defRPr/>
            </a:pPr>
            <a:r>
              <a:rPr lang="en-US" smtClean="0"/>
              <a:t>25 Mar 2015</a:t>
            </a:r>
            <a:endParaRPr lang="en-US"/>
          </a:p>
        </p:txBody>
      </p:sp>
    </p:spTree>
    <p:extLst>
      <p:ext uri="{BB962C8B-B14F-4D97-AF65-F5344CB8AC3E}">
        <p14:creationId xmlns:p14="http://schemas.microsoft.com/office/powerpoint/2010/main" val="1434524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solidFill>
                  <a:srgbClr val="000099"/>
                </a:solidFill>
                <a:effectLst>
                  <a:outerShdw blurRad="38100" dist="38100" dir="2700000" algn="tl">
                    <a:srgbClr val="000000">
                      <a:alpha val="43137"/>
                    </a:srgbClr>
                  </a:outerShdw>
                </a:effectLst>
              </a:rPr>
              <a:t>MOIMS Data and Services Functional Groups</a:t>
            </a:r>
          </a:p>
        </p:txBody>
      </p:sp>
      <p:sp>
        <p:nvSpPr>
          <p:cNvPr id="7" name="Oval 8"/>
          <p:cNvSpPr>
            <a:spLocks noChangeArrowheads="1"/>
          </p:cNvSpPr>
          <p:nvPr/>
        </p:nvSpPr>
        <p:spPr bwMode="auto">
          <a:xfrm>
            <a:off x="5868144" y="2134834"/>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851356" y="116731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851535" y="3619649"/>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1851535" y="2134834"/>
            <a:ext cx="1352313" cy="622176"/>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3851920" y="45978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File Handling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868144" y="3619649"/>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8" idx="7"/>
          </p:cNvCxnSpPr>
          <p:nvPr/>
        </p:nvCxnSpPr>
        <p:spPr bwMode="auto">
          <a:xfrm>
            <a:off x="5005627" y="1258428"/>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05627" y="1698372"/>
            <a:ext cx="1060559"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a:stCxn id="8" idx="3"/>
            <a:endCxn id="10" idx="7"/>
          </p:cNvCxnSpPr>
          <p:nvPr/>
        </p:nvCxnSpPr>
        <p:spPr bwMode="auto">
          <a:xfrm flipH="1">
            <a:off x="3005806" y="1698372"/>
            <a:ext cx="1043592"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9" name="Straight Connector 38"/>
          <p:cNvCxnSpPr>
            <a:stCxn id="9" idx="0"/>
            <a:endCxn id="10" idx="4"/>
          </p:cNvCxnSpPr>
          <p:nvPr/>
        </p:nvCxnSpPr>
        <p:spPr bwMode="auto">
          <a:xfrm flipV="1">
            <a:off x="2527692" y="2757010"/>
            <a:ext cx="0" cy="8626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3005806" y="1698372"/>
            <a:ext cx="1043592" cy="20123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7"/>
            <a:endCxn id="7" idx="3"/>
          </p:cNvCxnSpPr>
          <p:nvPr/>
        </p:nvCxnSpPr>
        <p:spPr bwMode="auto">
          <a:xfrm flipV="1">
            <a:off x="3005806" y="2665894"/>
            <a:ext cx="3060380" cy="104487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2" idx="1"/>
            <a:endCxn id="10" idx="5"/>
          </p:cNvCxnSpPr>
          <p:nvPr/>
        </p:nvCxnSpPr>
        <p:spPr bwMode="auto">
          <a:xfrm flipH="1" flipV="1">
            <a:off x="3005806" y="2665894"/>
            <a:ext cx="3060380" cy="104487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5" name="Straight Connector 54"/>
          <p:cNvCxnSpPr>
            <a:stCxn id="11" idx="1"/>
            <a:endCxn id="10" idx="5"/>
          </p:cNvCxnSpPr>
          <p:nvPr/>
        </p:nvCxnSpPr>
        <p:spPr bwMode="auto">
          <a:xfrm flipH="1" flipV="1">
            <a:off x="3005806" y="2665894"/>
            <a:ext cx="1044156" cy="20230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7"/>
            <a:endCxn id="12" idx="3"/>
          </p:cNvCxnSpPr>
          <p:nvPr/>
        </p:nvCxnSpPr>
        <p:spPr bwMode="auto">
          <a:xfrm flipV="1">
            <a:off x="5006191" y="4150709"/>
            <a:ext cx="1059995"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3"/>
            <a:endCxn id="11" idx="7"/>
          </p:cNvCxnSpPr>
          <p:nvPr/>
        </p:nvCxnSpPr>
        <p:spPr bwMode="auto">
          <a:xfrm flipH="1">
            <a:off x="5006191" y="2665894"/>
            <a:ext cx="1059995" cy="20230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1"/>
          </p:cNvCxnSpPr>
          <p:nvPr/>
        </p:nvCxnSpPr>
        <p:spPr bwMode="auto">
          <a:xfrm>
            <a:off x="3005806" y="4150709"/>
            <a:ext cx="1044156"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0"/>
          </p:cNvCxnSpPr>
          <p:nvPr/>
        </p:nvCxnSpPr>
        <p:spPr bwMode="auto">
          <a:xfrm>
            <a:off x="4527513" y="1789488"/>
            <a:ext cx="564" cy="2808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77"/>
          <p:cNvCxnSpPr>
            <a:stCxn id="7" idx="2"/>
            <a:endCxn id="10" idx="6"/>
          </p:cNvCxnSpPr>
          <p:nvPr/>
        </p:nvCxnSpPr>
        <p:spPr bwMode="auto">
          <a:xfrm flipH="1">
            <a:off x="3203848" y="2445922"/>
            <a:ext cx="266429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8" idx="5"/>
            <a:endCxn id="12" idx="0"/>
          </p:cNvCxnSpPr>
          <p:nvPr/>
        </p:nvCxnSpPr>
        <p:spPr bwMode="auto">
          <a:xfrm>
            <a:off x="5005627" y="1698372"/>
            <a:ext cx="1538674" cy="19212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7"/>
            <a:endCxn id="144" idx="3"/>
          </p:cNvCxnSpPr>
          <p:nvPr/>
        </p:nvCxnSpPr>
        <p:spPr bwMode="auto">
          <a:xfrm flipV="1">
            <a:off x="7022415" y="1698372"/>
            <a:ext cx="580055"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a:off x="5203669" y="1478400"/>
            <a:ext cx="2200759" cy="0"/>
          </a:xfrm>
          <a:prstGeom prst="line">
            <a:avLst/>
          </a:prstGeom>
          <a:noFill/>
          <a:ln w="9525" cap="flat" cmpd="sng" algn="ctr">
            <a:solidFill>
              <a:schemeClr val="bg1">
                <a:lumMod val="7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156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032448" cy="9675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946030" y="2002998"/>
            <a:ext cx="3119400" cy="2692380"/>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4"/>
            <a:endCxn id="9" idx="1"/>
          </p:cNvCxnSpPr>
          <p:nvPr/>
        </p:nvCxnSpPr>
        <p:spPr bwMode="auto">
          <a:xfrm>
            <a:off x="1159540" y="1789488"/>
            <a:ext cx="890037" cy="19212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8" y="459780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6"/>
            <a:endCxn id="214" idx="2"/>
          </p:cNvCxnSpPr>
          <p:nvPr/>
        </p:nvCxnSpPr>
        <p:spPr bwMode="auto">
          <a:xfrm>
            <a:off x="5204233" y="4908888"/>
            <a:ext cx="220019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7022415" y="4150709"/>
            <a:ext cx="580055"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3"/>
          </p:cNvCxnSpPr>
          <p:nvPr/>
        </p:nvCxnSpPr>
        <p:spPr bwMode="auto">
          <a:xfrm rot="16200000" flipH="1">
            <a:off x="4621564" y="2147953"/>
            <a:ext cx="887035" cy="5074778"/>
          </a:xfrm>
          <a:prstGeom prst="bentConnector3">
            <a:avLst>
              <a:gd name="adj1" fmla="val 13604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6" name="Elbow Connector 225"/>
          <p:cNvCxnSpPr>
            <a:stCxn id="10" idx="2"/>
            <a:endCxn id="214" idx="4"/>
          </p:cNvCxnSpPr>
          <p:nvPr/>
        </p:nvCxnSpPr>
        <p:spPr bwMode="auto">
          <a:xfrm rot="10800000" flipH="1" flipV="1">
            <a:off x="1851535" y="2445922"/>
            <a:ext cx="6229050" cy="2774054"/>
          </a:xfrm>
          <a:prstGeom prst="bentConnector4">
            <a:avLst>
              <a:gd name="adj1" fmla="val -3670"/>
              <a:gd name="adj2" fmla="val 11362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7148544" y="186632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4" name="Rectangle 43"/>
          <p:cNvSpPr/>
          <p:nvPr/>
        </p:nvSpPr>
        <p:spPr bwMode="auto">
          <a:xfrm>
            <a:off x="3150149" y="1975372"/>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569702" y="1975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9" name="Rectangle 48"/>
          <p:cNvSpPr/>
          <p:nvPr/>
        </p:nvSpPr>
        <p:spPr bwMode="auto">
          <a:xfrm>
            <a:off x="4790596" y="23690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2330267" y="323959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1" name="Rectangle 50"/>
          <p:cNvSpPr/>
          <p:nvPr/>
        </p:nvSpPr>
        <p:spPr bwMode="auto">
          <a:xfrm>
            <a:off x="2925332" y="328563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3060339" y="427217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253632" y="212279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7" name="Rectangle 56"/>
          <p:cNvSpPr/>
          <p:nvPr/>
        </p:nvSpPr>
        <p:spPr bwMode="auto">
          <a:xfrm>
            <a:off x="6934989" y="5517232"/>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6934989" y="53577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7110452" y="433796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737381" y="332246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4" name="Rectangle 63"/>
          <p:cNvSpPr/>
          <p:nvPr/>
        </p:nvSpPr>
        <p:spPr bwMode="auto">
          <a:xfrm>
            <a:off x="3675893" y="4277650"/>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4884267" y="332246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5026156" y="197538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240544" y="17865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5624661" y="427217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4888090" y="29326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037231" y="42776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4352049" y="4277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2925332" y="2153950"/>
            <a:ext cx="144000" cy="144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779535" y="2373922"/>
            <a:ext cx="144000" cy="144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455691" y="35522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29631" y="366167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929631" y="4078709"/>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464407" y="416982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1977577" y="364802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5979357" y="216939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931751" y="216939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5802373" y="237392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5994186" y="260612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979357" y="364802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5979357" y="406870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978948" y="409130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977962" y="46169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4455512" y="454134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4933356" y="461334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5129619" y="485623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779921" y="485012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bwMode="auto">
          <a:xfrm>
            <a:off x="902706" y="228932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09" name="Rectangle 108"/>
          <p:cNvSpPr/>
          <p:nvPr/>
        </p:nvSpPr>
        <p:spPr bwMode="auto">
          <a:xfrm>
            <a:off x="902706" y="244592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10" name="Rectangle 109"/>
          <p:cNvSpPr/>
          <p:nvPr/>
        </p:nvSpPr>
        <p:spPr bwMode="auto">
          <a:xfrm>
            <a:off x="902706" y="26031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1" name="Rectangle 110"/>
          <p:cNvSpPr/>
          <p:nvPr/>
        </p:nvSpPr>
        <p:spPr bwMode="auto">
          <a:xfrm>
            <a:off x="902706" y="276793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2" name="Rectangle 111"/>
          <p:cNvSpPr/>
          <p:nvPr/>
        </p:nvSpPr>
        <p:spPr bwMode="auto">
          <a:xfrm>
            <a:off x="6584063"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13" name="Rectangle 112"/>
          <p:cNvSpPr/>
          <p:nvPr/>
        </p:nvSpPr>
        <p:spPr bwMode="auto">
          <a:xfrm>
            <a:off x="6584063" y="4665721"/>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tx1"/>
                </a:solidFill>
                <a:latin typeface="Arial" panose="020B0604020202020204" pitchFamily="34" charset="0"/>
                <a:cs typeface="Arial" panose="020B0604020202020204" pitchFamily="34" charset="0"/>
              </a:rPr>
              <a:t>AUT</a:t>
            </a:r>
            <a:endParaRPr lang="en-GB" sz="800" dirty="0">
              <a:solidFill>
                <a:schemeClr val="tx1"/>
              </a:solidFill>
              <a:latin typeface="Arial" panose="020B0604020202020204" pitchFamily="34" charset="0"/>
              <a:cs typeface="Arial" panose="020B0604020202020204" pitchFamily="34" charset="0"/>
            </a:endParaRPr>
          </a:p>
        </p:txBody>
      </p:sp>
      <p:sp>
        <p:nvSpPr>
          <p:cNvPr id="114" name="Rectangle 113"/>
          <p:cNvSpPr/>
          <p:nvPr/>
        </p:nvSpPr>
        <p:spPr bwMode="auto">
          <a:xfrm>
            <a:off x="6584063" y="48229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6584063" y="512979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6584063" y="49806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SWM</a:t>
            </a:r>
            <a:endParaRPr lang="en-GB" sz="800" dirty="0">
              <a:solidFill>
                <a:schemeClr val="bg1"/>
              </a:solidFill>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smtClean="0">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8" name="Oval 117"/>
          <p:cNvSpPr/>
          <p:nvPr/>
        </p:nvSpPr>
        <p:spPr>
          <a:xfrm>
            <a:off x="7530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2"/>
            <a:endCxn id="9" idx="6"/>
          </p:cNvCxnSpPr>
          <p:nvPr/>
        </p:nvCxnSpPr>
        <p:spPr bwMode="auto">
          <a:xfrm flipH="1">
            <a:off x="3203848" y="3930737"/>
            <a:ext cx="266429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Oval 120"/>
          <p:cNvSpPr/>
          <p:nvPr/>
        </p:nvSpPr>
        <p:spPr>
          <a:xfrm>
            <a:off x="3150149" y="3858737"/>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bwMode="auto">
          <a:xfrm>
            <a:off x="3851356" y="385100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 name="Elbow Connector 13"/>
          <p:cNvCxnSpPr>
            <a:stCxn id="144" idx="0"/>
            <a:endCxn id="9" idx="2"/>
          </p:cNvCxnSpPr>
          <p:nvPr/>
        </p:nvCxnSpPr>
        <p:spPr bwMode="auto">
          <a:xfrm rot="16200000" flipH="1" flipV="1">
            <a:off x="3584347" y="-565501"/>
            <a:ext cx="2763425" cy="6229050"/>
          </a:xfrm>
          <a:prstGeom prst="bentConnector4">
            <a:avLst>
              <a:gd name="adj1" fmla="val -8272"/>
              <a:gd name="adj2" fmla="val 12579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8002569" y="108812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28223"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2472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a:lstStyle/>
          <a:p>
            <a:r>
              <a:rPr lang="en-US" dirty="0"/>
              <a:t>SOIS Functional </a:t>
            </a:r>
            <a:r>
              <a:rPr lang="en-US" dirty="0" smtClean="0"/>
              <a:t>Groups</a:t>
            </a:r>
            <a:endParaRPr lang="en-US" dirty="0"/>
          </a:p>
        </p:txBody>
      </p:sp>
      <p:sp>
        <p:nvSpPr>
          <p:cNvPr id="6" name="Text Placeholder 5"/>
          <p:cNvSpPr>
            <a:spLocks noGrp="1"/>
          </p:cNvSpPr>
          <p:nvPr>
            <p:ph idx="1"/>
          </p:nvPr>
        </p:nvSpPr>
        <p:spPr>
          <a:xfrm>
            <a:off x="269595" y="1257300"/>
            <a:ext cx="3591262" cy="4860050"/>
          </a:xfrm>
        </p:spPr>
        <p:txBody>
          <a:bodyPr>
            <a:noAutofit/>
          </a:bodyPr>
          <a:lstStyle/>
          <a:p>
            <a:r>
              <a:rPr lang="en-US" sz="1600" dirty="0"/>
              <a:t>SOIS services </a:t>
            </a:r>
            <a:r>
              <a:rPr lang="en-US" sz="1600" dirty="0" smtClean="0"/>
              <a:t>are categorized </a:t>
            </a:r>
            <a:r>
              <a:rPr lang="en-US" sz="1600" dirty="0"/>
              <a:t>in five functional </a:t>
            </a:r>
            <a:r>
              <a:rPr lang="en-US" sz="1600" dirty="0" smtClean="0"/>
              <a:t>groups.</a:t>
            </a:r>
            <a:endParaRPr lang="en-US" sz="1600" dirty="0"/>
          </a:p>
          <a:p>
            <a:pPr marL="214313" indent="-214313">
              <a:buFont typeface="Arial" panose="020B0604020202020204" pitchFamily="34" charset="0"/>
              <a:buChar char="•"/>
            </a:pPr>
            <a:r>
              <a:rPr lang="en-US" sz="1600" dirty="0"/>
              <a:t>Data Distribution applies various technologies to deliver the latest data to applications and distribution of data among processing </a:t>
            </a:r>
            <a:r>
              <a:rPr lang="en-US" sz="1600" dirty="0" smtClean="0"/>
              <a:t>nodes</a:t>
            </a:r>
          </a:p>
          <a:p>
            <a:pPr marL="214313" indent="-214313">
              <a:buFont typeface="Arial" panose="020B0604020202020204" pitchFamily="34" charset="0"/>
              <a:buChar char="•"/>
            </a:pPr>
            <a:r>
              <a:rPr lang="en-US" sz="1600" dirty="0" smtClean="0"/>
              <a:t>Device </a:t>
            </a:r>
            <a:r>
              <a:rPr lang="en-US" sz="1600" dirty="0"/>
              <a:t>&amp; Access Services provide services used by applications to do device access, memory, and packet services.</a:t>
            </a:r>
          </a:p>
          <a:p>
            <a:pPr marL="214313" indent="-214313">
              <a:buFont typeface="Arial" panose="020B0604020202020204" pitchFamily="34" charset="0"/>
              <a:buChar char="•"/>
            </a:pPr>
            <a:r>
              <a:rPr lang="en-US" sz="1600" dirty="0"/>
              <a:t>Vehicle Manifest provides a description of onboard devices and their </a:t>
            </a:r>
            <a:r>
              <a:rPr lang="en-US" sz="1600" dirty="0" smtClean="0"/>
              <a:t>interfaces</a:t>
            </a:r>
          </a:p>
          <a:p>
            <a:pPr marL="214313" indent="-214313">
              <a:buFont typeface="Arial" panose="020B0604020202020204" pitchFamily="34" charset="0"/>
              <a:buChar char="•"/>
            </a:pPr>
            <a:r>
              <a:rPr lang="en-US" sz="1600" dirty="0" smtClean="0"/>
              <a:t>Device </a:t>
            </a:r>
            <a:r>
              <a:rPr lang="en-US" sz="1600" dirty="0"/>
              <a:t>Content Services is a set of spacecraft-oriented </a:t>
            </a:r>
            <a:r>
              <a:rPr lang="en-US" sz="1600" dirty="0" smtClean="0"/>
              <a:t>file </a:t>
            </a:r>
            <a:r>
              <a:rPr lang="en-US" sz="1600" dirty="0"/>
              <a:t>system and time services.</a:t>
            </a:r>
          </a:p>
          <a:p>
            <a:pPr marL="214313" indent="-214313">
              <a:buFont typeface="Arial" panose="020B0604020202020204" pitchFamily="34" charset="0"/>
              <a:buChar char="•"/>
            </a:pPr>
            <a:r>
              <a:rPr lang="en-US" sz="1600" dirty="0"/>
              <a:t>Communication Protocols provide access and a common interface for the underlying physical communication subnets.</a:t>
            </a:r>
          </a:p>
        </p:txBody>
      </p:sp>
      <p:sp>
        <p:nvSpPr>
          <p:cNvPr id="7" name="Oval 6"/>
          <p:cNvSpPr/>
          <p:nvPr/>
        </p:nvSpPr>
        <p:spPr>
          <a:xfrm>
            <a:off x="4365812" y="2882749"/>
            <a:ext cx="1792941" cy="6858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Data Distribution</a:t>
            </a:r>
          </a:p>
        </p:txBody>
      </p:sp>
      <p:sp>
        <p:nvSpPr>
          <p:cNvPr id="8" name="Oval 7"/>
          <p:cNvSpPr/>
          <p:nvPr/>
        </p:nvSpPr>
        <p:spPr>
          <a:xfrm>
            <a:off x="4365812" y="4157978"/>
            <a:ext cx="1792941" cy="6858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Device &amp; Access Services</a:t>
            </a:r>
          </a:p>
        </p:txBody>
      </p:sp>
      <p:sp>
        <p:nvSpPr>
          <p:cNvPr id="9" name="Oval 8"/>
          <p:cNvSpPr/>
          <p:nvPr/>
        </p:nvSpPr>
        <p:spPr>
          <a:xfrm>
            <a:off x="7153835" y="2882749"/>
            <a:ext cx="1355912" cy="6858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Vehicle Manifest</a:t>
            </a:r>
          </a:p>
        </p:txBody>
      </p:sp>
      <p:sp>
        <p:nvSpPr>
          <p:cNvPr id="10" name="Oval 9"/>
          <p:cNvSpPr/>
          <p:nvPr/>
        </p:nvSpPr>
        <p:spPr>
          <a:xfrm>
            <a:off x="7153835" y="4157978"/>
            <a:ext cx="1355912" cy="6858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Device Content Services</a:t>
            </a:r>
          </a:p>
        </p:txBody>
      </p:sp>
      <p:cxnSp>
        <p:nvCxnSpPr>
          <p:cNvPr id="12" name="Straight Connector 11"/>
          <p:cNvCxnSpPr>
            <a:stCxn id="7" idx="6"/>
            <a:endCxn id="9" idx="2"/>
          </p:cNvCxnSpPr>
          <p:nvPr/>
        </p:nvCxnSpPr>
        <p:spPr>
          <a:xfrm>
            <a:off x="6158753" y="3225649"/>
            <a:ext cx="99508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5262282" y="3568549"/>
            <a:ext cx="1" cy="58943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5896182" y="3468116"/>
            <a:ext cx="1456221" cy="79029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5896183" y="3468116"/>
            <a:ext cx="1456220" cy="79029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7831791" y="3568549"/>
            <a:ext cx="0" cy="58943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6158754" y="4500878"/>
            <a:ext cx="99508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759823" y="1760444"/>
            <a:ext cx="1792941" cy="6858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Applications</a:t>
            </a:r>
          </a:p>
        </p:txBody>
      </p:sp>
      <p:cxnSp>
        <p:nvCxnSpPr>
          <p:cNvPr id="29" name="Straight Connector 28"/>
          <p:cNvCxnSpPr>
            <a:stCxn id="7" idx="0"/>
            <a:endCxn id="28" idx="4"/>
          </p:cNvCxnSpPr>
          <p:nvPr/>
        </p:nvCxnSpPr>
        <p:spPr>
          <a:xfrm flipV="1">
            <a:off x="5262282" y="2446244"/>
            <a:ext cx="1394012" cy="43650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6656293" y="2446244"/>
            <a:ext cx="1175498" cy="43650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5896183" y="2446245"/>
            <a:ext cx="760111" cy="181216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6656293" y="2446245"/>
            <a:ext cx="696110" cy="181216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5721500" y="5086245"/>
            <a:ext cx="1792941" cy="6858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Communication</a:t>
            </a:r>
            <a:br>
              <a:rPr lang="en-US" sz="1400" dirty="0">
                <a:solidFill>
                  <a:schemeClr val="tx1"/>
                </a:solidFill>
              </a:rPr>
            </a:br>
            <a:r>
              <a:rPr lang="en-US" sz="1400" dirty="0">
                <a:solidFill>
                  <a:schemeClr val="tx1"/>
                </a:solidFill>
              </a:rPr>
              <a:t>Protocols</a:t>
            </a:r>
          </a:p>
        </p:txBody>
      </p:sp>
      <p:cxnSp>
        <p:nvCxnSpPr>
          <p:cNvPr id="21" name="Straight Connector 20"/>
          <p:cNvCxnSpPr>
            <a:stCxn id="20" idx="7"/>
            <a:endCxn id="10" idx="4"/>
          </p:cNvCxnSpPr>
          <p:nvPr/>
        </p:nvCxnSpPr>
        <p:spPr>
          <a:xfrm flipV="1">
            <a:off x="7251870" y="4843778"/>
            <a:ext cx="579921" cy="342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1"/>
            <a:endCxn id="8" idx="4"/>
          </p:cNvCxnSpPr>
          <p:nvPr/>
        </p:nvCxnSpPr>
        <p:spPr>
          <a:xfrm flipH="1" flipV="1">
            <a:off x="5262283" y="4843778"/>
            <a:ext cx="721787" cy="342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5"/>
            <a:endCxn id="20" idx="0"/>
          </p:cNvCxnSpPr>
          <p:nvPr/>
        </p:nvCxnSpPr>
        <p:spPr>
          <a:xfrm>
            <a:off x="5896182" y="3468115"/>
            <a:ext cx="721788" cy="161813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8" idx="4"/>
            <a:endCxn id="20" idx="0"/>
          </p:cNvCxnSpPr>
          <p:nvPr/>
        </p:nvCxnSpPr>
        <p:spPr>
          <a:xfrm flipH="1">
            <a:off x="6617970" y="2446245"/>
            <a:ext cx="38324" cy="26400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3"/>
            <a:endCxn id="20" idx="0"/>
          </p:cNvCxnSpPr>
          <p:nvPr/>
        </p:nvCxnSpPr>
        <p:spPr>
          <a:xfrm flipH="1">
            <a:off x="6617970" y="3468115"/>
            <a:ext cx="734433" cy="161813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69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176338"/>
            <a:ext cx="7162800" cy="457200"/>
          </a:xfrm>
          <a:prstGeom prst="rect">
            <a:avLst/>
          </a:prstGeom>
          <a:noFill/>
          <a:ln w="9525">
            <a:noFill/>
            <a:miter lim="800000"/>
            <a:headEnd/>
            <a:tailEnd/>
          </a:ln>
        </p:spPr>
        <p:txBody>
          <a:bodyPr>
            <a:spAutoFit/>
          </a:bodyPr>
          <a:lstStyle/>
          <a:p>
            <a:pPr marL="457200" indent="-457200" eaLnBrk="0" hangingPunct="0">
              <a:spcBef>
                <a:spcPct val="50000"/>
              </a:spcBef>
            </a:pPr>
            <a:endParaRPr kumimoji="0" lang="en-US">
              <a:latin typeface="Arial" charset="0"/>
            </a:endParaRPr>
          </a:p>
        </p:txBody>
      </p:sp>
      <p:sp>
        <p:nvSpPr>
          <p:cNvPr id="8195" name="Text Box 3"/>
          <p:cNvSpPr txBox="1">
            <a:spLocks noChangeArrowheads="1"/>
          </p:cNvSpPr>
          <p:nvPr/>
        </p:nvSpPr>
        <p:spPr bwMode="auto">
          <a:xfrm>
            <a:off x="533400" y="838200"/>
            <a:ext cx="6781800" cy="779463"/>
          </a:xfrm>
          <a:prstGeom prst="rect">
            <a:avLst/>
          </a:prstGeom>
          <a:noFill/>
          <a:ln w="9525">
            <a:noFill/>
            <a:miter lim="800000"/>
            <a:headEnd/>
            <a:tailEnd/>
          </a:ln>
        </p:spPr>
        <p:txBody>
          <a:bodyPr>
            <a:spAutoFit/>
          </a:bodyPr>
          <a:lstStyle/>
          <a:p>
            <a:pPr eaLnBrk="0" hangingPunct="0">
              <a:spcBef>
                <a:spcPct val="50000"/>
              </a:spcBef>
            </a:pPr>
            <a:endParaRPr kumimoji="0" lang="en-US" sz="1800" b="1">
              <a:solidFill>
                <a:srgbClr val="CC0000"/>
              </a:solidFill>
              <a:latin typeface="Arial" charset="0"/>
            </a:endParaRPr>
          </a:p>
          <a:p>
            <a:pPr eaLnBrk="0" hangingPunct="0">
              <a:spcBef>
                <a:spcPct val="50000"/>
              </a:spcBef>
            </a:pPr>
            <a:endParaRPr kumimoji="0" lang="en-GB" sz="1800" b="1">
              <a:solidFill>
                <a:srgbClr val="CC0000"/>
              </a:solidFill>
              <a:latin typeface="Arial" charset="0"/>
            </a:endParaRPr>
          </a:p>
        </p:txBody>
      </p:sp>
      <p:sp>
        <p:nvSpPr>
          <p:cNvPr id="8198" name="Text Box 6"/>
          <p:cNvSpPr txBox="1">
            <a:spLocks noChangeArrowheads="1"/>
          </p:cNvSpPr>
          <p:nvPr/>
        </p:nvSpPr>
        <p:spPr bwMode="auto">
          <a:xfrm>
            <a:off x="385855" y="1075567"/>
            <a:ext cx="8295479" cy="5410712"/>
          </a:xfrm>
          <a:prstGeom prst="rect">
            <a:avLst/>
          </a:prstGeom>
          <a:noFill/>
          <a:ln w="9525">
            <a:noFill/>
            <a:miter lim="800000"/>
            <a:headEnd/>
            <a:tailEnd/>
          </a:ln>
        </p:spPr>
        <p:txBody>
          <a:bodyPr wrap="square">
            <a:spAutoFit/>
          </a:bodyPr>
          <a:lstStyle/>
          <a:p>
            <a:pPr marL="457200" indent="-457200" eaLnBrk="0" hangingPunct="0">
              <a:lnSpc>
                <a:spcPct val="70000"/>
              </a:lnSpc>
              <a:spcBef>
                <a:spcPct val="50000"/>
              </a:spcBef>
              <a:buFontTx/>
              <a:buAutoNum type="arabicPeriod"/>
            </a:pPr>
            <a:r>
              <a:rPr kumimoji="0" lang="en-US" sz="1800" b="1" dirty="0" smtClean="0">
                <a:solidFill>
                  <a:schemeClr val="accent2"/>
                </a:solidFill>
                <a:latin typeface="Arial" charset="0"/>
              </a:rPr>
              <a:t>SANA Steering Group (SSG)</a:t>
            </a:r>
            <a:endParaRPr kumimoji="0" lang="en-US" sz="1800" b="1" dirty="0">
              <a:solidFill>
                <a:schemeClr val="accent2"/>
              </a:solidFill>
              <a:latin typeface="Arial" charset="0"/>
            </a:endParaRPr>
          </a:p>
          <a:p>
            <a:pPr marL="914400" lvl="1" indent="-457200" eaLnBrk="0" hangingPunct="0">
              <a:spcBef>
                <a:spcPct val="50000"/>
              </a:spcBef>
            </a:pPr>
            <a:r>
              <a:rPr kumimoji="0" lang="en-GB" sz="1800" b="1" dirty="0">
                <a:latin typeface="Arial" charset="0"/>
                <a:cs typeface="Times New Roman" pitchFamily="18" charset="0"/>
              </a:rPr>
              <a:t>Goal</a:t>
            </a:r>
            <a:r>
              <a:rPr kumimoji="0" lang="en-GB" sz="1800" b="1" dirty="0" smtClean="0">
                <a:latin typeface="Arial" charset="0"/>
                <a:cs typeface="Times New Roman" pitchFamily="18" charset="0"/>
              </a:rPr>
              <a:t>: Re-Engineer the SANA Registries to fix major issues</a:t>
            </a:r>
            <a:endParaRPr kumimoji="0" lang="en-GB" sz="1800" b="1" dirty="0">
              <a:latin typeface="Arial" charset="0"/>
              <a:cs typeface="Times New Roman" pitchFamily="18" charset="0"/>
            </a:endParaRPr>
          </a:p>
          <a:p>
            <a:pPr marL="914400" lvl="1" indent="-457200" eaLnBrk="0" hangingPunct="0">
              <a:spcBef>
                <a:spcPct val="50000"/>
              </a:spcBef>
            </a:pPr>
            <a:r>
              <a:rPr kumimoji="0" lang="en-GB" sz="1800" b="1" dirty="0">
                <a:latin typeface="Arial" charset="0"/>
                <a:cs typeface="Times New Roman" pitchFamily="18" charset="0"/>
              </a:rPr>
              <a:t>Working Status: Active _X_ Idle ____</a:t>
            </a:r>
          </a:p>
          <a:p>
            <a:pPr marL="914400" lvl="1" indent="-457200" eaLnBrk="0" hangingPunct="0">
              <a:spcBef>
                <a:spcPct val="50000"/>
              </a:spcBef>
            </a:pPr>
            <a:r>
              <a:rPr kumimoji="0" lang="en-GB" sz="1800" b="1" dirty="0">
                <a:latin typeface="Arial" charset="0"/>
                <a:cs typeface="Times New Roman" pitchFamily="18" charset="0"/>
              </a:rPr>
              <a:t>Summary progress: </a:t>
            </a:r>
            <a:r>
              <a:rPr kumimoji="0" lang="en-GB" sz="1800" b="1" dirty="0" smtClean="0">
                <a:latin typeface="Arial" charset="0"/>
                <a:cs typeface="Times New Roman" pitchFamily="18" charset="0"/>
              </a:rPr>
              <a:t>Documents re-engineering the SANA registries approved by the CESG</a:t>
            </a:r>
            <a:r>
              <a:rPr lang="en-GB" sz="1800" dirty="0">
                <a:cs typeface="Times New Roman" pitchFamily="18" charset="0"/>
              </a:rPr>
              <a:t>. </a:t>
            </a:r>
            <a:r>
              <a:rPr lang="en-GB" sz="1800" dirty="0" smtClean="0">
                <a:cs typeface="Times New Roman" pitchFamily="18" charset="0"/>
              </a:rPr>
              <a:t>New Registry </a:t>
            </a:r>
            <a:r>
              <a:rPr lang="en-GB" sz="1800" dirty="0">
                <a:cs typeface="Times New Roman" pitchFamily="18" charset="0"/>
              </a:rPr>
              <a:t>Management Policy (RMP</a:t>
            </a:r>
            <a:r>
              <a:rPr lang="en-GB" sz="1800" dirty="0" smtClean="0">
                <a:cs typeface="Times New Roman" pitchFamily="18" charset="0"/>
              </a:rPr>
              <a:t>), </a:t>
            </a:r>
            <a:r>
              <a:rPr lang="en-GB" sz="1800" dirty="0">
                <a:cs typeface="Times New Roman" pitchFamily="18" charset="0"/>
              </a:rPr>
              <a:t>SANA WG “</a:t>
            </a:r>
            <a:r>
              <a:rPr lang="en-GB" sz="1800" dirty="0" err="1">
                <a:cs typeface="Times New Roman" pitchFamily="18" charset="0"/>
              </a:rPr>
              <a:t>CookBook</a:t>
            </a:r>
            <a:r>
              <a:rPr lang="en-GB" sz="1800" dirty="0">
                <a:cs typeface="Times New Roman" pitchFamily="18" charset="0"/>
              </a:rPr>
              <a:t>” </a:t>
            </a:r>
            <a:r>
              <a:rPr lang="en-GB" sz="1800" dirty="0" smtClean="0">
                <a:cs typeface="Times New Roman" pitchFamily="18" charset="0"/>
              </a:rPr>
              <a:t>and revised </a:t>
            </a:r>
            <a:r>
              <a:rPr kumimoji="0" lang="en-GB" sz="1800" b="1" dirty="0" smtClean="0">
                <a:latin typeface="Arial" charset="0"/>
                <a:cs typeface="Times New Roman" pitchFamily="18" charset="0"/>
              </a:rPr>
              <a:t>SANA YB.</a:t>
            </a:r>
          </a:p>
          <a:p>
            <a:pPr marL="914400" lvl="1" indent="-457200" eaLnBrk="0" hangingPunct="0">
              <a:spcBef>
                <a:spcPct val="50000"/>
              </a:spcBef>
            </a:pPr>
            <a:endParaRPr lang="en-GB" sz="1800" dirty="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smtClean="0">
              <a:latin typeface="Arial" charset="0"/>
              <a:cs typeface="Times New Roman" pitchFamily="18" charset="0"/>
            </a:endParaRPr>
          </a:p>
          <a:p>
            <a:pPr marL="914400" lvl="1" indent="-457200" eaLnBrk="0" hangingPunct="0">
              <a:spcBef>
                <a:spcPct val="50000"/>
              </a:spcBef>
            </a:pPr>
            <a:r>
              <a:rPr kumimoji="0" lang="en-GB" sz="1800" b="1" dirty="0" smtClean="0">
                <a:latin typeface="Arial" charset="0"/>
                <a:cs typeface="Times New Roman" pitchFamily="18" charset="0"/>
              </a:rPr>
              <a:t>Progress </a:t>
            </a:r>
            <a:r>
              <a:rPr kumimoji="0" lang="en-GB" sz="1800" b="1" dirty="0">
                <a:latin typeface="Arial" charset="0"/>
                <a:cs typeface="Times New Roman" pitchFamily="18" charset="0"/>
              </a:rPr>
              <a:t>since last meeting: </a:t>
            </a:r>
            <a:r>
              <a:rPr lang="en-GB" sz="1800" dirty="0" smtClean="0">
                <a:cs typeface="Times New Roman" pitchFamily="18" charset="0"/>
              </a:rPr>
              <a:t>Revised </a:t>
            </a:r>
            <a:r>
              <a:rPr lang="en-GB" sz="1800" dirty="0" smtClean="0">
                <a:cs typeface="Times New Roman" pitchFamily="18" charset="0"/>
              </a:rPr>
              <a:t>documents </a:t>
            </a:r>
            <a:r>
              <a:rPr lang="en-GB" sz="1800" dirty="0" smtClean="0">
                <a:cs typeface="Times New Roman" pitchFamily="18" charset="0"/>
              </a:rPr>
              <a:t>are finalized.  SANA operator &amp; Secretariat planning for </a:t>
            </a:r>
            <a:r>
              <a:rPr lang="en-GB" sz="1800" dirty="0" smtClean="0">
                <a:cs typeface="Times New Roman" pitchFamily="18" charset="0"/>
              </a:rPr>
              <a:t>updates (plan end of April).  </a:t>
            </a:r>
            <a:r>
              <a:rPr lang="en-GB" sz="1800" dirty="0" smtClean="0">
                <a:cs typeface="Times New Roman" pitchFamily="18" charset="0"/>
              </a:rPr>
              <a:t>CSS area lined up as first customer.  SM&amp;C and CSTS WG did detailed review &amp; provided only minor requests for </a:t>
            </a:r>
            <a:r>
              <a:rPr lang="en-GB" sz="1800" dirty="0" smtClean="0">
                <a:cs typeface="Times New Roman" pitchFamily="18" charset="0"/>
              </a:rPr>
              <a:t>edits.</a:t>
            </a:r>
            <a:endParaRPr kumimoji="0" lang="en-GB" sz="1800" b="1" dirty="0" smtClean="0">
              <a:latin typeface="Arial" charset="0"/>
              <a:cs typeface="Times New Roman" pitchFamily="18" charset="0"/>
            </a:endParaRPr>
          </a:p>
          <a:p>
            <a:pPr marL="914400" lvl="1" indent="-457200" eaLnBrk="0" hangingPunct="0">
              <a:spcBef>
                <a:spcPct val="50000"/>
              </a:spcBef>
            </a:pPr>
            <a:r>
              <a:rPr kumimoji="0" lang="en-GB" sz="1800" b="1" dirty="0" smtClean="0">
                <a:latin typeface="Arial" charset="0"/>
                <a:cs typeface="Times New Roman" pitchFamily="18" charset="0"/>
              </a:rPr>
              <a:t>Problems and Issues: Expect CMC review request within </a:t>
            </a:r>
            <a:r>
              <a:rPr lang="en-GB" sz="1800" dirty="0" smtClean="0">
                <a:cs typeface="Times New Roman" pitchFamily="18" charset="0"/>
              </a:rPr>
              <a:t>the</a:t>
            </a:r>
            <a:r>
              <a:rPr kumimoji="0" lang="en-GB" sz="1800" b="1" dirty="0" smtClean="0">
                <a:latin typeface="Arial" charset="0"/>
                <a:cs typeface="Times New Roman" pitchFamily="18" charset="0"/>
              </a:rPr>
              <a:t> month</a:t>
            </a:r>
            <a:endParaRPr kumimoji="0" lang="en-GB" sz="1800" b="1" dirty="0">
              <a:latin typeface="Arial" charset="0"/>
              <a:cs typeface="Times New Roman" pitchFamily="18" charset="0"/>
            </a:endParaRPr>
          </a:p>
        </p:txBody>
      </p:sp>
      <p:graphicFrame>
        <p:nvGraphicFramePr>
          <p:cNvPr id="23584" name="Group 32"/>
          <p:cNvGraphicFramePr>
            <a:graphicFrameLocks noGrp="1"/>
          </p:cNvGraphicFramePr>
          <p:nvPr>
            <p:extLst>
              <p:ext uri="{D42A27DB-BD31-4B8C-83A1-F6EECF244321}">
                <p14:modId xmlns:p14="http://schemas.microsoft.com/office/powerpoint/2010/main" val="524293820"/>
              </p:ext>
            </p:extLst>
          </p:nvPr>
        </p:nvGraphicFramePr>
        <p:xfrm>
          <a:off x="1219200" y="3492034"/>
          <a:ext cx="6858000" cy="1097280"/>
        </p:xfrm>
        <a:graphic>
          <a:graphicData uri="http://schemas.openxmlformats.org/drawingml/2006/table">
            <a:tbl>
              <a:tblPr/>
              <a:tblGrid>
                <a:gridCol w="1714500"/>
                <a:gridCol w="1714500"/>
                <a:gridCol w="1714500"/>
                <a:gridCol w="1714500"/>
              </a:tblGrid>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smtClean="0">
                          <a:ln>
                            <a:noFill/>
                          </a:ln>
                          <a:solidFill>
                            <a:schemeClr val="tx1"/>
                          </a:solidFill>
                          <a:effectLst/>
                          <a:latin typeface="Helvetica" pitchFamily="34" charset="0"/>
                          <a:ea typeface="Osaka" charset="-128"/>
                        </a:rPr>
                        <a:t>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CAUTION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r>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Comment: SSG and other WG concur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Docs approved by CESG, queued for CMC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 Box 4"/>
          <p:cNvSpPr txBox="1">
            <a:spLocks noChangeArrowheads="1"/>
          </p:cNvSpPr>
          <p:nvPr/>
        </p:nvSpPr>
        <p:spPr bwMode="auto">
          <a:xfrm>
            <a:off x="1538005" y="25405"/>
            <a:ext cx="6644065" cy="523220"/>
          </a:xfrm>
          <a:prstGeom prst="rect">
            <a:avLst/>
          </a:prstGeom>
          <a:noFill/>
          <a:ln w="9525">
            <a:noFill/>
            <a:miter lim="800000"/>
            <a:headEnd/>
            <a:tailEnd/>
          </a:ln>
        </p:spPr>
        <p:txBody>
          <a:bodyPr wrap="square">
            <a:spAutoFit/>
          </a:bodyPr>
          <a:lstStyle/>
          <a:p>
            <a:pPr lvl="1" algn="ctr" eaLnBrk="0" hangingPunct="0">
              <a:spcBef>
                <a:spcPct val="50000"/>
              </a:spcBef>
            </a:pPr>
            <a:r>
              <a:rPr lang="en-GB" sz="2500" dirty="0">
                <a:solidFill>
                  <a:srgbClr val="000099"/>
                </a:solidFill>
                <a:effectLst>
                  <a:outerShdw blurRad="38100" dist="38100" dir="2700000" algn="tl">
                    <a:srgbClr val="000000">
                      <a:alpha val="43137"/>
                    </a:srgbClr>
                  </a:outerShdw>
                </a:effectLst>
                <a:latin typeface="+mj-lt"/>
                <a:ea typeface="+mj-ea"/>
                <a:cs typeface="+mj-cs"/>
              </a:rPr>
              <a:t>SEA Area</a:t>
            </a:r>
            <a:r>
              <a:rPr lang="en-US" sz="2500" dirty="0">
                <a:solidFill>
                  <a:srgbClr val="000099"/>
                </a:solidFill>
                <a:effectLst>
                  <a:outerShdw blurRad="38100" dist="38100" dir="2700000" algn="tl">
                    <a:srgbClr val="000000">
                      <a:alpha val="43137"/>
                    </a:srgbClr>
                  </a:outerShdw>
                </a:effectLst>
                <a:latin typeface="+mj-lt"/>
                <a:ea typeface="+mj-ea"/>
                <a:cs typeface="+mj-cs"/>
              </a:rPr>
              <a:t> </a:t>
            </a:r>
            <a:r>
              <a:rPr lang="en-GB" sz="2800" dirty="0">
                <a:solidFill>
                  <a:srgbClr val="000099"/>
                </a:solidFill>
                <a:effectLst>
                  <a:outerShdw blurRad="38100" dist="38100" dir="2700000" algn="tl">
                    <a:srgbClr val="000000">
                      <a:alpha val="43137"/>
                    </a:srgbClr>
                  </a:outerShdw>
                </a:effectLst>
                <a:latin typeface="Calibri" pitchFamily="34" charset="0"/>
              </a:rPr>
              <a:t>Area Working Group Report</a:t>
            </a:r>
            <a:endParaRPr lang="en-US" sz="2500" dirty="0">
              <a:solidFill>
                <a:srgbClr val="000099"/>
              </a:solidFill>
              <a:effectLst>
                <a:outerShdw blurRad="38100" dist="38100" dir="2700000" algn="tl">
                  <a:srgbClr val="000000">
                    <a:alpha val="43137"/>
                  </a:srgbClr>
                </a:outerShdw>
              </a:effectLst>
              <a:latin typeface="+mj-lt"/>
              <a:ea typeface="+mj-ea"/>
              <a:cs typeface="+mj-cs"/>
            </a:endParaRPr>
          </a:p>
        </p:txBody>
      </p:sp>
      <p:sp>
        <p:nvSpPr>
          <p:cNvPr id="9" name="Text Box 5"/>
          <p:cNvSpPr txBox="1">
            <a:spLocks noChangeArrowheads="1"/>
          </p:cNvSpPr>
          <p:nvPr/>
        </p:nvSpPr>
        <p:spPr bwMode="auto">
          <a:xfrm>
            <a:off x="1422790" y="625435"/>
            <a:ext cx="6781800" cy="366713"/>
          </a:xfrm>
          <a:prstGeom prst="rect">
            <a:avLst/>
          </a:prstGeom>
          <a:noFill/>
          <a:ln w="9525">
            <a:noFill/>
            <a:miter lim="800000"/>
            <a:headEnd/>
            <a:tailEnd/>
          </a:ln>
        </p:spPr>
        <p:txBody>
          <a:bodyPr>
            <a:spAutoFit/>
          </a:bodyPr>
          <a:lstStyle/>
          <a:p>
            <a:pPr algn="ctr" eaLnBrk="0" hangingPunct="0">
              <a:spcBef>
                <a:spcPct val="50000"/>
              </a:spcBef>
            </a:pPr>
            <a:r>
              <a:rPr kumimoji="0" lang="en-US" sz="1800" b="1" dirty="0">
                <a:solidFill>
                  <a:srgbClr val="000099"/>
                </a:solidFill>
                <a:latin typeface="Arial" charset="0"/>
              </a:rPr>
              <a:t>SUMMARY TECHNICAL STATUS</a:t>
            </a:r>
            <a:endParaRPr kumimoji="0" lang="en-GB" sz="1800" b="1" dirty="0">
              <a:solidFill>
                <a:srgbClr val="000099"/>
              </a:solidFill>
              <a:latin typeface="Arial" charset="0"/>
            </a:endParaRPr>
          </a:p>
        </p:txBody>
      </p:sp>
    </p:spTree>
    <p:extLst>
      <p:ext uri="{BB962C8B-B14F-4D97-AF65-F5344CB8AC3E}">
        <p14:creationId xmlns:p14="http://schemas.microsoft.com/office/powerpoint/2010/main" val="1879590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CCSDS SCID Registry Discussion</a:t>
            </a:r>
            <a:endParaRPr lang="en-US" dirty="0"/>
          </a:p>
        </p:txBody>
      </p:sp>
      <p:sp>
        <p:nvSpPr>
          <p:cNvPr id="3" name="Content Placeholder 2"/>
          <p:cNvSpPr>
            <a:spLocks noGrp="1"/>
          </p:cNvSpPr>
          <p:nvPr>
            <p:ph idx="1"/>
          </p:nvPr>
        </p:nvSpPr>
        <p:spPr>
          <a:xfrm>
            <a:off x="457200" y="1124700"/>
            <a:ext cx="8229600" cy="4860890"/>
          </a:xfrm>
        </p:spPr>
        <p:txBody>
          <a:bodyPr>
            <a:normAutofit fontScale="92500" lnSpcReduction="10000"/>
          </a:bodyPr>
          <a:lstStyle/>
          <a:p>
            <a:r>
              <a:rPr lang="en-US" dirty="0" smtClean="0"/>
              <a:t>The RMP e</a:t>
            </a:r>
            <a:r>
              <a:rPr lang="en-US" dirty="0" smtClean="0"/>
              <a:t>xtends </a:t>
            </a:r>
            <a:r>
              <a:rPr lang="en-US" dirty="0" smtClean="0"/>
              <a:t>the </a:t>
            </a:r>
            <a:r>
              <a:rPr lang="en-US" dirty="0"/>
              <a:t>existing SCID </a:t>
            </a:r>
            <a:r>
              <a:rPr lang="en-US" dirty="0" smtClean="0"/>
              <a:t>registry</a:t>
            </a:r>
            <a:endParaRPr lang="en-US" dirty="0"/>
          </a:p>
          <a:p>
            <a:r>
              <a:rPr lang="en-US" dirty="0" smtClean="0"/>
              <a:t>Uses </a:t>
            </a:r>
            <a:r>
              <a:rPr lang="en-US" dirty="0"/>
              <a:t>the same pattern of requiring:</a:t>
            </a:r>
          </a:p>
          <a:p>
            <a:pPr lvl="1"/>
            <a:r>
              <a:rPr lang="en-US" dirty="0" smtClean="0"/>
              <a:t>A designated AR from a Member or observer agency, or from an affiliate, to request SCID assignment or relinquishment</a:t>
            </a:r>
            <a:endParaRPr lang="en-US" dirty="0"/>
          </a:p>
          <a:p>
            <a:r>
              <a:rPr lang="en-US" dirty="0"/>
              <a:t>Adds:</a:t>
            </a:r>
          </a:p>
          <a:p>
            <a:pPr lvl="1"/>
            <a:r>
              <a:rPr lang="en-US" dirty="0"/>
              <a:t>Unique OIDs for all </a:t>
            </a:r>
            <a:r>
              <a:rPr lang="en-US" dirty="0" smtClean="0"/>
              <a:t>Spacecraft that </a:t>
            </a:r>
            <a:r>
              <a:rPr lang="en-US" dirty="0"/>
              <a:t>are </a:t>
            </a:r>
            <a:r>
              <a:rPr lang="en-US" dirty="0" smtClean="0"/>
              <a:t>registered, in addition to the SCID</a:t>
            </a:r>
            <a:endParaRPr lang="en-US" dirty="0"/>
          </a:p>
          <a:p>
            <a:pPr lvl="1"/>
            <a:r>
              <a:rPr lang="en-US" dirty="0"/>
              <a:t>Adds spacecraft name, abbreviation, and alias attributes</a:t>
            </a:r>
          </a:p>
          <a:p>
            <a:pPr lvl="1"/>
            <a:r>
              <a:rPr lang="en-US" dirty="0"/>
              <a:t>Permits assignment of an OID without a SCID and makes OIDs permanent tags for the spacecraft</a:t>
            </a:r>
          </a:p>
          <a:p>
            <a:pPr lvl="1"/>
            <a:r>
              <a:rPr lang="en-US" dirty="0" smtClean="0"/>
              <a:t>Requires </a:t>
            </a:r>
            <a:r>
              <a:rPr lang="en-US" dirty="0"/>
              <a:t>tagging all data, uniformly, with the date of any changes and the ID of the persons requesting and performing the </a:t>
            </a:r>
            <a:r>
              <a:rPr lang="en-US" dirty="0" smtClean="0"/>
              <a:t>change</a:t>
            </a:r>
          </a:p>
          <a:p>
            <a:pPr lvl="1"/>
            <a:r>
              <a:rPr lang="en-US" i="1" dirty="0" smtClean="0">
                <a:solidFill>
                  <a:srgbClr val="FF0000"/>
                </a:solidFill>
              </a:rPr>
              <a:t>Will </a:t>
            </a:r>
            <a:r>
              <a:rPr lang="en-US" i="1" dirty="0" smtClean="0">
                <a:solidFill>
                  <a:srgbClr val="FF0000"/>
                </a:solidFill>
              </a:rPr>
              <a:t>need to add allocated frequencies if frequency </a:t>
            </a:r>
            <a:r>
              <a:rPr lang="en-US" i="1" dirty="0" smtClean="0">
                <a:solidFill>
                  <a:srgbClr val="FF0000"/>
                </a:solidFill>
              </a:rPr>
              <a:t>bin </a:t>
            </a:r>
            <a:r>
              <a:rPr lang="en-US" i="1" dirty="0" smtClean="0">
                <a:solidFill>
                  <a:srgbClr val="FF0000"/>
                </a:solidFill>
              </a:rPr>
              <a:t>proposal is adopted </a:t>
            </a:r>
          </a:p>
          <a:p>
            <a:pPr lvl="1"/>
            <a:r>
              <a:rPr lang="en-US" i="1" dirty="0" smtClean="0">
                <a:solidFill>
                  <a:srgbClr val="FF0000"/>
                </a:solidFill>
              </a:rPr>
              <a:t>Could include </a:t>
            </a:r>
            <a:r>
              <a:rPr lang="en-US" i="1" dirty="0" smtClean="0">
                <a:solidFill>
                  <a:srgbClr val="FF0000"/>
                </a:solidFill>
              </a:rPr>
              <a:t>list of </a:t>
            </a:r>
            <a:r>
              <a:rPr lang="en-US" i="1" dirty="0" smtClean="0">
                <a:solidFill>
                  <a:srgbClr val="FF0000"/>
                </a:solidFill>
              </a:rPr>
              <a:t>protocols that are used</a:t>
            </a:r>
          </a:p>
          <a:p>
            <a:pPr lvl="1"/>
            <a:endParaRPr lang="en-US" dirty="0" smtClean="0"/>
          </a:p>
          <a:p>
            <a:r>
              <a:rPr lang="en-US" dirty="0" smtClean="0"/>
              <a:t>The SCID registry is managed by the SANA Operator</a:t>
            </a:r>
            <a:endParaRPr lang="en-US" dirty="0"/>
          </a:p>
          <a:p>
            <a:endParaRPr lang="en-US" dirty="0"/>
          </a:p>
        </p:txBody>
      </p:sp>
    </p:spTree>
    <p:extLst>
      <p:ext uri="{BB962C8B-B14F-4D97-AF65-F5344CB8AC3E}">
        <p14:creationId xmlns:p14="http://schemas.microsoft.com/office/powerpoint/2010/main" val="1124671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78"/>
            <a:ext cx="8229600" cy="643920"/>
          </a:xfrm>
        </p:spPr>
        <p:txBody>
          <a:bodyPr>
            <a:normAutofit/>
          </a:bodyPr>
          <a:lstStyle/>
          <a:p>
            <a:r>
              <a:rPr lang="en-US" dirty="0" smtClean="0"/>
              <a:t>Spacecraft (SCID) Registry Structure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1411" y="631354"/>
            <a:ext cx="4160018" cy="6109482"/>
          </a:xfrm>
        </p:spPr>
      </p:pic>
      <p:sp>
        <p:nvSpPr>
          <p:cNvPr id="6" name="Rectangle 5"/>
          <p:cNvSpPr/>
          <p:nvPr/>
        </p:nvSpPr>
        <p:spPr>
          <a:xfrm>
            <a:off x="6742445" y="6017679"/>
            <a:ext cx="2155371" cy="523220"/>
          </a:xfrm>
          <a:prstGeom prst="rect">
            <a:avLst/>
          </a:prstGeom>
        </p:spPr>
        <p:txBody>
          <a:bodyPr wrap="square">
            <a:spAutoFit/>
          </a:bodyPr>
          <a:lstStyle/>
          <a:p>
            <a:r>
              <a:rPr lang="en-US" sz="1400" smtClean="0">
                <a:solidFill>
                  <a:srgbClr val="FF0000"/>
                </a:solidFill>
              </a:rPr>
              <a:t>Items in red are new or modified fields</a:t>
            </a:r>
            <a:endParaRPr lang="en-US" sz="1400" dirty="0">
              <a:solidFill>
                <a:srgbClr val="FF0000"/>
              </a:solidFill>
            </a:endParaRPr>
          </a:p>
        </p:txBody>
      </p:sp>
      <p:sp>
        <p:nvSpPr>
          <p:cNvPr id="3" name="Rectangle 2"/>
          <p:cNvSpPr/>
          <p:nvPr/>
        </p:nvSpPr>
        <p:spPr>
          <a:xfrm>
            <a:off x="6742445" y="4657960"/>
            <a:ext cx="2071401" cy="646331"/>
          </a:xfrm>
          <a:prstGeom prst="rect">
            <a:avLst/>
          </a:prstGeom>
        </p:spPr>
        <p:txBody>
          <a:bodyPr wrap="none">
            <a:spAutoFit/>
          </a:bodyPr>
          <a:lstStyle/>
          <a:p>
            <a:r>
              <a:rPr lang="en-US" sz="1200" i="1" dirty="0" smtClean="0">
                <a:solidFill>
                  <a:srgbClr val="FF0000"/>
                </a:solidFill>
              </a:rPr>
              <a:t>Add</a:t>
            </a:r>
          </a:p>
          <a:p>
            <a:pPr marL="285750" indent="-285750">
              <a:buFont typeface="Arial" charset="0"/>
              <a:buChar char="•"/>
            </a:pPr>
            <a:r>
              <a:rPr lang="en-US" sz="1200" i="1" dirty="0">
                <a:solidFill>
                  <a:srgbClr val="FF0000"/>
                </a:solidFill>
              </a:rPr>
              <a:t>A</a:t>
            </a:r>
            <a:r>
              <a:rPr lang="en-US" sz="1200" i="1" dirty="0" smtClean="0">
                <a:solidFill>
                  <a:srgbClr val="FF0000"/>
                </a:solidFill>
              </a:rPr>
              <a:t>llocated frequencies</a:t>
            </a:r>
          </a:p>
          <a:p>
            <a:pPr marL="285750" indent="-285750">
              <a:buFont typeface="Arial" charset="0"/>
              <a:buChar char="•"/>
            </a:pPr>
            <a:r>
              <a:rPr lang="en-US" sz="1200" i="1" dirty="0" smtClean="0">
                <a:solidFill>
                  <a:srgbClr val="FF0000"/>
                </a:solidFill>
              </a:rPr>
              <a:t>Adopted protocols</a:t>
            </a:r>
            <a:endParaRPr lang="en-US" sz="1200" dirty="0"/>
          </a:p>
        </p:txBody>
      </p:sp>
    </p:spTree>
    <p:extLst>
      <p:ext uri="{BB962C8B-B14F-4D97-AF65-F5344CB8AC3E}">
        <p14:creationId xmlns:p14="http://schemas.microsoft.com/office/powerpoint/2010/main" val="20564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619" y="0"/>
            <a:ext cx="8229600" cy="1143000"/>
          </a:xfrm>
        </p:spPr>
        <p:txBody>
          <a:bodyPr/>
          <a:lstStyle/>
          <a:p>
            <a:r>
              <a:rPr lang="en-US" dirty="0"/>
              <a:t>CMC Issues</a:t>
            </a:r>
            <a:br>
              <a:rPr lang="en-US" dirty="0"/>
            </a:br>
            <a:r>
              <a:rPr lang="en-US" dirty="0"/>
              <a:t>SEA Poll - CMC-P-2016-01-002</a:t>
            </a:r>
            <a:br>
              <a:rPr lang="en-US" dirty="0"/>
            </a:br>
            <a:r>
              <a:rPr lang="en-US" dirty="0" smtClean="0"/>
              <a:t>SEA Analysis</a:t>
            </a:r>
            <a:endParaRPr lang="en-US" dirty="0"/>
          </a:p>
        </p:txBody>
      </p:sp>
      <p:sp>
        <p:nvSpPr>
          <p:cNvPr id="3" name="Content Placeholder 2"/>
          <p:cNvSpPr>
            <a:spLocks noGrp="1"/>
          </p:cNvSpPr>
          <p:nvPr>
            <p:ph idx="1"/>
          </p:nvPr>
        </p:nvSpPr>
        <p:spPr>
          <a:xfrm>
            <a:off x="448332" y="1201510"/>
            <a:ext cx="8229600" cy="5146270"/>
          </a:xfrm>
        </p:spPr>
        <p:txBody>
          <a:bodyPr/>
          <a:lstStyle/>
          <a:p>
            <a:r>
              <a:rPr lang="en-US" sz="1800" dirty="0" smtClean="0"/>
              <a:t>By definition any simulator or “flight-less bird” is never communicated to using free space RF radiation.</a:t>
            </a:r>
          </a:p>
          <a:p>
            <a:r>
              <a:rPr lang="en-US" sz="1800" dirty="0" smtClean="0"/>
              <a:t>The whole purpose of SCID assignment is to provide a unique CCSDS identifier so that there is no mistake when sending data to S/C using RF radiation.</a:t>
            </a:r>
          </a:p>
          <a:p>
            <a:r>
              <a:rPr lang="en-US" sz="1800" dirty="0" smtClean="0"/>
              <a:t>Unless these rules are violated there is no possibility of ambiguity if the </a:t>
            </a:r>
            <a:r>
              <a:rPr lang="en-US" sz="1800" dirty="0"/>
              <a:t>SCIDs </a:t>
            </a:r>
            <a:r>
              <a:rPr lang="en-US" sz="1800" dirty="0" smtClean="0"/>
              <a:t>for simulators </a:t>
            </a:r>
            <a:r>
              <a:rPr lang="en-US" sz="1800" dirty="0"/>
              <a:t>or “flight-less </a:t>
            </a:r>
            <a:r>
              <a:rPr lang="en-US" sz="1800" dirty="0" smtClean="0"/>
              <a:t>birds” are recovered and re-assigned.</a:t>
            </a:r>
          </a:p>
          <a:p>
            <a:r>
              <a:rPr lang="en-US" sz="1800" dirty="0" smtClean="0"/>
              <a:t>In practical terms, the agencies may continue using the current SCIDs, or any other SCIDs that they wish to select, for simulators </a:t>
            </a:r>
            <a:r>
              <a:rPr lang="en-US" sz="1800" dirty="0"/>
              <a:t>or “flight-less </a:t>
            </a:r>
            <a:r>
              <a:rPr lang="en-US" sz="1800" dirty="0" smtClean="0"/>
              <a:t>birds”, as long as they do not radiate them</a:t>
            </a:r>
            <a:r>
              <a:rPr lang="en-US" sz="1800" dirty="0" smtClean="0"/>
              <a:t>.</a:t>
            </a:r>
          </a:p>
          <a:p>
            <a:r>
              <a:rPr lang="en-US" sz="1800" dirty="0" smtClean="0"/>
              <a:t>Managing these “SIM SCIDs” is then purely an agency matter.</a:t>
            </a:r>
            <a:endParaRPr lang="en-US" sz="1800" dirty="0" smtClean="0"/>
          </a:p>
          <a:p>
            <a:endParaRPr lang="en-US" sz="1800" i="1" dirty="0" smtClean="0"/>
          </a:p>
          <a:p>
            <a:r>
              <a:rPr lang="en-US" sz="1800" dirty="0" smtClean="0"/>
              <a:t>Agencies have been notoriously slow (or un-responsive) in responding to requests for feedback or returning OIDS</a:t>
            </a:r>
          </a:p>
          <a:p>
            <a:pPr lvl="1"/>
            <a:r>
              <a:rPr lang="en-US" sz="1600" dirty="0" smtClean="0"/>
              <a:t>By count that are </a:t>
            </a:r>
            <a:r>
              <a:rPr lang="en-US" sz="1600" dirty="0" smtClean="0"/>
              <a:t>seven (7) identified Type 2 “SIM” allocations</a:t>
            </a:r>
          </a:p>
          <a:p>
            <a:endParaRPr lang="en-US" sz="1800" dirty="0" smtClean="0"/>
          </a:p>
          <a:p>
            <a:r>
              <a:rPr lang="en-US" sz="1800" i="1" dirty="0" smtClean="0"/>
              <a:t>There is no technical reason to delay this further, especially since there are only two (2) unassigned Type 2 SCIDs remaining.</a:t>
            </a:r>
            <a:endParaRPr lang="en-US" sz="1800" i="1" dirty="0"/>
          </a:p>
        </p:txBody>
      </p:sp>
    </p:spTree>
    <p:extLst>
      <p:ext uri="{BB962C8B-B14F-4D97-AF65-F5344CB8AC3E}">
        <p14:creationId xmlns:p14="http://schemas.microsoft.com/office/powerpoint/2010/main" val="1503849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Issues for CESG</a:t>
            </a:r>
            <a:endParaRPr lang="en-US" dirty="0"/>
          </a:p>
        </p:txBody>
      </p:sp>
      <p:sp>
        <p:nvSpPr>
          <p:cNvPr id="3" name="Content Placeholder 2"/>
          <p:cNvSpPr>
            <a:spLocks noGrp="1"/>
          </p:cNvSpPr>
          <p:nvPr>
            <p:ph idx="1"/>
          </p:nvPr>
        </p:nvSpPr>
        <p:spPr>
          <a:xfrm>
            <a:off x="462665" y="932675"/>
            <a:ext cx="8229600" cy="5223080"/>
          </a:xfrm>
        </p:spPr>
        <p:txBody>
          <a:bodyPr/>
          <a:lstStyle/>
          <a:p>
            <a:r>
              <a:rPr lang="en-US" sz="2000" dirty="0" smtClean="0"/>
              <a:t>Sec WG</a:t>
            </a:r>
          </a:p>
          <a:p>
            <a:pPr marL="577850" lvl="2">
              <a:spcBef>
                <a:spcPts val="0"/>
              </a:spcBef>
              <a:spcAft>
                <a:spcPts val="0"/>
              </a:spcAft>
              <a:buFont typeface="Arial"/>
              <a:buChar char="•"/>
              <a:defRPr/>
            </a:pPr>
            <a:r>
              <a:rPr lang="en-US" sz="1800" u="sng" dirty="0">
                <a:latin typeface="Calibri" pitchFamily="34" charset="0"/>
                <a:ea typeface="ＭＳ Ｐゴシック" pitchFamily="-107" charset="-128"/>
              </a:rPr>
              <a:t>C</a:t>
            </a:r>
            <a:r>
              <a:rPr lang="en-US" sz="1800" u="sng" dirty="0" smtClean="0">
                <a:latin typeface="Calibri" pitchFamily="34" charset="0"/>
                <a:ea typeface="ＭＳ Ｐゴシック" pitchFamily="-107" charset="-128"/>
              </a:rPr>
              <a:t>loud </a:t>
            </a:r>
            <a:r>
              <a:rPr lang="en-US" sz="1800" u="sng" dirty="0">
                <a:latin typeface="Calibri" pitchFamily="34" charset="0"/>
                <a:ea typeface="ＭＳ Ｐゴシック" pitchFamily="-107" charset="-128"/>
              </a:rPr>
              <a:t>based environment </a:t>
            </a:r>
            <a:r>
              <a:rPr lang="en-US" sz="1800" u="sng" dirty="0" smtClean="0">
                <a:latin typeface="Calibri" pitchFamily="34" charset="0"/>
                <a:ea typeface="ＭＳ Ｐゴシック" pitchFamily="-107" charset="-128"/>
              </a:rPr>
              <a:t>for testing, procedure as YB or GB</a:t>
            </a:r>
            <a:endParaRPr lang="en-GB" altLang="ja-JP" sz="1800" u="sng" dirty="0">
              <a:latin typeface="Calibri" pitchFamily="34" charset="0"/>
              <a:ea typeface="ＭＳ Ｐゴシック" pitchFamily="-107" charset="-128"/>
            </a:endParaRPr>
          </a:p>
          <a:p>
            <a:endParaRPr lang="en-US" sz="1800" dirty="0" smtClean="0"/>
          </a:p>
          <a:p>
            <a:r>
              <a:rPr lang="en-US" sz="2000" dirty="0" smtClean="0"/>
              <a:t>D-DOR WG</a:t>
            </a:r>
          </a:p>
          <a:p>
            <a:pPr lvl="1"/>
            <a:r>
              <a:rPr lang="en-US" altLang="ja-JP" sz="1800" u="sng" dirty="0" smtClean="0">
                <a:latin typeface="Calibri"/>
                <a:ea typeface="ＭＳ Ｐゴシック" pitchFamily="-107" charset="-128"/>
                <a:cs typeface="Calibri"/>
              </a:rPr>
              <a:t>None</a:t>
            </a:r>
            <a:endParaRPr lang="en-US" sz="1800" u="sng" dirty="0">
              <a:solidFill>
                <a:srgbClr val="FF0000"/>
              </a:solidFill>
              <a:latin typeface="Calibri"/>
              <a:cs typeface="Calibri"/>
            </a:endParaRPr>
          </a:p>
          <a:p>
            <a:pPr marL="0" indent="0">
              <a:buNone/>
            </a:pPr>
            <a:endParaRPr lang="en-US" sz="1800" dirty="0" smtClean="0">
              <a:latin typeface="Calibri"/>
              <a:cs typeface="Calibri"/>
            </a:endParaRPr>
          </a:p>
          <a:p>
            <a:r>
              <a:rPr lang="en-US" sz="2000" dirty="0" smtClean="0"/>
              <a:t>SAWG WG</a:t>
            </a:r>
          </a:p>
          <a:p>
            <a:pPr marL="688975" lvl="2" indent="-342900">
              <a:spcBef>
                <a:spcPts val="0"/>
              </a:spcBef>
              <a:spcAft>
                <a:spcPts val="0"/>
              </a:spcAft>
              <a:buFont typeface="Arial"/>
              <a:buChar char="•"/>
              <a:defRPr/>
            </a:pPr>
            <a:r>
              <a:rPr lang="en-US" altLang="ja-JP" sz="1800" u="sng" dirty="0" smtClean="0">
                <a:latin typeface="Calibri"/>
                <a:ea typeface="ＭＳ Ｐゴシック" pitchFamily="-107" charset="-128"/>
                <a:cs typeface="Calibri"/>
              </a:rPr>
              <a:t>Level of support for </a:t>
            </a:r>
            <a:r>
              <a:rPr lang="en-US" altLang="ja-JP" sz="1800" u="sng" dirty="0" smtClean="0">
                <a:latin typeface="Calibri"/>
                <a:ea typeface="ＭＳ Ｐゴシック" pitchFamily="-107" charset="-128"/>
                <a:cs typeface="Calibri"/>
              </a:rPr>
              <a:t>the requested “CCSDS Reference Architecture” is uneven</a:t>
            </a:r>
          </a:p>
          <a:p>
            <a:pPr marL="688975" lvl="2" indent="-342900">
              <a:spcBef>
                <a:spcPts val="0"/>
              </a:spcBef>
              <a:spcAft>
                <a:spcPts val="0"/>
              </a:spcAft>
              <a:buFont typeface="Arial"/>
              <a:buChar char="•"/>
              <a:defRPr/>
            </a:pPr>
            <a:r>
              <a:rPr lang="en-US" altLang="ja-JP" sz="1800" u="sng" dirty="0" smtClean="0">
                <a:latin typeface="Calibri"/>
                <a:ea typeface="ＭＳ Ｐゴシック" pitchFamily="-107" charset="-128"/>
                <a:cs typeface="Calibri"/>
              </a:rPr>
              <a:t>Allocated resources only adequate to do Powerpoint version </a:t>
            </a:r>
            <a:endParaRPr lang="en-US" altLang="ja-JP" sz="1800" u="sng" dirty="0" smtClean="0">
              <a:latin typeface="Calibri"/>
              <a:ea typeface="ＭＳ Ｐゴシック" pitchFamily="-107" charset="-128"/>
              <a:cs typeface="Calibri"/>
            </a:endParaRPr>
          </a:p>
          <a:p>
            <a:pPr lvl="1">
              <a:lnSpc>
                <a:spcPts val="1800"/>
              </a:lnSpc>
              <a:defRPr/>
            </a:pPr>
            <a:endParaRPr lang="fr-CA" sz="1800" u="sng" dirty="0">
              <a:latin typeface="Calibri" pitchFamily="34" charset="0"/>
              <a:ea typeface="ＭＳ Ｐゴシック" pitchFamily="-107" charset="-128"/>
            </a:endParaRPr>
          </a:p>
          <a:p>
            <a:r>
              <a:rPr lang="en-US" sz="2000" dirty="0" smtClean="0"/>
              <a:t>SANA</a:t>
            </a:r>
            <a:endParaRPr lang="en-US" sz="2000" dirty="0"/>
          </a:p>
          <a:p>
            <a:pPr marL="688975" lvl="2" indent="-342900">
              <a:spcBef>
                <a:spcPts val="0"/>
              </a:spcBef>
              <a:spcAft>
                <a:spcPts val="0"/>
              </a:spcAft>
              <a:buFont typeface="Arial"/>
              <a:buChar char="•"/>
              <a:defRPr/>
            </a:pPr>
            <a:r>
              <a:rPr lang="en-US" altLang="ja-JP" sz="1800" u="sng" dirty="0" smtClean="0">
                <a:latin typeface="Calibri"/>
                <a:ea typeface="ＭＳ Ｐゴシック" pitchFamily="-107" charset="-128"/>
                <a:cs typeface="Calibri"/>
              </a:rPr>
              <a:t>Inclusion of frequency bins in SCID registry</a:t>
            </a:r>
          </a:p>
          <a:p>
            <a:pPr marL="688975" lvl="2" indent="-342900">
              <a:spcBef>
                <a:spcPts val="0"/>
              </a:spcBef>
              <a:spcAft>
                <a:spcPts val="0"/>
              </a:spcAft>
              <a:buFont typeface="Arial"/>
              <a:buChar char="•"/>
              <a:defRPr/>
            </a:pPr>
            <a:r>
              <a:rPr lang="en-US" altLang="ja-JP" sz="1800" u="sng" dirty="0" smtClean="0">
                <a:latin typeface="Calibri"/>
                <a:ea typeface="ＭＳ Ｐゴシック" pitchFamily="-107" charset="-128"/>
                <a:cs typeface="Calibri"/>
              </a:rPr>
              <a:t>Request coordination </a:t>
            </a:r>
            <a:r>
              <a:rPr lang="en-US" altLang="ja-JP" sz="1800" u="sng" dirty="0" smtClean="0">
                <a:latin typeface="Calibri"/>
                <a:ea typeface="ＭＳ Ｐゴシック" pitchFamily="-107" charset="-128"/>
                <a:cs typeface="Calibri"/>
              </a:rPr>
              <a:t>among CMC, Agency Reps, and Spectrum </a:t>
            </a:r>
            <a:r>
              <a:rPr lang="en-US" altLang="ja-JP" sz="1800" u="sng" dirty="0" smtClean="0">
                <a:latin typeface="Calibri"/>
                <a:ea typeface="ＭＳ Ｐゴシック" pitchFamily="-107" charset="-128"/>
                <a:cs typeface="Calibri"/>
              </a:rPr>
              <a:t>Managers </a:t>
            </a:r>
            <a:r>
              <a:rPr lang="en-US" altLang="ja-JP" sz="1800" u="sng" dirty="0" smtClean="0">
                <a:latin typeface="Calibri"/>
                <a:ea typeface="ＭＳ Ｐゴシック" pitchFamily="-107" charset="-128"/>
                <a:cs typeface="Calibri"/>
              </a:rPr>
              <a:t>to provide essential </a:t>
            </a:r>
            <a:r>
              <a:rPr lang="en-US" altLang="ja-JP" sz="1800" u="sng" dirty="0" smtClean="0">
                <a:latin typeface="Calibri"/>
                <a:ea typeface="ＭＳ Ｐゴシック" pitchFamily="-107" charset="-128"/>
                <a:cs typeface="Calibri"/>
              </a:rPr>
              <a:t>frequency data </a:t>
            </a:r>
            <a:r>
              <a:rPr lang="en-US" altLang="ja-JP" sz="1800" u="sng" dirty="0" smtClean="0">
                <a:latin typeface="Calibri"/>
                <a:ea typeface="ＭＳ Ｐゴシック" pitchFamily="-107" charset="-128"/>
                <a:cs typeface="Calibri"/>
              </a:rPr>
              <a:t>and avoid issues</a:t>
            </a:r>
          </a:p>
          <a:p>
            <a:pPr marL="688975" lvl="2" indent="-342900">
              <a:spcBef>
                <a:spcPts val="0"/>
              </a:spcBef>
              <a:spcAft>
                <a:spcPts val="0"/>
              </a:spcAft>
              <a:buFont typeface="Arial"/>
              <a:buChar char="•"/>
              <a:defRPr/>
            </a:pPr>
            <a:endParaRPr lang="en-US" sz="1800" u="sng" dirty="0" smtClean="0">
              <a:latin typeface="Calibri" pitchFamily="34" charset="0"/>
              <a:ea typeface="ＭＳ Ｐゴシック" pitchFamily="-107" charset="-128"/>
            </a:endParaRPr>
          </a:p>
          <a:p>
            <a:r>
              <a:rPr lang="en-US" sz="2000" dirty="0"/>
              <a:t>XSG SIG</a:t>
            </a:r>
          </a:p>
          <a:p>
            <a:pPr marL="688975" lvl="2" indent="-342900">
              <a:spcBef>
                <a:spcPts val="0"/>
              </a:spcBef>
              <a:spcAft>
                <a:spcPts val="0"/>
              </a:spcAft>
              <a:buFont typeface="Arial"/>
              <a:buChar char="•"/>
              <a:defRPr/>
            </a:pPr>
            <a:r>
              <a:rPr lang="en-US" altLang="ja-JP" sz="1800" u="sng" dirty="0">
                <a:latin typeface="Calibri"/>
                <a:ea typeface="ＭＳ Ｐゴシック" pitchFamily="-107" charset="-128"/>
                <a:cs typeface="Calibri"/>
              </a:rPr>
              <a:t>No resources identified to produce XML Policy </a:t>
            </a:r>
            <a:r>
              <a:rPr lang="en-US" altLang="ja-JP" sz="1800" u="sng" dirty="0" smtClean="0">
                <a:latin typeface="Calibri"/>
                <a:ea typeface="ＭＳ Ｐゴシック" pitchFamily="-107" charset="-128"/>
                <a:cs typeface="Calibri"/>
              </a:rPr>
              <a:t>document, </a:t>
            </a:r>
            <a:r>
              <a:rPr lang="en-US" altLang="ja-JP" sz="1800" u="sng" dirty="0">
                <a:latin typeface="Calibri"/>
                <a:ea typeface="ＭＳ Ｐゴシック" pitchFamily="-107" charset="-128"/>
                <a:cs typeface="Calibri"/>
              </a:rPr>
              <a:t>but several WG producing and updating XML specs  </a:t>
            </a:r>
          </a:p>
          <a:p>
            <a:pPr marL="342900" lvl="1" indent="-342900">
              <a:spcBef>
                <a:spcPts val="0"/>
              </a:spcBef>
              <a:spcAft>
                <a:spcPts val="0"/>
              </a:spcAft>
              <a:buFont typeface="Arial"/>
              <a:buChar char="•"/>
              <a:defRPr/>
            </a:pPr>
            <a:endParaRPr lang="en-US" sz="1600" u="sng" dirty="0">
              <a:latin typeface="Calibri" pitchFamily="34" charset="0"/>
              <a:ea typeface="ＭＳ Ｐゴシック" pitchFamily="-107" charset="-128"/>
            </a:endParaRPr>
          </a:p>
        </p:txBody>
      </p:sp>
    </p:spTree>
    <p:extLst>
      <p:ext uri="{BB962C8B-B14F-4D97-AF65-F5344CB8AC3E}">
        <p14:creationId xmlns:p14="http://schemas.microsoft.com/office/powerpoint/2010/main" val="331818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title" idx="4294967295"/>
          </p:nvPr>
        </p:nvSpPr>
        <p:spPr bwMode="auto">
          <a:xfrm>
            <a:off x="1816015" y="126170"/>
            <a:ext cx="5943600" cy="487363"/>
          </a:xfrm>
          <a:prstGeom prst="rect">
            <a:avLst/>
          </a:prstGeom>
          <a:ln>
            <a:miter lim="800000"/>
            <a:headEnd/>
            <a:tailEnd/>
          </a:ln>
        </p:spPr>
        <p:txBody>
          <a:bodyPr/>
          <a:lstStyle/>
          <a:p>
            <a:pPr>
              <a:defRPr/>
            </a:pPr>
            <a:r>
              <a:rPr lang="en-US" sz="2800" dirty="0" smtClean="0">
                <a:solidFill>
                  <a:srgbClr val="000099"/>
                </a:solidFill>
                <a:effectLst>
                  <a:outerShdw blurRad="38100" dist="38100" dir="2700000" algn="tl">
                    <a:srgbClr val="C0C0C0"/>
                  </a:outerShdw>
                </a:effectLst>
                <a:latin typeface="Calibri" pitchFamily="34" charset="0"/>
                <a:cs typeface="Calibri" pitchFamily="34" charset="0"/>
              </a:rPr>
              <a:t>System Engineering Area (SEA)</a:t>
            </a:r>
          </a:p>
        </p:txBody>
      </p:sp>
      <p:sp>
        <p:nvSpPr>
          <p:cNvPr id="7170" name="Rectangle 3"/>
          <p:cNvSpPr txBox="1">
            <a:spLocks noChangeArrowheads="1"/>
          </p:cNvSpPr>
          <p:nvPr/>
        </p:nvSpPr>
        <p:spPr bwMode="auto">
          <a:xfrm>
            <a:off x="304800" y="817460"/>
            <a:ext cx="8229600" cy="5867400"/>
          </a:xfrm>
          <a:prstGeom prst="rect">
            <a:avLst/>
          </a:prstGeom>
          <a:noFill/>
          <a:ln w="9525">
            <a:noFill/>
            <a:miter lim="800000"/>
            <a:headEnd/>
            <a:tailEnd/>
          </a:ln>
        </p:spPr>
        <p:txBody>
          <a:bodyPr lIns="81204" tIns="39889" rIns="81204" bIns="39889"/>
          <a:lstStyle/>
          <a:p>
            <a:pPr marL="230188" indent="-230188" eaLnBrk="0" hangingPunct="0">
              <a:lnSpc>
                <a:spcPct val="90000"/>
              </a:lnSpc>
              <a:spcAft>
                <a:spcPct val="10000"/>
              </a:spcAft>
              <a:buSzPct val="100000"/>
              <a:buFontTx/>
              <a:buChar char="•"/>
              <a:defRPr/>
            </a:pPr>
            <a:r>
              <a:rPr lang="en-US" sz="1800" dirty="0">
                <a:solidFill>
                  <a:srgbClr val="000099"/>
                </a:solidFill>
                <a:latin typeface="Calibri" pitchFamily="34" charset="0"/>
                <a:cs typeface="Calibri" pitchFamily="34" charset="0"/>
              </a:rPr>
              <a:t>Objective</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Guide overall CCSDS architecture for space mission communications, operations, and cross-support</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Support the CESG in evaluating consistency of all area programs of work with the defined architecture</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Create cross-cutting working groups and </a:t>
            </a:r>
            <a:r>
              <a:rPr lang="en-US" dirty="0" smtClean="0">
                <a:latin typeface="Calibri" pitchFamily="34" charset="0"/>
                <a:cs typeface="Calibri" pitchFamily="34" charset="0"/>
              </a:rPr>
              <a:t>BOFs </a:t>
            </a:r>
            <a:r>
              <a:rPr lang="en-US" dirty="0">
                <a:latin typeface="Calibri" pitchFamily="34" charset="0"/>
                <a:cs typeface="Calibri" pitchFamily="34" charset="0"/>
              </a:rPr>
              <a:t>as required to progress the work of CCSDS</a:t>
            </a:r>
          </a:p>
          <a:p>
            <a:pPr marL="230188" indent="-230188" eaLnBrk="0" hangingPunct="0">
              <a:lnSpc>
                <a:spcPct val="90000"/>
              </a:lnSpc>
              <a:spcBef>
                <a:spcPts val="600"/>
              </a:spcBef>
              <a:spcAft>
                <a:spcPct val="10000"/>
              </a:spcAft>
              <a:buSzPct val="100000"/>
              <a:buFontTx/>
              <a:buChar char="•"/>
              <a:defRPr/>
            </a:pPr>
            <a:r>
              <a:rPr lang="en-US" sz="1800" dirty="0">
                <a:solidFill>
                  <a:srgbClr val="000099"/>
                </a:solidFill>
                <a:latin typeface="Calibri" pitchFamily="34" charset="0"/>
                <a:cs typeface="Calibri" pitchFamily="34" charset="0"/>
              </a:rPr>
              <a:t>Focus</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Define reference architectures for describing space mission communications, operations, and cross-support standardization</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Coordinate and collaborate with other areas about architectural choices and options </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Define standards for cross cutting topics such as security and discrete architecture frameworks, and for those that cross cut multiple layers of protocols</a:t>
            </a:r>
          </a:p>
          <a:p>
            <a:pPr marL="685800" lvl="1" indent="-228600" eaLnBrk="0" hangingPunct="0">
              <a:lnSpc>
                <a:spcPts val="1600"/>
              </a:lnSpc>
              <a:spcBef>
                <a:spcPts val="600"/>
              </a:spcBef>
              <a:spcAft>
                <a:spcPts val="0"/>
              </a:spcAft>
              <a:buFontTx/>
              <a:buChar char="•"/>
              <a:defRPr/>
            </a:pPr>
            <a:r>
              <a:rPr lang="en-US" dirty="0">
                <a:latin typeface="Calibri" pitchFamily="34" charset="0"/>
                <a:cs typeface="Calibri" pitchFamily="34" charset="0"/>
              </a:rPr>
              <a:t>Support other working groups and </a:t>
            </a:r>
            <a:r>
              <a:rPr lang="en-US" dirty="0" err="1">
                <a:latin typeface="Calibri" pitchFamily="34" charset="0"/>
                <a:cs typeface="Calibri" pitchFamily="34" charset="0"/>
              </a:rPr>
              <a:t>BoFs</a:t>
            </a:r>
            <a:r>
              <a:rPr lang="en-US" dirty="0">
                <a:latin typeface="Calibri" pitchFamily="34" charset="0"/>
                <a:cs typeface="Calibri" pitchFamily="34" charset="0"/>
              </a:rPr>
              <a:t> that are addressing cross cutting issues</a:t>
            </a:r>
          </a:p>
          <a:p>
            <a:pPr marL="230188" indent="-230188" eaLnBrk="0" hangingPunct="0">
              <a:lnSpc>
                <a:spcPct val="90000"/>
              </a:lnSpc>
              <a:spcBef>
                <a:spcPts val="600"/>
              </a:spcBef>
              <a:spcAft>
                <a:spcPct val="10000"/>
              </a:spcAft>
              <a:buSzPct val="100000"/>
              <a:buFontTx/>
              <a:buChar char="•"/>
              <a:defRPr/>
            </a:pPr>
            <a:r>
              <a:rPr lang="en-US" sz="1800" dirty="0">
                <a:solidFill>
                  <a:srgbClr val="000099"/>
                </a:solidFill>
                <a:latin typeface="Calibri" pitchFamily="34" charset="0"/>
                <a:cs typeface="Calibri" pitchFamily="34" charset="0"/>
              </a:rPr>
              <a:t>SEA Working Groups</a:t>
            </a:r>
          </a:p>
          <a:p>
            <a:pPr marL="687388" lvl="1" indent="-230188" eaLnBrk="0" hangingPunct="0">
              <a:lnSpc>
                <a:spcPts val="1600"/>
              </a:lnSpc>
              <a:spcBef>
                <a:spcPts val="600"/>
              </a:spcBef>
              <a:spcAft>
                <a:spcPts val="0"/>
              </a:spcAft>
              <a:buSzPct val="100000"/>
              <a:buFontTx/>
              <a:buChar char="•"/>
              <a:defRPr/>
            </a:pPr>
            <a:r>
              <a:rPr lang="en-US" dirty="0" smtClean="0">
                <a:latin typeface="Calibri" pitchFamily="34" charset="0"/>
                <a:cs typeface="Calibri" pitchFamily="34" charset="0"/>
              </a:rPr>
              <a:t>Security </a:t>
            </a:r>
            <a:r>
              <a:rPr lang="en-US" dirty="0">
                <a:latin typeface="Calibri" pitchFamily="34" charset="0"/>
                <a:cs typeface="Calibri" pitchFamily="34" charset="0"/>
              </a:rPr>
              <a:t>Working Group</a:t>
            </a:r>
          </a:p>
          <a:p>
            <a:pPr marL="687388" lvl="1" indent="-230188" eaLnBrk="0" hangingPunct="0">
              <a:lnSpc>
                <a:spcPts val="1600"/>
              </a:lnSpc>
              <a:spcBef>
                <a:spcPts val="600"/>
              </a:spcBef>
              <a:spcAft>
                <a:spcPts val="0"/>
              </a:spcAft>
              <a:buSzPct val="100000"/>
              <a:buFontTx/>
              <a:buChar char="•"/>
              <a:defRPr/>
            </a:pPr>
            <a:r>
              <a:rPr lang="en-US" dirty="0">
                <a:latin typeface="Calibri" pitchFamily="34" charset="0"/>
                <a:cs typeface="Calibri" pitchFamily="34" charset="0"/>
              </a:rPr>
              <a:t>Delta-DOR Working Group </a:t>
            </a:r>
            <a:endParaRPr lang="en-US" dirty="0" smtClean="0">
              <a:latin typeface="Calibri" pitchFamily="34" charset="0"/>
              <a:cs typeface="Calibri" pitchFamily="34" charset="0"/>
            </a:endParaRPr>
          </a:p>
          <a:p>
            <a:pPr marL="687388" lvl="1" indent="-230188" eaLnBrk="0" hangingPunct="0">
              <a:lnSpc>
                <a:spcPts val="1600"/>
              </a:lnSpc>
              <a:spcBef>
                <a:spcPts val="600"/>
              </a:spcBef>
              <a:spcAft>
                <a:spcPts val="0"/>
              </a:spcAft>
              <a:buSzPct val="100000"/>
              <a:buFontTx/>
              <a:buChar char="•"/>
              <a:defRPr/>
            </a:pPr>
            <a:r>
              <a:rPr lang="en-US" dirty="0" smtClean="0">
                <a:latin typeface="Calibri" pitchFamily="34" charset="0"/>
                <a:cs typeface="Calibri" pitchFamily="34" charset="0"/>
              </a:rPr>
              <a:t>System Architecture </a:t>
            </a:r>
            <a:r>
              <a:rPr lang="en-US" dirty="0">
                <a:latin typeface="Calibri" pitchFamily="34" charset="0"/>
                <a:cs typeface="Calibri" pitchFamily="34" charset="0"/>
              </a:rPr>
              <a:t>Working Group </a:t>
            </a:r>
            <a:endParaRPr lang="en-US" dirty="0" smtClean="0">
              <a:latin typeface="Calibri" pitchFamily="34" charset="0"/>
              <a:cs typeface="Calibri" pitchFamily="34" charset="0"/>
            </a:endParaRPr>
          </a:p>
          <a:p>
            <a:pPr marL="687388" lvl="1" indent="-230188" eaLnBrk="0" hangingPunct="0">
              <a:lnSpc>
                <a:spcPts val="1600"/>
              </a:lnSpc>
              <a:spcBef>
                <a:spcPts val="600"/>
              </a:spcBef>
              <a:spcAft>
                <a:spcPts val="0"/>
              </a:spcAft>
              <a:buSzPct val="100000"/>
              <a:buFontTx/>
              <a:buChar char="•"/>
              <a:defRPr/>
            </a:pPr>
            <a:r>
              <a:rPr lang="en-US" dirty="0">
                <a:latin typeface="Calibri" pitchFamily="34" charset="0"/>
                <a:cs typeface="Calibri" pitchFamily="34" charset="0"/>
              </a:rPr>
              <a:t>Space Assigned Numbers Authority (SANA) Steering Group (</a:t>
            </a:r>
            <a:r>
              <a:rPr lang="en-US" dirty="0">
                <a:solidFill>
                  <a:srgbClr val="008000"/>
                </a:solidFill>
                <a:latin typeface="Calibri" pitchFamily="34" charset="0"/>
                <a:cs typeface="Calibri" pitchFamily="34" charset="0"/>
              </a:rPr>
              <a:t>operational</a:t>
            </a:r>
            <a:r>
              <a:rPr lang="en-US" dirty="0">
                <a:latin typeface="Calibri" pitchFamily="34" charset="0"/>
                <a:cs typeface="Calibri" pitchFamily="34" charset="0"/>
              </a:rPr>
              <a:t>)</a:t>
            </a:r>
          </a:p>
          <a:p>
            <a:pPr marL="687388" lvl="1" indent="-230188" eaLnBrk="0" hangingPunct="0">
              <a:lnSpc>
                <a:spcPts val="1600"/>
              </a:lnSpc>
              <a:spcBef>
                <a:spcPts val="600"/>
              </a:spcBef>
              <a:spcAft>
                <a:spcPts val="0"/>
              </a:spcAft>
              <a:buSzPct val="100000"/>
              <a:buFontTx/>
              <a:buChar char="•"/>
              <a:defRPr/>
            </a:pPr>
            <a:r>
              <a:rPr lang="en-US" dirty="0" smtClean="0">
                <a:latin typeface="Calibri" pitchFamily="34" charset="0"/>
                <a:cs typeface="Calibri" pitchFamily="34" charset="0"/>
              </a:rPr>
              <a:t>XML Standards and Guidelines (XSG) Special Interest Group (published RFC)</a:t>
            </a:r>
            <a:endParaRPr lang="en-US" dirty="0">
              <a:latin typeface="Calibri" pitchFamily="34" charset="0"/>
              <a:cs typeface="Calibri" pitchFamily="34" charset="0"/>
            </a:endParaRPr>
          </a:p>
          <a:p>
            <a:pPr marL="687388" lvl="1" indent="-230188" eaLnBrk="0" hangingPunct="0">
              <a:lnSpc>
                <a:spcPts val="1600"/>
              </a:lnSpc>
              <a:spcBef>
                <a:spcPts val="600"/>
              </a:spcBef>
              <a:spcAft>
                <a:spcPts val="0"/>
              </a:spcAft>
              <a:buSzPct val="100000"/>
              <a:buFontTx/>
              <a:buChar char="•"/>
              <a:defRPr/>
            </a:pPr>
            <a:r>
              <a:rPr lang="en-US" dirty="0" smtClean="0">
                <a:latin typeface="Calibri" pitchFamily="34" charset="0"/>
                <a:cs typeface="Calibri" pitchFamily="34" charset="0"/>
              </a:rPr>
              <a:t>Timeline </a:t>
            </a:r>
            <a:r>
              <a:rPr lang="en-US" dirty="0">
                <a:latin typeface="Calibri" pitchFamily="34" charset="0"/>
                <a:cs typeface="Calibri" pitchFamily="34" charset="0"/>
              </a:rPr>
              <a:t>Data Exchange Birds of a Feather </a:t>
            </a:r>
            <a:r>
              <a:rPr lang="en-US" dirty="0" smtClean="0">
                <a:latin typeface="Calibri" pitchFamily="34" charset="0"/>
                <a:cs typeface="Calibri" pitchFamily="34" charset="0"/>
              </a:rPr>
              <a:t>(request to close submitted)</a:t>
            </a:r>
            <a:endParaRPr lang="en-US" dirty="0">
              <a:latin typeface="Calibri" pitchFamily="34" charset="0"/>
              <a:cs typeface="Calibri" pitchFamily="34" charset="0"/>
            </a:endParaRPr>
          </a:p>
          <a:p>
            <a:pPr marL="568325" lvl="1" indent="-222250" eaLnBrk="0" hangingPunct="0">
              <a:lnSpc>
                <a:spcPts val="1600"/>
              </a:lnSpc>
              <a:spcAft>
                <a:spcPts val="0"/>
              </a:spcAft>
              <a:buSzPct val="125000"/>
              <a:buFontTx/>
              <a:buChar char="•"/>
              <a:defRPr/>
            </a:pPr>
            <a:endParaRPr lang="en-US" sz="1400" dirty="0">
              <a:latin typeface="Calibri" pitchFamily="34" charset="0"/>
              <a:cs typeface="Calibri" pitchFamily="34" charset="0"/>
            </a:endParaRPr>
          </a:p>
        </p:txBody>
      </p:sp>
    </p:spTree>
    <p:extLst>
      <p:ext uri="{BB962C8B-B14F-4D97-AF65-F5344CB8AC3E}">
        <p14:creationId xmlns:p14="http://schemas.microsoft.com/office/powerpoint/2010/main" val="1622667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Materials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061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1"/>
            <a:ext cx="8229600" cy="1143000"/>
          </a:xfrm>
        </p:spPr>
        <p:txBody>
          <a:bodyPr>
            <a:normAutofit/>
          </a:bodyPr>
          <a:lstStyle/>
          <a:p>
            <a:r>
              <a:rPr lang="en-US" dirty="0" smtClean="0"/>
              <a:t>Proposal to Add Frequency Bins to SCID registries</a:t>
            </a:r>
            <a:endParaRPr lang="en-US" dirty="0"/>
          </a:p>
        </p:txBody>
      </p:sp>
      <p:sp>
        <p:nvSpPr>
          <p:cNvPr id="3" name="Content Placeholder 2"/>
          <p:cNvSpPr>
            <a:spLocks noGrp="1"/>
          </p:cNvSpPr>
          <p:nvPr>
            <p:ph idx="1"/>
          </p:nvPr>
        </p:nvSpPr>
        <p:spPr>
          <a:xfrm>
            <a:off x="457200" y="779055"/>
            <a:ext cx="8229600" cy="5837560"/>
          </a:xfrm>
        </p:spPr>
        <p:txBody>
          <a:bodyPr>
            <a:normAutofit fontScale="62500" lnSpcReduction="20000"/>
          </a:bodyPr>
          <a:lstStyle/>
          <a:p>
            <a:pPr>
              <a:lnSpc>
                <a:spcPct val="100000"/>
              </a:lnSpc>
            </a:pPr>
            <a:r>
              <a:rPr lang="en-US" b="1" dirty="0" smtClean="0"/>
              <a:t>Current SCID registry space (AOS Type 2) is nearly used up (2 left unassigned)</a:t>
            </a:r>
            <a:endParaRPr lang="en-US" dirty="0"/>
          </a:p>
          <a:p>
            <a:pPr>
              <a:lnSpc>
                <a:spcPct val="100000"/>
              </a:lnSpc>
            </a:pPr>
            <a:r>
              <a:rPr lang="en-US" dirty="0" smtClean="0"/>
              <a:t>Proposed fix is to create three </a:t>
            </a:r>
            <a:r>
              <a:rPr lang="en-US" dirty="0"/>
              <a:t>sets of </a:t>
            </a:r>
            <a:r>
              <a:rPr lang="en-US" dirty="0" err="1"/>
              <a:t>codepoints</a:t>
            </a:r>
            <a:r>
              <a:rPr lang="en-US" dirty="0"/>
              <a:t>, one for each Data Link version </a:t>
            </a:r>
            <a:r>
              <a:rPr lang="en-US" dirty="0" smtClean="0"/>
              <a:t>number, and to …</a:t>
            </a:r>
            <a:endParaRPr lang="en-US" dirty="0"/>
          </a:p>
          <a:p>
            <a:pPr>
              <a:lnSpc>
                <a:spcPct val="100000"/>
              </a:lnSpc>
            </a:pPr>
            <a:r>
              <a:rPr lang="en-US" dirty="0" smtClean="0"/>
              <a:t>Create ten (10) or more different </a:t>
            </a:r>
            <a:r>
              <a:rPr lang="en-US" dirty="0"/>
              <a:t>frequency “band – bins</a:t>
            </a:r>
            <a:r>
              <a:rPr lang="en-US" dirty="0" smtClean="0"/>
              <a:t>”</a:t>
            </a:r>
          </a:p>
          <a:p>
            <a:pPr>
              <a:lnSpc>
                <a:spcPct val="100000"/>
              </a:lnSpc>
            </a:pPr>
            <a:endParaRPr lang="en-US" dirty="0" smtClean="0"/>
          </a:p>
          <a:p>
            <a:pPr lvl="1">
              <a:lnSpc>
                <a:spcPct val="100000"/>
              </a:lnSpc>
            </a:pPr>
            <a:r>
              <a:rPr lang="en-US" dirty="0" smtClean="0"/>
              <a:t>HF-band  </a:t>
            </a:r>
            <a:r>
              <a:rPr lang="en-US" b="1" dirty="0" smtClean="0"/>
              <a:t>0-30 </a:t>
            </a:r>
            <a:r>
              <a:rPr lang="en-US" b="1" dirty="0"/>
              <a:t>M</a:t>
            </a:r>
            <a:r>
              <a:rPr lang="en-US" b="1" dirty="0" smtClean="0"/>
              <a:t>Hz</a:t>
            </a:r>
            <a:r>
              <a:rPr lang="en-US" dirty="0" smtClean="0"/>
              <a:t> </a:t>
            </a:r>
          </a:p>
          <a:p>
            <a:pPr lvl="1">
              <a:lnSpc>
                <a:spcPct val="100000"/>
              </a:lnSpc>
            </a:pPr>
            <a:r>
              <a:rPr lang="en-US" dirty="0" smtClean="0"/>
              <a:t>VHF-band  </a:t>
            </a:r>
            <a:r>
              <a:rPr lang="en-US" b="1" dirty="0" smtClean="0"/>
              <a:t>30-300 </a:t>
            </a:r>
            <a:r>
              <a:rPr lang="en-US" b="1" dirty="0"/>
              <a:t>M</a:t>
            </a:r>
            <a:r>
              <a:rPr lang="en-US" b="1" dirty="0" smtClean="0"/>
              <a:t>Hz</a:t>
            </a:r>
            <a:r>
              <a:rPr lang="en-US" dirty="0" smtClean="0"/>
              <a:t> </a:t>
            </a:r>
          </a:p>
          <a:p>
            <a:pPr lvl="1">
              <a:lnSpc>
                <a:spcPct val="100000"/>
              </a:lnSpc>
            </a:pPr>
            <a:r>
              <a:rPr lang="en-US" dirty="0" smtClean="0"/>
              <a:t>UHF</a:t>
            </a:r>
            <a:r>
              <a:rPr lang="en-US" dirty="0"/>
              <a:t>-band  </a:t>
            </a:r>
            <a:r>
              <a:rPr lang="en-US" b="1" dirty="0" smtClean="0"/>
              <a:t>300</a:t>
            </a:r>
            <a:r>
              <a:rPr lang="en-US" b="1" dirty="0"/>
              <a:t>-1 GHz</a:t>
            </a:r>
            <a:r>
              <a:rPr lang="en-US" dirty="0"/>
              <a:t> </a:t>
            </a:r>
          </a:p>
          <a:p>
            <a:pPr lvl="1">
              <a:lnSpc>
                <a:spcPct val="100000"/>
              </a:lnSpc>
            </a:pPr>
            <a:r>
              <a:rPr lang="en-US" dirty="0"/>
              <a:t>L-band  </a:t>
            </a:r>
            <a:r>
              <a:rPr lang="en-US" b="1" dirty="0"/>
              <a:t>1-2 GHz </a:t>
            </a:r>
            <a:endParaRPr lang="en-US" dirty="0"/>
          </a:p>
          <a:p>
            <a:pPr lvl="1">
              <a:lnSpc>
                <a:spcPct val="100000"/>
              </a:lnSpc>
            </a:pPr>
            <a:r>
              <a:rPr lang="is-IS" dirty="0" smtClean="0"/>
              <a:t>S</a:t>
            </a:r>
            <a:r>
              <a:rPr lang="is-IS" dirty="0"/>
              <a:t>-Band  </a:t>
            </a:r>
            <a:r>
              <a:rPr lang="is-IS" b="1" dirty="0"/>
              <a:t>2-4 GHz</a:t>
            </a:r>
            <a:r>
              <a:rPr lang="is-IS" dirty="0"/>
              <a:t> </a:t>
            </a:r>
            <a:endParaRPr lang="is-IS" dirty="0" smtClean="0"/>
          </a:p>
          <a:p>
            <a:pPr lvl="1">
              <a:lnSpc>
                <a:spcPct val="100000"/>
              </a:lnSpc>
            </a:pPr>
            <a:r>
              <a:rPr lang="is-IS" dirty="0" smtClean="0"/>
              <a:t>C</a:t>
            </a:r>
            <a:r>
              <a:rPr lang="is-IS" dirty="0"/>
              <a:t>-Band  </a:t>
            </a:r>
            <a:r>
              <a:rPr lang="is-IS" b="1" dirty="0"/>
              <a:t>4-7 GHz</a:t>
            </a:r>
            <a:r>
              <a:rPr lang="is-IS" dirty="0"/>
              <a:t> </a:t>
            </a:r>
          </a:p>
          <a:p>
            <a:pPr lvl="1">
              <a:lnSpc>
                <a:spcPct val="100000"/>
              </a:lnSpc>
            </a:pPr>
            <a:r>
              <a:rPr lang="is-IS" dirty="0"/>
              <a:t>X-Band  </a:t>
            </a:r>
            <a:r>
              <a:rPr lang="is-IS" b="1" dirty="0"/>
              <a:t>7-12 GHz</a:t>
            </a:r>
            <a:r>
              <a:rPr lang="is-IS" dirty="0"/>
              <a:t> </a:t>
            </a:r>
          </a:p>
          <a:p>
            <a:pPr lvl="1">
              <a:lnSpc>
                <a:spcPct val="100000"/>
              </a:lnSpc>
            </a:pPr>
            <a:r>
              <a:rPr lang="is-IS" dirty="0"/>
              <a:t>Ku &amp; KA-Band (Ku, K, Ka) </a:t>
            </a:r>
            <a:r>
              <a:rPr lang="is-IS" b="1" dirty="0"/>
              <a:t>12-40 GHz</a:t>
            </a:r>
            <a:r>
              <a:rPr lang="is-IS" dirty="0"/>
              <a:t> </a:t>
            </a:r>
          </a:p>
          <a:p>
            <a:pPr lvl="1">
              <a:lnSpc>
                <a:spcPct val="100000"/>
              </a:lnSpc>
            </a:pPr>
            <a:r>
              <a:rPr lang="is-IS" dirty="0" smtClean="0"/>
              <a:t>V-Band </a:t>
            </a:r>
            <a:r>
              <a:rPr lang="is-IS" b="1" dirty="0" smtClean="0"/>
              <a:t>40-75 GHz</a:t>
            </a:r>
            <a:r>
              <a:rPr lang="is-IS" dirty="0" smtClean="0"/>
              <a:t> (future)</a:t>
            </a:r>
          </a:p>
          <a:p>
            <a:pPr lvl="1">
              <a:lnSpc>
                <a:spcPct val="100000"/>
              </a:lnSpc>
            </a:pPr>
            <a:r>
              <a:rPr lang="is-IS" dirty="0" smtClean="0"/>
              <a:t>W-Band </a:t>
            </a:r>
            <a:r>
              <a:rPr lang="is-IS" b="1" dirty="0" smtClean="0"/>
              <a:t>75-110 GHz</a:t>
            </a:r>
            <a:r>
              <a:rPr lang="is-IS" dirty="0" smtClean="0"/>
              <a:t> (future)</a:t>
            </a:r>
          </a:p>
          <a:p>
            <a:pPr lvl="1">
              <a:lnSpc>
                <a:spcPct val="100000"/>
              </a:lnSpc>
            </a:pPr>
            <a:r>
              <a:rPr lang="is-IS" dirty="0" smtClean="0"/>
              <a:t>Optical (future, could be two or more band-bins, 1064, 1550?)</a:t>
            </a:r>
          </a:p>
          <a:p>
            <a:pPr>
              <a:lnSpc>
                <a:spcPct val="100000"/>
              </a:lnSpc>
            </a:pPr>
            <a:endParaRPr lang="is-IS" dirty="0" smtClean="0"/>
          </a:p>
          <a:p>
            <a:pPr>
              <a:lnSpc>
                <a:spcPct val="100000"/>
              </a:lnSpc>
            </a:pPr>
            <a:r>
              <a:rPr lang="en-US" dirty="0" smtClean="0"/>
              <a:t>Simulators and unstated frequency bands – </a:t>
            </a:r>
            <a:r>
              <a:rPr lang="en-US" i="1" dirty="0">
                <a:solidFill>
                  <a:srgbClr val="FF0000"/>
                </a:solidFill>
              </a:rPr>
              <a:t>will n</a:t>
            </a:r>
            <a:r>
              <a:rPr lang="en-US" i="1" dirty="0" smtClean="0">
                <a:solidFill>
                  <a:srgbClr val="FF0000"/>
                </a:solidFill>
              </a:rPr>
              <a:t>o longer be accepted for SCID assignment</a:t>
            </a:r>
            <a:endParaRPr lang="en-US" i="1" dirty="0">
              <a:solidFill>
                <a:srgbClr val="FF0000"/>
              </a:solidFill>
            </a:endParaRPr>
          </a:p>
          <a:p>
            <a:pPr>
              <a:lnSpc>
                <a:spcPct val="100000"/>
              </a:lnSpc>
            </a:pPr>
            <a:r>
              <a:rPr lang="en-US" dirty="0"/>
              <a:t>This makes a total of </a:t>
            </a:r>
            <a:r>
              <a:rPr lang="en-US" dirty="0" smtClean="0"/>
              <a:t>at least 30 </a:t>
            </a:r>
            <a:r>
              <a:rPr lang="en-US" dirty="0"/>
              <a:t>separate sets of </a:t>
            </a:r>
            <a:r>
              <a:rPr lang="en-US" dirty="0" err="1" smtClean="0"/>
              <a:t>codepoints</a:t>
            </a:r>
            <a:r>
              <a:rPr lang="en-US" dirty="0" smtClean="0"/>
              <a:t> (effectively 9 given current use of mostly S, X &amp; K bands)</a:t>
            </a:r>
          </a:p>
          <a:p>
            <a:pPr>
              <a:lnSpc>
                <a:spcPct val="100000"/>
              </a:lnSpc>
            </a:pPr>
            <a:r>
              <a:rPr lang="en-US" dirty="0" smtClean="0"/>
              <a:t>SCID is only valid during S/C operations, not on ground</a:t>
            </a:r>
          </a:p>
          <a:p>
            <a:pPr>
              <a:lnSpc>
                <a:spcPct val="100000"/>
              </a:lnSpc>
            </a:pPr>
            <a:r>
              <a:rPr lang="en-US" dirty="0" smtClean="0"/>
              <a:t>ISO OIDs to be assigned for all other uses, ground to ground and archival</a:t>
            </a:r>
          </a:p>
          <a:p>
            <a:pPr>
              <a:lnSpc>
                <a:spcPct val="100000"/>
              </a:lnSpc>
            </a:pPr>
            <a:r>
              <a:rPr lang="en-US" u="sng" dirty="0" smtClean="0"/>
              <a:t>One consequence is that any given spacecraft may have more than one SCID</a:t>
            </a:r>
          </a:p>
          <a:p>
            <a:pPr>
              <a:lnSpc>
                <a:spcPct val="100000"/>
              </a:lnSpc>
            </a:pPr>
            <a:r>
              <a:rPr lang="en-US" u="sng" dirty="0" smtClean="0"/>
              <a:t>Proposal was reviewed some CMC issues raised</a:t>
            </a:r>
            <a:endParaRPr lang="en-US" u="sng" dirty="0"/>
          </a:p>
        </p:txBody>
      </p:sp>
    </p:spTree>
    <p:extLst>
      <p:ext uri="{BB962C8B-B14F-4D97-AF65-F5344CB8AC3E}">
        <p14:creationId xmlns:p14="http://schemas.microsoft.com/office/powerpoint/2010/main" val="2070444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30" y="6169"/>
            <a:ext cx="8229600" cy="1143000"/>
          </a:xfrm>
        </p:spPr>
        <p:txBody>
          <a:bodyPr/>
          <a:lstStyle/>
          <a:p>
            <a:r>
              <a:rPr lang="en-US" dirty="0" smtClean="0"/>
              <a:t>CMC Issues</a:t>
            </a:r>
            <a:br>
              <a:rPr lang="en-US" dirty="0" smtClean="0"/>
            </a:br>
            <a:r>
              <a:rPr lang="en-US" dirty="0" smtClean="0"/>
              <a:t>CMC-P-2016-01-002</a:t>
            </a:r>
            <a:r>
              <a:rPr lang="en-US" dirty="0"/>
              <a:t/>
            </a:r>
            <a:br>
              <a:rPr lang="en-US" dirty="0"/>
            </a:br>
            <a:endParaRPr lang="en-US" dirty="0"/>
          </a:p>
        </p:txBody>
      </p:sp>
      <p:sp>
        <p:nvSpPr>
          <p:cNvPr id="3" name="Content Placeholder 2"/>
          <p:cNvSpPr>
            <a:spLocks noGrp="1"/>
          </p:cNvSpPr>
          <p:nvPr>
            <p:ph idx="1"/>
          </p:nvPr>
        </p:nvSpPr>
        <p:spPr>
          <a:xfrm>
            <a:off x="457200" y="932675"/>
            <a:ext cx="8229600" cy="5261484"/>
          </a:xfrm>
        </p:spPr>
        <p:txBody>
          <a:bodyPr/>
          <a:lstStyle/>
          <a:p>
            <a:r>
              <a:rPr lang="en-US" sz="1600" u="sng" dirty="0"/>
              <a:t>CMC-P-2016-01-002 </a:t>
            </a:r>
            <a:r>
              <a:rPr lang="en-US" sz="1600" u="sng" dirty="0" smtClean="0"/>
              <a:t>Request </a:t>
            </a:r>
            <a:r>
              <a:rPr lang="en-US" sz="1600" u="sng" dirty="0"/>
              <a:t>approval of SANA action to recover SCIDs assigned to simulators</a:t>
            </a:r>
          </a:p>
          <a:p>
            <a:endParaRPr lang="en-US" sz="1600" dirty="0"/>
          </a:p>
          <a:p>
            <a:r>
              <a:rPr lang="de-DE" sz="1600" dirty="0"/>
              <a:t>ADOPT: 5 (55.55%) (CNSA, DLR, FSA, JAXA, NASA)</a:t>
            </a:r>
          </a:p>
          <a:p>
            <a:r>
              <a:rPr lang="de-DE" sz="1600" dirty="0"/>
              <a:t>ADOPT PROVISIONALLY: 3 (33.33%) (CSA, ESA, INPE) </a:t>
            </a:r>
          </a:p>
          <a:p>
            <a:r>
              <a:rPr lang="hr-HR" sz="1600" dirty="0"/>
              <a:t>REJECT: 0 (0%)</a:t>
            </a:r>
          </a:p>
          <a:p>
            <a:r>
              <a:rPr lang="en-US" sz="1600" dirty="0"/>
              <a:t>REJECT WITH COMMENTS: 1 (11.11%) (CNES)</a:t>
            </a:r>
          </a:p>
          <a:p>
            <a:endParaRPr lang="en-US" sz="1600" dirty="0"/>
          </a:p>
          <a:p>
            <a:r>
              <a:rPr lang="en-US" sz="1600" dirty="0" smtClean="0"/>
              <a:t>RESPONSES</a:t>
            </a:r>
            <a:endParaRPr lang="en-US" sz="1600" dirty="0"/>
          </a:p>
          <a:p>
            <a:pPr lvl="1"/>
            <a:r>
              <a:rPr lang="en-US" sz="1400" dirty="0"/>
              <a:t>CNES (REJECT WITH COMMENTS) -  The timeout is too short ; conditions stated in the previous CMC-P-2015-12-003 have not been disposed nor taken into account in this new poll</a:t>
            </a:r>
            <a:r>
              <a:rPr lang="en-US" sz="1400" dirty="0" smtClean="0"/>
              <a:t>.</a:t>
            </a:r>
            <a:endParaRPr lang="en-US" sz="1400" dirty="0"/>
          </a:p>
          <a:p>
            <a:pPr lvl="1"/>
            <a:r>
              <a:rPr lang="en-US" sz="1400" dirty="0"/>
              <a:t>CSA (ADOPT PROVISIONALLY) - It would be a good idea to get a list of SCIDs assigned to simulators per agency to make a last verification with our users before adopting this resolution</a:t>
            </a:r>
            <a:r>
              <a:rPr lang="en-US" sz="1400" dirty="0" smtClean="0"/>
              <a:t>.</a:t>
            </a:r>
            <a:endParaRPr lang="en-US" sz="1400" dirty="0"/>
          </a:p>
          <a:p>
            <a:pPr lvl="1"/>
            <a:r>
              <a:rPr lang="en-US" sz="1400" dirty="0"/>
              <a:t>ESA (ADOPT PROVISIONALLY) - It would be advisable to try and close action CMC-A-2015-11-02 and subsequent Agency responses if it has not happened so far. </a:t>
            </a:r>
          </a:p>
          <a:p>
            <a:pPr lvl="2"/>
            <a:r>
              <a:rPr lang="en-US" sz="1400" dirty="0"/>
              <a:t>I do not recall ESA having been informed of the SCIDs that are assigned to simulators. </a:t>
            </a:r>
          </a:p>
          <a:p>
            <a:pPr lvl="2"/>
            <a:r>
              <a:rPr lang="en-US" sz="1400" dirty="0"/>
              <a:t>I suggest to extend the deadline for the Agencies to relinquish the SCIDs assigned to simulators by end of February </a:t>
            </a:r>
            <a:r>
              <a:rPr lang="en-US" sz="1400" dirty="0" smtClean="0"/>
              <a:t>2016</a:t>
            </a:r>
            <a:endParaRPr lang="en-US" sz="1400" dirty="0"/>
          </a:p>
          <a:p>
            <a:pPr lvl="1"/>
            <a:r>
              <a:rPr lang="en-US" sz="1400" dirty="0"/>
              <a:t>INPE (ADOPT PROVISIONALLY) - It would be advisable that SANA may send, possibly on an yearly basis</a:t>
            </a:r>
            <a:r>
              <a:rPr lang="en-US" sz="1400" dirty="0" smtClean="0"/>
              <a:t>, in </a:t>
            </a:r>
            <a:r>
              <a:rPr lang="en-US" sz="1400" dirty="0"/>
              <a:t>separate, to each of the AGENCIES and ORGANIZATIONS representatives, an appropriate summary of the SCIDs which are assigned to each of them, for their verification and, under a deadline, response to the SANA Authority, reconfirming and or rectifying any existing assignment</a:t>
            </a:r>
            <a:r>
              <a:rPr lang="en-US" sz="1400" dirty="0" smtClean="0"/>
              <a:t>.</a:t>
            </a:r>
            <a:endParaRPr lang="en-US" sz="1400" dirty="0"/>
          </a:p>
        </p:txBody>
      </p:sp>
    </p:spTree>
    <p:extLst>
      <p:ext uri="{BB962C8B-B14F-4D97-AF65-F5344CB8AC3E}">
        <p14:creationId xmlns:p14="http://schemas.microsoft.com/office/powerpoint/2010/main" val="136653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64" y="6521"/>
            <a:ext cx="8229600" cy="1143000"/>
          </a:xfrm>
        </p:spPr>
        <p:txBody>
          <a:bodyPr/>
          <a:lstStyle/>
          <a:p>
            <a:r>
              <a:rPr lang="en-US" dirty="0"/>
              <a:t>CMC Issues</a:t>
            </a:r>
            <a:r>
              <a:rPr lang="en-US"/>
              <a:t/>
            </a:r>
            <a:br>
              <a:rPr lang="en-US"/>
            </a:br>
            <a:r>
              <a:rPr lang="en-US" smtClean="0"/>
              <a:t>CMC-P-2015-12-003</a:t>
            </a:r>
            <a:endParaRPr lang="en-US" dirty="0"/>
          </a:p>
        </p:txBody>
      </p:sp>
      <p:sp>
        <p:nvSpPr>
          <p:cNvPr id="3" name="Content Placeholder 2"/>
          <p:cNvSpPr>
            <a:spLocks noGrp="1"/>
          </p:cNvSpPr>
          <p:nvPr>
            <p:ph idx="1"/>
          </p:nvPr>
        </p:nvSpPr>
        <p:spPr>
          <a:xfrm>
            <a:off x="439464" y="1086295"/>
            <a:ext cx="8229600" cy="4525963"/>
          </a:xfrm>
        </p:spPr>
        <p:txBody>
          <a:bodyPr/>
          <a:lstStyle/>
          <a:p>
            <a:r>
              <a:rPr lang="en-US" sz="1800" u="sng" dirty="0"/>
              <a:t>CMC-P-2015-12-003 Approval of Reclaiming Simulator SCIDs from the Registry </a:t>
            </a:r>
            <a:endParaRPr lang="en-US" sz="1800" u="sng" dirty="0" smtClean="0"/>
          </a:p>
          <a:p>
            <a:r>
              <a:rPr lang="en-US" sz="1800" dirty="0" smtClean="0"/>
              <a:t>Provisions </a:t>
            </a:r>
            <a:endParaRPr lang="en-US" sz="1800" dirty="0"/>
          </a:p>
          <a:p>
            <a:endParaRPr lang="en-US" sz="1800" dirty="0"/>
          </a:p>
          <a:p>
            <a:r>
              <a:rPr lang="en-US" sz="1800" dirty="0"/>
              <a:t>CNES - agrees on the following: </a:t>
            </a:r>
          </a:p>
          <a:p>
            <a:pPr lvl="1"/>
            <a:r>
              <a:rPr lang="en-US" sz="1500" dirty="0"/>
              <a:t>- the first action should be for all agencies to return the unused codes as it is obvious there are many (SC no longer in operations) ; this is considered the most efficient action to recover </a:t>
            </a:r>
            <a:r>
              <a:rPr lang="en-US" sz="1500" dirty="0" smtClean="0"/>
              <a:t>SCIDs</a:t>
            </a:r>
            <a:r>
              <a:rPr lang="en-US" sz="1500" dirty="0"/>
              <a:t>. </a:t>
            </a:r>
          </a:p>
          <a:p>
            <a:pPr lvl="1"/>
            <a:r>
              <a:rPr lang="en-US" sz="1500" dirty="0"/>
              <a:t>- no </a:t>
            </a:r>
            <a:r>
              <a:rPr lang="en-US" sz="1500" dirty="0" smtClean="0"/>
              <a:t>SCID </a:t>
            </a:r>
            <a:r>
              <a:rPr lang="en-US" sz="1500" dirty="0"/>
              <a:t>should be allocated to simulators from now. </a:t>
            </a:r>
          </a:p>
          <a:p>
            <a:r>
              <a:rPr lang="en-US" sz="1800" dirty="0"/>
              <a:t>CNES agrees on the principle but will put a condition on the assigned </a:t>
            </a:r>
            <a:r>
              <a:rPr lang="en-US" sz="1800" dirty="0" err="1"/>
              <a:t>GSCIds</a:t>
            </a:r>
            <a:r>
              <a:rPr lang="en-US" sz="1800" dirty="0"/>
              <a:t> for simulators: </a:t>
            </a:r>
          </a:p>
          <a:p>
            <a:pPr lvl="1"/>
            <a:r>
              <a:rPr lang="en-US" sz="1500" dirty="0"/>
              <a:t>- when the list of those affected is provided by SANA, some time is needed to run a coordination with the projects and SANA should only remove these </a:t>
            </a:r>
            <a:r>
              <a:rPr lang="en-US" sz="1500" dirty="0" err="1"/>
              <a:t>SCIds</a:t>
            </a:r>
            <a:r>
              <a:rPr lang="en-US" sz="1500" dirty="0"/>
              <a:t> when the Agency representative will confirm agreement. </a:t>
            </a:r>
          </a:p>
          <a:p>
            <a:pPr lvl="1"/>
            <a:r>
              <a:rPr lang="en-US" sz="1500" dirty="0"/>
              <a:t>- as simulators are mainly version 1 </a:t>
            </a:r>
            <a:r>
              <a:rPr lang="en-US" sz="1500" dirty="0" err="1"/>
              <a:t>SCIds</a:t>
            </a:r>
            <a:r>
              <a:rPr lang="en-US" sz="1500" dirty="0"/>
              <a:t>, with more margins for new allocation, the additional delay is estimated acceptable ; however, CNES will first process the version 2 Ids, if any</a:t>
            </a:r>
            <a:r>
              <a:rPr lang="en-US" sz="1500" dirty="0" smtClean="0"/>
              <a:t>.</a:t>
            </a:r>
            <a:endParaRPr lang="en-US" sz="1500" dirty="0"/>
          </a:p>
          <a:p>
            <a:r>
              <a:rPr lang="en-US" sz="1800" dirty="0"/>
              <a:t>JAXA - agrees on the resolution. However, coordination on reclaiming SCIDs which have been assigned for satellites under development take </a:t>
            </a:r>
            <a:r>
              <a:rPr lang="en-US" sz="1800" dirty="0" smtClean="0"/>
              <a:t>some time</a:t>
            </a:r>
            <a:r>
              <a:rPr lang="en-US" sz="1800" dirty="0"/>
              <a:t>, and this circumstance should be taken into account</a:t>
            </a:r>
            <a:r>
              <a:rPr lang="en-US" sz="1800" dirty="0" smtClean="0"/>
              <a:t>.</a:t>
            </a:r>
          </a:p>
          <a:p>
            <a:endParaRPr lang="en-US" sz="1800" dirty="0"/>
          </a:p>
          <a:p>
            <a:r>
              <a:rPr lang="en-US" sz="1800" dirty="0" smtClean="0"/>
              <a:t>CMC-A-2015-11-02 </a:t>
            </a:r>
            <a:r>
              <a:rPr lang="en-US" sz="1800" dirty="0"/>
              <a:t>SANA was requested to circulate a list, by agency, of the SCIDs that should be returned to SANA</a:t>
            </a:r>
            <a:r>
              <a:rPr lang="en-US" sz="1800" dirty="0" smtClean="0"/>
              <a:t>. (DONE)</a:t>
            </a:r>
          </a:p>
          <a:p>
            <a:endParaRPr lang="en-US" sz="1800" dirty="0"/>
          </a:p>
          <a:p>
            <a:endParaRPr lang="en-US" sz="1800" dirty="0"/>
          </a:p>
        </p:txBody>
      </p:sp>
    </p:spTree>
    <p:extLst>
      <p:ext uri="{BB962C8B-B14F-4D97-AF65-F5344CB8AC3E}">
        <p14:creationId xmlns:p14="http://schemas.microsoft.com/office/powerpoint/2010/main" val="1075540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SANA Registry Status</a:t>
            </a:r>
            <a:endParaRPr lang="en-US" dirty="0"/>
          </a:p>
        </p:txBody>
      </p:sp>
      <p:sp>
        <p:nvSpPr>
          <p:cNvPr id="3" name="Content Placeholder 2"/>
          <p:cNvSpPr>
            <a:spLocks noGrp="1"/>
          </p:cNvSpPr>
          <p:nvPr>
            <p:ph idx="1"/>
          </p:nvPr>
        </p:nvSpPr>
        <p:spPr>
          <a:xfrm>
            <a:off x="457200" y="1047891"/>
            <a:ext cx="8229600" cy="5078274"/>
          </a:xfrm>
        </p:spPr>
        <p:txBody>
          <a:bodyPr/>
          <a:lstStyle/>
          <a:p>
            <a:r>
              <a:rPr lang="en-US" dirty="0" smtClean="0"/>
              <a:t>SANA to implement RMP changes in 2 phases:</a:t>
            </a:r>
          </a:p>
          <a:p>
            <a:pPr marL="803275" lvl="1" indent="-457200">
              <a:buFont typeface="+mj-lt"/>
              <a:buAutoNum type="arabicPeriod"/>
            </a:pPr>
            <a:r>
              <a:rPr lang="en-US" dirty="0" smtClean="0"/>
              <a:t>Initial changes to meet CSS needs as first user</a:t>
            </a:r>
          </a:p>
          <a:p>
            <a:pPr marL="803275" lvl="1" indent="-457200">
              <a:buFont typeface="+mj-lt"/>
              <a:buAutoNum type="arabicPeriod"/>
            </a:pPr>
            <a:r>
              <a:rPr lang="en-US" dirty="0" smtClean="0"/>
              <a:t>Second set of changes to adopt IETF funded updates for automation and reporting</a:t>
            </a:r>
          </a:p>
          <a:p>
            <a:r>
              <a:rPr lang="en-US" dirty="0" smtClean="0"/>
              <a:t>Agreement to remove UTC leap second registry and just point to authoritative source </a:t>
            </a:r>
          </a:p>
          <a:p>
            <a:r>
              <a:rPr lang="en-US" dirty="0" smtClean="0"/>
              <a:t>General issue of providing pointers to other authoritative registries</a:t>
            </a:r>
          </a:p>
          <a:p>
            <a:pPr lvl="1"/>
            <a:r>
              <a:rPr lang="en-US" dirty="0" smtClean="0"/>
              <a:t>Spacecraft names, identifiers, orbits</a:t>
            </a:r>
          </a:p>
          <a:p>
            <a:pPr lvl="1"/>
            <a:r>
              <a:rPr lang="en-US" dirty="0" smtClean="0"/>
              <a:t>Astronomical sources</a:t>
            </a:r>
          </a:p>
          <a:p>
            <a:pPr lvl="1"/>
            <a:r>
              <a:rPr lang="en-US" dirty="0" smtClean="0"/>
              <a:t>Planetary bodies</a:t>
            </a:r>
          </a:p>
          <a:p>
            <a:pPr lvl="1"/>
            <a:r>
              <a:rPr lang="en-US" dirty="0" smtClean="0"/>
              <a:t>Quasar catalogs</a:t>
            </a:r>
          </a:p>
          <a:p>
            <a:pPr lvl="1"/>
            <a:r>
              <a:rPr lang="en-US" dirty="0" smtClean="0"/>
              <a:t>Other </a:t>
            </a:r>
            <a:r>
              <a:rPr lang="is-IS" dirty="0" smtClean="0"/>
              <a:t>…</a:t>
            </a:r>
          </a:p>
          <a:p>
            <a:r>
              <a:rPr lang="is-IS" dirty="0" smtClean="0"/>
              <a:t>Need an agreed policy for handing these issues now and in future</a:t>
            </a:r>
            <a:endParaRPr lang="en-US" dirty="0"/>
          </a:p>
        </p:txBody>
      </p:sp>
    </p:spTree>
    <p:extLst>
      <p:ext uri="{BB962C8B-B14F-4D97-AF65-F5344CB8AC3E}">
        <p14:creationId xmlns:p14="http://schemas.microsoft.com/office/powerpoint/2010/main" val="1862413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421" y="17031"/>
            <a:ext cx="8229600" cy="466013"/>
          </a:xfrm>
        </p:spPr>
        <p:txBody>
          <a:bodyPr/>
          <a:lstStyle/>
          <a:p>
            <a:r>
              <a:rPr lang="en-US" dirty="0" smtClean="0"/>
              <a:t>SANA Referenced Source Registries</a:t>
            </a:r>
            <a:br>
              <a:rPr lang="en-US" dirty="0" smtClean="0"/>
            </a:br>
            <a:r>
              <a:rPr lang="en-US" dirty="0" smtClean="0"/>
              <a:t>(Direct, indirect, and possible)</a:t>
            </a:r>
            <a:endParaRPr lang="en-US" dirty="0"/>
          </a:p>
        </p:txBody>
      </p:sp>
      <p:sp>
        <p:nvSpPr>
          <p:cNvPr id="3" name="Content Placeholder 2"/>
          <p:cNvSpPr>
            <a:spLocks noGrp="1"/>
          </p:cNvSpPr>
          <p:nvPr>
            <p:ph idx="1"/>
          </p:nvPr>
        </p:nvSpPr>
        <p:spPr>
          <a:xfrm>
            <a:off x="444250" y="894270"/>
            <a:ext cx="8229600" cy="5415105"/>
          </a:xfrm>
        </p:spPr>
        <p:txBody>
          <a:bodyPr/>
          <a:lstStyle/>
          <a:p>
            <a:r>
              <a:rPr lang="en-US" sz="1800" dirty="0"/>
              <a:t>SANA Quasar source catalog for D-DOR, an actual registry in the SANA with a </a:t>
            </a:r>
            <a:r>
              <a:rPr lang="en-US" sz="1800" dirty="0" err="1"/>
              <a:t>RESTful</a:t>
            </a:r>
            <a:r>
              <a:rPr lang="en-US" sz="1800" dirty="0"/>
              <a:t> interface, </a:t>
            </a:r>
            <a:r>
              <a:rPr lang="en-US" sz="1800" dirty="0">
                <a:hlinkClick r:id="rId2"/>
              </a:rPr>
              <a:t>http://sanaregistry.org/r/radio_sources/radio_sources.html)</a:t>
            </a:r>
          </a:p>
          <a:p>
            <a:r>
              <a:rPr lang="en-US" sz="1800" dirty="0"/>
              <a:t>JPL </a:t>
            </a:r>
            <a:r>
              <a:rPr lang="en-US" sz="1800" dirty="0" err="1"/>
              <a:t>Navigtion</a:t>
            </a:r>
            <a:r>
              <a:rPr lang="en-US" sz="1800" dirty="0"/>
              <a:t> Ancillary Information Facility (NAIF) info website located at: </a:t>
            </a:r>
            <a:r>
              <a:rPr lang="en-US" sz="1800" dirty="0">
                <a:hlinkClick r:id="rId3"/>
              </a:rPr>
              <a:t>http://naif.jpl.nasa.gov/naif/index.html.  </a:t>
            </a:r>
          </a:p>
          <a:p>
            <a:r>
              <a:rPr lang="en-US" sz="1800" dirty="0"/>
              <a:t>JPL NAIF text “database” of simple numeric codes for objects and spacecraft, using NAIF’s own, unique, </a:t>
            </a:r>
            <a:r>
              <a:rPr lang="en-US" sz="1800" dirty="0" err="1"/>
              <a:t>ideosyncratic</a:t>
            </a:r>
            <a:r>
              <a:rPr lang="en-US" sz="1800" dirty="0"/>
              <a:t>, number scheme  </a:t>
            </a:r>
            <a:r>
              <a:rPr lang="en-US" sz="1800" u="sng" dirty="0">
                <a:solidFill>
                  <a:srgbClr val="FF0000"/>
                </a:solidFill>
              </a:rPr>
              <a:t>h</a:t>
            </a:r>
            <a:r>
              <a:rPr lang="en-US" sz="1800" dirty="0">
                <a:hlinkClick r:id="rId4"/>
              </a:rPr>
              <a:t>ttp://naif.jpl.nasa.gov/pub/naif/toolkit_docs/FORTRAN/req/naif_ids.html </a:t>
            </a:r>
          </a:p>
          <a:p>
            <a:r>
              <a:rPr lang="en-US" sz="1800" dirty="0"/>
              <a:t>JPL  Solar System Dynamics group, site with ephemerides, orbits, </a:t>
            </a:r>
            <a:r>
              <a:rPr lang="en-US" sz="1800" dirty="0" err="1"/>
              <a:t>etc</a:t>
            </a:r>
            <a:r>
              <a:rPr lang="en-US" sz="1800" dirty="0"/>
              <a:t> that is at: </a:t>
            </a:r>
            <a:r>
              <a:rPr lang="en-US" sz="1800" dirty="0">
                <a:hlinkClick r:id="rId5"/>
              </a:rPr>
              <a:t>http://ssd.jpl.nasa.gov</a:t>
            </a:r>
          </a:p>
          <a:p>
            <a:r>
              <a:rPr lang="en-US" sz="1800" dirty="0"/>
              <a:t>International Astronomical Union (IAU) Gazetteer of Planetary Nomenclature, which has nice features including search and the ability to pull up images, </a:t>
            </a:r>
            <a:r>
              <a:rPr lang="en-US" sz="1800" dirty="0">
                <a:hlinkClick r:id="rId6"/>
              </a:rPr>
              <a:t>http://planetarynames.wr.usgs.gov/AdvancedSearch </a:t>
            </a:r>
          </a:p>
          <a:p>
            <a:r>
              <a:rPr lang="en-US" sz="1800" dirty="0" err="1"/>
              <a:t>Celestrack</a:t>
            </a:r>
            <a:r>
              <a:rPr lang="en-US" sz="1800" dirty="0"/>
              <a:t>, searchable catalog of objects, uses name, International COSPAR designator, or NORAD catalog number to looking info and provide two line elements (TLE)</a:t>
            </a:r>
          </a:p>
          <a:p>
            <a:r>
              <a:rPr lang="en-US" sz="1800" dirty="0"/>
              <a:t>NASA Satellite Catalog, web page lookup for satellite names, unique international identifiers (COSPAR assigned) and launch dates, </a:t>
            </a:r>
            <a:r>
              <a:rPr lang="en-US" sz="1800" dirty="0">
                <a:hlinkClick r:id="rId7"/>
              </a:rPr>
              <a:t>http://nssdc.gsfc.nasa.gov/nmc/SpacecraftQuery.jsp</a:t>
            </a:r>
          </a:p>
          <a:p>
            <a:r>
              <a:rPr lang="en-US" sz="1800" dirty="0"/>
              <a:t>And there are others … </a:t>
            </a:r>
          </a:p>
          <a:p>
            <a:endParaRPr lang="en-US" sz="1800" dirty="0"/>
          </a:p>
        </p:txBody>
      </p:sp>
    </p:spTree>
    <p:extLst>
      <p:ext uri="{BB962C8B-B14F-4D97-AF65-F5344CB8AC3E}">
        <p14:creationId xmlns:p14="http://schemas.microsoft.com/office/powerpoint/2010/main" val="2012346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04418"/>
          </a:xfrm>
        </p:spPr>
        <p:txBody>
          <a:bodyPr/>
          <a:lstStyle/>
          <a:p>
            <a:r>
              <a:rPr lang="en-US" dirty="0" smtClean="0"/>
              <a:t>SANA Catalogs – Policy Questions</a:t>
            </a:r>
            <a:endParaRPr lang="en-US" dirty="0"/>
          </a:p>
        </p:txBody>
      </p:sp>
      <p:sp>
        <p:nvSpPr>
          <p:cNvPr id="3" name="Content Placeholder 2"/>
          <p:cNvSpPr>
            <a:spLocks noGrp="1"/>
          </p:cNvSpPr>
          <p:nvPr>
            <p:ph idx="1"/>
          </p:nvPr>
        </p:nvSpPr>
        <p:spPr>
          <a:xfrm>
            <a:off x="457200" y="932675"/>
            <a:ext cx="8229600" cy="5193489"/>
          </a:xfrm>
        </p:spPr>
        <p:txBody>
          <a:bodyPr/>
          <a:lstStyle/>
          <a:p>
            <a:r>
              <a:rPr lang="en-US" sz="2000" dirty="0"/>
              <a:t>There are some common international terms and features, such as COSPAR and NORAD Ids and IAU ids, but we do not seem to be using these to any effect.  Granted that we often need tracking information that is different from the TLEs that work well enough (when updated) for near Earth objects, but we are not taking advantage of any of these international or US (or other) designators and information sources where they are available.</a:t>
            </a:r>
          </a:p>
          <a:p>
            <a:endParaRPr lang="en-US" sz="2000" dirty="0"/>
          </a:p>
          <a:p>
            <a:r>
              <a:rPr lang="en-US" sz="2000" dirty="0"/>
              <a:t>As far as I can tell </a:t>
            </a:r>
            <a:r>
              <a:rPr lang="en-US" sz="2000" dirty="0" smtClean="0"/>
              <a:t>these </a:t>
            </a:r>
            <a:r>
              <a:rPr lang="en-US" sz="2000" dirty="0"/>
              <a:t>questions </a:t>
            </a:r>
            <a:r>
              <a:rPr lang="en-US" sz="2000" dirty="0" smtClean="0"/>
              <a:t>are unanswered</a:t>
            </a:r>
            <a:r>
              <a:rPr lang="en-US" sz="2000" dirty="0"/>
              <a:t>:</a:t>
            </a:r>
          </a:p>
          <a:p>
            <a:pPr marL="681037" lvl="1" indent="-342900">
              <a:buFont typeface="+mj-lt"/>
              <a:buAutoNum type="arabicPeriod"/>
            </a:pPr>
            <a:r>
              <a:rPr lang="en-US" sz="1600" dirty="0"/>
              <a:t>Do we need to create a SANA webpage that includes pointers to (some of) these authoritative websites?</a:t>
            </a:r>
          </a:p>
          <a:p>
            <a:pPr marL="681037" lvl="1" indent="-342900">
              <a:buFont typeface="+mj-lt"/>
              <a:buAutoNum type="arabicPeriod"/>
            </a:pPr>
            <a:r>
              <a:rPr lang="en-US" sz="1600" dirty="0"/>
              <a:t>Do we need links to all of (or some of) these websites, and more particularly to the actual registries of sources that they maintain?</a:t>
            </a:r>
          </a:p>
          <a:p>
            <a:pPr marL="681037" lvl="1" indent="-342900">
              <a:buFont typeface="+mj-lt"/>
              <a:buAutoNum type="arabicPeriod"/>
            </a:pPr>
            <a:r>
              <a:rPr lang="en-US" sz="1600" dirty="0"/>
              <a:t>Just what it is that CCSDS wants to use these for.  Is it to look up names, or to get ephemerides, or to access some other reference information?</a:t>
            </a:r>
          </a:p>
          <a:p>
            <a:pPr marL="681037" lvl="1" indent="-342900">
              <a:buFont typeface="+mj-lt"/>
              <a:buAutoNum type="arabicPeriod"/>
            </a:pPr>
            <a:r>
              <a:rPr lang="en-US" sz="1600" dirty="0"/>
              <a:t>Does CCSDS want to have a programmatic, HTTP/REST style interface or just a website where a human can look things up?</a:t>
            </a:r>
          </a:p>
          <a:p>
            <a:pPr marL="681037" lvl="1" indent="-342900">
              <a:buFont typeface="+mj-lt"/>
              <a:buAutoNum type="arabicPeriod"/>
            </a:pPr>
            <a:r>
              <a:rPr lang="en-US" sz="1600" dirty="0"/>
              <a:t>Do we want to use these for some set of unique names (and aliases) or do we need some other sort of unique and unambiguous identifier?</a:t>
            </a:r>
          </a:p>
          <a:p>
            <a:endParaRPr lang="en-US" sz="2000" dirty="0"/>
          </a:p>
        </p:txBody>
      </p:sp>
    </p:spTree>
    <p:extLst>
      <p:ext uri="{BB962C8B-B14F-4D97-AF65-F5344CB8AC3E}">
        <p14:creationId xmlns:p14="http://schemas.microsoft.com/office/powerpoint/2010/main" val="78336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GB" sz="2800" dirty="0" smtClean="0">
                <a:solidFill>
                  <a:srgbClr val="000099"/>
                </a:solidFill>
                <a:effectLst>
                  <a:outerShdw blurRad="38100" dist="38100" dir="2700000" algn="tl">
                    <a:srgbClr val="000000">
                      <a:alpha val="43137"/>
                    </a:srgbClr>
                  </a:outerShdw>
                </a:effectLst>
              </a:rPr>
              <a:t>SE Area Report</a:t>
            </a:r>
            <a:r>
              <a:rPr lang="en-GB" sz="2800" dirty="0" smtClean="0">
                <a:solidFill>
                  <a:srgbClr val="000099"/>
                </a:solidFill>
                <a:effectLst>
                  <a:outerShdw blurRad="38100" dist="38100" dir="2700000" algn="tl">
                    <a:srgbClr val="000000">
                      <a:alpha val="43137"/>
                    </a:srgbClr>
                  </a:outerShdw>
                </a:effectLst>
                <a:latin typeface="Calibri" pitchFamily="34" charset="0"/>
              </a:rPr>
              <a:t/>
            </a:r>
            <a:br>
              <a:rPr lang="en-GB" sz="2800" dirty="0" smtClean="0">
                <a:solidFill>
                  <a:srgbClr val="000099"/>
                </a:solidFill>
                <a:effectLst>
                  <a:outerShdw blurRad="38100" dist="38100" dir="2700000" algn="tl">
                    <a:srgbClr val="000000">
                      <a:alpha val="43137"/>
                    </a:srgbClr>
                  </a:outerShdw>
                </a:effectLst>
                <a:latin typeface="Calibri" pitchFamily="34" charset="0"/>
              </a:rPr>
            </a:br>
            <a:r>
              <a:rPr lang="en-GB" sz="2000" dirty="0" smtClean="0">
                <a:solidFill>
                  <a:srgbClr val="000099"/>
                </a:solidFill>
                <a:latin typeface="Calibri" pitchFamily="34" charset="0"/>
              </a:rPr>
              <a:t>B. </a:t>
            </a:r>
            <a:r>
              <a:rPr lang="en-GB" sz="2000" u="sng" dirty="0" smtClean="0">
                <a:solidFill>
                  <a:srgbClr val="000099"/>
                </a:solidFill>
                <a:latin typeface="Calibri" pitchFamily="34" charset="0"/>
              </a:rPr>
              <a:t>Meeting Demographics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1783049"/>
              </p:ext>
            </p:extLst>
          </p:nvPr>
        </p:nvGraphicFramePr>
        <p:xfrm>
          <a:off x="381000" y="1066800"/>
          <a:ext cx="8305800" cy="5689923"/>
        </p:xfrm>
        <a:graphic>
          <a:graphicData uri="http://schemas.openxmlformats.org/drawingml/2006/table">
            <a:tbl>
              <a:tblPr/>
              <a:tblGrid>
                <a:gridCol w="1079500"/>
                <a:gridCol w="871538"/>
                <a:gridCol w="1058862"/>
                <a:gridCol w="1058863"/>
                <a:gridCol w="892175"/>
                <a:gridCol w="1003300"/>
                <a:gridCol w="1171575"/>
                <a:gridCol w="1169987"/>
              </a:tblGrid>
              <a:tr h="649288">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Plenary</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SAWG</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SANA SG</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Security</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D-DOR</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XML Standards + Guidelines</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SAWG</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[MOIMS + SOIS]</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ASI</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 </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 </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 </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 </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 </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CNES</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CNSA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CSA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DLR</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ESA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charset="0"/>
                          <a:ea typeface="Arial" charset="0"/>
                          <a:cs typeface="Arial" charset="0"/>
                        </a:rPr>
                        <a:t>1</a:t>
                      </a:r>
                      <a:endParaRPr kumimoji="0" lang="en-US" altLang="en-US" sz="1400" b="1" i="0" u="none" strike="noStrike" cap="none" normalizeH="0" baseline="0" dirty="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4</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INPE</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JAXA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NASA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10</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4</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4</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3</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8</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RFSA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UKSA</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Other</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TOTAL</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17</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9</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8</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10</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charset="0"/>
                          <a:ea typeface="Arial" charset="0"/>
                          <a:cs typeface="Arial" charset="0"/>
                        </a:rPr>
                        <a:t>3</a:t>
                      </a:r>
                      <a:endParaRPr kumimoji="0" lang="en-US" altLang="en-US" sz="1400" b="1" i="0" u="none" strike="noStrike" cap="none" normalizeH="0" baseline="0" dirty="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6</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19</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7781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43656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Meeting Duration</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2</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1.5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436563">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Agency Diversity</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7</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4</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5</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charset="0"/>
                          <a:ea typeface="Arial" charset="0"/>
                          <a:cs typeface="Arial" charset="0"/>
                        </a:rPr>
                        <a:t>3</a:t>
                      </a:r>
                      <a:endParaRPr kumimoji="0" lang="en-US" altLang="en-US" sz="1400" b="1" i="0" u="none" strike="noStrike" cap="none" normalizeH="0" baseline="0" dirty="0">
                        <a:ln>
                          <a:noFill/>
                        </a:ln>
                        <a:solidFill>
                          <a:srgbClr val="000000"/>
                        </a:solidFill>
                        <a:effectLst/>
                        <a:latin typeface="Arial" charset="0"/>
                        <a:ea typeface="Arial" charset="0"/>
                        <a:cs typeface="Arial" charset="0"/>
                      </a:endParaRP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charset="0"/>
                          <a:ea typeface="Arial" charset="0"/>
                          <a:cs typeface="Arial" charset="0"/>
                        </a:rPr>
                        <a:t>3</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0000"/>
                        </a:lnSpc>
                        <a:spcBef>
                          <a:spcPct val="10000"/>
                        </a:spcBef>
                        <a:spcAft>
                          <a:spcPct val="10000"/>
                        </a:spcAft>
                        <a:buSzPct val="125000"/>
                        <a:defRPr sz="2100" b="1">
                          <a:solidFill>
                            <a:schemeClr val="tx1"/>
                          </a:solidFill>
                          <a:latin typeface="Arial" charset="0"/>
                        </a:defRPr>
                      </a:lvl1pPr>
                      <a:lvl2pPr marL="742950" indent="-285750">
                        <a:lnSpc>
                          <a:spcPct val="80000"/>
                        </a:lnSpc>
                        <a:spcBef>
                          <a:spcPct val="10000"/>
                        </a:spcBef>
                        <a:spcAft>
                          <a:spcPct val="10000"/>
                        </a:spcAft>
                        <a:buSzPct val="125000"/>
                        <a:defRPr sz="2000" b="1">
                          <a:solidFill>
                            <a:schemeClr val="tx1"/>
                          </a:solidFill>
                          <a:latin typeface="Arial" charset="0"/>
                        </a:defRPr>
                      </a:lvl2pPr>
                      <a:lvl3pPr marL="1143000" indent="-228600">
                        <a:lnSpc>
                          <a:spcPct val="80000"/>
                        </a:lnSpc>
                        <a:spcBef>
                          <a:spcPct val="10000"/>
                        </a:spcBef>
                        <a:spcAft>
                          <a:spcPct val="10000"/>
                        </a:spcAft>
                        <a:buSzPct val="125000"/>
                        <a:defRPr sz="1600" b="1">
                          <a:solidFill>
                            <a:schemeClr val="tx1"/>
                          </a:solidFill>
                          <a:latin typeface="Arial" charset="0"/>
                        </a:defRPr>
                      </a:lvl3pPr>
                      <a:lvl4pPr marL="1600200" indent="-228600">
                        <a:lnSpc>
                          <a:spcPct val="80000"/>
                        </a:lnSpc>
                        <a:spcBef>
                          <a:spcPct val="10000"/>
                        </a:spcBef>
                        <a:spcAft>
                          <a:spcPct val="10000"/>
                        </a:spcAft>
                        <a:buSzPct val="125000"/>
                        <a:defRPr sz="1600" b="1">
                          <a:solidFill>
                            <a:schemeClr val="tx1"/>
                          </a:solidFill>
                          <a:latin typeface="Arial" charset="0"/>
                        </a:defRPr>
                      </a:lvl4pPr>
                      <a:lvl5pPr marL="2057400" indent="-228600">
                        <a:lnSpc>
                          <a:spcPct val="80000"/>
                        </a:lnSpc>
                        <a:spcBef>
                          <a:spcPct val="10000"/>
                        </a:spcBef>
                        <a:spcAft>
                          <a:spcPct val="10000"/>
                        </a:spcAft>
                        <a:buSzPct val="125000"/>
                        <a:defRPr sz="1600" b="1">
                          <a:solidFill>
                            <a:schemeClr val="tx1"/>
                          </a:solidFill>
                          <a:latin typeface="Arial" charset="0"/>
                        </a:defRPr>
                      </a:lvl5pPr>
                      <a:lvl6pPr marL="2514600" indent="-228600" eaLnBrk="0" fontAlgn="base" hangingPunct="0">
                        <a:lnSpc>
                          <a:spcPct val="80000"/>
                        </a:lnSpc>
                        <a:spcBef>
                          <a:spcPct val="10000"/>
                        </a:spcBef>
                        <a:spcAft>
                          <a:spcPct val="10000"/>
                        </a:spcAft>
                        <a:buSzPct val="125000"/>
                        <a:defRPr sz="1600" b="1">
                          <a:solidFill>
                            <a:schemeClr val="tx1"/>
                          </a:solidFill>
                          <a:latin typeface="Arial" charset="0"/>
                        </a:defRPr>
                      </a:lvl6pPr>
                      <a:lvl7pPr marL="2971800" indent="-228600" eaLnBrk="0" fontAlgn="base" hangingPunct="0">
                        <a:lnSpc>
                          <a:spcPct val="80000"/>
                        </a:lnSpc>
                        <a:spcBef>
                          <a:spcPct val="10000"/>
                        </a:spcBef>
                        <a:spcAft>
                          <a:spcPct val="10000"/>
                        </a:spcAft>
                        <a:buSzPct val="125000"/>
                        <a:defRPr sz="1600" b="1">
                          <a:solidFill>
                            <a:schemeClr val="tx1"/>
                          </a:solidFill>
                          <a:latin typeface="Arial" charset="0"/>
                        </a:defRPr>
                      </a:lvl7pPr>
                      <a:lvl8pPr marL="3429000" indent="-228600" eaLnBrk="0" fontAlgn="base" hangingPunct="0">
                        <a:lnSpc>
                          <a:spcPct val="80000"/>
                        </a:lnSpc>
                        <a:spcBef>
                          <a:spcPct val="10000"/>
                        </a:spcBef>
                        <a:spcAft>
                          <a:spcPct val="10000"/>
                        </a:spcAft>
                        <a:buSzPct val="125000"/>
                        <a:defRPr sz="1600" b="1">
                          <a:solidFill>
                            <a:schemeClr val="tx1"/>
                          </a:solidFill>
                          <a:latin typeface="Arial" charset="0"/>
                        </a:defRPr>
                      </a:lvl8pPr>
                      <a:lvl9pPr marL="3886200" indent="-228600" eaLnBrk="0" fontAlgn="base" hangingPunct="0">
                        <a:lnSpc>
                          <a:spcPct val="80000"/>
                        </a:lnSpc>
                        <a:spcBef>
                          <a:spcPct val="10000"/>
                        </a:spcBef>
                        <a:spcAft>
                          <a:spcPct val="10000"/>
                        </a:spcAft>
                        <a:buSzPct val="125000"/>
                        <a:defRPr sz="1600" b="1">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charset="0"/>
                          <a:ea typeface="Arial" charset="0"/>
                          <a:cs typeface="Arial" charset="0"/>
                        </a:rPr>
                        <a:t>7</a:t>
                      </a:r>
                    </a:p>
                  </a:txBody>
                  <a:tcPr marL="9525" marR="9525" marT="9522"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bl>
          </a:graphicData>
        </a:graphic>
      </p:graphicFrame>
    </p:spTree>
    <p:extLst>
      <p:ext uri="{BB962C8B-B14F-4D97-AF65-F5344CB8AC3E}">
        <p14:creationId xmlns:p14="http://schemas.microsoft.com/office/powerpoint/2010/main" val="351849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Planned Resolution Summary</a:t>
            </a:r>
            <a:endParaRPr lang="en-US" dirty="0"/>
          </a:p>
        </p:txBody>
      </p:sp>
      <p:sp>
        <p:nvSpPr>
          <p:cNvPr id="3" name="Content Placeholder 2"/>
          <p:cNvSpPr>
            <a:spLocks noGrp="1"/>
          </p:cNvSpPr>
          <p:nvPr>
            <p:ph idx="1"/>
          </p:nvPr>
        </p:nvSpPr>
        <p:spPr>
          <a:xfrm>
            <a:off x="462665" y="740650"/>
            <a:ext cx="8229600" cy="5952775"/>
          </a:xfrm>
        </p:spPr>
        <p:txBody>
          <a:bodyPr/>
          <a:lstStyle/>
          <a:p>
            <a:r>
              <a:rPr lang="en-US" sz="1800" dirty="0" smtClean="0"/>
              <a:t>Sec WG</a:t>
            </a:r>
          </a:p>
          <a:p>
            <a:pPr marL="577850" lvl="2">
              <a:spcBef>
                <a:spcPts val="0"/>
              </a:spcBef>
              <a:spcAft>
                <a:spcPts val="0"/>
              </a:spcAft>
              <a:buFont typeface="Arial"/>
              <a:buChar char="•"/>
              <a:defRPr/>
            </a:pPr>
            <a:r>
              <a:rPr lang="en-US" altLang="ja-JP" sz="1600" u="sng" dirty="0">
                <a:latin typeface="Calibri" pitchFamily="34" charset="0"/>
                <a:ea typeface="ＭＳ Ｐゴシック" pitchFamily="-107" charset="-128"/>
              </a:rPr>
              <a:t>Resolution: </a:t>
            </a:r>
            <a:r>
              <a:rPr lang="en-US" sz="1600" u="sng" dirty="0" smtClean="0">
                <a:latin typeface="Calibri" pitchFamily="34" charset="0"/>
                <a:ea typeface="ＭＳ Ｐゴシック" pitchFamily="-107" charset="-128"/>
              </a:rPr>
              <a:t>Network Layer Security to go for CESG and Agency review.</a:t>
            </a:r>
          </a:p>
          <a:p>
            <a:pPr marL="577850" lvl="2">
              <a:spcBef>
                <a:spcPts val="0"/>
              </a:spcBef>
              <a:spcAft>
                <a:spcPts val="0"/>
              </a:spcAft>
              <a:buFont typeface="Arial"/>
              <a:buChar char="•"/>
              <a:defRPr/>
            </a:pPr>
            <a:r>
              <a:rPr lang="en-US" sz="1600" u="sng" dirty="0" smtClean="0">
                <a:latin typeface="Calibri" pitchFamily="34" charset="0"/>
                <a:ea typeface="ＭＳ Ｐゴシック" pitchFamily="-107" charset="-128"/>
              </a:rPr>
              <a:t>Will recommend adopting cloud </a:t>
            </a:r>
            <a:r>
              <a:rPr lang="en-US" sz="1600" u="sng" dirty="0">
                <a:latin typeface="Calibri" pitchFamily="34" charset="0"/>
                <a:ea typeface="ＭＳ Ｐゴシック" pitchFamily="-107" charset="-128"/>
              </a:rPr>
              <a:t>based environment </a:t>
            </a:r>
            <a:r>
              <a:rPr lang="en-US" sz="1600" u="sng" dirty="0" smtClean="0">
                <a:latin typeface="Calibri" pitchFamily="34" charset="0"/>
                <a:ea typeface="ＭＳ Ｐゴシック" pitchFamily="-107" charset="-128"/>
              </a:rPr>
              <a:t>for testing where needed, guideline to be produced</a:t>
            </a:r>
            <a:endParaRPr lang="en-GB" altLang="ja-JP" sz="1600" u="sng" dirty="0">
              <a:latin typeface="Calibri" pitchFamily="34" charset="0"/>
              <a:ea typeface="ＭＳ Ｐゴシック" pitchFamily="-107" charset="-128"/>
            </a:endParaRPr>
          </a:p>
          <a:p>
            <a:endParaRPr lang="en-US" sz="1600" dirty="0" smtClean="0"/>
          </a:p>
          <a:p>
            <a:r>
              <a:rPr lang="en-US" sz="1800" dirty="0" smtClean="0"/>
              <a:t>D-DOR WG</a:t>
            </a:r>
          </a:p>
          <a:p>
            <a:pPr lvl="1"/>
            <a:r>
              <a:rPr lang="en-US" altLang="ja-JP" sz="1600" u="sng" dirty="0">
                <a:latin typeface="Calibri"/>
                <a:ea typeface="ＭＳ Ｐゴシック" pitchFamily="-107" charset="-128"/>
                <a:cs typeface="Calibri"/>
              </a:rPr>
              <a:t>Resolution: </a:t>
            </a:r>
            <a:r>
              <a:rPr lang="en-US" sz="1600" u="sng" dirty="0" smtClean="0">
                <a:latin typeface="Calibri"/>
                <a:cs typeface="Calibri"/>
              </a:rPr>
              <a:t>Quasar Catalog MB in editor queue for agency review, the </a:t>
            </a:r>
            <a:r>
              <a:rPr lang="en-US" sz="1600" u="sng" dirty="0">
                <a:latin typeface="Calibri"/>
                <a:cs typeface="Calibri"/>
              </a:rPr>
              <a:t>X-band Quasar Catalog on the </a:t>
            </a:r>
            <a:r>
              <a:rPr lang="en-US" sz="1600" u="sng" dirty="0" smtClean="0">
                <a:latin typeface="Calibri"/>
                <a:cs typeface="Calibri"/>
              </a:rPr>
              <a:t>SANA is updated.</a:t>
            </a:r>
          </a:p>
          <a:p>
            <a:pPr lvl="1"/>
            <a:r>
              <a:rPr lang="en-US" sz="1600" u="sng" dirty="0" smtClean="0">
                <a:latin typeface="Calibri"/>
                <a:cs typeface="Calibri"/>
              </a:rPr>
              <a:t>Resolution: D-DOR Operation MB, version 2, </a:t>
            </a:r>
            <a:r>
              <a:rPr lang="en-US" sz="1600" u="sng" dirty="0">
                <a:latin typeface="Calibri"/>
                <a:cs typeface="Calibri"/>
              </a:rPr>
              <a:t>in editor queue for agency review</a:t>
            </a:r>
            <a:endParaRPr lang="en-US" sz="1600" u="sng" dirty="0">
              <a:solidFill>
                <a:srgbClr val="FF0000"/>
              </a:solidFill>
              <a:latin typeface="Calibri"/>
              <a:cs typeface="Calibri"/>
            </a:endParaRPr>
          </a:p>
          <a:p>
            <a:pPr marL="0" indent="0">
              <a:buNone/>
            </a:pPr>
            <a:endParaRPr lang="en-US" sz="1600" dirty="0" smtClean="0">
              <a:latin typeface="Calibri"/>
              <a:cs typeface="Calibri"/>
            </a:endParaRPr>
          </a:p>
          <a:p>
            <a:r>
              <a:rPr lang="en-US" sz="1800" dirty="0" smtClean="0"/>
              <a:t>SAWG WG</a:t>
            </a:r>
          </a:p>
          <a:p>
            <a:pPr marL="688975" lvl="2" indent="-342900">
              <a:spcBef>
                <a:spcPts val="0"/>
              </a:spcBef>
              <a:spcAft>
                <a:spcPts val="0"/>
              </a:spcAft>
              <a:buFont typeface="Arial"/>
              <a:buChar char="•"/>
              <a:defRPr/>
            </a:pPr>
            <a:r>
              <a:rPr lang="en-US" altLang="ja-JP" sz="1600" u="sng" dirty="0">
                <a:latin typeface="Calibri"/>
                <a:ea typeface="ＭＳ Ｐゴシック" pitchFamily="-107" charset="-128"/>
                <a:cs typeface="Calibri"/>
              </a:rPr>
              <a:t>Resolution: </a:t>
            </a:r>
            <a:r>
              <a:rPr lang="en-US" altLang="ja-JP" sz="1600" u="sng" dirty="0" smtClean="0">
                <a:latin typeface="Calibri"/>
                <a:ea typeface="ＭＳ Ｐゴシック" pitchFamily="-107" charset="-128"/>
                <a:cs typeface="Calibri"/>
              </a:rPr>
              <a:t>CCSDS RASDS reconfirmation </a:t>
            </a:r>
            <a:r>
              <a:rPr lang="en-US" altLang="ja-JP" sz="1600" u="sng" dirty="0" smtClean="0">
                <a:latin typeface="Calibri"/>
                <a:ea typeface="ＭＳ Ｐゴシック" pitchFamily="-107" charset="-128"/>
                <a:cs typeface="Calibri"/>
              </a:rPr>
              <a:t>agreed by CESG, submit </a:t>
            </a:r>
            <a:r>
              <a:rPr lang="en-US" altLang="ja-JP" sz="1600" u="sng" dirty="0" smtClean="0">
                <a:latin typeface="Calibri"/>
                <a:ea typeface="ＭＳ Ｐゴシック" pitchFamily="-107" charset="-128"/>
                <a:cs typeface="Calibri"/>
              </a:rPr>
              <a:t>for </a:t>
            </a:r>
            <a:r>
              <a:rPr lang="en-US" altLang="ja-JP" sz="1600" u="sng" dirty="0" smtClean="0">
                <a:latin typeface="Calibri"/>
                <a:ea typeface="ＭＳ Ｐゴシック" pitchFamily="-107" charset="-128"/>
                <a:cs typeface="Calibri"/>
              </a:rPr>
              <a:t>CMC review</a:t>
            </a:r>
            <a:endParaRPr lang="en-US" altLang="ja-JP" sz="1600" u="sng" dirty="0" smtClean="0">
              <a:latin typeface="Calibri"/>
              <a:ea typeface="ＭＳ Ｐゴシック" pitchFamily="-107" charset="-128"/>
              <a:cs typeface="Calibri"/>
            </a:endParaRPr>
          </a:p>
          <a:p>
            <a:pPr lvl="1">
              <a:lnSpc>
                <a:spcPts val="1800"/>
              </a:lnSpc>
              <a:defRPr/>
            </a:pPr>
            <a:endParaRPr lang="fr-CA" sz="1600" u="sng" dirty="0">
              <a:latin typeface="Calibri" pitchFamily="34" charset="0"/>
              <a:ea typeface="ＭＳ Ｐゴシック" pitchFamily="-107" charset="-128"/>
            </a:endParaRPr>
          </a:p>
          <a:p>
            <a:r>
              <a:rPr lang="en-US" sz="1800" dirty="0" smtClean="0"/>
              <a:t>SANA</a:t>
            </a:r>
            <a:endParaRPr lang="en-US" sz="1800" dirty="0"/>
          </a:p>
          <a:p>
            <a:pPr marL="688975" lvl="2" indent="-342900">
              <a:spcBef>
                <a:spcPts val="0"/>
              </a:spcBef>
              <a:spcAft>
                <a:spcPts val="0"/>
              </a:spcAft>
              <a:buFont typeface="Arial"/>
              <a:buChar char="•"/>
              <a:defRPr/>
            </a:pPr>
            <a:r>
              <a:rPr lang="en-US" altLang="ja-JP" sz="1600" u="sng" dirty="0">
                <a:latin typeface="Calibri"/>
                <a:ea typeface="ＭＳ Ｐゴシック" pitchFamily="-107" charset="-128"/>
                <a:cs typeface="Calibri"/>
              </a:rPr>
              <a:t>Resolution: </a:t>
            </a:r>
            <a:r>
              <a:rPr lang="en-US" altLang="ja-JP" sz="1600" u="sng" dirty="0" smtClean="0">
                <a:latin typeface="Calibri"/>
                <a:ea typeface="ＭＳ Ｐゴシック" pitchFamily="-107" charset="-128"/>
                <a:cs typeface="Calibri"/>
              </a:rPr>
              <a:t>Publish Registry Management Policy and companion </a:t>
            </a:r>
            <a:r>
              <a:rPr lang="en-US" altLang="ja-JP" sz="1600" u="sng" dirty="0" err="1" smtClean="0">
                <a:latin typeface="Calibri"/>
                <a:ea typeface="ＭＳ Ｐゴシック" pitchFamily="-107" charset="-128"/>
                <a:cs typeface="Calibri"/>
              </a:rPr>
              <a:t>docs,CMC</a:t>
            </a:r>
            <a:r>
              <a:rPr lang="en-US" altLang="ja-JP" sz="1600" u="sng" dirty="0" smtClean="0">
                <a:latin typeface="Calibri"/>
                <a:ea typeface="ＭＳ Ｐゴシック" pitchFamily="-107" charset="-128"/>
                <a:cs typeface="Calibri"/>
              </a:rPr>
              <a:t> review.  </a:t>
            </a:r>
            <a:endParaRPr lang="en-US" altLang="ja-JP" sz="1600" u="sng" dirty="0" smtClean="0">
              <a:latin typeface="Calibri"/>
              <a:ea typeface="ＭＳ Ｐゴシック" pitchFamily="-107" charset="-128"/>
              <a:cs typeface="Calibri"/>
            </a:endParaRPr>
          </a:p>
          <a:p>
            <a:pPr marL="688975" lvl="2" indent="-342900">
              <a:spcBef>
                <a:spcPts val="0"/>
              </a:spcBef>
              <a:spcAft>
                <a:spcPts val="0"/>
              </a:spcAft>
              <a:buFont typeface="Arial"/>
              <a:buChar char="•"/>
              <a:defRPr/>
            </a:pPr>
            <a:r>
              <a:rPr lang="en-US" altLang="ja-JP" sz="1600" u="sng" dirty="0" smtClean="0">
                <a:latin typeface="Calibri"/>
                <a:ea typeface="ＭＳ Ｐゴシック" pitchFamily="-107" charset="-128"/>
                <a:cs typeface="Calibri"/>
              </a:rPr>
              <a:t>Resolution: Request CMC, AR, and Spectrum managers to provide S/C frequency data.</a:t>
            </a:r>
            <a:endParaRPr lang="en-US" altLang="ja-JP" sz="1600" u="sng" dirty="0">
              <a:latin typeface="Calibri"/>
              <a:ea typeface="ＭＳ Ｐゴシック" pitchFamily="-107" charset="-128"/>
              <a:cs typeface="Calibri"/>
            </a:endParaRPr>
          </a:p>
          <a:p>
            <a:endParaRPr lang="en-US" sz="1800" dirty="0" smtClean="0"/>
          </a:p>
          <a:p>
            <a:r>
              <a:rPr lang="en-US" sz="1800" dirty="0" smtClean="0"/>
              <a:t>XSG </a:t>
            </a:r>
            <a:r>
              <a:rPr lang="en-US" sz="1800" dirty="0"/>
              <a:t>SIG</a:t>
            </a:r>
          </a:p>
          <a:p>
            <a:pPr marL="688975" lvl="2" indent="-342900">
              <a:spcBef>
                <a:spcPts val="0"/>
              </a:spcBef>
              <a:spcAft>
                <a:spcPts val="0"/>
              </a:spcAft>
              <a:buFont typeface="Arial"/>
              <a:buChar char="•"/>
              <a:defRPr/>
            </a:pPr>
            <a:r>
              <a:rPr lang="en-US" altLang="ja-JP" sz="1600" u="sng" dirty="0">
                <a:latin typeface="Calibri"/>
                <a:ea typeface="ＭＳ Ｐゴシック" pitchFamily="-107" charset="-128"/>
                <a:cs typeface="Calibri"/>
              </a:rPr>
              <a:t>Resolution: F</a:t>
            </a:r>
            <a:r>
              <a:rPr lang="en-US" altLang="ja-JP" sz="1600" u="sng" dirty="0" smtClean="0">
                <a:latin typeface="Calibri"/>
                <a:ea typeface="ＭＳ Ｐゴシック" pitchFamily="-107" charset="-128"/>
                <a:cs typeface="Calibri"/>
              </a:rPr>
              <a:t>inalize XML </a:t>
            </a:r>
            <a:r>
              <a:rPr lang="en-US" altLang="ja-JP" sz="1600" u="sng" dirty="0">
                <a:latin typeface="Calibri"/>
                <a:ea typeface="ＭＳ Ｐゴシック" pitchFamily="-107" charset="-128"/>
                <a:cs typeface="Calibri"/>
              </a:rPr>
              <a:t>Policy </a:t>
            </a:r>
            <a:r>
              <a:rPr lang="en-US" altLang="ja-JP" sz="1600" u="sng" dirty="0" smtClean="0">
                <a:latin typeface="Calibri"/>
                <a:ea typeface="ＭＳ Ｐゴシック" pitchFamily="-107" charset="-128"/>
                <a:cs typeface="Calibri"/>
              </a:rPr>
              <a:t>document and </a:t>
            </a:r>
            <a:r>
              <a:rPr lang="en-US" altLang="ja-JP" sz="1600" u="sng" dirty="0">
                <a:latin typeface="Calibri"/>
                <a:ea typeface="ＭＳ Ｐゴシック" pitchFamily="-107" charset="-128"/>
                <a:cs typeface="Calibri"/>
              </a:rPr>
              <a:t>then close.  </a:t>
            </a:r>
            <a:endParaRPr lang="en-US" altLang="ja-JP" sz="1600" u="sng" dirty="0" smtClean="0">
              <a:latin typeface="Calibri"/>
              <a:ea typeface="ＭＳ Ｐゴシック" pitchFamily="-107" charset="-128"/>
              <a:cs typeface="Calibri"/>
            </a:endParaRPr>
          </a:p>
          <a:p>
            <a:pPr marL="688975" lvl="2" indent="-342900">
              <a:spcBef>
                <a:spcPts val="0"/>
              </a:spcBef>
              <a:spcAft>
                <a:spcPts val="0"/>
              </a:spcAft>
              <a:buFont typeface="Arial"/>
              <a:buChar char="•"/>
              <a:defRPr/>
            </a:pPr>
            <a:r>
              <a:rPr lang="en-US" altLang="ja-JP" sz="1600" u="sng" dirty="0" smtClean="0">
                <a:latin typeface="Calibri"/>
                <a:ea typeface="ＭＳ Ｐゴシック" pitchFamily="-107" charset="-128"/>
                <a:cs typeface="Calibri"/>
              </a:rPr>
              <a:t>Future </a:t>
            </a:r>
            <a:r>
              <a:rPr lang="en-US" altLang="ja-JP" sz="1600" u="sng" dirty="0">
                <a:latin typeface="Calibri"/>
                <a:ea typeface="ＭＳ Ｐゴシック" pitchFamily="-107" charset="-128"/>
                <a:cs typeface="Calibri"/>
              </a:rPr>
              <a:t>work on XML guidelines and validation tools to be done in restarted SAWG.</a:t>
            </a:r>
          </a:p>
          <a:p>
            <a:pPr marL="688975" lvl="2" indent="-342900">
              <a:spcBef>
                <a:spcPts val="0"/>
              </a:spcBef>
              <a:spcAft>
                <a:spcPts val="0"/>
              </a:spcAft>
              <a:buFont typeface="Arial"/>
              <a:buChar char="•"/>
              <a:defRPr/>
            </a:pPr>
            <a:endParaRPr lang="en-US" sz="1600" u="sng" dirty="0">
              <a:latin typeface="Calibri" pitchFamily="34" charset="0"/>
              <a:ea typeface="ＭＳ Ｐゴシック" pitchFamily="-107" charset="-128"/>
            </a:endParaRPr>
          </a:p>
          <a:p>
            <a:r>
              <a:rPr lang="en-US" sz="1800" dirty="0"/>
              <a:t>TDE </a:t>
            </a:r>
            <a:r>
              <a:rPr lang="en-US" sz="1800" dirty="0" err="1"/>
              <a:t>BoF</a:t>
            </a:r>
            <a:endParaRPr lang="en-US" sz="1800" dirty="0"/>
          </a:p>
          <a:p>
            <a:pPr marL="688975" lvl="2" indent="-342900">
              <a:spcBef>
                <a:spcPts val="0"/>
              </a:spcBef>
              <a:spcAft>
                <a:spcPts val="0"/>
              </a:spcAft>
              <a:buFont typeface="Arial"/>
              <a:buChar char="•"/>
              <a:defRPr/>
            </a:pPr>
            <a:r>
              <a:rPr lang="en-US" altLang="ja-JP" sz="1600" u="sng" dirty="0">
                <a:latin typeface="Calibri"/>
                <a:ea typeface="ＭＳ Ｐゴシック" pitchFamily="-107" charset="-128"/>
                <a:cs typeface="Calibri"/>
              </a:rPr>
              <a:t>Resolution: </a:t>
            </a:r>
            <a:r>
              <a:rPr lang="en-US" altLang="ja-JP" sz="1600" u="sng" dirty="0" smtClean="0">
                <a:latin typeface="Calibri" pitchFamily="34" charset="0"/>
                <a:ea typeface="ＭＳ Ｐゴシック" pitchFamily="-107" charset="-128"/>
              </a:rPr>
              <a:t>Request made to close </a:t>
            </a:r>
            <a:r>
              <a:rPr lang="en-US" altLang="ja-JP" sz="1600" u="sng" dirty="0" err="1">
                <a:latin typeface="Calibri" pitchFamily="34" charset="0"/>
                <a:ea typeface="ＭＳ Ｐゴシック" pitchFamily="-107" charset="-128"/>
              </a:rPr>
              <a:t>BoF</a:t>
            </a:r>
            <a:r>
              <a:rPr lang="en-US" altLang="ja-JP" sz="1600" u="sng" dirty="0">
                <a:latin typeface="Calibri" pitchFamily="34" charset="0"/>
                <a:ea typeface="ＭＳ Ｐゴシック" pitchFamily="-107" charset="-128"/>
              </a:rPr>
              <a:t> </a:t>
            </a:r>
            <a:r>
              <a:rPr lang="en-US" altLang="ja-JP" sz="1600" u="sng" dirty="0" smtClean="0">
                <a:latin typeface="Calibri" pitchFamily="34" charset="0"/>
                <a:ea typeface="ＭＳ Ｐゴシック" pitchFamily="-107" charset="-128"/>
              </a:rPr>
              <a:t>and archive materials.</a:t>
            </a:r>
            <a:endParaRPr lang="en-GB" altLang="ja-JP" sz="1600" u="sng" dirty="0">
              <a:latin typeface="Calibri" pitchFamily="34" charset="0"/>
              <a:ea typeface="ＭＳ Ｐゴシック" pitchFamily="-107" charset="-128"/>
            </a:endParaRPr>
          </a:p>
          <a:p>
            <a:pPr marL="342900" lvl="1" indent="-342900">
              <a:spcBef>
                <a:spcPts val="0"/>
              </a:spcBef>
              <a:spcAft>
                <a:spcPts val="0"/>
              </a:spcAft>
              <a:buFont typeface="Arial"/>
              <a:buChar char="•"/>
              <a:defRPr/>
            </a:pPr>
            <a:endParaRPr lang="en-US" sz="1400" dirty="0">
              <a:latin typeface="Calibri" pitchFamily="34" charset="0"/>
              <a:ea typeface="ＭＳ Ｐゴシック" pitchFamily="-107" charset="-128"/>
            </a:endParaRPr>
          </a:p>
          <a:p>
            <a:pPr lvl="1"/>
            <a:endParaRPr lang="en-US" sz="1400" dirty="0"/>
          </a:p>
        </p:txBody>
      </p:sp>
    </p:spTree>
    <p:extLst>
      <p:ext uri="{BB962C8B-B14F-4D97-AF65-F5344CB8AC3E}">
        <p14:creationId xmlns:p14="http://schemas.microsoft.com/office/powerpoint/2010/main" val="516723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990600" y="1176338"/>
            <a:ext cx="7162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57200" indent="-457200" eaLnBrk="0" hangingPunct="0">
              <a:defRPr kumimoji="1" sz="2400">
                <a:solidFill>
                  <a:schemeClr val="tx1"/>
                </a:solidFill>
                <a:latin typeface="Times" charset="0"/>
                <a:ea typeface="Osaka" charset="0"/>
                <a:cs typeface="Osaka" charset="0"/>
              </a:defRPr>
            </a:lvl1pPr>
            <a:lvl2pPr marL="742950" indent="-285750" eaLnBrk="0" hangingPunct="0">
              <a:defRPr kumimoji="1" sz="2400">
                <a:solidFill>
                  <a:schemeClr val="tx1"/>
                </a:solidFill>
                <a:latin typeface="Times" charset="0"/>
                <a:ea typeface="Osaka" charset="0"/>
                <a:cs typeface="Osaka" charset="0"/>
              </a:defRPr>
            </a:lvl2pPr>
            <a:lvl3pPr marL="1143000" indent="-228600" eaLnBrk="0" hangingPunct="0">
              <a:defRPr kumimoji="1" sz="2400">
                <a:solidFill>
                  <a:schemeClr val="tx1"/>
                </a:solidFill>
                <a:latin typeface="Times" charset="0"/>
                <a:ea typeface="Osaka" charset="0"/>
                <a:cs typeface="Osaka" charset="0"/>
              </a:defRPr>
            </a:lvl3pPr>
            <a:lvl4pPr marL="1600200" indent="-228600" eaLnBrk="0" hangingPunct="0">
              <a:defRPr kumimoji="1" sz="2400">
                <a:solidFill>
                  <a:schemeClr val="tx1"/>
                </a:solidFill>
                <a:latin typeface="Times" charset="0"/>
                <a:ea typeface="Osaka" charset="0"/>
                <a:cs typeface="Osaka" charset="0"/>
              </a:defRPr>
            </a:lvl4pPr>
            <a:lvl5pPr marL="2057400" indent="-228600" eaLnBrk="0" hangingPunct="0">
              <a:defRPr kumimoji="1"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kumimoji="1"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kumimoji="1"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kumimoji="1"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kumimoji="1" sz="2400">
                <a:solidFill>
                  <a:schemeClr val="tx1"/>
                </a:solidFill>
                <a:latin typeface="Times" charset="0"/>
                <a:ea typeface="Osaka" charset="0"/>
                <a:cs typeface="Osaka" charset="0"/>
              </a:defRPr>
            </a:lvl9pPr>
          </a:lstStyle>
          <a:p>
            <a:pPr>
              <a:spcBef>
                <a:spcPct val="50000"/>
              </a:spcBef>
              <a:defRPr/>
            </a:pPr>
            <a:endParaRPr kumimoji="0" lang="en-US" smtClean="0">
              <a:latin typeface="Arial" charset="0"/>
            </a:endParaRPr>
          </a:p>
        </p:txBody>
      </p:sp>
      <p:sp>
        <p:nvSpPr>
          <p:cNvPr id="3075" name="Text Box 3"/>
          <p:cNvSpPr txBox="1">
            <a:spLocks noChangeArrowheads="1"/>
          </p:cNvSpPr>
          <p:nvPr/>
        </p:nvSpPr>
        <p:spPr bwMode="auto">
          <a:xfrm>
            <a:off x="533400" y="838200"/>
            <a:ext cx="6781800" cy="779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kumimoji="1" sz="2400">
                <a:solidFill>
                  <a:schemeClr val="tx1"/>
                </a:solidFill>
                <a:latin typeface="Times" charset="0"/>
                <a:ea typeface="Osaka" charset="0"/>
                <a:cs typeface="Osaka" charset="0"/>
              </a:defRPr>
            </a:lvl1pPr>
            <a:lvl2pPr marL="742950" indent="-285750" eaLnBrk="0" hangingPunct="0">
              <a:defRPr kumimoji="1" sz="2400">
                <a:solidFill>
                  <a:schemeClr val="tx1"/>
                </a:solidFill>
                <a:latin typeface="Times" charset="0"/>
                <a:ea typeface="Osaka" charset="0"/>
                <a:cs typeface="Osaka" charset="0"/>
              </a:defRPr>
            </a:lvl2pPr>
            <a:lvl3pPr marL="1143000" indent="-228600" eaLnBrk="0" hangingPunct="0">
              <a:defRPr kumimoji="1" sz="2400">
                <a:solidFill>
                  <a:schemeClr val="tx1"/>
                </a:solidFill>
                <a:latin typeface="Times" charset="0"/>
                <a:ea typeface="Osaka" charset="0"/>
                <a:cs typeface="Osaka" charset="0"/>
              </a:defRPr>
            </a:lvl3pPr>
            <a:lvl4pPr marL="1600200" indent="-228600" eaLnBrk="0" hangingPunct="0">
              <a:defRPr kumimoji="1" sz="2400">
                <a:solidFill>
                  <a:schemeClr val="tx1"/>
                </a:solidFill>
                <a:latin typeface="Times" charset="0"/>
                <a:ea typeface="Osaka" charset="0"/>
                <a:cs typeface="Osaka" charset="0"/>
              </a:defRPr>
            </a:lvl4pPr>
            <a:lvl5pPr marL="2057400" indent="-228600" eaLnBrk="0" hangingPunct="0">
              <a:defRPr kumimoji="1"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kumimoji="1"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kumimoji="1"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kumimoji="1"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kumimoji="1" sz="2400">
                <a:solidFill>
                  <a:schemeClr val="tx1"/>
                </a:solidFill>
                <a:latin typeface="Times" charset="0"/>
                <a:ea typeface="Osaka" charset="0"/>
                <a:cs typeface="Osaka" charset="0"/>
              </a:defRPr>
            </a:lvl9pPr>
          </a:lstStyle>
          <a:p>
            <a:pPr>
              <a:spcBef>
                <a:spcPct val="50000"/>
              </a:spcBef>
              <a:defRPr/>
            </a:pPr>
            <a:endParaRPr kumimoji="0" lang="en-US" sz="1800" b="1" smtClean="0">
              <a:solidFill>
                <a:srgbClr val="CC0000"/>
              </a:solidFill>
              <a:latin typeface="Arial" charset="0"/>
            </a:endParaRPr>
          </a:p>
          <a:p>
            <a:pPr>
              <a:spcBef>
                <a:spcPct val="50000"/>
              </a:spcBef>
              <a:defRPr/>
            </a:pPr>
            <a:endParaRPr kumimoji="0" lang="en-GB" sz="1800" b="1" smtClean="0">
              <a:solidFill>
                <a:srgbClr val="CC0000"/>
              </a:solidFill>
              <a:latin typeface="Arial" charset="0"/>
            </a:endParaRPr>
          </a:p>
        </p:txBody>
      </p:sp>
      <p:sp>
        <p:nvSpPr>
          <p:cNvPr id="3076" name="Text Box 4"/>
          <p:cNvSpPr txBox="1">
            <a:spLocks noChangeArrowheads="1"/>
          </p:cNvSpPr>
          <p:nvPr/>
        </p:nvSpPr>
        <p:spPr bwMode="auto">
          <a:xfrm>
            <a:off x="2037270" y="86172"/>
            <a:ext cx="457200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defPPr>
              <a:defRPr lang="en-US"/>
            </a:defPPr>
            <a:lvl1pPr marL="342900" indent="-342900" eaLnBrk="0" hangingPunct="0">
              <a:defRPr kumimoji="1" sz="2400">
                <a:latin typeface="Times" charset="0"/>
                <a:ea typeface="Osaka" charset="0"/>
                <a:cs typeface="Osaka" charset="0"/>
              </a:defRPr>
            </a:lvl1pPr>
            <a:lvl2pPr lvl="1" algn="ctr" eaLnBrk="0" hangingPunct="0">
              <a:spcBef>
                <a:spcPct val="50000"/>
              </a:spcBef>
              <a:defRPr kumimoji="1" sz="2400">
                <a:solidFill>
                  <a:srgbClr val="000099"/>
                </a:solidFill>
                <a:effectLst>
                  <a:outerShdw blurRad="38100" dist="38100" dir="2700000" algn="tl">
                    <a:srgbClr val="000000">
                      <a:alpha val="43137"/>
                    </a:srgbClr>
                  </a:outerShdw>
                </a:effectLst>
                <a:latin typeface="Calibri" pitchFamily="34" charset="0"/>
              </a:defRPr>
            </a:lvl2pPr>
            <a:lvl3pPr marL="1143000" indent="-228600" eaLnBrk="0" hangingPunct="0">
              <a:defRPr kumimoji="1" sz="2400">
                <a:latin typeface="Times" charset="0"/>
                <a:ea typeface="Osaka" charset="0"/>
                <a:cs typeface="Osaka" charset="0"/>
              </a:defRPr>
            </a:lvl3pPr>
            <a:lvl4pPr marL="1600200" indent="-228600" eaLnBrk="0" hangingPunct="0">
              <a:defRPr kumimoji="1" sz="2400">
                <a:latin typeface="Times" charset="0"/>
                <a:ea typeface="Osaka" charset="0"/>
                <a:cs typeface="Osaka" charset="0"/>
              </a:defRPr>
            </a:lvl4pPr>
            <a:lvl5pPr marL="2057400" indent="-228600" eaLnBrk="0" hangingPunct="0">
              <a:defRPr kumimoji="1" sz="2400">
                <a:latin typeface="Times" charset="0"/>
                <a:ea typeface="Osaka" charset="0"/>
                <a:cs typeface="Osaka" charset="0"/>
              </a:defRPr>
            </a:lvl5pPr>
            <a:lvl6pPr marL="2514600" indent="-228600" eaLnBrk="0" fontAlgn="base" hangingPunct="0">
              <a:spcBef>
                <a:spcPct val="0"/>
              </a:spcBef>
              <a:spcAft>
                <a:spcPct val="0"/>
              </a:spcAft>
              <a:defRPr kumimoji="1" sz="2400">
                <a:latin typeface="Times" charset="0"/>
                <a:ea typeface="Osaka" charset="0"/>
                <a:cs typeface="Osaka" charset="0"/>
              </a:defRPr>
            </a:lvl6pPr>
            <a:lvl7pPr marL="2971800" indent="-228600" eaLnBrk="0" fontAlgn="base" hangingPunct="0">
              <a:spcBef>
                <a:spcPct val="0"/>
              </a:spcBef>
              <a:spcAft>
                <a:spcPct val="0"/>
              </a:spcAft>
              <a:defRPr kumimoji="1" sz="2400">
                <a:latin typeface="Times" charset="0"/>
                <a:ea typeface="Osaka" charset="0"/>
                <a:cs typeface="Osaka" charset="0"/>
              </a:defRPr>
            </a:lvl7pPr>
            <a:lvl8pPr marL="3429000" indent="-228600" eaLnBrk="0" fontAlgn="base" hangingPunct="0">
              <a:spcBef>
                <a:spcPct val="0"/>
              </a:spcBef>
              <a:spcAft>
                <a:spcPct val="0"/>
              </a:spcAft>
              <a:defRPr kumimoji="1" sz="2400">
                <a:latin typeface="Times" charset="0"/>
                <a:ea typeface="Osaka" charset="0"/>
                <a:cs typeface="Osaka" charset="0"/>
              </a:defRPr>
            </a:lvl8pPr>
            <a:lvl9pPr marL="3886200" indent="-228600" eaLnBrk="0" fontAlgn="base" hangingPunct="0">
              <a:spcBef>
                <a:spcPct val="0"/>
              </a:spcBef>
              <a:spcAft>
                <a:spcPct val="0"/>
              </a:spcAft>
              <a:defRPr kumimoji="1" sz="2400">
                <a:latin typeface="Times" charset="0"/>
                <a:ea typeface="Osaka" charset="0"/>
                <a:cs typeface="Osaka" charset="0"/>
              </a:defRPr>
            </a:lvl9pPr>
          </a:lstStyle>
          <a:p>
            <a:pPr lvl="1"/>
            <a:r>
              <a:rPr lang="en-GB" dirty="0"/>
              <a:t>SEA Area</a:t>
            </a:r>
            <a:r>
              <a:rPr lang="en-US" dirty="0"/>
              <a:t> WG REPORT</a:t>
            </a:r>
          </a:p>
        </p:txBody>
      </p:sp>
      <p:sp>
        <p:nvSpPr>
          <p:cNvPr id="3077" name="Text Box 5"/>
          <p:cNvSpPr txBox="1">
            <a:spLocks noChangeArrowheads="1"/>
          </p:cNvSpPr>
          <p:nvPr/>
        </p:nvSpPr>
        <p:spPr bwMode="auto">
          <a:xfrm>
            <a:off x="1143000" y="654843"/>
            <a:ext cx="6781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defPPr>
              <a:defRPr lang="en-US"/>
            </a:defPPr>
            <a:lvl1pPr algn="ctr" eaLnBrk="0" hangingPunct="0">
              <a:spcBef>
                <a:spcPct val="50000"/>
              </a:spcBef>
              <a:defRPr kumimoji="0" sz="1800">
                <a:solidFill>
                  <a:srgbClr val="000099"/>
                </a:solidFill>
                <a:ea typeface="Osaka" charset="0"/>
                <a:cs typeface="Osaka" charset="0"/>
              </a:defRPr>
            </a:lvl1pPr>
            <a:lvl2pPr marL="742950" indent="-285750" eaLnBrk="0" hangingPunct="0">
              <a:defRPr kumimoji="1" sz="2400">
                <a:latin typeface="Times" charset="0"/>
                <a:ea typeface="Osaka" charset="0"/>
                <a:cs typeface="Osaka" charset="0"/>
              </a:defRPr>
            </a:lvl2pPr>
            <a:lvl3pPr marL="1143000" indent="-228600" eaLnBrk="0" hangingPunct="0">
              <a:defRPr kumimoji="1" sz="2400">
                <a:latin typeface="Times" charset="0"/>
                <a:ea typeface="Osaka" charset="0"/>
                <a:cs typeface="Osaka" charset="0"/>
              </a:defRPr>
            </a:lvl3pPr>
            <a:lvl4pPr marL="1600200" indent="-228600" eaLnBrk="0" hangingPunct="0">
              <a:defRPr kumimoji="1" sz="2400">
                <a:latin typeface="Times" charset="0"/>
                <a:ea typeface="Osaka" charset="0"/>
                <a:cs typeface="Osaka" charset="0"/>
              </a:defRPr>
            </a:lvl4pPr>
            <a:lvl5pPr marL="2057400" indent="-228600" eaLnBrk="0" hangingPunct="0">
              <a:defRPr kumimoji="1" sz="2400">
                <a:latin typeface="Times" charset="0"/>
                <a:ea typeface="Osaka" charset="0"/>
                <a:cs typeface="Osaka" charset="0"/>
              </a:defRPr>
            </a:lvl5pPr>
            <a:lvl6pPr marL="2514600" indent="-228600" eaLnBrk="0" fontAlgn="base" hangingPunct="0">
              <a:spcBef>
                <a:spcPct val="0"/>
              </a:spcBef>
              <a:spcAft>
                <a:spcPct val="0"/>
              </a:spcAft>
              <a:defRPr kumimoji="1" sz="2400">
                <a:latin typeface="Times" charset="0"/>
                <a:ea typeface="Osaka" charset="0"/>
                <a:cs typeface="Osaka" charset="0"/>
              </a:defRPr>
            </a:lvl6pPr>
            <a:lvl7pPr marL="2971800" indent="-228600" eaLnBrk="0" fontAlgn="base" hangingPunct="0">
              <a:spcBef>
                <a:spcPct val="0"/>
              </a:spcBef>
              <a:spcAft>
                <a:spcPct val="0"/>
              </a:spcAft>
              <a:defRPr kumimoji="1" sz="2400">
                <a:latin typeface="Times" charset="0"/>
                <a:ea typeface="Osaka" charset="0"/>
                <a:cs typeface="Osaka" charset="0"/>
              </a:defRPr>
            </a:lvl7pPr>
            <a:lvl8pPr marL="3429000" indent="-228600" eaLnBrk="0" fontAlgn="base" hangingPunct="0">
              <a:spcBef>
                <a:spcPct val="0"/>
              </a:spcBef>
              <a:spcAft>
                <a:spcPct val="0"/>
              </a:spcAft>
              <a:defRPr kumimoji="1" sz="2400">
                <a:latin typeface="Times" charset="0"/>
                <a:ea typeface="Osaka" charset="0"/>
                <a:cs typeface="Osaka" charset="0"/>
              </a:defRPr>
            </a:lvl8pPr>
            <a:lvl9pPr marL="3886200" indent="-228600" eaLnBrk="0" fontAlgn="base" hangingPunct="0">
              <a:spcBef>
                <a:spcPct val="0"/>
              </a:spcBef>
              <a:spcAft>
                <a:spcPct val="0"/>
              </a:spcAft>
              <a:defRPr kumimoji="1" sz="2400">
                <a:latin typeface="Times" charset="0"/>
                <a:ea typeface="Osaka" charset="0"/>
                <a:cs typeface="Osaka" charset="0"/>
              </a:defRPr>
            </a:lvl9pPr>
          </a:lstStyle>
          <a:p>
            <a:r>
              <a:rPr lang="en-US"/>
              <a:t>SUMMARY TECHNICAL STATUS</a:t>
            </a:r>
            <a:endParaRPr lang="en-GB" dirty="0"/>
          </a:p>
        </p:txBody>
      </p:sp>
      <p:sp>
        <p:nvSpPr>
          <p:cNvPr id="3078" name="Text Box 6"/>
          <p:cNvSpPr txBox="1">
            <a:spLocks noChangeArrowheads="1"/>
          </p:cNvSpPr>
          <p:nvPr/>
        </p:nvSpPr>
        <p:spPr bwMode="auto">
          <a:xfrm>
            <a:off x="323850" y="981075"/>
            <a:ext cx="8569325" cy="41488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57200" indent="-457200" eaLnBrk="0" hangingPunct="0">
              <a:defRPr kumimoji="1" sz="2400">
                <a:solidFill>
                  <a:schemeClr val="tx1"/>
                </a:solidFill>
                <a:latin typeface="Times" charset="0"/>
                <a:ea typeface="Osaka" charset="0"/>
                <a:cs typeface="Osaka" charset="0"/>
              </a:defRPr>
            </a:lvl1pPr>
            <a:lvl2pPr marL="914400" indent="-457200" eaLnBrk="0" hangingPunct="0">
              <a:defRPr kumimoji="1" sz="2400">
                <a:solidFill>
                  <a:schemeClr val="tx1"/>
                </a:solidFill>
                <a:latin typeface="Times" charset="0"/>
                <a:ea typeface="Osaka" charset="0"/>
                <a:cs typeface="Osaka" charset="0"/>
              </a:defRPr>
            </a:lvl2pPr>
            <a:lvl3pPr marL="1143000" indent="-228600" eaLnBrk="0" hangingPunct="0">
              <a:defRPr kumimoji="1" sz="2400">
                <a:solidFill>
                  <a:schemeClr val="tx1"/>
                </a:solidFill>
                <a:latin typeface="Times" charset="0"/>
                <a:ea typeface="Osaka" charset="0"/>
                <a:cs typeface="Osaka" charset="0"/>
              </a:defRPr>
            </a:lvl3pPr>
            <a:lvl4pPr marL="1600200" indent="-228600" eaLnBrk="0" hangingPunct="0">
              <a:defRPr kumimoji="1" sz="2400">
                <a:solidFill>
                  <a:schemeClr val="tx1"/>
                </a:solidFill>
                <a:latin typeface="Times" charset="0"/>
                <a:ea typeface="Osaka" charset="0"/>
                <a:cs typeface="Osaka" charset="0"/>
              </a:defRPr>
            </a:lvl4pPr>
            <a:lvl5pPr marL="2057400" indent="-228600" eaLnBrk="0" hangingPunct="0">
              <a:defRPr kumimoji="1"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kumimoji="1"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kumimoji="1"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kumimoji="1"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kumimoji="1" sz="2400">
                <a:solidFill>
                  <a:schemeClr val="tx1"/>
                </a:solidFill>
                <a:latin typeface="Times" charset="0"/>
                <a:ea typeface="Osaka" charset="0"/>
                <a:cs typeface="Osaka" charset="0"/>
              </a:defRPr>
            </a:lvl9pPr>
          </a:lstStyle>
          <a:p>
            <a:pPr>
              <a:lnSpc>
                <a:spcPct val="70000"/>
              </a:lnSpc>
              <a:spcBef>
                <a:spcPct val="50000"/>
              </a:spcBef>
              <a:defRPr/>
            </a:pPr>
            <a:r>
              <a:rPr kumimoji="0" lang="en-US" sz="1800" b="1" dirty="0" smtClean="0">
                <a:solidFill>
                  <a:schemeClr val="accent2"/>
                </a:solidFill>
                <a:latin typeface="Arial" charset="0"/>
              </a:rPr>
              <a:t>Delta-DOR WG</a:t>
            </a:r>
          </a:p>
          <a:p>
            <a:pPr lvl="1">
              <a:spcBef>
                <a:spcPct val="50000"/>
              </a:spcBef>
              <a:defRPr/>
            </a:pPr>
            <a:r>
              <a:rPr kumimoji="0" lang="en-GB" sz="1800" b="1" dirty="0" smtClean="0">
                <a:latin typeface="Arial" charset="0"/>
                <a:cs typeface="Times New Roman" charset="0"/>
              </a:rPr>
              <a:t>Goal: </a:t>
            </a:r>
            <a:r>
              <a:rPr kumimoji="0" lang="en-GB" sz="1800" b="1" dirty="0" smtClean="0">
                <a:latin typeface="Arial" charset="0"/>
              </a:rPr>
              <a:t>Standardising cross-support for Delta-DOR measurements</a:t>
            </a:r>
            <a:r>
              <a:rPr kumimoji="0" lang="en-GB" dirty="0" smtClean="0"/>
              <a:t> </a:t>
            </a:r>
            <a:endParaRPr kumimoji="0" lang="en-GB" sz="1800" b="1" dirty="0" smtClean="0">
              <a:latin typeface="Arial" charset="0"/>
              <a:cs typeface="Times New Roman" charset="0"/>
            </a:endParaRPr>
          </a:p>
          <a:p>
            <a:pPr lvl="1">
              <a:spcBef>
                <a:spcPct val="50000"/>
              </a:spcBef>
              <a:defRPr/>
            </a:pPr>
            <a:r>
              <a:rPr kumimoji="0" lang="en-GB" sz="1800" b="1" dirty="0" smtClean="0">
                <a:latin typeface="Arial" charset="0"/>
                <a:cs typeface="Times New Roman" charset="0"/>
              </a:rPr>
              <a:t>Working Status: Active </a:t>
            </a:r>
          </a:p>
          <a:p>
            <a:pPr lvl="1">
              <a:spcBef>
                <a:spcPct val="50000"/>
              </a:spcBef>
              <a:defRPr/>
            </a:pPr>
            <a:r>
              <a:rPr kumimoji="0" lang="en-GB" sz="1800" b="1" dirty="0" smtClean="0">
                <a:latin typeface="Arial" charset="0"/>
                <a:cs typeface="Times New Roman" charset="0"/>
              </a:rPr>
              <a:t>Summary progress / Major accomplishments:</a:t>
            </a:r>
            <a:endParaRPr kumimoji="0" lang="en-GB" sz="1400" b="1" dirty="0" smtClean="0">
              <a:latin typeface="Arial" charset="0"/>
              <a:cs typeface="Times New Roman" charset="0"/>
            </a:endParaRPr>
          </a:p>
          <a:p>
            <a:pPr lvl="1">
              <a:spcBef>
                <a:spcPct val="50000"/>
              </a:spcBef>
              <a:defRPr/>
            </a:pPr>
            <a:r>
              <a:rPr kumimoji="0" lang="en-GB" sz="1400" b="1" dirty="0" smtClean="0">
                <a:latin typeface="Arial" charset="0"/>
                <a:cs typeface="Times New Roman" charset="0"/>
              </a:rPr>
              <a:t>	</a:t>
            </a:r>
            <a:r>
              <a:rPr kumimoji="0" lang="en-GB" sz="1400" b="1" dirty="0" smtClean="0">
                <a:solidFill>
                  <a:srgbClr val="CC0099"/>
                </a:solidFill>
                <a:latin typeface="Arial" charset="0"/>
                <a:cs typeface="Times New Roman" charset="0"/>
              </a:rPr>
              <a:t>Magenta </a:t>
            </a:r>
            <a:r>
              <a:rPr kumimoji="0" lang="en-GB" sz="1400" b="1" dirty="0">
                <a:solidFill>
                  <a:srgbClr val="CC0099"/>
                </a:solidFill>
                <a:latin typeface="Arial" charset="0"/>
                <a:cs typeface="Times New Roman" charset="0"/>
              </a:rPr>
              <a:t>Book</a:t>
            </a:r>
            <a:r>
              <a:rPr kumimoji="0" lang="en-GB" sz="1400" b="1" dirty="0" smtClean="0">
                <a:latin typeface="Arial" charset="0"/>
                <a:cs typeface="Times New Roman" charset="0"/>
              </a:rPr>
              <a:t> on Quasar catalogue: </a:t>
            </a:r>
            <a:r>
              <a:rPr lang="en-GB" sz="1400" dirty="0">
                <a:latin typeface="Arial"/>
                <a:cs typeface="Arial"/>
              </a:rPr>
              <a:t>Waiting in document editing queue at Secretariat</a:t>
            </a:r>
            <a:r>
              <a:rPr lang="en-GB" sz="1400" dirty="0" smtClean="0">
                <a:latin typeface="Arial"/>
                <a:cs typeface="Arial"/>
              </a:rPr>
              <a:t>.</a:t>
            </a:r>
            <a:endParaRPr kumimoji="0" lang="en-GB" sz="1400" b="1" dirty="0" smtClean="0">
              <a:solidFill>
                <a:srgbClr val="FF0000"/>
              </a:solidFill>
              <a:latin typeface="Arial"/>
              <a:cs typeface="Arial"/>
            </a:endParaRPr>
          </a:p>
          <a:p>
            <a:pPr lvl="1">
              <a:spcBef>
                <a:spcPct val="50000"/>
              </a:spcBef>
              <a:defRPr/>
            </a:pPr>
            <a:r>
              <a:rPr kumimoji="0" lang="en-GB" sz="1400" b="1" dirty="0" smtClean="0">
                <a:latin typeface="Arial" charset="0"/>
                <a:cs typeface="Times New Roman" charset="0"/>
              </a:rPr>
              <a:t>	</a:t>
            </a:r>
            <a:r>
              <a:rPr kumimoji="0" lang="en-GB" sz="1400" b="1" dirty="0" smtClean="0">
                <a:solidFill>
                  <a:srgbClr val="CC0099"/>
                </a:solidFill>
                <a:latin typeface="Arial" charset="0"/>
                <a:cs typeface="Times New Roman" charset="0"/>
              </a:rPr>
              <a:t>Magenta </a:t>
            </a:r>
            <a:r>
              <a:rPr kumimoji="0" lang="en-GB" sz="1400" b="1" dirty="0">
                <a:solidFill>
                  <a:srgbClr val="CC0099"/>
                </a:solidFill>
                <a:latin typeface="Arial" charset="0"/>
                <a:cs typeface="Times New Roman" charset="0"/>
              </a:rPr>
              <a:t>Book</a:t>
            </a:r>
            <a:r>
              <a:rPr kumimoji="0" lang="en-GB" sz="1400" b="1" dirty="0" smtClean="0">
                <a:latin typeface="Arial" charset="0"/>
                <a:cs typeface="Times New Roman" charset="0"/>
              </a:rPr>
              <a:t> on DDOR </a:t>
            </a:r>
            <a:r>
              <a:rPr kumimoji="0" lang="en-GB" sz="1400" dirty="0">
                <a:latin typeface="Arial" charset="0"/>
                <a:cs typeface="Times New Roman" charset="0"/>
              </a:rPr>
              <a:t>operations v2: Waiting in document editing queue at Secretariat.</a:t>
            </a:r>
          </a:p>
          <a:p>
            <a:pPr lvl="1">
              <a:spcBef>
                <a:spcPct val="50000"/>
              </a:spcBef>
              <a:defRPr/>
            </a:pPr>
            <a:r>
              <a:rPr kumimoji="0" lang="en-GB" sz="1400" b="1" dirty="0" smtClean="0">
                <a:latin typeface="Arial" charset="0"/>
                <a:cs typeface="Times New Roman" charset="0"/>
              </a:rPr>
              <a:t>	</a:t>
            </a:r>
            <a:r>
              <a:rPr kumimoji="0" lang="en-GB" sz="1400" b="1" dirty="0" smtClean="0">
                <a:solidFill>
                  <a:srgbClr val="12BB05"/>
                </a:solidFill>
                <a:latin typeface="Arial" charset="0"/>
                <a:cs typeface="Times New Roman" charset="0"/>
              </a:rPr>
              <a:t>Green</a:t>
            </a:r>
            <a:r>
              <a:rPr kumimoji="0" lang="en-GB" sz="1400" b="1" dirty="0" smtClean="0">
                <a:latin typeface="Arial" charset="0"/>
                <a:cs typeface="Times New Roman" charset="0"/>
              </a:rPr>
              <a:t> </a:t>
            </a:r>
            <a:r>
              <a:rPr kumimoji="0" lang="en-GB" sz="1400" b="1" dirty="0" smtClean="0">
                <a:solidFill>
                  <a:srgbClr val="12BB05"/>
                </a:solidFill>
                <a:latin typeface="Arial" charset="0"/>
                <a:cs typeface="Times New Roman" charset="0"/>
              </a:rPr>
              <a:t>Book</a:t>
            </a:r>
            <a:r>
              <a:rPr kumimoji="0" lang="en-GB" sz="1400" dirty="0">
                <a:latin typeface="Arial" charset="0"/>
                <a:cs typeface="Times New Roman" charset="0"/>
              </a:rPr>
              <a:t>:</a:t>
            </a:r>
            <a:r>
              <a:rPr kumimoji="0" lang="en-GB" sz="1400" b="1" dirty="0" smtClean="0">
                <a:latin typeface="Arial" charset="0"/>
                <a:cs typeface="Times New Roman" charset="0"/>
              </a:rPr>
              <a:t> TOC finalized; work distributed to complete first draft.</a:t>
            </a:r>
          </a:p>
          <a:p>
            <a:pPr lvl="1">
              <a:spcBef>
                <a:spcPct val="50000"/>
              </a:spcBef>
              <a:defRPr/>
            </a:pPr>
            <a:r>
              <a:rPr kumimoji="0" lang="en-GB" sz="1400" b="1" dirty="0" smtClean="0">
                <a:latin typeface="Arial" charset="0"/>
                <a:cs typeface="Times New Roman" charset="0"/>
              </a:rPr>
              <a:t>	Revision of RDEF </a:t>
            </a:r>
            <a:r>
              <a:rPr kumimoji="0" lang="en-GB" sz="1400" b="1" dirty="0" smtClean="0">
                <a:solidFill>
                  <a:srgbClr val="0000FF"/>
                </a:solidFill>
                <a:latin typeface="Arial" charset="0"/>
                <a:cs typeface="Times New Roman" charset="0"/>
              </a:rPr>
              <a:t>Blue Book</a:t>
            </a:r>
            <a:r>
              <a:rPr kumimoji="0" lang="en-GB" sz="1400" b="1" dirty="0" smtClean="0">
                <a:latin typeface="Arial" charset="0"/>
                <a:cs typeface="Times New Roman" charset="0"/>
              </a:rPr>
              <a:t>:  revisions to header parameters discussed</a:t>
            </a:r>
          </a:p>
          <a:p>
            <a:pPr lvl="1">
              <a:spcBef>
                <a:spcPct val="50000"/>
              </a:spcBef>
              <a:defRPr/>
            </a:pPr>
            <a:r>
              <a:rPr kumimoji="0" lang="en-GB" sz="1400" dirty="0">
                <a:latin typeface="Arial" charset="0"/>
                <a:cs typeface="Times New Roman" charset="0"/>
              </a:rPr>
              <a:t>	</a:t>
            </a:r>
            <a:r>
              <a:rPr kumimoji="0" lang="en-GB" sz="1400" dirty="0" smtClean="0">
                <a:latin typeface="Arial" charset="0"/>
                <a:cs typeface="Times New Roman" charset="0"/>
              </a:rPr>
              <a:t>Planning to introduce a higher accuracy DOR tone spec in the future</a:t>
            </a:r>
            <a:endParaRPr kumimoji="0" lang="en-GB" sz="1400" b="1" dirty="0" smtClean="0">
              <a:latin typeface="Arial" charset="0"/>
              <a:cs typeface="Times New Roman" charset="0"/>
            </a:endParaRPr>
          </a:p>
          <a:p>
            <a:pPr lvl="1">
              <a:spcBef>
                <a:spcPct val="50000"/>
              </a:spcBef>
              <a:defRPr/>
            </a:pPr>
            <a:endParaRPr kumimoji="0" lang="en-GB" sz="1400" b="1" dirty="0" smtClean="0">
              <a:latin typeface="Arial" charset="0"/>
              <a:cs typeface="Times New Roman" charset="0"/>
            </a:endParaRPr>
          </a:p>
          <a:p>
            <a:pPr lvl="1">
              <a:spcBef>
                <a:spcPct val="50000"/>
              </a:spcBef>
              <a:defRPr/>
            </a:pPr>
            <a:r>
              <a:rPr kumimoji="0" lang="en-GB" sz="1400" b="1" dirty="0" smtClean="0">
                <a:latin typeface="Arial" charset="0"/>
                <a:cs typeface="Times New Roman" charset="0"/>
              </a:rPr>
              <a:t>Progress since last meeting: Green Book and Blue Book revisions discussed</a:t>
            </a:r>
            <a:endParaRPr kumimoji="0" lang="en-GB" sz="1400" b="1" dirty="0">
              <a:solidFill>
                <a:srgbClr val="FF0000"/>
              </a:solidFill>
              <a:latin typeface="Arial" charset="0"/>
              <a:cs typeface="Times New Roman" charset="0"/>
            </a:endParaRPr>
          </a:p>
        </p:txBody>
      </p:sp>
      <p:graphicFrame>
        <p:nvGraphicFramePr>
          <p:cNvPr id="74759" name="Group 7"/>
          <p:cNvGraphicFramePr>
            <a:graphicFrameLocks noGrp="1"/>
          </p:cNvGraphicFramePr>
          <p:nvPr/>
        </p:nvGraphicFramePr>
        <p:xfrm>
          <a:off x="1143000" y="5041900"/>
          <a:ext cx="6858000" cy="690563"/>
        </p:xfrm>
        <a:graphic>
          <a:graphicData uri="http://schemas.openxmlformats.org/drawingml/2006/table">
            <a:tbl>
              <a:tblPr/>
              <a:tblGrid>
                <a:gridCol w="1714500"/>
                <a:gridCol w="1714500"/>
                <a:gridCol w="1714500"/>
                <a:gridCol w="1714500"/>
              </a:tblGrid>
              <a:tr h="274638">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r>
                        <a:rPr kumimoji="1" lang="en-US" altLang="en-US" sz="1200" b="0" i="0" u="none" strike="noStrike" cap="none" normalizeH="0" baseline="0">
                          <a:ln>
                            <a:noFill/>
                          </a:ln>
                          <a:solidFill>
                            <a:schemeClr val="tx1"/>
                          </a:solidFill>
                          <a:effectLst/>
                          <a:latin typeface="Helvetica" charset="0"/>
                          <a:ea typeface="Osaka" charset="-128"/>
                        </a:rPr>
                        <a:t>Status:</a:t>
                      </a:r>
                    </a:p>
                  </a:txBody>
                  <a:tcPr marT="45741" marB="4574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r>
                        <a:rPr kumimoji="1" lang="en-US" altLang="en-US" sz="1200" b="0" i="0" u="none" strike="noStrike" cap="none" normalizeH="0" baseline="0">
                          <a:ln>
                            <a:noFill/>
                          </a:ln>
                          <a:solidFill>
                            <a:schemeClr val="tx1"/>
                          </a:solidFill>
                          <a:effectLst/>
                          <a:latin typeface="Helvetica" charset="0"/>
                          <a:ea typeface="Osaka" charset="-128"/>
                        </a:rPr>
                        <a:t>OK</a:t>
                      </a:r>
                    </a:p>
                  </a:txBody>
                  <a:tcPr marT="45741" marB="457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r>
                        <a:rPr kumimoji="1" lang="en-US" altLang="en-US" sz="1200" b="0" i="0" u="none" strike="noStrike" cap="none" normalizeH="0" baseline="0">
                          <a:ln>
                            <a:noFill/>
                          </a:ln>
                          <a:solidFill>
                            <a:schemeClr val="tx1"/>
                          </a:solidFill>
                          <a:effectLst/>
                          <a:latin typeface="Helvetica" charset="0"/>
                          <a:ea typeface="Osaka" charset="-128"/>
                        </a:rPr>
                        <a:t>CAUTION</a:t>
                      </a:r>
                    </a:p>
                  </a:txBody>
                  <a:tcPr marT="45741" marB="457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r>
                        <a:rPr kumimoji="1" lang="en-US" altLang="en-US" sz="1200" b="0" i="0" u="none" strike="noStrike" cap="none" normalizeH="0" baseline="0">
                          <a:ln>
                            <a:noFill/>
                          </a:ln>
                          <a:solidFill>
                            <a:schemeClr val="tx1"/>
                          </a:solidFill>
                          <a:effectLst/>
                          <a:latin typeface="Helvetica" charset="0"/>
                          <a:ea typeface="Osaka" charset="-128"/>
                        </a:rPr>
                        <a:t>PROBLEM</a:t>
                      </a:r>
                    </a:p>
                  </a:txBody>
                  <a:tcPr marT="45741" marB="457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r>
              <a:tr h="415925">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endParaRPr kumimoji="1" lang="en-US" altLang="en-US" sz="1200" b="0" i="0" u="none" strike="noStrike" cap="none" normalizeH="0" baseline="0">
                        <a:ln>
                          <a:noFill/>
                        </a:ln>
                        <a:solidFill>
                          <a:schemeClr val="tx1"/>
                        </a:solidFill>
                        <a:effectLst/>
                        <a:latin typeface="Helvetica" charset="0"/>
                        <a:ea typeface="Osaka" charset="-128"/>
                      </a:endParaRPr>
                    </a:p>
                  </a:txBody>
                  <a:tcPr marT="45741" marB="4574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ctr" defTabSz="914400" rtl="0" eaLnBrk="1" fontAlgn="base" latinLnBrk="0" hangingPunct="1">
                        <a:lnSpc>
                          <a:spcPct val="100000"/>
                        </a:lnSpc>
                        <a:spcBef>
                          <a:spcPct val="20000"/>
                        </a:spcBef>
                        <a:spcAft>
                          <a:spcPct val="0"/>
                        </a:spcAft>
                        <a:buClrTx/>
                        <a:buSzPct val="80000"/>
                        <a:buFont typeface="Wingdings" charset="2"/>
                        <a:buNone/>
                        <a:tabLst/>
                      </a:pPr>
                      <a:r>
                        <a:rPr kumimoji="1" lang="en-US" altLang="en-US" sz="1200" b="0" i="0" u="none" strike="noStrike" cap="none" normalizeH="0" baseline="0">
                          <a:ln>
                            <a:noFill/>
                          </a:ln>
                          <a:solidFill>
                            <a:schemeClr val="tx1"/>
                          </a:solidFill>
                          <a:effectLst/>
                          <a:latin typeface="Helvetica" charset="0"/>
                          <a:ea typeface="Osaka" charset="-128"/>
                        </a:rPr>
                        <a:t>X</a:t>
                      </a:r>
                    </a:p>
                  </a:txBody>
                  <a:tcPr marT="45741" marB="457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l" defTabSz="914400" rtl="0" eaLnBrk="1" fontAlgn="base" latinLnBrk="0" hangingPunct="1">
                        <a:lnSpc>
                          <a:spcPct val="100000"/>
                        </a:lnSpc>
                        <a:spcBef>
                          <a:spcPct val="20000"/>
                        </a:spcBef>
                        <a:spcAft>
                          <a:spcPct val="0"/>
                        </a:spcAft>
                        <a:buClrTx/>
                        <a:buSzPct val="80000"/>
                        <a:buFont typeface="Wingdings" charset="2"/>
                        <a:buNone/>
                        <a:tabLst/>
                      </a:pPr>
                      <a:endParaRPr kumimoji="1" lang="en-US" altLang="en-US" sz="1200" b="0" i="0" u="none" strike="noStrike" cap="none" normalizeH="0" baseline="0">
                        <a:ln>
                          <a:noFill/>
                        </a:ln>
                        <a:solidFill>
                          <a:schemeClr val="tx1"/>
                        </a:solidFill>
                        <a:effectLst/>
                        <a:latin typeface="Helvetica" charset="0"/>
                        <a:ea typeface="Osaka" charset="-128"/>
                      </a:endParaRPr>
                    </a:p>
                  </a:txBody>
                  <a:tcPr marT="45741" marB="457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0000"/>
                        <a:buFont typeface="Wingdings" charset="2"/>
                        <a:defRPr kumimoji="1">
                          <a:solidFill>
                            <a:schemeClr val="tx1"/>
                          </a:solidFill>
                          <a:latin typeface="Helvetica" charset="0"/>
                          <a:ea typeface="Osaka" charset="-128"/>
                        </a:defRPr>
                      </a:lvl1pPr>
                      <a:lvl2pPr marL="742950" indent="-285750" eaLnBrk="0" hangingPunct="0">
                        <a:spcBef>
                          <a:spcPct val="20000"/>
                        </a:spcBef>
                        <a:buSzPct val="80000"/>
                        <a:buFont typeface="Wingdings" charset="2"/>
                        <a:defRPr kumimoji="1">
                          <a:solidFill>
                            <a:schemeClr val="tx1"/>
                          </a:solidFill>
                          <a:latin typeface="Helvetica" charset="0"/>
                          <a:ea typeface="Osaka" charset="-128"/>
                        </a:defRPr>
                      </a:lvl2pPr>
                      <a:lvl3pPr marL="1143000" indent="-228600" eaLnBrk="0" hangingPunct="0">
                        <a:spcBef>
                          <a:spcPct val="20000"/>
                        </a:spcBef>
                        <a:buSzPct val="80000"/>
                        <a:buFont typeface="Wingdings" charset="2"/>
                        <a:defRPr kumimoji="1">
                          <a:solidFill>
                            <a:schemeClr val="tx1"/>
                          </a:solidFill>
                          <a:latin typeface="Helvetica" charset="0"/>
                          <a:ea typeface="Osaka" charset="-128"/>
                        </a:defRPr>
                      </a:lvl3pPr>
                      <a:lvl4pPr marL="1600200" indent="-228600" eaLnBrk="0" hangingPunct="0">
                        <a:spcBef>
                          <a:spcPct val="20000"/>
                        </a:spcBef>
                        <a:buSzPct val="80000"/>
                        <a:buFont typeface="Wingdings" charset="2"/>
                        <a:defRPr kumimoji="1">
                          <a:solidFill>
                            <a:schemeClr val="tx1"/>
                          </a:solidFill>
                          <a:latin typeface="Helvetica" charset="0"/>
                          <a:ea typeface="Osaka" charset="-128"/>
                        </a:defRPr>
                      </a:lvl4pPr>
                      <a:lvl5pPr marL="2057400" indent="-228600" eaLnBrk="0" hangingPunct="0">
                        <a:spcBef>
                          <a:spcPct val="20000"/>
                        </a:spcBef>
                        <a:buSzPct val="80000"/>
                        <a:buFont typeface="Wingdings" charset="2"/>
                        <a:defRPr kumimoji="1">
                          <a:solidFill>
                            <a:schemeClr val="tx1"/>
                          </a:solidFill>
                          <a:latin typeface="Helvetica" charset="0"/>
                          <a:ea typeface="Osaka" charset="-128"/>
                        </a:defRPr>
                      </a:lvl5pPr>
                      <a:lvl6pPr marL="25146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6pPr>
                      <a:lvl7pPr marL="29718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7pPr>
                      <a:lvl8pPr marL="34290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8pPr>
                      <a:lvl9pPr marL="3886200" indent="-228600" eaLnBrk="0" fontAlgn="base" hangingPunct="0">
                        <a:spcBef>
                          <a:spcPct val="20000"/>
                        </a:spcBef>
                        <a:spcAft>
                          <a:spcPct val="0"/>
                        </a:spcAft>
                        <a:buSzPct val="80000"/>
                        <a:buFont typeface="Wingdings" charset="2"/>
                        <a:defRPr kumimoji="1">
                          <a:solidFill>
                            <a:schemeClr val="tx1"/>
                          </a:solidFill>
                          <a:latin typeface="Helvetica" charset="0"/>
                          <a:ea typeface="Osaka" charset="-128"/>
                        </a:defRPr>
                      </a:lvl9pPr>
                    </a:lstStyle>
                    <a:p>
                      <a:pPr marL="0" marR="0" lvl="0" indent="0" algn="l" defTabSz="914400" rtl="0" eaLnBrk="1" fontAlgn="base" latinLnBrk="0" hangingPunct="1">
                        <a:lnSpc>
                          <a:spcPct val="100000"/>
                        </a:lnSpc>
                        <a:spcBef>
                          <a:spcPct val="20000"/>
                        </a:spcBef>
                        <a:spcAft>
                          <a:spcPct val="0"/>
                        </a:spcAft>
                        <a:buClrTx/>
                        <a:buSzPct val="80000"/>
                        <a:buFont typeface="Wingdings" charset="2"/>
                        <a:buNone/>
                        <a:tabLst/>
                      </a:pPr>
                      <a:endParaRPr kumimoji="1" lang="en-US" altLang="en-US" sz="1200" b="0" i="0" u="none" strike="noStrike" cap="none" normalizeH="0" baseline="0">
                        <a:ln>
                          <a:noFill/>
                        </a:ln>
                        <a:solidFill>
                          <a:schemeClr val="tx1"/>
                        </a:solidFill>
                        <a:effectLst/>
                        <a:latin typeface="Helvetica" charset="0"/>
                        <a:ea typeface="Osaka" charset="-128"/>
                      </a:endParaRPr>
                    </a:p>
                  </a:txBody>
                  <a:tcPr marT="45741" marB="457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28833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4450"/>
            <a:ext cx="7772400" cy="914400"/>
          </a:xfrm>
        </p:spPr>
        <p:txBody>
          <a:bodyPr/>
          <a:lstStyle/>
          <a:p>
            <a:pPr eaLnBrk="1" hangingPunct="1">
              <a:defRPr/>
            </a:pPr>
            <a:r>
              <a:rPr lang="en-GB" dirty="0" smtClean="0"/>
              <a:t>D-DOR Interactions </a:t>
            </a:r>
            <a:r>
              <a:rPr lang="en-GB" dirty="0"/>
              <a:t>with other </a:t>
            </a:r>
            <a:r>
              <a:rPr lang="en-GB" dirty="0" smtClean="0"/>
              <a:t>WG</a:t>
            </a:r>
            <a:endParaRPr lang="en-GB" dirty="0"/>
          </a:p>
        </p:txBody>
      </p:sp>
      <p:sp>
        <p:nvSpPr>
          <p:cNvPr id="17411" name="Rectangle 3"/>
          <p:cNvSpPr>
            <a:spLocks noGrp="1" noChangeArrowheads="1"/>
          </p:cNvSpPr>
          <p:nvPr>
            <p:ph type="body" idx="1"/>
          </p:nvPr>
        </p:nvSpPr>
        <p:spPr>
          <a:xfrm>
            <a:off x="395288" y="1004888"/>
            <a:ext cx="8497887" cy="5448300"/>
          </a:xfrm>
        </p:spPr>
        <p:txBody>
          <a:bodyPr/>
          <a:lstStyle/>
          <a:p>
            <a:pPr eaLnBrk="1" hangingPunct="1"/>
            <a:r>
              <a:rPr lang="en-GB" altLang="en-US" sz="2400" dirty="0" smtClean="0"/>
              <a:t>CSSM Joint Meeting:</a:t>
            </a:r>
            <a:endParaRPr lang="en-GB" altLang="en-US" sz="2400" dirty="0"/>
          </a:p>
          <a:p>
            <a:pPr lvl="1" eaLnBrk="1" hangingPunct="1"/>
            <a:r>
              <a:rPr lang="en-GB" altLang="en-US" sz="2000" dirty="0" smtClean="0"/>
              <a:t>CSSM </a:t>
            </a:r>
            <a:r>
              <a:rPr lang="en-GB" altLang="en-US" sz="2000" dirty="0"/>
              <a:t>is committed to supporting </a:t>
            </a:r>
            <a:r>
              <a:rPr lang="en-GB" altLang="en-US" sz="2000" dirty="0" smtClean="0"/>
              <a:t>DDOR.  Example </a:t>
            </a:r>
            <a:r>
              <a:rPr lang="en-GB" altLang="en-US" sz="2000" dirty="0"/>
              <a:t>DDOR Service Requests as now in use by DDOR WG were </a:t>
            </a:r>
            <a:r>
              <a:rPr lang="en-GB" altLang="en-US" sz="2000" dirty="0" smtClean="0"/>
              <a:t>discussed.</a:t>
            </a:r>
            <a:endParaRPr lang="en-GB" altLang="en-US" sz="2000" dirty="0"/>
          </a:p>
          <a:p>
            <a:pPr lvl="2" eaLnBrk="1" hangingPunct="1"/>
            <a:r>
              <a:rPr lang="en-GB" altLang="en-US" sz="1800" dirty="0"/>
              <a:t>CSSM is </a:t>
            </a:r>
            <a:r>
              <a:rPr lang="en-GB" altLang="en-US" sz="1800" dirty="0" smtClean="0"/>
              <a:t>quite confidant </a:t>
            </a:r>
            <a:r>
              <a:rPr lang="en-GB" altLang="en-US" sz="1800" dirty="0"/>
              <a:t>they can map DDOR SR parameters for single </a:t>
            </a:r>
            <a:r>
              <a:rPr lang="en-GB" altLang="en-US" sz="1800" dirty="0" smtClean="0"/>
              <a:t>spacecraft measurements </a:t>
            </a:r>
            <a:r>
              <a:rPr lang="en-GB" altLang="en-US" sz="1800" dirty="0"/>
              <a:t>into CSSM framework</a:t>
            </a:r>
          </a:p>
          <a:p>
            <a:pPr lvl="2" eaLnBrk="1" hangingPunct="1"/>
            <a:r>
              <a:rPr lang="en-GB" altLang="en-US" sz="1800" dirty="0" smtClean="0"/>
              <a:t>It </a:t>
            </a:r>
            <a:r>
              <a:rPr lang="en-GB" altLang="en-US" sz="1800" dirty="0"/>
              <a:t>may be possible to handle this scenario with pass-through parameters</a:t>
            </a:r>
          </a:p>
          <a:p>
            <a:pPr lvl="2" eaLnBrk="1" hangingPunct="1"/>
            <a:r>
              <a:rPr lang="en-GB" altLang="en-US" sz="1800" dirty="0"/>
              <a:t>Second spacecraft </a:t>
            </a:r>
            <a:r>
              <a:rPr lang="en-GB" altLang="en-US" sz="1800" dirty="0" smtClean="0"/>
              <a:t>may be </a:t>
            </a:r>
            <a:r>
              <a:rPr lang="en-GB" altLang="en-US" sz="1800" dirty="0"/>
              <a:t>considered as just another radio source</a:t>
            </a:r>
          </a:p>
          <a:p>
            <a:pPr lvl="1" eaLnBrk="1" hangingPunct="1"/>
            <a:r>
              <a:rPr lang="en-GB" altLang="en-US" sz="2000" dirty="0"/>
              <a:t>It was agreed that a further joint session will be held in Fall 2016 to monitor the progress of the </a:t>
            </a:r>
            <a:r>
              <a:rPr lang="en-GB" altLang="en-US" sz="2000" dirty="0" smtClean="0"/>
              <a:t>activity</a:t>
            </a:r>
          </a:p>
          <a:p>
            <a:pPr eaLnBrk="1" hangingPunct="1"/>
            <a:r>
              <a:rPr lang="en-GB" altLang="en-US" sz="2400" dirty="0" err="1" smtClean="0"/>
              <a:t>RF&amp;Mod</a:t>
            </a:r>
            <a:r>
              <a:rPr lang="en-GB" altLang="en-US" sz="2400" dirty="0" smtClean="0"/>
              <a:t> joint meeting:</a:t>
            </a:r>
            <a:endParaRPr lang="en-GB" altLang="en-US" sz="2400" dirty="0"/>
          </a:p>
          <a:p>
            <a:pPr lvl="1" eaLnBrk="1" hangingPunct="1"/>
            <a:r>
              <a:rPr lang="en-GB" altLang="en-US" sz="2000" dirty="0" smtClean="0"/>
              <a:t>DDOR </a:t>
            </a:r>
            <a:r>
              <a:rPr lang="en-GB" altLang="en-US" sz="2000" dirty="0"/>
              <a:t>WG proposed a revision to DOR tone specification in BB 2.5.6B</a:t>
            </a:r>
          </a:p>
          <a:p>
            <a:pPr lvl="2" eaLnBrk="1" hangingPunct="1"/>
            <a:r>
              <a:rPr lang="en-GB" altLang="en-US" sz="1800" dirty="0"/>
              <a:t>Ambiguity resolution for missions with limited downlink </a:t>
            </a:r>
            <a:r>
              <a:rPr lang="en-GB" altLang="en-US" sz="1800" dirty="0" smtClean="0"/>
              <a:t>capability is more </a:t>
            </a:r>
            <a:r>
              <a:rPr lang="en-GB" altLang="en-US" sz="1800" dirty="0"/>
              <a:t>robust if the lower frequency tone has a lower frequency, especially </a:t>
            </a:r>
            <a:endParaRPr lang="en-GB" altLang="en-US" sz="1800" dirty="0" smtClean="0"/>
          </a:p>
          <a:p>
            <a:pPr lvl="2" eaLnBrk="1" hangingPunct="1"/>
            <a:r>
              <a:rPr lang="en-GB" altLang="en-US" sz="1800" dirty="0" err="1" smtClean="0"/>
              <a:t>RF&amp;Mod</a:t>
            </a:r>
            <a:r>
              <a:rPr lang="en-GB" altLang="en-US" sz="1800" dirty="0" smtClean="0"/>
              <a:t> </a:t>
            </a:r>
            <a:r>
              <a:rPr lang="en-GB" altLang="en-US" sz="1800" dirty="0"/>
              <a:t>WG was receptive to idea and asked DDOR WG to draft a proposed revision to BB 2.5.6B</a:t>
            </a:r>
            <a:endParaRPr lang="en-GB" altLang="en-US" sz="2000" dirty="0"/>
          </a:p>
          <a:p>
            <a:pPr lvl="2" eaLnBrk="1" hangingPunct="1"/>
            <a:r>
              <a:rPr lang="en-GB" altLang="en-US" sz="1800" dirty="0" smtClean="0"/>
              <a:t>Pink </a:t>
            </a:r>
            <a:r>
              <a:rPr lang="en-GB" altLang="en-US" sz="1800" dirty="0"/>
              <a:t>Sheets could be distributed before Fall </a:t>
            </a:r>
            <a:r>
              <a:rPr lang="en-GB" altLang="en-US" sz="1800" dirty="0" smtClean="0"/>
              <a:t>Meeting</a:t>
            </a:r>
          </a:p>
          <a:p>
            <a:pPr eaLnBrk="1" hangingPunct="1"/>
            <a:endParaRPr lang="en-GB" altLang="en-US" sz="2000" dirty="0"/>
          </a:p>
          <a:p>
            <a:pPr lvl="1" eaLnBrk="1" hangingPunct="1">
              <a:buFont typeface="Wingdings" charset="2"/>
              <a:buNone/>
            </a:pPr>
            <a:endParaRPr lang="en-GB" altLang="en-US" sz="1800" dirty="0"/>
          </a:p>
          <a:p>
            <a:pPr lvl="2" eaLnBrk="1" hangingPunct="1">
              <a:buFont typeface="Wingdings" charset="2"/>
              <a:buNone/>
            </a:pPr>
            <a:endParaRPr lang="en-GB" altLang="en-US" sz="1800" dirty="0"/>
          </a:p>
          <a:p>
            <a:pPr eaLnBrk="1" hangingPunct="1"/>
            <a:endParaRPr lang="en-GB" altLang="en-US" sz="2400" dirty="0"/>
          </a:p>
          <a:p>
            <a:pPr eaLnBrk="1" hangingPunct="1"/>
            <a:endParaRPr lang="en-GB" altLang="en-US" sz="2400" dirty="0"/>
          </a:p>
          <a:p>
            <a:pPr lvl="1" eaLnBrk="1" hangingPunct="1"/>
            <a:endParaRPr lang="en-GB" altLang="en-US" sz="2000" dirty="0"/>
          </a:p>
        </p:txBody>
      </p:sp>
    </p:spTree>
    <p:extLst>
      <p:ext uri="{BB962C8B-B14F-4D97-AF65-F5344CB8AC3E}">
        <p14:creationId xmlns:p14="http://schemas.microsoft.com/office/powerpoint/2010/main" val="1560109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176338"/>
            <a:ext cx="7162800" cy="457200"/>
          </a:xfrm>
          <a:prstGeom prst="rect">
            <a:avLst/>
          </a:prstGeom>
          <a:noFill/>
          <a:ln w="9525">
            <a:noFill/>
            <a:miter lim="800000"/>
            <a:headEnd/>
            <a:tailEnd/>
          </a:ln>
        </p:spPr>
        <p:txBody>
          <a:bodyPr>
            <a:spAutoFit/>
          </a:bodyPr>
          <a:lstStyle/>
          <a:p>
            <a:pPr marL="457200" indent="-457200" eaLnBrk="0" hangingPunct="0">
              <a:spcBef>
                <a:spcPct val="50000"/>
              </a:spcBef>
            </a:pPr>
            <a:endParaRPr kumimoji="0" lang="en-US">
              <a:latin typeface="Arial" charset="0"/>
            </a:endParaRPr>
          </a:p>
        </p:txBody>
      </p:sp>
      <p:sp>
        <p:nvSpPr>
          <p:cNvPr id="8195" name="Text Box 3"/>
          <p:cNvSpPr txBox="1">
            <a:spLocks noChangeArrowheads="1"/>
          </p:cNvSpPr>
          <p:nvPr/>
        </p:nvSpPr>
        <p:spPr bwMode="auto">
          <a:xfrm>
            <a:off x="533400" y="838200"/>
            <a:ext cx="6781800" cy="779463"/>
          </a:xfrm>
          <a:prstGeom prst="rect">
            <a:avLst/>
          </a:prstGeom>
          <a:noFill/>
          <a:ln w="9525">
            <a:noFill/>
            <a:miter lim="800000"/>
            <a:headEnd/>
            <a:tailEnd/>
          </a:ln>
        </p:spPr>
        <p:txBody>
          <a:bodyPr>
            <a:spAutoFit/>
          </a:bodyPr>
          <a:lstStyle/>
          <a:p>
            <a:pPr eaLnBrk="0" hangingPunct="0">
              <a:spcBef>
                <a:spcPct val="50000"/>
              </a:spcBef>
            </a:pPr>
            <a:endParaRPr kumimoji="0" lang="en-US" sz="1800" b="1">
              <a:solidFill>
                <a:srgbClr val="CC0000"/>
              </a:solidFill>
              <a:latin typeface="Arial" charset="0"/>
            </a:endParaRPr>
          </a:p>
          <a:p>
            <a:pPr eaLnBrk="0" hangingPunct="0">
              <a:spcBef>
                <a:spcPct val="50000"/>
              </a:spcBef>
            </a:pPr>
            <a:endParaRPr kumimoji="0" lang="en-GB" sz="1800" b="1">
              <a:solidFill>
                <a:srgbClr val="CC0000"/>
              </a:solidFill>
              <a:latin typeface="Arial" charset="0"/>
            </a:endParaRPr>
          </a:p>
        </p:txBody>
      </p:sp>
      <p:sp>
        <p:nvSpPr>
          <p:cNvPr id="8196" name="Text Box 4"/>
          <p:cNvSpPr txBox="1">
            <a:spLocks noChangeArrowheads="1"/>
          </p:cNvSpPr>
          <p:nvPr/>
        </p:nvSpPr>
        <p:spPr bwMode="auto">
          <a:xfrm>
            <a:off x="1759907" y="52084"/>
            <a:ext cx="5776585" cy="477054"/>
          </a:xfrm>
          <a:prstGeom prst="rect">
            <a:avLst/>
          </a:prstGeom>
          <a:noFill/>
          <a:ln w="9525">
            <a:noFill/>
            <a:miter lim="800000"/>
            <a:headEnd/>
            <a:tailEnd/>
          </a:ln>
        </p:spPr>
        <p:txBody>
          <a:bodyPr wrap="square">
            <a:spAutoFit/>
          </a:bodyPr>
          <a:lstStyle>
            <a:defPPr>
              <a:defRPr lang="en-US"/>
            </a:defPPr>
            <a:lvl2pPr lvl="1" algn="ctr" eaLnBrk="0" hangingPunct="0">
              <a:spcBef>
                <a:spcPct val="50000"/>
              </a:spcBef>
              <a:defRPr sz="2500">
                <a:solidFill>
                  <a:srgbClr val="000099"/>
                </a:solidFill>
                <a:effectLst>
                  <a:outerShdw blurRad="38100" dist="38100" dir="2700000" algn="tl">
                    <a:srgbClr val="000000">
                      <a:alpha val="43137"/>
                    </a:srgbClr>
                  </a:outerShdw>
                </a:effectLst>
                <a:latin typeface="+mj-lt"/>
                <a:ea typeface="+mj-ea"/>
                <a:cs typeface="+mj-cs"/>
              </a:defRPr>
            </a:lvl2pPr>
          </a:lstStyle>
          <a:p>
            <a:pPr lvl="1"/>
            <a:r>
              <a:rPr lang="en-GB" dirty="0"/>
              <a:t>SEA Area</a:t>
            </a:r>
            <a:r>
              <a:rPr lang="en-US" dirty="0"/>
              <a:t> WG REPORT</a:t>
            </a:r>
          </a:p>
        </p:txBody>
      </p:sp>
      <p:sp>
        <p:nvSpPr>
          <p:cNvPr id="8198" name="Text Box 6"/>
          <p:cNvSpPr txBox="1">
            <a:spLocks noChangeArrowheads="1"/>
          </p:cNvSpPr>
          <p:nvPr/>
        </p:nvSpPr>
        <p:spPr bwMode="auto">
          <a:xfrm>
            <a:off x="609600" y="914400"/>
            <a:ext cx="7239000" cy="4718215"/>
          </a:xfrm>
          <a:prstGeom prst="rect">
            <a:avLst/>
          </a:prstGeom>
          <a:noFill/>
          <a:ln w="9525">
            <a:noFill/>
            <a:miter lim="800000"/>
            <a:headEnd/>
            <a:tailEnd/>
          </a:ln>
        </p:spPr>
        <p:txBody>
          <a:bodyPr>
            <a:spAutoFit/>
          </a:bodyPr>
          <a:lstStyle/>
          <a:p>
            <a:pPr marL="457200" indent="-457200" eaLnBrk="0" hangingPunct="0">
              <a:lnSpc>
                <a:spcPct val="70000"/>
              </a:lnSpc>
              <a:spcBef>
                <a:spcPct val="50000"/>
              </a:spcBef>
              <a:buFontTx/>
              <a:buAutoNum type="arabicPeriod"/>
            </a:pPr>
            <a:r>
              <a:rPr kumimoji="0" lang="en-US" sz="1800" b="1" dirty="0">
                <a:solidFill>
                  <a:schemeClr val="accent2"/>
                </a:solidFill>
                <a:latin typeface="Arial" charset="0"/>
              </a:rPr>
              <a:t>Security WG</a:t>
            </a:r>
          </a:p>
          <a:p>
            <a:pPr marL="914400" lvl="1" indent="-457200" eaLnBrk="0" hangingPunct="0">
              <a:spcBef>
                <a:spcPct val="50000"/>
              </a:spcBef>
            </a:pPr>
            <a:r>
              <a:rPr kumimoji="0" lang="en-GB" sz="1800" b="1" dirty="0">
                <a:latin typeface="Arial" charset="0"/>
                <a:cs typeface="Times New Roman" pitchFamily="18" charset="0"/>
              </a:rPr>
              <a:t>Goal:</a:t>
            </a:r>
          </a:p>
          <a:p>
            <a:pPr marL="914400" lvl="1" indent="-457200" eaLnBrk="0" hangingPunct="0">
              <a:spcBef>
                <a:spcPct val="50000"/>
              </a:spcBef>
            </a:pPr>
            <a:r>
              <a:rPr kumimoji="0" lang="en-GB" sz="1800" b="1" dirty="0">
                <a:latin typeface="Arial" charset="0"/>
                <a:cs typeface="Times New Roman" pitchFamily="18" charset="0"/>
              </a:rPr>
              <a:t>Working Status: Active _X_ Idle ____</a:t>
            </a:r>
          </a:p>
          <a:p>
            <a:pPr marL="914400" lvl="1" indent="-457200" eaLnBrk="0" hangingPunct="0">
              <a:spcBef>
                <a:spcPct val="50000"/>
              </a:spcBef>
            </a:pPr>
            <a:r>
              <a:rPr kumimoji="0" lang="en-GB" sz="1800" b="1" dirty="0">
                <a:latin typeface="Arial" charset="0"/>
                <a:cs typeface="Times New Roman" pitchFamily="18" charset="0"/>
              </a:rPr>
              <a:t>Summary progress: </a:t>
            </a:r>
            <a:r>
              <a:rPr kumimoji="0" lang="en-GB" sz="1800" b="1" dirty="0" smtClean="0">
                <a:latin typeface="Arial" charset="0"/>
                <a:cs typeface="Times New Roman" pitchFamily="18" charset="0"/>
              </a:rPr>
              <a:t>documents </a:t>
            </a:r>
            <a:r>
              <a:rPr kumimoji="0" lang="en-GB" sz="1800" b="1" dirty="0">
                <a:latin typeface="Arial" charset="0"/>
                <a:cs typeface="Times New Roman" pitchFamily="18" charset="0"/>
              </a:rPr>
              <a:t>actively being </a:t>
            </a:r>
            <a:r>
              <a:rPr kumimoji="0" lang="en-GB" sz="1800" b="1" dirty="0" smtClean="0">
                <a:latin typeface="Arial" charset="0"/>
                <a:cs typeface="Times New Roman" pitchFamily="18" charset="0"/>
              </a:rPr>
              <a:t>produced: Key </a:t>
            </a:r>
            <a:r>
              <a:rPr kumimoji="0" lang="en-GB" sz="1800" b="1" dirty="0">
                <a:latin typeface="Arial" charset="0"/>
                <a:cs typeface="Times New Roman" pitchFamily="18" charset="0"/>
              </a:rPr>
              <a:t>Management </a:t>
            </a:r>
            <a:r>
              <a:rPr kumimoji="0" lang="en-GB" sz="1800" b="1" dirty="0" smtClean="0">
                <a:latin typeface="Arial" charset="0"/>
                <a:cs typeface="Times New Roman" pitchFamily="18" charset="0"/>
              </a:rPr>
              <a:t>MB, Network Layer BB, Cloud Testing.  </a:t>
            </a:r>
            <a:r>
              <a:rPr kumimoji="0" lang="en-GB" sz="1800" b="1" dirty="0">
                <a:latin typeface="Arial" charset="0"/>
                <a:cs typeface="Times New Roman" pitchFamily="18" charset="0"/>
              </a:rPr>
              <a:t>All docs green.</a:t>
            </a: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r>
              <a:rPr kumimoji="0" lang="en-GB" sz="1800" b="1" dirty="0">
                <a:latin typeface="Arial" charset="0"/>
                <a:cs typeface="Times New Roman" pitchFamily="18" charset="0"/>
              </a:rPr>
              <a:t>Progress since last meeting</a:t>
            </a:r>
            <a:r>
              <a:rPr kumimoji="0" lang="en-GB" sz="1800" b="1" dirty="0" smtClean="0">
                <a:latin typeface="Arial" charset="0"/>
                <a:cs typeface="Times New Roman" pitchFamily="18" charset="0"/>
              </a:rPr>
              <a:t>: network layer security testing, KM MB progress, DTN Security (using </a:t>
            </a:r>
            <a:r>
              <a:rPr lang="en-US" sz="1800" dirty="0" smtClean="0"/>
              <a:t>Cryptographic </a:t>
            </a:r>
            <a:r>
              <a:rPr lang="en-US" sz="1800" dirty="0"/>
              <a:t>Message Syntax </a:t>
            </a:r>
            <a:r>
              <a:rPr lang="en-US" sz="1800" dirty="0" smtClean="0"/>
              <a:t>(</a:t>
            </a:r>
            <a:r>
              <a:rPr kumimoji="0" lang="en-GB" sz="1800" b="1" dirty="0" smtClean="0">
                <a:latin typeface="Arial" charset="0"/>
                <a:cs typeface="Times New Roman" pitchFamily="18" charset="0"/>
              </a:rPr>
              <a:t>CMS)), Secure Protocol revision.  </a:t>
            </a:r>
          </a:p>
          <a:p>
            <a:pPr marL="914400" lvl="1" indent="-457200" eaLnBrk="0" hangingPunct="0">
              <a:spcBef>
                <a:spcPct val="50000"/>
              </a:spcBef>
            </a:pPr>
            <a:r>
              <a:rPr kumimoji="0" lang="en-GB" sz="1800" b="1" dirty="0" smtClean="0">
                <a:latin typeface="Arial" charset="0"/>
                <a:cs typeface="Times New Roman" pitchFamily="18" charset="0"/>
              </a:rPr>
              <a:t>Problems </a:t>
            </a:r>
            <a:r>
              <a:rPr kumimoji="0" lang="en-GB" sz="1800" b="1" dirty="0">
                <a:latin typeface="Arial" charset="0"/>
                <a:cs typeface="Times New Roman" pitchFamily="18" charset="0"/>
              </a:rPr>
              <a:t>and Issues</a:t>
            </a:r>
            <a:r>
              <a:rPr kumimoji="0" lang="en-GB" sz="1800" b="1" dirty="0" smtClean="0">
                <a:latin typeface="Arial" charset="0"/>
                <a:cs typeface="Times New Roman" pitchFamily="18" charset="0"/>
              </a:rPr>
              <a:t>: None</a:t>
            </a:r>
            <a:endParaRPr kumimoji="0" lang="en-GB" sz="1800" b="1" dirty="0">
              <a:latin typeface="Arial" charset="0"/>
              <a:cs typeface="Times New Roman" pitchFamily="18" charset="0"/>
            </a:endParaRPr>
          </a:p>
        </p:txBody>
      </p:sp>
      <p:graphicFrame>
        <p:nvGraphicFramePr>
          <p:cNvPr id="23584" name="Group 32"/>
          <p:cNvGraphicFramePr>
            <a:graphicFrameLocks noGrp="1"/>
          </p:cNvGraphicFramePr>
          <p:nvPr/>
        </p:nvGraphicFramePr>
        <p:xfrm>
          <a:off x="1219200" y="2987040"/>
          <a:ext cx="6858000" cy="1280160"/>
        </p:xfrm>
        <a:graphic>
          <a:graphicData uri="http://schemas.openxmlformats.org/drawingml/2006/table">
            <a:tbl>
              <a:tblPr/>
              <a:tblGrid>
                <a:gridCol w="1714500"/>
                <a:gridCol w="1714500"/>
                <a:gridCol w="1714500"/>
                <a:gridCol w="1714500"/>
              </a:tblGrid>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smtClean="0">
                          <a:ln>
                            <a:noFill/>
                          </a:ln>
                          <a:solidFill>
                            <a:schemeClr val="tx1"/>
                          </a:solidFill>
                          <a:effectLst/>
                          <a:latin typeface="Helvetica" pitchFamily="34" charset="0"/>
                          <a:ea typeface="Osaka" charset="-128"/>
                        </a:rPr>
                        <a:t>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CAUTION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smtClean="0">
                          <a:ln>
                            <a:noFill/>
                          </a:ln>
                          <a:solidFill>
                            <a:schemeClr val="tx1"/>
                          </a:solidFill>
                          <a:effectLst/>
                          <a:latin typeface="Helvetica" pitchFamily="34" charset="0"/>
                          <a:ea typeface="Osaka" charset="-128"/>
                        </a:rPr>
                        <a:t>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r>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smtClean="0">
                          <a:ln>
                            <a:noFill/>
                          </a:ln>
                          <a:solidFill>
                            <a:schemeClr val="tx1"/>
                          </a:solidFill>
                          <a:effectLst/>
                          <a:latin typeface="Helvetica" pitchFamily="34" charset="0"/>
                          <a:ea typeface="Osaka" charset="-128"/>
                        </a:rPr>
                        <a:t>Comment: Working Group is advancing and producing good products.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Docs OK.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 Box 5"/>
          <p:cNvSpPr txBox="1">
            <a:spLocks noChangeArrowheads="1"/>
          </p:cNvSpPr>
          <p:nvPr/>
        </p:nvSpPr>
        <p:spPr bwMode="auto">
          <a:xfrm>
            <a:off x="1422790" y="625435"/>
            <a:ext cx="6781800" cy="366713"/>
          </a:xfrm>
          <a:prstGeom prst="rect">
            <a:avLst/>
          </a:prstGeom>
          <a:noFill/>
          <a:ln w="9525">
            <a:noFill/>
            <a:miter lim="800000"/>
            <a:headEnd/>
            <a:tailEnd/>
          </a:ln>
        </p:spPr>
        <p:txBody>
          <a:bodyPr>
            <a:spAutoFit/>
          </a:bodyPr>
          <a:lstStyle/>
          <a:p>
            <a:pPr algn="ctr" eaLnBrk="0" hangingPunct="0">
              <a:spcBef>
                <a:spcPct val="50000"/>
              </a:spcBef>
            </a:pPr>
            <a:r>
              <a:rPr kumimoji="0" lang="en-US" sz="1800" b="1" dirty="0">
                <a:solidFill>
                  <a:srgbClr val="000099"/>
                </a:solidFill>
                <a:latin typeface="Arial" charset="0"/>
              </a:rPr>
              <a:t>SUMMARY TECHNICAL STATUS</a:t>
            </a:r>
            <a:endParaRPr kumimoji="0" lang="en-GB" sz="1800" b="1" dirty="0">
              <a:solidFill>
                <a:srgbClr val="000099"/>
              </a:solidFill>
              <a:latin typeface="Arial" charset="0"/>
            </a:endParaRPr>
          </a:p>
        </p:txBody>
      </p:sp>
    </p:spTree>
    <p:extLst>
      <p:ext uri="{BB962C8B-B14F-4D97-AF65-F5344CB8AC3E}">
        <p14:creationId xmlns:p14="http://schemas.microsoft.com/office/powerpoint/2010/main" val="2076986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dirty="0" err="1" smtClean="0"/>
              <a:t>SecWG</a:t>
            </a:r>
            <a:r>
              <a:rPr lang="en-US" altLang="ja-JP" dirty="0" smtClean="0"/>
              <a:t> Executive Summary</a:t>
            </a:r>
          </a:p>
        </p:txBody>
      </p:sp>
      <p:sp>
        <p:nvSpPr>
          <p:cNvPr id="6147" name="Rectangle 3"/>
          <p:cNvSpPr>
            <a:spLocks noGrp="1" noChangeArrowheads="1"/>
          </p:cNvSpPr>
          <p:nvPr>
            <p:ph type="body" idx="1"/>
          </p:nvPr>
        </p:nvSpPr>
        <p:spPr>
          <a:xfrm>
            <a:off x="685800" y="1066800"/>
            <a:ext cx="7772400" cy="5562600"/>
          </a:xfrm>
        </p:spPr>
        <p:txBody>
          <a:bodyPr>
            <a:normAutofit/>
          </a:bodyPr>
          <a:lstStyle/>
          <a:p>
            <a:pPr eaLnBrk="1" hangingPunct="1"/>
            <a:r>
              <a:rPr lang="en-US" altLang="ja-JP" sz="1800" dirty="0"/>
              <a:t>C</a:t>
            </a:r>
            <a:r>
              <a:rPr lang="en-US" altLang="ja-JP" sz="1800" dirty="0" smtClean="0"/>
              <a:t>lose </a:t>
            </a:r>
            <a:r>
              <a:rPr lang="en-US" altLang="ja-JP" sz="1800" dirty="0" smtClean="0"/>
              <a:t>out the cloud computing action and to document it (e.g., </a:t>
            </a:r>
            <a:r>
              <a:rPr lang="en-US" altLang="ja-JP" sz="1800" dirty="0" smtClean="0"/>
              <a:t>produce a CCSDS Cloud Testing Procedure </a:t>
            </a:r>
            <a:r>
              <a:rPr lang="en-US" altLang="ja-JP" sz="1800" dirty="0" smtClean="0"/>
              <a:t>Yellow </a:t>
            </a:r>
            <a:r>
              <a:rPr lang="en-US" altLang="ja-JP" sz="1800" dirty="0" smtClean="0"/>
              <a:t>book)</a:t>
            </a:r>
            <a:endParaRPr lang="en-US" altLang="ja-JP" sz="1800" dirty="0" smtClean="0"/>
          </a:p>
          <a:p>
            <a:pPr eaLnBrk="1" hangingPunct="1"/>
            <a:r>
              <a:rPr lang="en-US" altLang="ja-JP" sz="1800" dirty="0" smtClean="0"/>
              <a:t>Reviewed </a:t>
            </a:r>
            <a:r>
              <a:rPr lang="en-US" altLang="ja-JP" sz="1800" dirty="0" smtClean="0"/>
              <a:t>use of the SANA registries and plan to create a CCSDS </a:t>
            </a:r>
            <a:r>
              <a:rPr lang="en-US" altLang="ja-JP" sz="1800" dirty="0" smtClean="0"/>
              <a:t>registry for standard </a:t>
            </a:r>
            <a:r>
              <a:rPr lang="en-US" altLang="ja-JP" sz="1800" dirty="0" smtClean="0"/>
              <a:t>security </a:t>
            </a:r>
            <a:r>
              <a:rPr lang="en-US" altLang="ja-JP" sz="1800" dirty="0" smtClean="0"/>
              <a:t>algorithms.</a:t>
            </a:r>
            <a:endParaRPr lang="en-US" altLang="ja-JP" sz="1800" dirty="0" smtClean="0"/>
          </a:p>
          <a:p>
            <a:pPr eaLnBrk="1" hangingPunct="1"/>
            <a:r>
              <a:rPr lang="en-US" altLang="ja-JP" sz="1800" dirty="0" smtClean="0"/>
              <a:t>For “CCSDS credentials” agreed to create a standard based on ISO 9594-8 with a “strong” option based on X.509 certificates and a “less strong” option based on “protected simple authentication” as used by SLE.</a:t>
            </a:r>
          </a:p>
          <a:p>
            <a:pPr eaLnBrk="1" hangingPunct="1"/>
            <a:r>
              <a:rPr lang="en-US" altLang="ja-JP" sz="1800" dirty="0" smtClean="0"/>
              <a:t>Planning revision </a:t>
            </a:r>
            <a:r>
              <a:rPr lang="en-US" altLang="ja-JP" sz="1800" dirty="0" smtClean="0"/>
              <a:t>of 350.0 (</a:t>
            </a:r>
            <a:r>
              <a:rPr lang="en-US" sz="1800" dirty="0" smtClean="0"/>
              <a:t>CCSDS Protocols to Secure Systems) which will be edited and distribute to the WG.</a:t>
            </a:r>
            <a:endParaRPr lang="en-US" altLang="ja-JP" sz="1800" dirty="0" smtClean="0"/>
          </a:p>
          <a:p>
            <a:pPr eaLnBrk="1" hangingPunct="1"/>
            <a:r>
              <a:rPr lang="en-US" altLang="ja-JP" sz="1800" dirty="0" smtClean="0"/>
              <a:t>Network Layer Security adaption profile testing is completed as is the Yellow Book with the test results. The BB will be revised as needed and forwarded to the AD and Secretariat for polling.</a:t>
            </a:r>
          </a:p>
          <a:p>
            <a:pPr eaLnBrk="1" hangingPunct="1"/>
            <a:r>
              <a:rPr lang="en-US" altLang="ja-JP" sz="1800" dirty="0"/>
              <a:t>L</a:t>
            </a:r>
            <a:r>
              <a:rPr lang="en-US" altLang="ja-JP" sz="1800" dirty="0" smtClean="0"/>
              <a:t>ive demo between NASA and ESA using the “cloud” for CCSDS </a:t>
            </a:r>
            <a:r>
              <a:rPr lang="en-US" altLang="ja-JP" sz="1800" dirty="0" smtClean="0"/>
              <a:t>testing was completed and reviewed.</a:t>
            </a:r>
            <a:endParaRPr lang="en-US" altLang="ja-JP" sz="1800" dirty="0" smtClean="0"/>
          </a:p>
          <a:p>
            <a:pPr eaLnBrk="1" hangingPunct="1"/>
            <a:r>
              <a:rPr lang="en-US" altLang="ja-JP" sz="1800" dirty="0" smtClean="0"/>
              <a:t>Considering “trusted hardware” in concert with or as an adjunct to the previously discussed trusted/secure software initiatives.</a:t>
            </a:r>
          </a:p>
          <a:p>
            <a:pPr eaLnBrk="1" hangingPunct="1"/>
            <a:r>
              <a:rPr lang="en-US" altLang="ja-JP" sz="1800" dirty="0" smtClean="0"/>
              <a:t>Reviewed security adoption and “Considerations Section” compliance in other working groups (see spreadsheet)</a:t>
            </a:r>
          </a:p>
          <a:p>
            <a:pPr eaLnBrk="1" hangingPunct="1"/>
            <a:r>
              <a:rPr lang="en-US" altLang="ja-JP" sz="1800" dirty="0" smtClean="0"/>
              <a:t>Discussed the changes/restructuring of the Key Management Magenta Book.</a:t>
            </a:r>
          </a:p>
        </p:txBody>
      </p:sp>
    </p:spTree>
    <p:extLst>
      <p:ext uri="{BB962C8B-B14F-4D97-AF65-F5344CB8AC3E}">
        <p14:creationId xmlns:p14="http://schemas.microsoft.com/office/powerpoint/2010/main" val="72332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176338"/>
            <a:ext cx="7162800" cy="457200"/>
          </a:xfrm>
          <a:prstGeom prst="rect">
            <a:avLst/>
          </a:prstGeom>
          <a:noFill/>
          <a:ln w="9525">
            <a:noFill/>
            <a:miter lim="800000"/>
            <a:headEnd/>
            <a:tailEnd/>
          </a:ln>
        </p:spPr>
        <p:txBody>
          <a:bodyPr>
            <a:spAutoFit/>
          </a:bodyPr>
          <a:lstStyle/>
          <a:p>
            <a:pPr marL="457200" indent="-457200" eaLnBrk="0" hangingPunct="0">
              <a:spcBef>
                <a:spcPct val="50000"/>
              </a:spcBef>
            </a:pPr>
            <a:endParaRPr kumimoji="0" lang="en-US">
              <a:latin typeface="Arial" charset="0"/>
            </a:endParaRPr>
          </a:p>
        </p:txBody>
      </p:sp>
      <p:sp>
        <p:nvSpPr>
          <p:cNvPr id="8195" name="Text Box 3"/>
          <p:cNvSpPr txBox="1">
            <a:spLocks noChangeArrowheads="1"/>
          </p:cNvSpPr>
          <p:nvPr/>
        </p:nvSpPr>
        <p:spPr bwMode="auto">
          <a:xfrm>
            <a:off x="533400" y="838200"/>
            <a:ext cx="6781800" cy="779463"/>
          </a:xfrm>
          <a:prstGeom prst="rect">
            <a:avLst/>
          </a:prstGeom>
          <a:noFill/>
          <a:ln w="9525">
            <a:noFill/>
            <a:miter lim="800000"/>
            <a:headEnd/>
            <a:tailEnd/>
          </a:ln>
        </p:spPr>
        <p:txBody>
          <a:bodyPr>
            <a:spAutoFit/>
          </a:bodyPr>
          <a:lstStyle/>
          <a:p>
            <a:pPr eaLnBrk="0" hangingPunct="0">
              <a:spcBef>
                <a:spcPct val="50000"/>
              </a:spcBef>
            </a:pPr>
            <a:endParaRPr kumimoji="0" lang="en-US" sz="1800" b="1">
              <a:solidFill>
                <a:srgbClr val="CC0000"/>
              </a:solidFill>
              <a:latin typeface="Arial" charset="0"/>
            </a:endParaRPr>
          </a:p>
          <a:p>
            <a:pPr eaLnBrk="0" hangingPunct="0">
              <a:spcBef>
                <a:spcPct val="50000"/>
              </a:spcBef>
            </a:pPr>
            <a:endParaRPr kumimoji="0" lang="en-GB" sz="1800" b="1">
              <a:solidFill>
                <a:srgbClr val="CC0000"/>
              </a:solidFill>
              <a:latin typeface="Arial" charset="0"/>
            </a:endParaRPr>
          </a:p>
        </p:txBody>
      </p:sp>
      <p:sp>
        <p:nvSpPr>
          <p:cNvPr id="8198" name="Text Box 6"/>
          <p:cNvSpPr txBox="1">
            <a:spLocks noChangeArrowheads="1"/>
          </p:cNvSpPr>
          <p:nvPr/>
        </p:nvSpPr>
        <p:spPr bwMode="auto">
          <a:xfrm>
            <a:off x="309045" y="1181123"/>
            <a:ext cx="8372289" cy="5272213"/>
          </a:xfrm>
          <a:prstGeom prst="rect">
            <a:avLst/>
          </a:prstGeom>
          <a:noFill/>
          <a:ln w="9525">
            <a:noFill/>
            <a:miter lim="800000"/>
            <a:headEnd/>
            <a:tailEnd/>
          </a:ln>
        </p:spPr>
        <p:txBody>
          <a:bodyPr wrap="square">
            <a:spAutoFit/>
          </a:bodyPr>
          <a:lstStyle/>
          <a:p>
            <a:pPr marL="457200" indent="-457200" eaLnBrk="0" hangingPunct="0">
              <a:lnSpc>
                <a:spcPct val="70000"/>
              </a:lnSpc>
              <a:spcBef>
                <a:spcPct val="50000"/>
              </a:spcBef>
              <a:buFontTx/>
              <a:buAutoNum type="arabicPeriod"/>
            </a:pPr>
            <a:r>
              <a:rPr kumimoji="0" lang="en-US" sz="1800" b="1" dirty="0" smtClean="0">
                <a:solidFill>
                  <a:schemeClr val="accent2"/>
                </a:solidFill>
                <a:latin typeface="Arial" charset="0"/>
              </a:rPr>
              <a:t>System Architecture WG</a:t>
            </a:r>
            <a:endParaRPr kumimoji="0" lang="en-US" sz="1800" b="1" dirty="0">
              <a:solidFill>
                <a:schemeClr val="accent2"/>
              </a:solidFill>
              <a:latin typeface="Arial" charset="0"/>
            </a:endParaRPr>
          </a:p>
          <a:p>
            <a:pPr marL="914400" lvl="1" indent="-457200" eaLnBrk="0" hangingPunct="0">
              <a:spcBef>
                <a:spcPct val="50000"/>
              </a:spcBef>
            </a:pPr>
            <a:r>
              <a:rPr kumimoji="0" lang="en-GB" sz="1800" b="1" dirty="0" smtClean="0">
                <a:latin typeface="Arial" charset="0"/>
                <a:cs typeface="Times New Roman" pitchFamily="18" charset="0"/>
              </a:rPr>
              <a:t>Goal: Develop “CCSDS Reference Architecture” and other related standards</a:t>
            </a:r>
            <a:endParaRPr kumimoji="0" lang="en-GB" sz="1800" b="1" dirty="0">
              <a:latin typeface="Arial" charset="0"/>
              <a:cs typeface="Times New Roman" pitchFamily="18" charset="0"/>
            </a:endParaRPr>
          </a:p>
          <a:p>
            <a:pPr marL="914400" lvl="1" indent="-457200" eaLnBrk="0" hangingPunct="0">
              <a:spcBef>
                <a:spcPct val="50000"/>
              </a:spcBef>
            </a:pPr>
            <a:r>
              <a:rPr kumimoji="0" lang="en-GB" sz="1800" b="1" dirty="0">
                <a:latin typeface="Arial" charset="0"/>
                <a:cs typeface="Times New Roman" pitchFamily="18" charset="0"/>
              </a:rPr>
              <a:t>Working Status: Active _X_ Idle ____</a:t>
            </a:r>
          </a:p>
          <a:p>
            <a:pPr marL="914400" lvl="1" indent="-457200" eaLnBrk="0" hangingPunct="0">
              <a:spcBef>
                <a:spcPct val="50000"/>
              </a:spcBef>
            </a:pPr>
            <a:r>
              <a:rPr kumimoji="0" lang="en-GB" sz="1800" b="1" dirty="0">
                <a:latin typeface="Arial" charset="0"/>
                <a:cs typeface="Times New Roman" pitchFamily="18" charset="0"/>
              </a:rPr>
              <a:t>Summary progress: </a:t>
            </a:r>
            <a:r>
              <a:rPr kumimoji="0" lang="en-GB" sz="1800" b="1" dirty="0" smtClean="0">
                <a:latin typeface="Arial" charset="0"/>
                <a:cs typeface="Times New Roman" pitchFamily="18" charset="0"/>
              </a:rPr>
              <a:t>WG restarted. Active participation by </a:t>
            </a:r>
            <a:r>
              <a:rPr kumimoji="0" lang="en-GB" sz="1800" b="1" dirty="0" smtClean="0">
                <a:latin typeface="Arial" charset="0"/>
                <a:cs typeface="Times New Roman" pitchFamily="18" charset="0"/>
              </a:rPr>
              <a:t>CNSA</a:t>
            </a:r>
            <a:r>
              <a:rPr kumimoji="0" lang="en-GB" sz="1800" b="1" dirty="0" smtClean="0">
                <a:latin typeface="Arial" charset="0"/>
                <a:cs typeface="Times New Roman" pitchFamily="18" charset="0"/>
              </a:rPr>
              <a:t>, </a:t>
            </a:r>
            <a:r>
              <a:rPr lang="en-GB" sz="1800" dirty="0">
                <a:cs typeface="Times New Roman" pitchFamily="18" charset="0"/>
              </a:rPr>
              <a:t>ESA, and </a:t>
            </a:r>
            <a:r>
              <a:rPr kumimoji="0" lang="en-GB" sz="1800" b="1" dirty="0" smtClean="0">
                <a:latin typeface="Arial" charset="0"/>
                <a:cs typeface="Times New Roman" pitchFamily="18" charset="0"/>
              </a:rPr>
              <a:t>NASA</a:t>
            </a:r>
            <a:r>
              <a:rPr lang="en-GB" sz="1800" dirty="0" smtClean="0">
                <a:cs typeface="Times New Roman" pitchFamily="18" charset="0"/>
              </a:rPr>
              <a:t>. </a:t>
            </a:r>
            <a:r>
              <a:rPr lang="en-GB" sz="1800" dirty="0">
                <a:cs typeface="Times New Roman" pitchFamily="18" charset="0"/>
              </a:rPr>
              <a:t>MOIMS </a:t>
            </a:r>
            <a:r>
              <a:rPr lang="en-GB" sz="1800" dirty="0" smtClean="0">
                <a:cs typeface="Times New Roman" pitchFamily="18" charset="0"/>
              </a:rPr>
              <a:t>&amp; </a:t>
            </a:r>
            <a:r>
              <a:rPr lang="en-GB" sz="1800" dirty="0">
                <a:cs typeface="Times New Roman" pitchFamily="18" charset="0"/>
              </a:rPr>
              <a:t>SOIS </a:t>
            </a:r>
            <a:r>
              <a:rPr lang="en-GB" sz="1800" dirty="0" smtClean="0">
                <a:cs typeface="Times New Roman" pitchFamily="18" charset="0"/>
              </a:rPr>
              <a:t>reps </a:t>
            </a:r>
            <a:r>
              <a:rPr lang="en-GB" sz="1800" dirty="0" smtClean="0">
                <a:cs typeface="Times New Roman" pitchFamily="18" charset="0"/>
              </a:rPr>
              <a:t>participated in Reference </a:t>
            </a:r>
            <a:r>
              <a:rPr kumimoji="0" lang="en-GB" sz="1800" b="1" dirty="0" smtClean="0">
                <a:latin typeface="Arial" charset="0"/>
                <a:cs typeface="Times New Roman" pitchFamily="18" charset="0"/>
              </a:rPr>
              <a:t>Architecture task. </a:t>
            </a:r>
            <a:r>
              <a:rPr lang="en-GB" sz="1800" dirty="0">
                <a:cs typeface="Times New Roman" pitchFamily="18" charset="0"/>
              </a:rPr>
              <a:t>R</a:t>
            </a:r>
            <a:r>
              <a:rPr kumimoji="0" lang="en-GB" sz="1800" b="1" dirty="0" smtClean="0">
                <a:latin typeface="Arial" charset="0"/>
                <a:cs typeface="Times New Roman" pitchFamily="18" charset="0"/>
              </a:rPr>
              <a:t>e-confirm RASDS in current form.</a:t>
            </a: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a:latin typeface="Arial" charset="0"/>
              <a:cs typeface="Times New Roman" pitchFamily="18" charset="0"/>
            </a:endParaRPr>
          </a:p>
          <a:p>
            <a:pPr marL="914400" lvl="1" indent="-457200" eaLnBrk="0" hangingPunct="0">
              <a:spcBef>
                <a:spcPct val="50000"/>
              </a:spcBef>
            </a:pPr>
            <a:endParaRPr kumimoji="0" lang="en-GB" sz="1800" b="1" dirty="0" smtClean="0">
              <a:latin typeface="Arial" charset="0"/>
              <a:cs typeface="Times New Roman" pitchFamily="18" charset="0"/>
            </a:endParaRPr>
          </a:p>
          <a:p>
            <a:pPr marL="914400" lvl="1" indent="-457200" eaLnBrk="0" hangingPunct="0">
              <a:spcBef>
                <a:spcPct val="50000"/>
              </a:spcBef>
            </a:pPr>
            <a:r>
              <a:rPr kumimoji="0" lang="en-GB" sz="1800" b="1" dirty="0" smtClean="0">
                <a:latin typeface="Arial" charset="0"/>
                <a:cs typeface="Times New Roman" pitchFamily="18" charset="0"/>
              </a:rPr>
              <a:t>Progress </a:t>
            </a:r>
            <a:r>
              <a:rPr kumimoji="0" lang="en-GB" sz="1800" b="1" dirty="0">
                <a:latin typeface="Arial" charset="0"/>
                <a:cs typeface="Times New Roman" pitchFamily="18" charset="0"/>
              </a:rPr>
              <a:t>since last meeting: </a:t>
            </a:r>
            <a:r>
              <a:rPr kumimoji="0" lang="en-GB" sz="1800" b="1" dirty="0" smtClean="0">
                <a:latin typeface="Arial" charset="0"/>
                <a:cs typeface="Times New Roman" pitchFamily="18" charset="0"/>
              </a:rPr>
              <a:t>Three </a:t>
            </a:r>
            <a:r>
              <a:rPr kumimoji="0" lang="en-GB" sz="1800" b="1" dirty="0" err="1" smtClean="0">
                <a:latin typeface="Arial" charset="0"/>
                <a:cs typeface="Times New Roman" pitchFamily="18" charset="0"/>
              </a:rPr>
              <a:t>telecons</a:t>
            </a:r>
            <a:r>
              <a:rPr kumimoji="0" lang="en-GB" sz="1800" b="1" dirty="0" smtClean="0">
                <a:latin typeface="Arial" charset="0"/>
                <a:cs typeface="Times New Roman" pitchFamily="18" charset="0"/>
              </a:rPr>
              <a:t> and CCSDS Application and Support Architecture working meetings. Reviewed initial concepts with MOIMS &amp; SOIS</a:t>
            </a:r>
            <a:r>
              <a:rPr kumimoji="0" lang="en-GB" sz="1800" b="1" dirty="0" smtClean="0">
                <a:latin typeface="Arial" charset="0"/>
                <a:cs typeface="Times New Roman" pitchFamily="18" charset="0"/>
              </a:rPr>
              <a:t>.  Approved RASDS re-confirmation.</a:t>
            </a:r>
            <a:endParaRPr kumimoji="0" lang="en-GB" sz="1800" b="1" dirty="0" smtClean="0">
              <a:latin typeface="Arial" charset="0"/>
              <a:cs typeface="Times New Roman" pitchFamily="18" charset="0"/>
            </a:endParaRPr>
          </a:p>
          <a:p>
            <a:pPr marL="914400" lvl="1" indent="-457200" eaLnBrk="0" hangingPunct="0">
              <a:spcBef>
                <a:spcPct val="50000"/>
              </a:spcBef>
            </a:pPr>
            <a:r>
              <a:rPr kumimoji="0" lang="en-GB" sz="1800" b="1" dirty="0" smtClean="0">
                <a:latin typeface="Arial" charset="0"/>
                <a:cs typeface="Times New Roman" pitchFamily="18" charset="0"/>
              </a:rPr>
              <a:t>Problems </a:t>
            </a:r>
            <a:r>
              <a:rPr kumimoji="0" lang="en-GB" sz="1800" b="1" dirty="0">
                <a:latin typeface="Arial" charset="0"/>
                <a:cs typeface="Times New Roman" pitchFamily="18" charset="0"/>
              </a:rPr>
              <a:t>and Issues</a:t>
            </a:r>
            <a:r>
              <a:rPr kumimoji="0" lang="en-GB" sz="1800" b="1" dirty="0" smtClean="0">
                <a:latin typeface="Arial" charset="0"/>
                <a:cs typeface="Times New Roman" pitchFamily="18" charset="0"/>
              </a:rPr>
              <a:t>: </a:t>
            </a:r>
            <a:r>
              <a:rPr kumimoji="0" lang="en-GB" sz="1800" b="1" dirty="0" smtClean="0">
                <a:latin typeface="Arial" charset="0"/>
                <a:cs typeface="Times New Roman" pitchFamily="18" charset="0"/>
              </a:rPr>
              <a:t>There is only </a:t>
            </a:r>
            <a:r>
              <a:rPr kumimoji="0" lang="en-GB" sz="1800" b="1" dirty="0" smtClean="0">
                <a:latin typeface="Arial" charset="0"/>
                <a:cs typeface="Times New Roman" pitchFamily="18" charset="0"/>
              </a:rPr>
              <a:t>a near-term commitment of resources to do the Application and Support </a:t>
            </a:r>
            <a:r>
              <a:rPr kumimoji="0" lang="en-GB" sz="1800" b="1" dirty="0" smtClean="0">
                <a:latin typeface="Arial" charset="0"/>
                <a:cs typeface="Times New Roman" pitchFamily="18" charset="0"/>
              </a:rPr>
              <a:t>Architecture PPT.</a:t>
            </a:r>
            <a:endParaRPr kumimoji="0" lang="en-GB" sz="1800" b="1" dirty="0">
              <a:latin typeface="Arial" charset="0"/>
              <a:cs typeface="Times New Roman" pitchFamily="18" charset="0"/>
            </a:endParaRPr>
          </a:p>
        </p:txBody>
      </p:sp>
      <p:graphicFrame>
        <p:nvGraphicFramePr>
          <p:cNvPr id="23584" name="Group 32"/>
          <p:cNvGraphicFramePr>
            <a:graphicFrameLocks noGrp="1"/>
          </p:cNvGraphicFramePr>
          <p:nvPr>
            <p:extLst>
              <p:ext uri="{D42A27DB-BD31-4B8C-83A1-F6EECF244321}">
                <p14:modId xmlns:p14="http://schemas.microsoft.com/office/powerpoint/2010/main" val="2099009350"/>
              </p:ext>
            </p:extLst>
          </p:nvPr>
        </p:nvGraphicFramePr>
        <p:xfrm>
          <a:off x="1219200" y="3666750"/>
          <a:ext cx="6858000" cy="1097280"/>
        </p:xfrm>
        <a:graphic>
          <a:graphicData uri="http://schemas.openxmlformats.org/drawingml/2006/table">
            <a:tbl>
              <a:tblPr/>
              <a:tblGrid>
                <a:gridCol w="1714500"/>
                <a:gridCol w="1714500"/>
                <a:gridCol w="1714500"/>
                <a:gridCol w="1714500"/>
              </a:tblGrid>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1" i="0" u="none" strike="noStrike" cap="none" normalizeH="0" baseline="0" dirty="0" smtClean="0">
                          <a:ln>
                            <a:noFill/>
                          </a:ln>
                          <a:solidFill>
                            <a:schemeClr val="tx1"/>
                          </a:solidFill>
                          <a:effectLst/>
                          <a:latin typeface="Helvetica" pitchFamily="34" charset="0"/>
                          <a:ea typeface="Osaka" charset="-128"/>
                        </a:rPr>
                        <a:t>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1" i="0" u="none" strike="noStrike" cap="none" normalizeH="0" baseline="0" dirty="0" smtClean="0">
                          <a:ln>
                            <a:noFill/>
                          </a:ln>
                          <a:solidFill>
                            <a:schemeClr val="tx1"/>
                          </a:solidFill>
                          <a:effectLst/>
                          <a:latin typeface="Helvetica" pitchFamily="34" charset="0"/>
                          <a:ea typeface="Osaka" charset="-128"/>
                        </a:rPr>
                        <a:t>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1" i="0" u="none" strike="noStrike" cap="none" normalizeH="0" baseline="0" dirty="0" smtClean="0">
                          <a:ln>
                            <a:noFill/>
                          </a:ln>
                          <a:solidFill>
                            <a:schemeClr val="tx1"/>
                          </a:solidFill>
                          <a:effectLst/>
                          <a:latin typeface="Helvetica" pitchFamily="34" charset="0"/>
                          <a:ea typeface="Osaka" charset="-128"/>
                        </a:rPr>
                        <a:t>CAUTION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1" i="0" u="none" strike="noStrike" cap="none" normalizeH="0" baseline="0" dirty="0" smtClean="0">
                          <a:ln>
                            <a:noFill/>
                          </a:ln>
                          <a:solidFill>
                            <a:schemeClr val="tx1"/>
                          </a:solidFill>
                          <a:effectLst/>
                          <a:latin typeface="Helvetica" pitchFamily="34" charset="0"/>
                          <a:ea typeface="Osaka" charset="-128"/>
                        </a:rPr>
                        <a:t>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solidFill>
                  </a:tcPr>
                </a:tc>
              </a:tr>
              <a:tr h="457200">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pitchFamily="2" charset="2"/>
                        <a:buNone/>
                        <a:tabLst/>
                      </a:pPr>
                      <a:r>
                        <a:rPr kumimoji="1" lang="en-US" sz="1200" b="0" i="0" u="none" strike="noStrike" cap="none" normalizeH="0" baseline="0" dirty="0" smtClean="0">
                          <a:ln>
                            <a:noFill/>
                          </a:ln>
                          <a:solidFill>
                            <a:schemeClr val="tx1"/>
                          </a:solidFill>
                          <a:effectLst/>
                          <a:latin typeface="Helvetica" pitchFamily="34" charset="0"/>
                          <a:ea typeface="Osaka" charset="-128"/>
                        </a:rPr>
                        <a:t>Comment: Resource constraints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defRPr/>
                      </a:pPr>
                      <a:r>
                        <a:rPr kumimoji="1" lang="en-US" sz="1200" b="1" i="0" u="none" strike="noStrike" cap="none" normalizeH="0" baseline="0" dirty="0" smtClean="0">
                          <a:ln>
                            <a:noFill/>
                          </a:ln>
                          <a:solidFill>
                            <a:schemeClr val="tx1"/>
                          </a:solidFill>
                          <a:effectLst/>
                          <a:latin typeface="Helvetica" pitchFamily="34" charset="0"/>
                          <a:ea typeface="Osaka" charset="-128"/>
                        </a:rPr>
                        <a:t>Resources to do work not always consistent</a:t>
                      </a:r>
                      <a:r>
                        <a:rPr kumimoji="1" lang="en-US" sz="1200" b="0" i="0" u="none" strike="noStrike" cap="none" normalizeH="0" baseline="0" dirty="0" smtClean="0">
                          <a:ln>
                            <a:noFill/>
                          </a:ln>
                          <a:solidFill>
                            <a:schemeClr val="tx1"/>
                          </a:solidFill>
                          <a:effectLst/>
                          <a:latin typeface="Helvetica" pitchFamily="34" charset="0"/>
                          <a:ea typeface="Osaka"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1" lang="en-US" sz="1200" b="0" i="0" u="none" strike="noStrike" cap="none" normalizeH="0" baseline="0" dirty="0" smtClean="0">
                        <a:ln>
                          <a:noFill/>
                        </a:ln>
                        <a:solidFill>
                          <a:schemeClr val="tx1"/>
                        </a:solidFill>
                        <a:effectLst/>
                        <a:latin typeface="Helvetica" pitchFamily="34" charset="0"/>
                        <a:ea typeface="Osaka"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 Box 4"/>
          <p:cNvSpPr txBox="1">
            <a:spLocks noChangeArrowheads="1"/>
          </p:cNvSpPr>
          <p:nvPr/>
        </p:nvSpPr>
        <p:spPr bwMode="auto">
          <a:xfrm>
            <a:off x="1219200" y="53894"/>
            <a:ext cx="6644065" cy="477054"/>
          </a:xfrm>
          <a:prstGeom prst="rect">
            <a:avLst/>
          </a:prstGeom>
          <a:noFill/>
          <a:ln w="9525">
            <a:noFill/>
            <a:miter lim="800000"/>
            <a:headEnd/>
            <a:tailEnd/>
          </a:ln>
        </p:spPr>
        <p:txBody>
          <a:bodyPr wrap="square">
            <a:spAutoFit/>
          </a:bodyPr>
          <a:lstStyle>
            <a:defPPr>
              <a:defRPr lang="en-US"/>
            </a:defPPr>
            <a:lvl2pPr lvl="1" algn="ctr" eaLnBrk="0" hangingPunct="0">
              <a:spcBef>
                <a:spcPct val="50000"/>
              </a:spcBef>
              <a:defRPr sz="2500">
                <a:solidFill>
                  <a:srgbClr val="000099"/>
                </a:solidFill>
                <a:effectLst>
                  <a:outerShdw blurRad="38100" dist="38100" dir="2700000" algn="tl">
                    <a:srgbClr val="000000">
                      <a:alpha val="43137"/>
                    </a:srgbClr>
                  </a:outerShdw>
                </a:effectLst>
                <a:latin typeface="+mj-lt"/>
                <a:ea typeface="+mj-ea"/>
                <a:cs typeface="+mj-cs"/>
              </a:defRPr>
            </a:lvl2pPr>
          </a:lstStyle>
          <a:p>
            <a:pPr lvl="1"/>
            <a:r>
              <a:rPr lang="en-GB" dirty="0"/>
              <a:t>SEA Area</a:t>
            </a:r>
            <a:r>
              <a:rPr lang="en-US" dirty="0"/>
              <a:t> </a:t>
            </a:r>
            <a:r>
              <a:rPr lang="en-GB" dirty="0"/>
              <a:t>WG Report</a:t>
            </a:r>
            <a:endParaRPr lang="en-US" dirty="0"/>
          </a:p>
        </p:txBody>
      </p:sp>
      <p:sp>
        <p:nvSpPr>
          <p:cNvPr id="9" name="Text Box 5"/>
          <p:cNvSpPr txBox="1">
            <a:spLocks noChangeArrowheads="1"/>
          </p:cNvSpPr>
          <p:nvPr/>
        </p:nvSpPr>
        <p:spPr bwMode="auto">
          <a:xfrm>
            <a:off x="1422790" y="625435"/>
            <a:ext cx="6781800" cy="366713"/>
          </a:xfrm>
          <a:prstGeom prst="rect">
            <a:avLst/>
          </a:prstGeom>
          <a:noFill/>
          <a:ln w="9525">
            <a:noFill/>
            <a:miter lim="800000"/>
            <a:headEnd/>
            <a:tailEnd/>
          </a:ln>
        </p:spPr>
        <p:txBody>
          <a:bodyPr>
            <a:spAutoFit/>
          </a:bodyPr>
          <a:lstStyle/>
          <a:p>
            <a:pPr algn="ctr" eaLnBrk="0" hangingPunct="0">
              <a:spcBef>
                <a:spcPct val="50000"/>
              </a:spcBef>
            </a:pPr>
            <a:r>
              <a:rPr kumimoji="0" lang="en-US" sz="1800" b="1" dirty="0">
                <a:solidFill>
                  <a:srgbClr val="000099"/>
                </a:solidFill>
                <a:latin typeface="Arial" charset="0"/>
              </a:rPr>
              <a:t>SUMMARY TECHNICAL STATUS</a:t>
            </a:r>
            <a:endParaRPr kumimoji="0" lang="en-GB" sz="1800" b="1" dirty="0">
              <a:solidFill>
                <a:srgbClr val="000099"/>
              </a:solidFill>
              <a:latin typeface="Arial" charset="0"/>
            </a:endParaRPr>
          </a:p>
        </p:txBody>
      </p:sp>
    </p:spTree>
    <p:extLst>
      <p:ext uri="{BB962C8B-B14F-4D97-AF65-F5344CB8AC3E}">
        <p14:creationId xmlns:p14="http://schemas.microsoft.com/office/powerpoint/2010/main" val="3501153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purl.org/dc/dcmitype/"/>
    <ds:schemaRef ds:uri="http://schemas.openxmlformats.org/package/2006/metadata/core-properties"/>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2842</TotalTime>
  <Pages>51</Pages>
  <Words>2858</Words>
  <Application>Microsoft Macintosh PowerPoint</Application>
  <PresentationFormat>Letter Paper (8.5x11 in)</PresentationFormat>
  <Paragraphs>468</Paragraphs>
  <Slides>26</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Calibri</vt:lpstr>
      <vt:lpstr>Helvetica</vt:lpstr>
      <vt:lpstr>ＭＳ Ｐゴシック</vt:lpstr>
      <vt:lpstr>Osaka</vt:lpstr>
      <vt:lpstr>Times</vt:lpstr>
      <vt:lpstr>Times New Roman</vt:lpstr>
      <vt:lpstr>Wingdings</vt:lpstr>
      <vt:lpstr>Arial</vt:lpstr>
      <vt:lpstr>TMOD Presentations</vt:lpstr>
      <vt:lpstr>Bitmap Image</vt:lpstr>
      <vt:lpstr>PowerPoint Presentation</vt:lpstr>
      <vt:lpstr>System Engineering Area (SEA)</vt:lpstr>
      <vt:lpstr>SE Area Report B. Meeting Demographics</vt:lpstr>
      <vt:lpstr>SEA Planned Resolution Summary</vt:lpstr>
      <vt:lpstr>PowerPoint Presentation</vt:lpstr>
      <vt:lpstr>D-DOR Interactions with other WG</vt:lpstr>
      <vt:lpstr>PowerPoint Presentation</vt:lpstr>
      <vt:lpstr>SecWG Executive Summary</vt:lpstr>
      <vt:lpstr>PowerPoint Presentation</vt:lpstr>
      <vt:lpstr>CCSDS Architecture WG Meeting Notes</vt:lpstr>
      <vt:lpstr>Application and Support Architecture Approach</vt:lpstr>
      <vt:lpstr>Reference Architecture Views</vt:lpstr>
      <vt:lpstr>MOIMS Data and Services Functional Groups</vt:lpstr>
      <vt:lpstr>SOIS Functional Groups</vt:lpstr>
      <vt:lpstr>PowerPoint Presentation</vt:lpstr>
      <vt:lpstr>CCSDS SCID Registry Discussion</vt:lpstr>
      <vt:lpstr>Spacecraft (SCID) Registry Structure</vt:lpstr>
      <vt:lpstr>CMC Issues SEA Poll - CMC-P-2016-01-002 SEA Analysis</vt:lpstr>
      <vt:lpstr>SEA Issues for CESG</vt:lpstr>
      <vt:lpstr>BACKUP Materials</vt:lpstr>
      <vt:lpstr>Proposal to Add Frequency Bins to SCID registries</vt:lpstr>
      <vt:lpstr>CMC Issues CMC-P-2016-01-002 </vt:lpstr>
      <vt:lpstr>CMC Issues CMC-P-2015-12-003</vt:lpstr>
      <vt:lpstr>SANA Registry Status</vt:lpstr>
      <vt:lpstr>SANA Referenced Source Registries (Direct, indirect, and possible)</vt:lpstr>
      <vt:lpstr>SANA Catalogs – Policy Questions</vt:lpstr>
    </vt:vector>
  </TitlesOfParts>
  <Company>NASA Headquarters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Peter Shames</cp:lastModifiedBy>
  <cp:revision>1423</cp:revision>
  <cp:lastPrinted>2015-04-27T06:30:39Z</cp:lastPrinted>
  <dcterms:created xsi:type="dcterms:W3CDTF">1998-05-20T16:00:08Z</dcterms:created>
  <dcterms:modified xsi:type="dcterms:W3CDTF">2016-04-12T14:44:32Z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