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notesMasterIdLst>
    <p:notesMasterId r:id="rId9"/>
  </p:notesMasterIdLst>
  <p:handoutMasterIdLst>
    <p:handoutMasterId r:id="rId10"/>
  </p:handoutMasterIdLst>
  <p:sldIdLst>
    <p:sldId id="256" r:id="rId2"/>
    <p:sldId id="285" r:id="rId3"/>
    <p:sldId id="286" r:id="rId4"/>
    <p:sldId id="287" r:id="rId5"/>
    <p:sldId id="289" r:id="rId6"/>
    <p:sldId id="288" r:id="rId7"/>
    <p:sldId id="290" r:id="rId8"/>
  </p:sldIdLst>
  <p:sldSz cx="9144000" cy="6858000" type="screen4x3"/>
  <p:notesSz cx="7023100" cy="93091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2433"/>
    <a:srgbClr val="FFCCCC"/>
    <a:srgbClr val="0098DB"/>
    <a:srgbClr val="00549F"/>
    <a:srgbClr val="FDC82F"/>
    <a:srgbClr val="00338D"/>
    <a:srgbClr val="D0103A"/>
    <a:srgbClr val="008542"/>
    <a:srgbClr val="E37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3" autoAdjust="0"/>
  </p:normalViewPr>
  <p:slideViewPr>
    <p:cSldViewPr snapToGrid="0">
      <p:cViewPr varScale="1">
        <p:scale>
          <a:sx n="107" d="100"/>
          <a:sy n="107" d="100"/>
        </p:scale>
        <p:origin x="-165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3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smtClean="0">
                <a:latin typeface="Arial" pitchFamily="34" charset="0"/>
              </a:defRPr>
            </a:lvl1pPr>
          </a:lstStyle>
          <a:p>
            <a:pPr>
              <a:defRPr/>
            </a:pPr>
            <a:endParaRPr lang="it-IT" dirty="0"/>
          </a:p>
        </p:txBody>
      </p:sp>
      <p:sp>
        <p:nvSpPr>
          <p:cNvPr id="62874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4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smtClean="0">
                <a:latin typeface="Arial" pitchFamily="34" charset="0"/>
              </a:defRPr>
            </a:lvl1pPr>
          </a:lstStyle>
          <a:p>
            <a:pPr>
              <a:defRPr/>
            </a:pPr>
            <a:fld id="{A5B780D0-5C7F-422C-931C-25201BE19360}" type="slidenum">
              <a:rPr lang="it-IT"/>
              <a:pPr>
                <a:defRPr/>
              </a:pPr>
              <a:t>‹#›</a:t>
            </a:fld>
            <a:endParaRPr lang="it-IT" dirty="0"/>
          </a:p>
        </p:txBody>
      </p:sp>
    </p:spTree>
    <p:extLst>
      <p:ext uri="{BB962C8B-B14F-4D97-AF65-F5344CB8AC3E}">
        <p14:creationId xmlns:p14="http://schemas.microsoft.com/office/powerpoint/2010/main" val="312504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14663"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smtClean="0"/>
            </a:lvl1pPr>
          </a:lstStyle>
          <a:p>
            <a:pPr>
              <a:defRPr/>
            </a:pPr>
            <a:endParaRPr lang="en-US" dirty="0"/>
          </a:p>
        </p:txBody>
      </p:sp>
      <p:sp>
        <p:nvSpPr>
          <p:cNvPr id="58371" name="Rectangle 3"/>
          <p:cNvSpPr>
            <a:spLocks noGrp="1" noChangeArrowheads="1"/>
          </p:cNvSpPr>
          <p:nvPr>
            <p:ph type="dt" idx="1"/>
          </p:nvPr>
        </p:nvSpPr>
        <p:spPr bwMode="auto">
          <a:xfrm>
            <a:off x="3995738" y="0"/>
            <a:ext cx="3014662" cy="485775"/>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smtClean="0"/>
            </a:lvl1pPr>
          </a:lstStyle>
          <a:p>
            <a:pPr>
              <a:defRPr/>
            </a:pPr>
            <a:fld id="{A6888345-B3D3-4351-A7A9-F936F5935E41}" type="datetimeFigureOut">
              <a:rPr lang="en-US"/>
              <a:pPr>
                <a:defRPr/>
              </a:pPr>
              <a:t>4/8/2016</a:t>
            </a:fld>
            <a:endParaRPr lang="en-US" dirty="0"/>
          </a:p>
        </p:txBody>
      </p:sp>
      <p:sp>
        <p:nvSpPr>
          <p:cNvPr id="11268" name="Rectangle 4"/>
          <p:cNvSpPr>
            <a:spLocks noGrp="1" noRot="1" noChangeAspect="1" noChangeArrowheads="1" noTextEdit="1"/>
          </p:cNvSpPr>
          <p:nvPr>
            <p:ph type="sldImg" idx="2"/>
          </p:nvPr>
        </p:nvSpPr>
        <p:spPr bwMode="auto">
          <a:xfrm>
            <a:off x="1231900" y="693738"/>
            <a:ext cx="4621213" cy="3465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04875" y="4435475"/>
            <a:ext cx="5200650" cy="4159250"/>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8374" name="Rectangle 6"/>
          <p:cNvSpPr>
            <a:spLocks noGrp="1" noChangeArrowheads="1"/>
          </p:cNvSpPr>
          <p:nvPr>
            <p:ph type="ftr" sz="quarter" idx="4"/>
          </p:nvPr>
        </p:nvSpPr>
        <p:spPr bwMode="auto">
          <a:xfrm>
            <a:off x="0" y="8870950"/>
            <a:ext cx="3014663"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smtClean="0"/>
            </a:lvl1pPr>
          </a:lstStyle>
          <a:p>
            <a:pPr>
              <a:defRPr/>
            </a:pPr>
            <a:endParaRPr lang="en-US" dirty="0"/>
          </a:p>
        </p:txBody>
      </p:sp>
      <p:sp>
        <p:nvSpPr>
          <p:cNvPr id="58375" name="Rectangle 7"/>
          <p:cNvSpPr>
            <a:spLocks noGrp="1" noChangeArrowheads="1"/>
          </p:cNvSpPr>
          <p:nvPr>
            <p:ph type="sldNum" sz="quarter" idx="5"/>
          </p:nvPr>
        </p:nvSpPr>
        <p:spPr bwMode="auto">
          <a:xfrm>
            <a:off x="3995738" y="8870950"/>
            <a:ext cx="3014662" cy="415925"/>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smtClean="0"/>
            </a:lvl1pPr>
          </a:lstStyle>
          <a:p>
            <a:pPr>
              <a:defRPr/>
            </a:pPr>
            <a:fld id="{D8DF57D7-2670-4E78-96DD-D9B22805124F}" type="slidenum">
              <a:rPr lang="en-US"/>
              <a:pPr>
                <a:defRPr/>
              </a:pPr>
              <a:t>‹#›</a:t>
            </a:fld>
            <a:endParaRPr lang="en-US" dirty="0"/>
          </a:p>
        </p:txBody>
      </p:sp>
    </p:spTree>
    <p:extLst>
      <p:ext uri="{BB962C8B-B14F-4D97-AF65-F5344CB8AC3E}">
        <p14:creationId xmlns:p14="http://schemas.microsoft.com/office/powerpoint/2010/main" val="13844303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1</a:t>
            </a:fld>
            <a:endParaRPr lang="en-US" dirty="0"/>
          </a:p>
        </p:txBody>
      </p:sp>
    </p:spTree>
    <p:extLst>
      <p:ext uri="{BB962C8B-B14F-4D97-AF65-F5344CB8AC3E}">
        <p14:creationId xmlns:p14="http://schemas.microsoft.com/office/powerpoint/2010/main" val="918784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6323" name="Rectangle 2"/>
          <p:cNvSpPr>
            <a:spLocks noGrp="1" noChangeArrowheads="1"/>
          </p:cNvSpPr>
          <p:nvPr>
            <p:ph type="subTitle" idx="1"/>
          </p:nvPr>
        </p:nvSpPr>
        <p:spPr>
          <a:xfrm>
            <a:off x="614361" y="3886200"/>
            <a:ext cx="7948800" cy="419100"/>
          </a:xfrm>
        </p:spPr>
        <p:txBody>
          <a:bodyPr wrap="square">
            <a:spAutoFit/>
          </a:bodyPr>
          <a:lstStyle>
            <a:lvl1pPr marL="0" indent="0">
              <a:buFont typeface="Verdana" pitchFamily="34" charset="0"/>
              <a:buNone/>
              <a:defRPr sz="1800"/>
            </a:lvl1pPr>
          </a:lstStyle>
          <a:p>
            <a:pPr lvl="0"/>
            <a:r>
              <a:rPr lang="en-US" noProof="0" dirty="0" smtClean="0"/>
              <a:t>Click to edit Master subtitle style</a:t>
            </a:r>
            <a:endParaRPr lang="en-GB" noProof="0" dirty="0" smtClean="0"/>
          </a:p>
        </p:txBody>
      </p:sp>
      <p:sp>
        <p:nvSpPr>
          <p:cNvPr id="56325" name="Rectangle 6"/>
          <p:cNvSpPr>
            <a:spLocks noGrp="1" noChangeArrowheads="1"/>
          </p:cNvSpPr>
          <p:nvPr>
            <p:ph type="ctrTitle"/>
          </p:nvPr>
        </p:nvSpPr>
        <p:spPr>
          <a:xfrm>
            <a:off x="587374" y="2574925"/>
            <a:ext cx="7947025" cy="579438"/>
          </a:xfrm>
        </p:spPr>
        <p:txBody>
          <a:bodyPr/>
          <a:lstStyle>
            <a:lvl1pPr>
              <a:defRPr sz="3200">
                <a:solidFill>
                  <a:schemeClr val="accent1"/>
                </a:solidFill>
              </a:defRPr>
            </a:lvl1pPr>
          </a:lstStyle>
          <a:p>
            <a:pPr lvl="0"/>
            <a:r>
              <a:rPr lang="en-US" noProof="0" smtClean="0"/>
              <a:t>Click to edit Master title style</a:t>
            </a:r>
            <a:endParaRPr lang="en-GB" noProof="0" dirty="0" smtClean="0"/>
          </a:p>
        </p:txBody>
      </p:sp>
      <p:pic>
        <p:nvPicPr>
          <p:cNvPr id="56344" name="Picture 24" descr="PPT_Header02" hidden="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6345" name="Picture 25" descr="PPT_Header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sp>
        <p:nvSpPr>
          <p:cNvPr id="56347" name="Text Box 27"/>
          <p:cNvSpPr txBox="1">
            <a:spLocks noChangeArrowheads="1"/>
          </p:cNvSpPr>
          <p:nvPr userDrawn="1"/>
        </p:nvSpPr>
        <p:spPr bwMode="auto">
          <a:xfrm>
            <a:off x="631825" y="6418211"/>
            <a:ext cx="50165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p>
            <a:pPr>
              <a:spcBef>
                <a:spcPct val="50000"/>
              </a:spcBef>
            </a:pPr>
            <a:r>
              <a:rPr lang="en-US" sz="800" noProof="0" dirty="0" smtClean="0"/>
              <a:t>UNCLASSIFIED</a:t>
            </a:r>
            <a:endParaRPr lang="en-GB" sz="800" noProof="0" dirty="0"/>
          </a:p>
        </p:txBody>
      </p:sp>
      <p:pic>
        <p:nvPicPr>
          <p:cNvPr id="8" name="Picture 1" descr="part1"/>
          <p:cNvPicPr>
            <a:picLocks noChangeAspect="1" noChangeArrowheads="1"/>
          </p:cNvPicPr>
          <p:nvPr userDrawn="1"/>
        </p:nvPicPr>
        <p:blipFill>
          <a:blip r:embed="rId4"/>
          <a:srcRect/>
          <a:stretch>
            <a:fillRect/>
          </a:stretch>
        </p:blipFill>
        <p:spPr bwMode="auto">
          <a:xfrm>
            <a:off x="3276600" y="6477000"/>
            <a:ext cx="2590800" cy="341313"/>
          </a:xfrm>
          <a:prstGeom prst="rect">
            <a:avLst/>
          </a:prstGeom>
          <a:noFill/>
          <a:ln w="9525">
            <a:noFill/>
            <a:miter lim="800000"/>
            <a:headEnd/>
            <a:tailEnd/>
          </a:ln>
        </p:spPr>
      </p:pic>
      <p:sp>
        <p:nvSpPr>
          <p:cNvPr id="2" name="Rectangle 1"/>
          <p:cNvSpPr/>
          <p:nvPr userDrawn="1"/>
        </p:nvSpPr>
        <p:spPr>
          <a:xfrm>
            <a:off x="7019779" y="267286"/>
            <a:ext cx="1997612" cy="801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pic>
        <p:nvPicPr>
          <p:cNvPr id="4" name="Picture 1" descr="part1"/>
          <p:cNvPicPr>
            <a:picLocks noChangeAspect="1" noChangeArrowheads="1"/>
          </p:cNvPicPr>
          <p:nvPr userDrawn="1"/>
        </p:nvPicPr>
        <p:blipFill>
          <a:blip r:embed="rId2"/>
          <a:srcRect/>
          <a:stretch>
            <a:fillRect/>
          </a:stretch>
        </p:blipFill>
        <p:spPr bwMode="auto">
          <a:xfrm>
            <a:off x="3276600" y="6477000"/>
            <a:ext cx="2590800" cy="341313"/>
          </a:xfrm>
          <a:prstGeom prst="rect">
            <a:avLst/>
          </a:prstGeom>
          <a:noFill/>
          <a:ln w="9525">
            <a:noFill/>
            <a:miter lim="800000"/>
            <a:headEnd/>
            <a:tailEnd/>
          </a:ln>
        </p:spPr>
      </p:pic>
    </p:spTree>
    <p:extLst>
      <p:ext uri="{BB962C8B-B14F-4D97-AF65-F5344CB8AC3E}">
        <p14:creationId xmlns:p14="http://schemas.microsoft.com/office/powerpoint/2010/main" val="21188019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2000" y="4406898"/>
            <a:ext cx="7789050" cy="1323439"/>
          </a:xfrm>
        </p:spPr>
        <p:txBody>
          <a:bodyPr anchor="t"/>
          <a:lstStyle>
            <a:lvl1pPr algn="l">
              <a:defRPr sz="4000" b="1" cap="all">
                <a:solidFill>
                  <a:srgbClr val="0098DB"/>
                </a:solidFill>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2000" y="2906713"/>
            <a:ext cx="77890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31950312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615950" y="1673225"/>
            <a:ext cx="3889376" cy="43180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57723" y="1673225"/>
            <a:ext cx="3888000" cy="4318000"/>
          </a:xfrm>
        </p:spPr>
        <p:txBody>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Tree>
    <p:extLst>
      <p:ext uri="{BB962C8B-B14F-4D97-AF65-F5344CB8AC3E}">
        <p14:creationId xmlns:p14="http://schemas.microsoft.com/office/powerpoint/2010/main" val="16986723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6400" y="381600"/>
            <a:ext cx="6105600" cy="428400"/>
          </a:xfrm>
        </p:spPr>
        <p:txBody>
          <a:bodyPr/>
          <a:lstStyle>
            <a:lvl1pPr>
              <a:defRPr/>
            </a:lvl1p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619123" y="1666800"/>
            <a:ext cx="3895200" cy="496800"/>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5" name="Text Placeholder 4"/>
          <p:cNvSpPr>
            <a:spLocks noGrp="1"/>
          </p:cNvSpPr>
          <p:nvPr>
            <p:ph type="body" sz="quarter" idx="3"/>
          </p:nvPr>
        </p:nvSpPr>
        <p:spPr>
          <a:xfrm>
            <a:off x="4645025" y="1666875"/>
            <a:ext cx="3896416" cy="495324"/>
          </a:xfr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6" y="2174875"/>
            <a:ext cx="3898900" cy="3816350"/>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7" name="Content Placeholder 5"/>
          <p:cNvSpPr>
            <a:spLocks noGrp="1"/>
          </p:cNvSpPr>
          <p:nvPr>
            <p:ph sz="quarter" idx="10"/>
          </p:nvPr>
        </p:nvSpPr>
        <p:spPr>
          <a:xfrm>
            <a:off x="619200" y="2174400"/>
            <a:ext cx="3898900" cy="3816350"/>
          </a:xfrm>
        </p:spPr>
        <p:txBody>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405409388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Tree>
    <p:extLst>
      <p:ext uri="{BB962C8B-B14F-4D97-AF65-F5344CB8AC3E}">
        <p14:creationId xmlns:p14="http://schemas.microsoft.com/office/powerpoint/2010/main" val="339165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29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6400" y="409890"/>
            <a:ext cx="6105600" cy="400110"/>
          </a:xfrm>
        </p:spPr>
        <p:txBody>
          <a:bodyPr anchor="b"/>
          <a:lstStyle>
            <a:lvl1pPr algn="l">
              <a:defRPr sz="2000" b="1"/>
            </a:lvl1pPr>
          </a:lstStyle>
          <a:p>
            <a:r>
              <a:rPr lang="en-US" noProof="0" smtClean="0"/>
              <a:t>Click to edit Master title style</a:t>
            </a:r>
            <a:endParaRPr lang="en-GB" noProof="0"/>
          </a:p>
        </p:txBody>
      </p:sp>
      <p:sp>
        <p:nvSpPr>
          <p:cNvPr id="3" name="Content Placeholder 2"/>
          <p:cNvSpPr>
            <a:spLocks noGrp="1"/>
          </p:cNvSpPr>
          <p:nvPr>
            <p:ph idx="1"/>
          </p:nvPr>
        </p:nvSpPr>
        <p:spPr>
          <a:xfrm>
            <a:off x="3575050" y="1666874"/>
            <a:ext cx="4968875" cy="4324351"/>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4" name="Text Placeholder 3"/>
          <p:cNvSpPr>
            <a:spLocks noGrp="1"/>
          </p:cNvSpPr>
          <p:nvPr>
            <p:ph type="body" sz="half" idx="2"/>
          </p:nvPr>
        </p:nvSpPr>
        <p:spPr>
          <a:xfrm>
            <a:off x="619125" y="1666800"/>
            <a:ext cx="2846388" cy="4324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74198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2000" y="5069086"/>
            <a:ext cx="5932800" cy="307777"/>
          </a:xfrm>
        </p:spPr>
        <p:txBody>
          <a:bodyPr anchor="b"/>
          <a:lstStyle>
            <a:lvl1pPr algn="l">
              <a:defRPr sz="14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601787" y="1666873"/>
            <a:ext cx="5932488" cy="3390901"/>
          </a:xfrm>
        </p:spPr>
        <p:txBody>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4" name="Text Placeholder 3"/>
          <p:cNvSpPr>
            <a:spLocks noGrp="1"/>
          </p:cNvSpPr>
          <p:nvPr>
            <p:ph type="body" sz="half" idx="2"/>
          </p:nvPr>
        </p:nvSpPr>
        <p:spPr>
          <a:xfrm>
            <a:off x="1602000" y="5372100"/>
            <a:ext cx="5932800" cy="6191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223150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5331" name="Picture 35" descr="PPT_Header02" hidden="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pic>
        <p:nvPicPr>
          <p:cNvPr id="55332" name="Picture 36" descr="PPT_Header0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4000" cy="1204913"/>
          </a:xfrm>
          <a:prstGeom prst="rect">
            <a:avLst/>
          </a:prstGeom>
          <a:noFill/>
          <a:extLst>
            <a:ext uri="{909E8E84-426E-40DD-AFC4-6F175D3DCCD1}">
              <a14:hiddenFill xmlns:a14="http://schemas.microsoft.com/office/drawing/2010/main">
                <a:solidFill>
                  <a:srgbClr val="FFFFFF"/>
                </a:solidFill>
              </a14:hiddenFill>
            </a:ext>
          </a:extLst>
        </p:spPr>
      </p:pic>
      <p:sp>
        <p:nvSpPr>
          <p:cNvPr id="55299" name="Rectangle 2"/>
          <p:cNvSpPr>
            <a:spLocks noGrp="1" noChangeArrowheads="1"/>
          </p:cNvSpPr>
          <p:nvPr>
            <p:ph type="body" idx="1"/>
          </p:nvPr>
        </p:nvSpPr>
        <p:spPr bwMode="auto">
          <a:xfrm>
            <a:off x="615950" y="1673225"/>
            <a:ext cx="7905750" cy="431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55301" name="Rectangle 6"/>
          <p:cNvSpPr>
            <a:spLocks noGrp="1" noChangeArrowheads="1"/>
          </p:cNvSpPr>
          <p:nvPr>
            <p:ph type="title"/>
          </p:nvPr>
        </p:nvSpPr>
        <p:spPr bwMode="auto">
          <a:xfrm>
            <a:off x="625475" y="381000"/>
            <a:ext cx="6105525"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GB" dirty="0" smtClean="0"/>
          </a:p>
        </p:txBody>
      </p:sp>
      <p:sp>
        <p:nvSpPr>
          <p:cNvPr id="55330" name="Text Box 34"/>
          <p:cNvSpPr txBox="1">
            <a:spLocks noChangeAspect="1" noChangeArrowheads="1"/>
          </p:cNvSpPr>
          <p:nvPr/>
        </p:nvSpPr>
        <p:spPr bwMode="auto">
          <a:xfrm>
            <a:off x="630238" y="6197600"/>
            <a:ext cx="6977062" cy="147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lang="en-GB" sz="800" noProof="1" smtClean="0">
                <a:solidFill>
                  <a:schemeClr val="bg2"/>
                </a:solidFill>
              </a:rPr>
              <a:t> </a:t>
            </a:r>
            <a:endParaRPr lang="en-GB" sz="800" noProof="1">
              <a:solidFill>
                <a:schemeClr val="bg2"/>
              </a:solidFill>
            </a:endParaRPr>
          </a:p>
        </p:txBody>
      </p:sp>
      <p:sp>
        <p:nvSpPr>
          <p:cNvPr id="8" name="Text Box 38"/>
          <p:cNvSpPr txBox="1">
            <a:spLocks noChangeArrowheads="1"/>
          </p:cNvSpPr>
          <p:nvPr/>
        </p:nvSpPr>
        <p:spPr bwMode="auto">
          <a:xfrm>
            <a:off x="631825" y="6429375"/>
            <a:ext cx="50165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800" noProof="0" dirty="0" smtClean="0"/>
              <a:t>UNCLASSIFIED</a:t>
            </a:r>
            <a:endParaRPr lang="en-GB" sz="800" noProof="0" dirty="0"/>
          </a:p>
        </p:txBody>
      </p:sp>
      <p:sp>
        <p:nvSpPr>
          <p:cNvPr id="9" name="Rectangle 8"/>
          <p:cNvSpPr/>
          <p:nvPr userDrawn="1"/>
        </p:nvSpPr>
        <p:spPr>
          <a:xfrm>
            <a:off x="7019779" y="267286"/>
            <a:ext cx="1997612" cy="8018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Lst>
  <p:timing>
    <p:tnLst>
      <p:par>
        <p:cTn id="1" dur="indefinite" restart="never" nodeType="tmRoot"/>
      </p:par>
    </p:tnLst>
  </p:timing>
  <p:hf sldNum="0" hdr="0" dt="0"/>
  <p:txStyles>
    <p:titleStyle>
      <a:lvl1pPr algn="l" rtl="0" eaLnBrk="1" fontAlgn="base" hangingPunct="1">
        <a:spcBef>
          <a:spcPct val="0"/>
        </a:spcBef>
        <a:spcAft>
          <a:spcPct val="0"/>
        </a:spcAft>
        <a:defRPr sz="2200" b="1">
          <a:solidFill>
            <a:schemeClr val="bg1"/>
          </a:solidFill>
          <a:latin typeface="+mj-lt"/>
          <a:ea typeface="+mj-ea"/>
          <a:cs typeface="+mj-cs"/>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342900" indent="-342900" algn="l" rtl="0" eaLnBrk="1" fontAlgn="base" hangingPunct="1">
        <a:lnSpc>
          <a:spcPct val="119000"/>
        </a:lnSpc>
        <a:spcBef>
          <a:spcPct val="20000"/>
        </a:spcBef>
        <a:spcAft>
          <a:spcPct val="0"/>
        </a:spcAft>
        <a:buClr>
          <a:schemeClr val="accent1"/>
        </a:buClr>
        <a:buFont typeface="Verdana" pitchFamily="34" charset="0"/>
        <a:buAutoNum type="arabicPeriod"/>
        <a:defRPr sz="1600">
          <a:solidFill>
            <a:schemeClr val="bg2"/>
          </a:solidFill>
          <a:latin typeface="+mn-lt"/>
          <a:ea typeface="+mn-ea"/>
          <a:cs typeface="+mn-cs"/>
        </a:defRPr>
      </a:lvl1pPr>
      <a:lvl2pPr marL="1227138" indent="-419100" algn="l" rtl="0" eaLnBrk="1" fontAlgn="base" hangingPunct="1">
        <a:lnSpc>
          <a:spcPct val="119000"/>
        </a:lnSpc>
        <a:spcBef>
          <a:spcPct val="20000"/>
        </a:spcBef>
        <a:spcAft>
          <a:spcPct val="0"/>
        </a:spcAft>
        <a:buClr>
          <a:schemeClr val="accent1"/>
        </a:buClr>
        <a:buFont typeface="Verdana" pitchFamily="34" charset="0"/>
        <a:buAutoNum type="alphaLcPeriod"/>
        <a:defRPr sz="1600">
          <a:solidFill>
            <a:schemeClr val="bg2"/>
          </a:solidFill>
          <a:latin typeface="+mn-lt"/>
        </a:defRPr>
      </a:lvl2pPr>
      <a:lvl3pPr marL="1825625"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3pPr>
      <a:lvl4pPr marL="2424113"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4pPr>
      <a:lvl5pPr marL="30226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nodis-dms.gsfc.nasa.gov/NASA_Wide/restricted_directives/OCIO_Docs/ITS-HBK_2810_%20%2002_05.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63" name="Rectangle 19"/>
          <p:cNvSpPr>
            <a:spLocks noGrp="1" noChangeArrowheads="1"/>
          </p:cNvSpPr>
          <p:nvPr>
            <p:ph type="ctrTitle"/>
          </p:nvPr>
        </p:nvSpPr>
        <p:spPr>
          <a:xfrm>
            <a:off x="587375" y="2627461"/>
            <a:ext cx="7972425" cy="461665"/>
          </a:xfrm>
        </p:spPr>
        <p:txBody>
          <a:bodyPr/>
          <a:lstStyle/>
          <a:p>
            <a:r>
              <a:rPr lang="en-US" sz="2400" dirty="0" smtClean="0"/>
              <a:t>Cloud Testing Pilot Response to CESG</a:t>
            </a:r>
            <a:endParaRPr lang="en-GB" sz="2400" dirty="0"/>
          </a:p>
        </p:txBody>
      </p:sp>
      <p:sp>
        <p:nvSpPr>
          <p:cNvPr id="57368" name="Text Box 24"/>
          <p:cNvSpPr txBox="1">
            <a:spLocks noChangeArrowheads="1"/>
          </p:cNvSpPr>
          <p:nvPr/>
        </p:nvSpPr>
        <p:spPr bwMode="auto">
          <a:xfrm>
            <a:off x="614363" y="4050422"/>
            <a:ext cx="7889875" cy="135421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ts val="0"/>
              </a:spcBef>
            </a:pPr>
            <a:r>
              <a:rPr lang="en-GB" sz="1400" u="sng" dirty="0" smtClean="0">
                <a:solidFill>
                  <a:schemeClr val="accent1"/>
                </a:solidFill>
              </a:rPr>
              <a:t>Daniel Fischer</a:t>
            </a:r>
            <a:r>
              <a:rPr lang="en-GB" sz="1400" dirty="0" smtClean="0">
                <a:solidFill>
                  <a:schemeClr val="accent1"/>
                </a:solidFill>
              </a:rPr>
              <a:t>, </a:t>
            </a:r>
            <a:r>
              <a:rPr lang="en-GB" sz="1400" u="sng" dirty="0" smtClean="0">
                <a:solidFill>
                  <a:schemeClr val="accent1"/>
                </a:solidFill>
              </a:rPr>
              <a:t>Brandon Bailey</a:t>
            </a:r>
            <a:r>
              <a:rPr lang="en-GB" sz="1400" dirty="0" smtClean="0">
                <a:solidFill>
                  <a:schemeClr val="accent1"/>
                </a:solidFill>
              </a:rPr>
              <a:t>, </a:t>
            </a:r>
            <a:r>
              <a:rPr lang="en-GB" sz="1400" dirty="0" smtClean="0">
                <a:solidFill>
                  <a:schemeClr val="accent1"/>
                </a:solidFill>
              </a:rPr>
              <a:t>David </a:t>
            </a:r>
            <a:r>
              <a:rPr lang="en-GB" sz="1400" dirty="0" err="1" smtClean="0">
                <a:solidFill>
                  <a:schemeClr val="accent1"/>
                </a:solidFill>
              </a:rPr>
              <a:t>Koisser</a:t>
            </a:r>
            <a:r>
              <a:rPr lang="en-GB" sz="1400" dirty="0" smtClean="0">
                <a:solidFill>
                  <a:schemeClr val="accent1"/>
                </a:solidFill>
              </a:rPr>
              <a:t>, John </a:t>
            </a:r>
            <a:r>
              <a:rPr lang="en-GB" sz="1400" dirty="0">
                <a:solidFill>
                  <a:schemeClr val="accent1"/>
                </a:solidFill>
              </a:rPr>
              <a:t>Lucas</a:t>
            </a:r>
            <a:endParaRPr lang="en-GB" dirty="0" smtClean="0">
              <a:solidFill>
                <a:schemeClr val="accent1"/>
              </a:solidFill>
            </a:endParaRPr>
          </a:p>
          <a:p>
            <a:pPr>
              <a:spcBef>
                <a:spcPts val="0"/>
              </a:spcBef>
            </a:pPr>
            <a:endParaRPr lang="en-GB" dirty="0">
              <a:solidFill>
                <a:schemeClr val="accent1"/>
              </a:solidFill>
            </a:endParaRPr>
          </a:p>
          <a:p>
            <a:pPr>
              <a:spcBef>
                <a:spcPts val="0"/>
              </a:spcBef>
            </a:pPr>
            <a:r>
              <a:rPr lang="en-GB" dirty="0" smtClean="0">
                <a:solidFill>
                  <a:schemeClr val="accent1"/>
                </a:solidFill>
              </a:rPr>
              <a:t>Spring 2016 Technical Meetings, Cleveland Ohio</a:t>
            </a:r>
            <a:endParaRPr lang="en-GB" sz="1400" dirty="0" smtClean="0">
              <a:solidFill>
                <a:schemeClr val="accent1"/>
              </a:solidFill>
            </a:endParaRPr>
          </a:p>
          <a:p>
            <a:pPr>
              <a:spcBef>
                <a:spcPts val="0"/>
              </a:spcBef>
            </a:pPr>
            <a:r>
              <a:rPr lang="en-GB" sz="1400" dirty="0" smtClean="0">
                <a:solidFill>
                  <a:schemeClr val="accent1"/>
                </a:solidFill>
              </a:rPr>
              <a:t>08 April 2016</a:t>
            </a:r>
            <a:r>
              <a:rPr lang="en-GB" dirty="0" smtClean="0">
                <a:solidFill>
                  <a:schemeClr val="accent1"/>
                </a:solidFill>
              </a:rPr>
              <a:t/>
            </a:r>
            <a:br>
              <a:rPr lang="en-GB" dirty="0" smtClean="0">
                <a:solidFill>
                  <a:schemeClr val="accent1"/>
                </a:solidFill>
              </a:rPr>
            </a:br>
            <a:endParaRPr lang="en-GB" dirty="0">
              <a:solidFill>
                <a:schemeClr val="accent1"/>
              </a:solidFill>
            </a:endParaRPr>
          </a:p>
        </p:txBody>
      </p:sp>
      <p:pic>
        <p:nvPicPr>
          <p:cNvPr id="4" name="Picture 2" descr="See full size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79" y="160587"/>
            <a:ext cx="1680179" cy="685787"/>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Image result for NAS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Image result for NAS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Image result for NASA"/>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In </a:t>
            </a:r>
            <a:r>
              <a:rPr lang="en-US" dirty="0"/>
              <a:t>the Spring 2015 CCSDS meetings in Pasadena, CA it was disclosed at the opening plenary that the Space Data Link Security (SDLS) Working Group was chosen by the CESG to be a pilot study for interoperability testing in the cloud. </a:t>
            </a:r>
            <a:endParaRPr lang="en-US" dirty="0" smtClean="0"/>
          </a:p>
          <a:p>
            <a:pPr>
              <a:buFont typeface="Arial" panose="020B0604020202020204" pitchFamily="34" charset="0"/>
              <a:buChar char="•"/>
            </a:pPr>
            <a:r>
              <a:rPr lang="en-US" dirty="0" smtClean="0"/>
              <a:t>A whitepaper was </a:t>
            </a:r>
            <a:r>
              <a:rPr lang="en-US" dirty="0"/>
              <a:t>generated and presented in Darmstadt, Germany that discussed the different approaches for using “the cloud” to perform interoperability testing. </a:t>
            </a:r>
            <a:endParaRPr lang="en-US" dirty="0" smtClean="0"/>
          </a:p>
          <a:p>
            <a:pPr>
              <a:buFont typeface="Arial" panose="020B0604020202020204" pitchFamily="34" charset="0"/>
              <a:buChar char="•"/>
            </a:pPr>
            <a:r>
              <a:rPr lang="en-US" dirty="0" smtClean="0"/>
              <a:t>Based </a:t>
            </a:r>
            <a:r>
              <a:rPr lang="en-US" dirty="0"/>
              <a:t>on the research performed, </a:t>
            </a:r>
            <a:r>
              <a:rPr lang="en-US" dirty="0" smtClean="0"/>
              <a:t>a pilot was conducted between ESA and NASA</a:t>
            </a:r>
            <a:endParaRPr lang="en-US" dirty="0"/>
          </a:p>
          <a:p>
            <a:endParaRPr lang="en-US" dirty="0"/>
          </a:p>
        </p:txBody>
      </p:sp>
    </p:spTree>
    <p:extLst>
      <p:ext uri="{BB962C8B-B14F-4D97-AF65-F5344CB8AC3E}">
        <p14:creationId xmlns:p14="http://schemas.microsoft.com/office/powerpoint/2010/main" val="3852468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a:t>
            </a:r>
            <a:endParaRPr lang="en-US" dirty="0"/>
          </a:p>
        </p:txBody>
      </p:sp>
      <p:sp>
        <p:nvSpPr>
          <p:cNvPr id="3" name="Content Placeholder 2"/>
          <p:cNvSpPr>
            <a:spLocks noGrp="1"/>
          </p:cNvSpPr>
          <p:nvPr>
            <p:ph idx="1"/>
          </p:nvPr>
        </p:nvSpPr>
        <p:spPr>
          <a:xfrm>
            <a:off x="615950" y="1469031"/>
            <a:ext cx="7905750" cy="4318000"/>
          </a:xfrm>
        </p:spPr>
        <p:txBody>
          <a:bodyPr/>
          <a:lstStyle/>
          <a:p>
            <a:pPr>
              <a:buFont typeface="Arial" panose="020B0604020202020204" pitchFamily="34" charset="0"/>
              <a:buChar char="•"/>
            </a:pPr>
            <a:r>
              <a:rPr lang="en-US" dirty="0" smtClean="0"/>
              <a:t>Several meetings were held within ESA and NASA to determine the possibility of hosting virtual machines in the cloud with the following results</a:t>
            </a:r>
          </a:p>
          <a:p>
            <a:pPr lvl="1">
              <a:buFont typeface="Arial" panose="020B0604020202020204" pitchFamily="34" charset="0"/>
              <a:buChar char="•"/>
            </a:pPr>
            <a:r>
              <a:rPr lang="en-US" dirty="0" smtClean="0"/>
              <a:t>ESA can use CloudSigma</a:t>
            </a:r>
          </a:p>
          <a:p>
            <a:pPr lvl="1">
              <a:buFont typeface="Arial" panose="020B0604020202020204" pitchFamily="34" charset="0"/>
              <a:buChar char="•"/>
            </a:pPr>
            <a:r>
              <a:rPr lang="en-US" dirty="0" smtClean="0"/>
              <a:t>NASA can follow recently </a:t>
            </a:r>
            <a:r>
              <a:rPr lang="en-US" dirty="0"/>
              <a:t>modified process (</a:t>
            </a:r>
            <a:r>
              <a:rPr lang="en-US" u="sng" dirty="0">
                <a:hlinkClick r:id="rId2"/>
              </a:rPr>
              <a:t>ITS-HBK 2810. 02-05</a:t>
            </a:r>
            <a:r>
              <a:rPr lang="en-US" dirty="0"/>
              <a:t> - February </a:t>
            </a:r>
            <a:r>
              <a:rPr lang="en-US" dirty="0" smtClean="0"/>
              <a:t>2016) to host “information systems” external to NASA</a:t>
            </a:r>
          </a:p>
          <a:p>
            <a:pPr>
              <a:buFont typeface="Arial" panose="020B0604020202020204" pitchFamily="34" charset="0"/>
              <a:buChar char="•"/>
            </a:pPr>
            <a:r>
              <a:rPr lang="en-US" dirty="0" smtClean="0"/>
              <a:t>Lesson Learned:</a:t>
            </a:r>
          </a:p>
          <a:p>
            <a:pPr lvl="1">
              <a:buFont typeface="Arial" panose="020B0604020202020204" pitchFamily="34" charset="0"/>
              <a:buChar char="•"/>
            </a:pPr>
            <a:r>
              <a:rPr lang="en-US" dirty="0"/>
              <a:t>NASA and ESA have their own separate virtual machines that were procured by the agency </a:t>
            </a:r>
            <a:r>
              <a:rPr lang="en-US" dirty="0" smtClean="0"/>
              <a:t>separately. From ESA’s </a:t>
            </a:r>
            <a:r>
              <a:rPr lang="en-US" dirty="0"/>
              <a:t>perspective if NASA paid for the virtual machine then that brought in legal challenges where intellectual property transfers and licensing would need to be submitted. </a:t>
            </a:r>
            <a:endParaRPr lang="en-US" dirty="0" smtClean="0"/>
          </a:p>
          <a:p>
            <a:pPr>
              <a:buFont typeface="Arial" panose="020B0604020202020204" pitchFamily="34" charset="0"/>
              <a:buChar char="•"/>
            </a:pPr>
            <a:r>
              <a:rPr lang="en-US" dirty="0" smtClean="0"/>
              <a:t>Each </a:t>
            </a:r>
            <a:r>
              <a:rPr lang="en-US" dirty="0"/>
              <a:t>agency deposited money in their CloudSigma account which will get billed as the virtual machines are used. </a:t>
            </a:r>
            <a:endParaRPr lang="en-US" dirty="0"/>
          </a:p>
        </p:txBody>
      </p:sp>
    </p:spTree>
    <p:extLst>
      <p:ext uri="{BB962C8B-B14F-4D97-AF65-F5344CB8AC3E}">
        <p14:creationId xmlns:p14="http://schemas.microsoft.com/office/powerpoint/2010/main" val="2525154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for Pilot</a:t>
            </a:r>
            <a:endParaRPr lang="en-US" dirty="0"/>
          </a:p>
        </p:txBody>
      </p:sp>
      <p:sp>
        <p:nvSpPr>
          <p:cNvPr id="3" name="Content Placeholder 2"/>
          <p:cNvSpPr>
            <a:spLocks noGrp="1"/>
          </p:cNvSpPr>
          <p:nvPr>
            <p:ph idx="1"/>
          </p:nvPr>
        </p:nvSpPr>
        <p:spPr>
          <a:xfrm>
            <a:off x="615950" y="1460153"/>
            <a:ext cx="7905750" cy="4318000"/>
          </a:xfrm>
        </p:spPr>
        <p:txBody>
          <a:bodyPr/>
          <a:lstStyle/>
          <a:p>
            <a:pPr>
              <a:buFont typeface="Arial" panose="020B0604020202020204" pitchFamily="34" charset="0"/>
              <a:buChar char="•"/>
            </a:pPr>
            <a:r>
              <a:rPr lang="en-US" dirty="0" smtClean="0"/>
              <a:t>Below </a:t>
            </a:r>
            <a:r>
              <a:rPr lang="en-US" dirty="0"/>
              <a:t>depicts the cost burn down over the first month for NASA. This graphic is to demonstrate the low cost for performing the pilot of two separate agency communicating “in the cloud”. As you can see, the last </a:t>
            </a:r>
            <a:r>
              <a:rPr lang="en-US" dirty="0" smtClean="0"/>
              <a:t>30 </a:t>
            </a:r>
            <a:r>
              <a:rPr lang="en-US" dirty="0"/>
              <a:t>days costed approximately $34 USD</a:t>
            </a:r>
            <a:r>
              <a:rPr lang="en-US" dirty="0" smtClean="0"/>
              <a:t>. ESA’s cost would be similar.</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r>
              <a:rPr lang="en-US" dirty="0" smtClean="0"/>
              <a:t>In order to conduct the pilot, it </a:t>
            </a:r>
            <a:r>
              <a:rPr lang="en-US" dirty="0"/>
              <a:t>is estimated that it took 10 hours between meetings with NASA, ESA, CloudSigma, ESA management, NASA HQ management. </a:t>
            </a:r>
            <a:r>
              <a:rPr lang="en-US" dirty="0" smtClean="0"/>
              <a:t>This would not be the case in the future as the ground work has already been completed</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4892" y="2807554"/>
            <a:ext cx="6522868" cy="1902503"/>
          </a:xfrm>
          <a:prstGeom prst="rect">
            <a:avLst/>
          </a:prstGeom>
          <a:noFill/>
          <a:ln>
            <a:noFill/>
          </a:ln>
        </p:spPr>
      </p:pic>
    </p:spTree>
    <p:extLst>
      <p:ext uri="{BB962C8B-B14F-4D97-AF65-F5344CB8AC3E}">
        <p14:creationId xmlns:p14="http://schemas.microsoft.com/office/powerpoint/2010/main" val="1650709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Setup</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55107" y="2131130"/>
            <a:ext cx="2906777" cy="3568333"/>
          </a:xfrm>
          <a:prstGeom prst="rect">
            <a:avLst/>
          </a:prstGeom>
          <a:noFill/>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625868" y="2288294"/>
            <a:ext cx="5411599" cy="3411170"/>
          </a:xfrm>
          <a:prstGeom prst="rect">
            <a:avLst/>
          </a:prstGeom>
          <a:noFill/>
        </p:spPr>
      </p:pic>
    </p:spTree>
    <p:extLst>
      <p:ext uri="{BB962C8B-B14F-4D97-AF65-F5344CB8AC3E}">
        <p14:creationId xmlns:p14="http://schemas.microsoft.com/office/powerpoint/2010/main" val="4095822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Performed “in the cloud”</a:t>
            </a:r>
            <a:endParaRPr lang="en-US" dirty="0"/>
          </a:p>
        </p:txBody>
      </p:sp>
      <p:sp>
        <p:nvSpPr>
          <p:cNvPr id="3" name="Content Placeholder 2"/>
          <p:cNvSpPr>
            <a:spLocks noGrp="1"/>
          </p:cNvSpPr>
          <p:nvPr>
            <p:ph idx="1"/>
          </p:nvPr>
        </p:nvSpPr>
        <p:spPr>
          <a:xfrm>
            <a:off x="580439" y="1318118"/>
            <a:ext cx="7905750" cy="4318000"/>
          </a:xfrm>
        </p:spPr>
        <p:txBody>
          <a:bodyPr/>
          <a:lstStyle/>
          <a:p>
            <a:pPr>
              <a:buFont typeface="Arial" panose="020B0604020202020204" pitchFamily="34" charset="0"/>
              <a:buChar char="•"/>
            </a:pPr>
            <a:r>
              <a:rPr lang="en-US" dirty="0" smtClean="0"/>
              <a:t>There were three test cases performed which resulted in a successful pilot</a:t>
            </a:r>
            <a:endParaRPr lang="en-US" b="1" dirty="0" smtClean="0"/>
          </a:p>
          <a:p>
            <a:pPr lvl="1">
              <a:buFont typeface="+mj-lt"/>
              <a:buAutoNum type="arabicPeriod"/>
            </a:pPr>
            <a:r>
              <a:rPr lang="en-US" b="1" dirty="0" smtClean="0"/>
              <a:t>Test </a:t>
            </a:r>
            <a:r>
              <a:rPr lang="en-US" b="1" dirty="0"/>
              <a:t>Case #1: Import Custom VM</a:t>
            </a:r>
            <a:endParaRPr lang="en-US" dirty="0"/>
          </a:p>
          <a:p>
            <a:pPr lvl="1">
              <a:buFont typeface="+mj-lt"/>
              <a:buAutoNum type="arabicPeriod"/>
            </a:pPr>
            <a:r>
              <a:rPr lang="en-US" b="1" dirty="0"/>
              <a:t>Test Case #2: Basic Ping Test</a:t>
            </a:r>
            <a:endParaRPr lang="en-US" dirty="0"/>
          </a:p>
          <a:p>
            <a:pPr lvl="1">
              <a:buFont typeface="+mj-lt"/>
              <a:buAutoNum type="arabicPeriod"/>
            </a:pPr>
            <a:r>
              <a:rPr lang="en-US" b="1" dirty="0"/>
              <a:t>Test Case #3: Connect via SLE</a:t>
            </a:r>
            <a:endParaRPr lang="en-US" dirty="0"/>
          </a:p>
          <a:p>
            <a:pPr>
              <a:buFont typeface="Arial" panose="020B0604020202020204" pitchFamily="34" charset="0"/>
              <a:buChar char="•"/>
            </a:pPr>
            <a:r>
              <a:rPr lang="en-US" dirty="0" smtClean="0"/>
              <a:t>Details of each test case are in the document titled </a:t>
            </a:r>
            <a:r>
              <a:rPr lang="en-US" i="1" dirty="0"/>
              <a:t>Update to CCSDS Cloud </a:t>
            </a:r>
            <a:r>
              <a:rPr lang="en-US" i="1" dirty="0" smtClean="0"/>
              <a:t>Testing</a:t>
            </a:r>
            <a:r>
              <a:rPr lang="en-US" dirty="0" smtClean="0"/>
              <a:t> </a:t>
            </a:r>
          </a:p>
          <a:p>
            <a:pPr lvl="1">
              <a:buFont typeface="Arial" panose="020B0604020202020204" pitchFamily="34" charset="0"/>
              <a:buChar char="•"/>
            </a:pPr>
            <a:r>
              <a:rPr lang="en-US" dirty="0" smtClean="0"/>
              <a:t>In summary, each agency successfully imported their custom VM into CloudSigma and were able to connect over SLE and send/receive commands</a:t>
            </a:r>
            <a:endParaRPr lang="en-US" dirty="0"/>
          </a:p>
          <a:p>
            <a:pPr>
              <a:buFont typeface="Arial" panose="020B0604020202020204" pitchFamily="34" charset="0"/>
              <a:buChar char="•"/>
            </a:pP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0483" y="4212528"/>
            <a:ext cx="3162987" cy="2645472"/>
          </a:xfrm>
          <a:prstGeom prst="rect">
            <a:avLst/>
          </a:prstGeom>
          <a:noFill/>
        </p:spPr>
      </p:pic>
    </p:spTree>
    <p:extLst>
      <p:ext uri="{BB962C8B-B14F-4D97-AF65-F5344CB8AC3E}">
        <p14:creationId xmlns:p14="http://schemas.microsoft.com/office/powerpoint/2010/main" val="4240379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Summary/Recommendation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cloud pilot was deemed successful and can be used as proof of concept for future interoperability testing for CCSDS working groups. </a:t>
            </a:r>
            <a:endParaRPr lang="en-US" dirty="0" smtClean="0"/>
          </a:p>
          <a:p>
            <a:pPr>
              <a:buFont typeface="Arial" panose="020B0604020202020204" pitchFamily="34" charset="0"/>
              <a:buChar char="•"/>
            </a:pPr>
            <a:r>
              <a:rPr lang="en-US" dirty="0" smtClean="0"/>
              <a:t>The </a:t>
            </a:r>
            <a:r>
              <a:rPr lang="en-US" dirty="0"/>
              <a:t>cloud setup described herein will be used to perform the SDLS Extended Procedure interoperability testing. </a:t>
            </a:r>
            <a:endParaRPr lang="en-US" dirty="0" smtClean="0"/>
          </a:p>
          <a:p>
            <a:pPr>
              <a:buFont typeface="Arial" panose="020B0604020202020204" pitchFamily="34" charset="0"/>
              <a:buChar char="•"/>
            </a:pPr>
            <a:r>
              <a:rPr lang="en-US" dirty="0" smtClean="0"/>
              <a:t>This </a:t>
            </a:r>
            <a:r>
              <a:rPr lang="en-US" dirty="0"/>
              <a:t>pilot proved that testing in the cloud is a low cost, efficient option for CCSDS working groups to interface their implementations. </a:t>
            </a:r>
            <a:endParaRPr lang="en-US" dirty="0"/>
          </a:p>
          <a:p>
            <a:pPr lvl="1">
              <a:buFont typeface="Arial" panose="020B0604020202020204" pitchFamily="34" charset="0"/>
              <a:buChar char="•"/>
            </a:pPr>
            <a:r>
              <a:rPr lang="en-US" dirty="0" smtClean="0"/>
              <a:t>This </a:t>
            </a:r>
            <a:r>
              <a:rPr lang="en-US" dirty="0"/>
              <a:t>approach could possibly decrease the amount of time to perform interoperability testing as agencies will not have to wait until the technical meetings every six months or get bogged down with IT security and firewall modification requests</a:t>
            </a:r>
            <a:r>
              <a:rPr lang="en-US" dirty="0" smtClean="0"/>
              <a:t>.</a:t>
            </a:r>
          </a:p>
          <a:p>
            <a:pPr>
              <a:buFont typeface="Arial" panose="020B0604020202020204" pitchFamily="34" charset="0"/>
              <a:buChar char="•"/>
            </a:pPr>
            <a:r>
              <a:rPr lang="en-US" dirty="0" smtClean="0"/>
              <a:t>It is recommended that agencies use the same cloud provider using a shared VLAN vice connecting over public IP space</a:t>
            </a:r>
            <a:endParaRPr lang="en-US" dirty="0"/>
          </a:p>
        </p:txBody>
      </p:sp>
    </p:spTree>
    <p:extLst>
      <p:ext uri="{BB962C8B-B14F-4D97-AF65-F5344CB8AC3E}">
        <p14:creationId xmlns:p14="http://schemas.microsoft.com/office/powerpoint/2010/main" val="3492183768"/>
      </p:ext>
    </p:extLst>
  </p:cSld>
  <p:clrMapOvr>
    <a:masterClrMapping/>
  </p:clrMapOvr>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ESA Presentation.potx" id="{4035F37E-B9D1-4636-97E4-60CF27A625BA}" vid="{04ACA1D1-02E6-4B19-B828-578536E3047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Presentation</Template>
  <TotalTime>20</TotalTime>
  <Words>546</Words>
  <Application>Microsoft Office PowerPoint</Application>
  <PresentationFormat>On-screen Show (4:3)</PresentationFormat>
  <Paragraphs>40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ESA Presentation</vt:lpstr>
      <vt:lpstr>Cloud Testing Pilot Response to CESG</vt:lpstr>
      <vt:lpstr>Background</vt:lpstr>
      <vt:lpstr>Coordination</vt:lpstr>
      <vt:lpstr>Cost for Pilot</vt:lpstr>
      <vt:lpstr>Cloud Setup</vt:lpstr>
      <vt:lpstr>Tests Performed “in the cloud”</vt:lpstr>
      <vt:lpstr>Summary/Recommendation</vt:lpstr>
    </vt:vector>
  </TitlesOfParts>
  <Company>ESA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Finalizing the CCSDS Space-Data Link Layer Security Protocol: Setup and Execution of the Interoperability Testing</dc:title>
  <dc:subject>Finalizing the CCSDS Space-Data Link Layer Security Protocol: Setup and Execution of the Interoperability Testing</dc:subject>
  <dc:creator>Daniel Fischer, Brandon Bailey, Ignacio Aguilar-Sanchez, Bruno Saba, Gilles Moury, Craig Biggerstaff, Howard Weiss, Dorothea Richter, Martin Pilgram</dc:creator>
  <cp:lastModifiedBy>bbailey</cp:lastModifiedBy>
  <cp:revision>64</cp:revision>
  <cp:lastPrinted>2008-08-26T16:26:23Z</cp:lastPrinted>
  <dcterms:created xsi:type="dcterms:W3CDTF">2015-08-19T12:04:23Z</dcterms:created>
  <dcterms:modified xsi:type="dcterms:W3CDTF">2016-04-08T12:53:28Z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ESA Presentation</vt:lpwstr>
  </property>
  <property fmtid="{D5CDD505-2E9C-101B-9397-08002B2CF9AE}" pid="3" name="PSubtitle">
    <vt:lpwstr>ESA Presentation</vt:lpwstr>
  </property>
  <property fmtid="{D5CDD505-2E9C-101B-9397-08002B2CF9AE}" pid="4" name="PAuthor">
    <vt:lpwstr/>
  </property>
  <property fmtid="{D5CDD505-2E9C-101B-9397-08002B2CF9AE}" pid="5" name="PPlace">
    <vt:lpwstr/>
  </property>
  <property fmtid="{D5CDD505-2E9C-101B-9397-08002B2CF9AE}" pid="6" name="PDate">
    <vt:lpwstr>DD/MM/YYYY</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4GV1.0</vt:lpwstr>
  </property>
  <property fmtid="{D5CDD505-2E9C-101B-9397-08002B2CF9AE}" pid="13" name="ShowESADialog1">
    <vt:bool>true</vt:bool>
  </property>
  <property fmtid="{D5CDD505-2E9C-101B-9397-08002B2CF9AE}" pid="14" name="Issue Date">
    <vt:filetime>2015-08-18T22:00:00Z</vt:filetime>
  </property>
  <property fmtid="{D5CDD505-2E9C-101B-9397-08002B2CF9AE}" pid="15" name="Document Type">
    <vt:lpwstr>HO</vt:lpwstr>
  </property>
  <property fmtid="{D5CDD505-2E9C-101B-9397-08002B2CF9AE}" pid="16" name="Reference">
    <vt:lpwstr/>
  </property>
  <property fmtid="{D5CDD505-2E9C-101B-9397-08002B2CF9AE}" pid="17" name="Classification">
    <vt:lpwstr>ESA UNCLASSIFIED - For Official Use</vt:lpwstr>
  </property>
  <property fmtid="{D5CDD505-2E9C-101B-9397-08002B2CF9AE}" pid="18" name="Classification Caveat">
    <vt:lpwstr/>
  </property>
  <property fmtid="{D5CDD505-2E9C-101B-9397-08002B2CF9AE}" pid="19" name="Revision">
    <vt:lpwstr>0</vt:lpwstr>
  </property>
  <property fmtid="{D5CDD505-2E9C-101B-9397-08002B2CF9AE}" pid="20" name="Issue">
    <vt:lpwstr>1</vt:lpwstr>
  </property>
  <property fmtid="{D5CDD505-2E9C-101B-9397-08002B2CF9AE}" pid="21" name="Status">
    <vt:lpwstr/>
  </property>
  <property fmtid="{D5CDD505-2E9C-101B-9397-08002B2CF9AE}" pid="22" name="bmsSiteName">
    <vt:lpwstr/>
  </property>
  <property fmtid="{D5CDD505-2E9C-101B-9397-08002B2CF9AE}" pid="23" name="Originating Organisation">
    <vt:lpwstr/>
  </property>
  <property fmtid="{D5CDD505-2E9C-101B-9397-08002B2CF9AE}" pid="24" name="Distribution">
    <vt:lpwstr/>
  </property>
  <property fmtid="{D5CDD505-2E9C-101B-9397-08002B2CF9AE}" pid="25" name="bmsSitename2">
    <vt:lpwstr/>
  </property>
  <property fmtid="{D5CDD505-2E9C-101B-9397-08002B2CF9AE}" pid="26" name="bmsAddress">
    <vt:lpwstr/>
  </property>
  <property fmtid="{D5CDD505-2E9C-101B-9397-08002B2CF9AE}" pid="27" name="bmsPlace">
    <vt:lpwstr/>
  </property>
  <property fmtid="{D5CDD505-2E9C-101B-9397-08002B2CF9AE}" pid="28" name="bmsPhoneFax">
    <vt:lpwstr/>
  </property>
</Properties>
</file>