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644" r:id="rId5"/>
    <p:sldId id="2535" r:id="rId6"/>
    <p:sldId id="2536" r:id="rId7"/>
    <p:sldId id="2647" r:id="rId8"/>
    <p:sldId id="2658" r:id="rId9"/>
    <p:sldId id="2648" r:id="rId10"/>
    <p:sldId id="2649" r:id="rId11"/>
    <p:sldId id="2651" r:id="rId12"/>
    <p:sldId id="2652" r:id="rId13"/>
    <p:sldId id="2653" r:id="rId14"/>
    <p:sldId id="2654" r:id="rId15"/>
    <p:sldId id="2655" r:id="rId16"/>
    <p:sldId id="2656" r:id="rId17"/>
    <p:sldId id="2657" r:id="rId18"/>
    <p:sldId id="2659" r:id="rId19"/>
  </p:sldIdLst>
  <p:sldSz cx="9144000" cy="6858000" type="letter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0066"/>
    <a:srgbClr val="E814F5"/>
    <a:srgbClr val="FF9900"/>
    <a:srgbClr val="003399"/>
    <a:srgbClr val="000099"/>
    <a:srgbClr val="FFFF00"/>
    <a:srgbClr val="D27D00"/>
    <a:srgbClr val="FFFF9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57" autoAdjust="0"/>
    <p:restoredTop sz="96081" autoAdjust="0"/>
  </p:normalViewPr>
  <p:slideViewPr>
    <p:cSldViewPr>
      <p:cViewPr varScale="1">
        <p:scale>
          <a:sx n="123" d="100"/>
          <a:sy n="123" d="100"/>
        </p:scale>
        <p:origin x="-352" y="-96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5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127"/>
        <p:guide pos="2141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96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196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17" y="4716236"/>
            <a:ext cx="4980241" cy="446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52475"/>
            <a:ext cx="4946650" cy="3709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CAB2D9-3F25-4E52-B6C6-A8F0F24465A8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5720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21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439D22-D329-48EC-88BC-687625868BD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81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81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3081220" name="Slide Number Placeholder 3"/>
          <p:cNvSpPr txBox="1">
            <a:spLocks noGrp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BF555149-7C8C-4D1D-B52D-34E4859CE77F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2</a:t>
            </a:fld>
            <a:endParaRPr lang="en-US" sz="1000" b="0" i="1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056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2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832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3083267" name="Slide Number Placeholder 3"/>
          <p:cNvSpPr txBox="1">
            <a:spLocks noGrp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3DA6DB93-BD56-4F78-8E7A-E5F27C01C29F}" type="slidenum">
              <a:rPr lang="en-US" sz="1000" b="0" i="1">
                <a:latin typeface="Times New Roman" pitchFamily="18" charset="0"/>
                <a:ea typeface="ＭＳ Ｐゴシック" charset="-128"/>
              </a:rPr>
              <a:pPr algn="r" defTabSz="920750" eaLnBrk="0" hangingPunct="0"/>
              <a:t>3</a:t>
            </a:fld>
            <a:endParaRPr lang="en-US" sz="1000" b="0" i="1">
              <a:latin typeface="Times New Roman" pitchFamily="18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7208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fld id="{2D996430-A20C-DA45-B3C1-2C10F34E2474}" type="slidenum">
              <a:rPr lang="en-US"/>
              <a:pPr/>
              <a:t>6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Times" charset="0"/>
              <a:ea typeface="Osaka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E14305-C442-4A21-AA62-076A4F41B47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E14305-C442-4A21-AA62-076A4F41B47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E14305-C442-4A21-AA62-076A4F41B47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0649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/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003"/>
          <p:cNvSpPr>
            <a:spLocks noChangeArrowheads="1"/>
          </p:cNvSpPr>
          <p:nvPr userDrawn="1"/>
        </p:nvSpPr>
        <p:spPr bwMode="auto">
          <a:xfrm>
            <a:off x="7682805" y="6624638"/>
            <a:ext cx="1413055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dirty="0" smtClean="0">
                <a:solidFill>
                  <a:srgbClr val="333399"/>
                </a:solidFill>
              </a:rPr>
              <a:t>16Nov-</a:t>
            </a:r>
            <a:r>
              <a:rPr lang="en-US" sz="1000" dirty="0" smtClean="0">
                <a:solidFill>
                  <a:srgbClr val="333399"/>
                </a:solidFill>
              </a:rPr>
              <a:t>2015-cesg-</a:t>
            </a:r>
            <a:fld id="{A695BC2C-BEAC-4E31-AADE-93F4F0C57784}" type="slidenum">
              <a:rPr lang="en-US" sz="1000">
                <a:solidFill>
                  <a:srgbClr val="333399"/>
                </a:solidFill>
              </a:rPr>
              <a:pPr defTabSz="820738" eaLnBrk="0" hangingPunct="0">
                <a:defRPr/>
              </a:pPr>
              <a:t>‹#›</a:t>
            </a:fld>
            <a:endParaRPr lang="en-US" sz="1000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7620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0" y="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 dirty="0"/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7696200" y="0"/>
            <a:ext cx="1447800" cy="685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 dirty="0"/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7772400" y="624840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 dirty="0"/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2919082" y="4577662"/>
            <a:ext cx="3401124" cy="20005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endParaRPr 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2400" dirty="0" smtClean="0">
                <a:solidFill>
                  <a:srgbClr val="000099"/>
                </a:solidFill>
                <a:latin typeface="Calibri" pitchFamily="34" charset="0"/>
              </a:rPr>
              <a:t>Joint CMC-CESG Meeting</a:t>
            </a:r>
          </a:p>
          <a:p>
            <a:pPr algn="ctr" eaLnBrk="0" hangingPunct="0"/>
            <a:r>
              <a:rPr lang="en-US" sz="1800" dirty="0" smtClean="0">
                <a:solidFill>
                  <a:srgbClr val="000099"/>
                </a:solidFill>
                <a:latin typeface="Calibri" pitchFamily="34" charset="0"/>
              </a:rPr>
              <a:t>ESOC Darmstadt, Germany</a:t>
            </a:r>
          </a:p>
          <a:p>
            <a:pPr algn="ctr" eaLnBrk="0" hangingPunct="0"/>
            <a:r>
              <a:rPr lang="en-US" sz="1800" dirty="0" smtClean="0">
                <a:solidFill>
                  <a:srgbClr val="000099"/>
                </a:solidFill>
                <a:latin typeface="Calibri" pitchFamily="34" charset="0"/>
              </a:rPr>
              <a:t>Hosted by ESA</a:t>
            </a:r>
            <a:endParaRPr lang="en-US" sz="1800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endParaRPr lang="en-US" sz="1000" u="sng" dirty="0">
              <a:solidFill>
                <a:schemeClr val="accent1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1800" dirty="0" smtClean="0">
                <a:solidFill>
                  <a:srgbClr val="000099"/>
                </a:solidFill>
                <a:latin typeface="Calibri" pitchFamily="34" charset="0"/>
              </a:rPr>
              <a:t>16 Nov 2015</a:t>
            </a:r>
            <a:endParaRPr lang="en-US" sz="1200" u="sng" dirty="0">
              <a:solidFill>
                <a:srgbClr val="0033CC"/>
              </a:solidFill>
              <a:latin typeface="Calibri" pitchFamily="34" charset="0"/>
            </a:endParaRPr>
          </a:p>
          <a:p>
            <a:pPr algn="ctr" eaLnBrk="0" hangingPunct="0"/>
            <a:endParaRPr lang="en-US" sz="1200" u="sng" dirty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929803" name="Text Box 11"/>
          <p:cNvSpPr txBox="1">
            <a:spLocks noChangeArrowheads="1"/>
          </p:cNvSpPr>
          <p:nvPr/>
        </p:nvSpPr>
        <p:spPr bwMode="auto">
          <a:xfrm>
            <a:off x="735012" y="1310068"/>
            <a:ext cx="7597775" cy="3416320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CCSDS Engineering </a:t>
            </a:r>
            <a: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Steering </a:t>
            </a: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Group (CESG):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</a:t>
            </a: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eport </a:t>
            </a:r>
            <a: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to the</a:t>
            </a:r>
          </a:p>
          <a:p>
            <a:pPr algn="ctr" eaLnBrk="0" hangingPunct="0">
              <a:defRPr/>
            </a:pPr>
            <a: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CCSDS Management Council (</a:t>
            </a: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CMC)</a:t>
            </a:r>
          </a:p>
          <a:p>
            <a:pPr algn="ctr" eaLnBrk="0" hangingPunct="0">
              <a:defRPr/>
            </a:pP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concerning the Fall 2015 Technical Plenary</a:t>
            </a:r>
          </a:p>
          <a:p>
            <a:pPr algn="ctr" eaLnBrk="0" hangingPunct="0">
              <a:defRPr/>
            </a:pPr>
            <a:r>
              <a:rPr lang="en-US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endParaRPr lang="en-US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endParaRPr kumimoji="0" lang="en-US">
              <a:latin typeface="Arial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6781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kumimoji="0" lang="en-US" sz="1800" b="1">
              <a:solidFill>
                <a:srgbClr val="CC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endParaRPr kumimoji="0" lang="en-GB" sz="1800" b="1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09599" y="1075567"/>
            <a:ext cx="8071735" cy="527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kumimoji="0" lang="en-US" sz="1800" b="1" dirty="0" smtClean="0">
                <a:solidFill>
                  <a:schemeClr val="accent2"/>
                </a:solidFill>
                <a:latin typeface="Arial" charset="0"/>
              </a:rPr>
              <a:t>SANA Steering Group (SSG)</a:t>
            </a:r>
            <a:endParaRPr kumimoji="0" lang="en-US" sz="1800" b="1" dirty="0">
              <a:solidFill>
                <a:schemeClr val="accent2"/>
              </a:solidFill>
              <a:latin typeface="Arial" charset="0"/>
            </a:endParaRPr>
          </a:p>
          <a:p>
            <a:pPr marL="914400" lvl="1" indent="-457200" eaLnBrk="0" hangingPunct="0">
              <a:spcBef>
                <a:spcPct val="50000"/>
              </a:spcBef>
            </a:pPr>
            <a:r>
              <a:rPr kumimoji="0" lang="en-GB" sz="1800" b="1" dirty="0">
                <a:latin typeface="Arial" charset="0"/>
                <a:cs typeface="Times New Roman" pitchFamily="18" charset="0"/>
              </a:rPr>
              <a:t>Goal</a:t>
            </a: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: Re-Engineer the SANA Registries to fix major issues</a:t>
            </a:r>
            <a:endParaRPr kumimoji="0" lang="en-GB" sz="1800" b="1" dirty="0">
              <a:latin typeface="Arial" charset="0"/>
              <a:cs typeface="Times New Roman" pitchFamily="18" charset="0"/>
            </a:endParaRPr>
          </a:p>
          <a:p>
            <a:pPr marL="914400" lvl="1" indent="-457200" eaLnBrk="0" hangingPunct="0">
              <a:spcBef>
                <a:spcPct val="50000"/>
              </a:spcBef>
            </a:pPr>
            <a:r>
              <a:rPr kumimoji="0" lang="en-GB" sz="1800" b="1" dirty="0">
                <a:latin typeface="Arial" charset="0"/>
                <a:cs typeface="Times New Roman" pitchFamily="18" charset="0"/>
              </a:rPr>
              <a:t>Working Status: Active _X_ Idle ____</a:t>
            </a:r>
          </a:p>
          <a:p>
            <a:pPr marL="914400" lvl="1" indent="-457200" eaLnBrk="0" hangingPunct="0">
              <a:spcBef>
                <a:spcPct val="50000"/>
              </a:spcBef>
            </a:pPr>
            <a:r>
              <a:rPr kumimoji="0" lang="en-GB" sz="1800" b="1" dirty="0">
                <a:latin typeface="Arial" charset="0"/>
                <a:cs typeface="Times New Roman" pitchFamily="18" charset="0"/>
              </a:rPr>
              <a:t>Summary progress: </a:t>
            </a: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Reviewed the proposed re-engineering of the SANA registries.  Reviewed the revised SANA YB draft and the new SANA WG “</a:t>
            </a:r>
            <a:r>
              <a:rPr kumimoji="0" lang="en-GB" sz="1800" b="1" dirty="0" err="1" smtClean="0">
                <a:latin typeface="Arial" charset="0"/>
                <a:cs typeface="Times New Roman" pitchFamily="18" charset="0"/>
              </a:rPr>
              <a:t>CookBook</a:t>
            </a: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” and Registry Management Policy (RMP).</a:t>
            </a:r>
            <a:endParaRPr kumimoji="0" lang="en-GB" sz="1800" b="1" dirty="0">
              <a:latin typeface="Arial" charset="0"/>
              <a:cs typeface="Times New Roman" pitchFamily="18" charset="0"/>
            </a:endParaRPr>
          </a:p>
          <a:p>
            <a:pPr marL="914400" lvl="1" indent="-457200" eaLnBrk="0" hangingPunct="0">
              <a:spcBef>
                <a:spcPct val="50000"/>
              </a:spcBef>
            </a:pPr>
            <a:endParaRPr kumimoji="0" lang="en-GB" sz="1800" b="1" dirty="0">
              <a:latin typeface="Arial" charset="0"/>
              <a:cs typeface="Times New Roman" pitchFamily="18" charset="0"/>
            </a:endParaRPr>
          </a:p>
          <a:p>
            <a:pPr marL="914400" lvl="1" indent="-457200" eaLnBrk="0" hangingPunct="0">
              <a:spcBef>
                <a:spcPct val="50000"/>
              </a:spcBef>
            </a:pPr>
            <a:endParaRPr kumimoji="0" lang="en-GB" sz="1800" b="1" dirty="0">
              <a:latin typeface="Arial" charset="0"/>
              <a:cs typeface="Times New Roman" pitchFamily="18" charset="0"/>
            </a:endParaRPr>
          </a:p>
          <a:p>
            <a:pPr marL="914400" lvl="1" indent="-457200" eaLnBrk="0" hangingPunct="0">
              <a:spcBef>
                <a:spcPct val="50000"/>
              </a:spcBef>
            </a:pPr>
            <a:endParaRPr kumimoji="0" lang="en-GB" sz="1800" b="1" dirty="0" smtClean="0">
              <a:latin typeface="Arial" charset="0"/>
              <a:cs typeface="Times New Roman" pitchFamily="18" charset="0"/>
            </a:endParaRPr>
          </a:p>
          <a:p>
            <a:pPr marL="914400" lvl="1" indent="-457200" eaLnBrk="0" hangingPunct="0">
              <a:spcBef>
                <a:spcPct val="50000"/>
              </a:spcBef>
            </a:pP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Progress </a:t>
            </a:r>
            <a:r>
              <a:rPr kumimoji="0" lang="en-GB" sz="1800" b="1" dirty="0">
                <a:latin typeface="Arial" charset="0"/>
                <a:cs typeface="Times New Roman" pitchFamily="18" charset="0"/>
              </a:rPr>
              <a:t>since last meeting: </a:t>
            </a: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Developed re-engineering plan working with SANA Operator, CCSDS Secretariat and Tech Editor.  Revised draft SANA YB to align.  Produced drafts of </a:t>
            </a: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Registry Management Policy (RMP) and WG “</a:t>
            </a:r>
            <a:r>
              <a:rPr kumimoji="0" lang="en-GB" sz="1800" b="1" dirty="0" err="1" smtClean="0">
                <a:latin typeface="Arial" charset="0"/>
                <a:cs typeface="Times New Roman" pitchFamily="18" charset="0"/>
              </a:rPr>
              <a:t>CookBook</a:t>
            </a: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”.</a:t>
            </a:r>
            <a:endParaRPr kumimoji="0" lang="en-GB" sz="1800" b="1" dirty="0" smtClean="0">
              <a:latin typeface="Arial" charset="0"/>
              <a:cs typeface="Times New Roman" pitchFamily="18" charset="0"/>
            </a:endParaRPr>
          </a:p>
          <a:p>
            <a:pPr marL="914400" lvl="1" indent="-457200" eaLnBrk="0" hangingPunct="0">
              <a:spcBef>
                <a:spcPct val="50000"/>
              </a:spcBef>
            </a:pP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Problems </a:t>
            </a:r>
            <a:r>
              <a:rPr kumimoji="0" lang="en-GB" sz="1800" b="1" dirty="0">
                <a:latin typeface="Arial" charset="0"/>
                <a:cs typeface="Times New Roman" pitchFamily="18" charset="0"/>
              </a:rPr>
              <a:t>and Issues</a:t>
            </a: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: </a:t>
            </a: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Expect CESG review request in 1 month</a:t>
            </a:r>
            <a:endParaRPr kumimoji="0" lang="en-GB" sz="1800" b="1" dirty="0"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23584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04851"/>
              </p:ext>
            </p:extLst>
          </p:nvPr>
        </p:nvGraphicFramePr>
        <p:xfrm>
          <a:off x="1219200" y="3492034"/>
          <a:ext cx="6858000" cy="1097280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  <a:gridCol w="1714500"/>
                <a:gridCol w="1714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charset="-128"/>
                        </a:rPr>
                        <a:t>status: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charset="-128"/>
                        </a:rPr>
                        <a:t>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charset="-128"/>
                        </a:rPr>
                        <a:t>CAUTION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charset="-128"/>
                        </a:rPr>
                        <a:t>PROBLEM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charset="-128"/>
                        </a:rPr>
                        <a:t>Comment: 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charset="-128"/>
                        </a:rPr>
                        <a:t>SSG agrees with the re-engineering approach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Osaka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charset="-128"/>
                        </a:rPr>
                        <a:t>Draft docs nearly ready for review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Osaka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Osaka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Osaka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38005" y="25405"/>
            <a:ext cx="66440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 eaLnBrk="0" hangingPunct="0">
              <a:spcBef>
                <a:spcPct val="50000"/>
              </a:spcBef>
            </a:pPr>
            <a:r>
              <a:rPr lang="en-GB" sz="25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SEA Area</a:t>
            </a:r>
            <a:r>
              <a:rPr lang="en-US" sz="25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Area Working Group Report</a:t>
            </a:r>
            <a:endParaRPr lang="en-US" sz="25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422790" y="625435"/>
            <a:ext cx="678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en-US" sz="1800" b="1" dirty="0">
                <a:solidFill>
                  <a:srgbClr val="000099"/>
                </a:solidFill>
                <a:latin typeface="Arial" charset="0"/>
              </a:rPr>
              <a:t>SUMMARY TECHNICAL STATUS</a:t>
            </a:r>
            <a:endParaRPr kumimoji="0" lang="en-GB" sz="1800" b="1" dirty="0">
              <a:solidFill>
                <a:srgbClr val="0000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590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000" y="-6585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Asset and Organization Registry </a:t>
            </a:r>
            <a:r>
              <a:rPr lang="en-US" dirty="0" smtClean="0"/>
              <a:t>Relationships</a:t>
            </a:r>
            <a:br>
              <a:rPr lang="en-US" dirty="0" smtClean="0"/>
            </a:br>
            <a:r>
              <a:rPr lang="en-US" sz="2000" dirty="0" smtClean="0"/>
              <a:t>(From draft Registry Management Policy)</a:t>
            </a:r>
            <a:endParaRPr lang="en-US" sz="2000" dirty="0"/>
          </a:p>
        </p:txBody>
      </p:sp>
      <p:pic>
        <p:nvPicPr>
          <p:cNvPr id="12" name="Content Placeholder 11" descr="CCSDS Asset &amp; Org Registry relationships++ v4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6" r="115"/>
          <a:stretch/>
        </p:blipFill>
        <p:spPr>
          <a:xfrm>
            <a:off x="-57423" y="779055"/>
            <a:ext cx="9188643" cy="6078945"/>
          </a:xfrm>
        </p:spPr>
      </p:pic>
    </p:spTree>
    <p:extLst>
      <p:ext uri="{BB962C8B-B14F-4D97-AF65-F5344CB8AC3E}">
        <p14:creationId xmlns:p14="http://schemas.microsoft.com/office/powerpoint/2010/main" val="3654389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Proposal to extend SCID registries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9055"/>
            <a:ext cx="8229600" cy="583756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00000"/>
              </a:lnSpc>
            </a:pPr>
            <a:r>
              <a:rPr lang="en-US" b="1" dirty="0" smtClean="0"/>
              <a:t>Current SCID registry space (TM &amp; TC only) is nearly used up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Proposed fix is to create three </a:t>
            </a:r>
            <a:r>
              <a:rPr lang="en-US" dirty="0"/>
              <a:t>sets of </a:t>
            </a:r>
            <a:r>
              <a:rPr lang="en-US" dirty="0" err="1"/>
              <a:t>codepoints</a:t>
            </a:r>
            <a:r>
              <a:rPr lang="en-US" dirty="0"/>
              <a:t>, one for each Data Link version </a:t>
            </a:r>
            <a:r>
              <a:rPr lang="en-US" dirty="0" smtClean="0"/>
              <a:t>number, and to …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Create ten (10) or more different </a:t>
            </a:r>
            <a:r>
              <a:rPr lang="en-US" dirty="0"/>
              <a:t>frequency “band – bins</a:t>
            </a:r>
            <a:r>
              <a:rPr lang="en-US" dirty="0" smtClean="0"/>
              <a:t>”</a:t>
            </a:r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HF-band  </a:t>
            </a:r>
            <a:r>
              <a:rPr lang="en-US" b="1" dirty="0" smtClean="0"/>
              <a:t>0-30 </a:t>
            </a:r>
            <a:r>
              <a:rPr lang="en-US" b="1" dirty="0"/>
              <a:t>M</a:t>
            </a:r>
            <a:r>
              <a:rPr lang="en-US" b="1" dirty="0" smtClean="0"/>
              <a:t>Hz</a:t>
            </a:r>
            <a:r>
              <a:rPr lang="en-US" dirty="0" smtClean="0"/>
              <a:t> 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VHF-band  </a:t>
            </a:r>
            <a:r>
              <a:rPr lang="en-US" b="1" dirty="0" smtClean="0"/>
              <a:t>30-300 </a:t>
            </a:r>
            <a:r>
              <a:rPr lang="en-US" b="1" dirty="0"/>
              <a:t>M</a:t>
            </a:r>
            <a:r>
              <a:rPr lang="en-US" b="1" dirty="0" smtClean="0"/>
              <a:t>Hz</a:t>
            </a:r>
            <a:r>
              <a:rPr lang="en-US" dirty="0" smtClean="0"/>
              <a:t> 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UHF</a:t>
            </a:r>
            <a:r>
              <a:rPr lang="en-US" dirty="0"/>
              <a:t>-band  </a:t>
            </a:r>
            <a:r>
              <a:rPr lang="en-US" b="1" dirty="0" smtClean="0"/>
              <a:t>300</a:t>
            </a:r>
            <a:r>
              <a:rPr lang="en-US" b="1" dirty="0"/>
              <a:t>-1 GHz</a:t>
            </a:r>
            <a:r>
              <a:rPr lang="en-US" dirty="0"/>
              <a:t> 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L-band  </a:t>
            </a:r>
            <a:r>
              <a:rPr lang="en-US" b="1" dirty="0"/>
              <a:t>1-2 GHz 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is-IS" dirty="0" smtClean="0"/>
              <a:t>S</a:t>
            </a:r>
            <a:r>
              <a:rPr lang="is-IS" dirty="0"/>
              <a:t>-Band  </a:t>
            </a:r>
            <a:r>
              <a:rPr lang="is-IS" b="1" dirty="0"/>
              <a:t>2-4 GHz</a:t>
            </a:r>
            <a:r>
              <a:rPr lang="is-IS" dirty="0"/>
              <a:t> </a:t>
            </a:r>
            <a:endParaRPr lang="is-IS" dirty="0" smtClean="0"/>
          </a:p>
          <a:p>
            <a:pPr lvl="1">
              <a:lnSpc>
                <a:spcPct val="100000"/>
              </a:lnSpc>
            </a:pPr>
            <a:r>
              <a:rPr lang="is-IS" dirty="0" smtClean="0"/>
              <a:t>C</a:t>
            </a:r>
            <a:r>
              <a:rPr lang="is-IS" dirty="0"/>
              <a:t>-Band  </a:t>
            </a:r>
            <a:r>
              <a:rPr lang="is-IS" b="1" dirty="0"/>
              <a:t>4-7 GHz</a:t>
            </a:r>
            <a:r>
              <a:rPr lang="is-IS" dirty="0"/>
              <a:t> </a:t>
            </a:r>
          </a:p>
          <a:p>
            <a:pPr lvl="1">
              <a:lnSpc>
                <a:spcPct val="100000"/>
              </a:lnSpc>
            </a:pPr>
            <a:r>
              <a:rPr lang="is-IS" dirty="0"/>
              <a:t>X-Band  </a:t>
            </a:r>
            <a:r>
              <a:rPr lang="is-IS" b="1" dirty="0"/>
              <a:t>7-12 GHz</a:t>
            </a:r>
            <a:r>
              <a:rPr lang="is-IS" dirty="0"/>
              <a:t> </a:t>
            </a:r>
          </a:p>
          <a:p>
            <a:pPr lvl="1">
              <a:lnSpc>
                <a:spcPct val="100000"/>
              </a:lnSpc>
            </a:pPr>
            <a:r>
              <a:rPr lang="is-IS" dirty="0"/>
              <a:t>Ku &amp; KA-Band (Ku, K, Ka) </a:t>
            </a:r>
            <a:r>
              <a:rPr lang="is-IS" b="1" dirty="0"/>
              <a:t>12-40 GHz</a:t>
            </a:r>
            <a:r>
              <a:rPr lang="is-IS" dirty="0"/>
              <a:t> </a:t>
            </a:r>
          </a:p>
          <a:p>
            <a:pPr lvl="1">
              <a:lnSpc>
                <a:spcPct val="100000"/>
              </a:lnSpc>
            </a:pPr>
            <a:r>
              <a:rPr lang="is-IS" dirty="0" smtClean="0"/>
              <a:t>V-Band </a:t>
            </a:r>
            <a:r>
              <a:rPr lang="is-IS" b="1" dirty="0" smtClean="0"/>
              <a:t>40-75 GHz</a:t>
            </a:r>
            <a:r>
              <a:rPr lang="is-IS" dirty="0" smtClean="0"/>
              <a:t> (future)</a:t>
            </a:r>
          </a:p>
          <a:p>
            <a:pPr lvl="1">
              <a:lnSpc>
                <a:spcPct val="100000"/>
              </a:lnSpc>
            </a:pPr>
            <a:r>
              <a:rPr lang="is-IS" dirty="0" smtClean="0"/>
              <a:t>W-Band </a:t>
            </a:r>
            <a:r>
              <a:rPr lang="is-IS" b="1" dirty="0" smtClean="0"/>
              <a:t>75-110 GHz</a:t>
            </a:r>
            <a:r>
              <a:rPr lang="is-IS" dirty="0" smtClean="0"/>
              <a:t> (future)</a:t>
            </a:r>
          </a:p>
          <a:p>
            <a:pPr lvl="1">
              <a:lnSpc>
                <a:spcPct val="100000"/>
              </a:lnSpc>
            </a:pPr>
            <a:r>
              <a:rPr lang="is-IS" dirty="0" smtClean="0"/>
              <a:t>Optical (future, could be two or more band-bins, 1064, 1550?)</a:t>
            </a:r>
            <a:endParaRPr lang="is-IS" dirty="0" smtClean="0"/>
          </a:p>
          <a:p>
            <a:pPr>
              <a:lnSpc>
                <a:spcPct val="100000"/>
              </a:lnSpc>
            </a:pPr>
            <a:endParaRPr lang="is-I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Simulators and unstated frequency bands – </a:t>
            </a:r>
            <a:r>
              <a:rPr lang="en-US" i="1" dirty="0">
                <a:solidFill>
                  <a:srgbClr val="FF0000"/>
                </a:solidFill>
              </a:rPr>
              <a:t>will n</a:t>
            </a:r>
            <a:r>
              <a:rPr lang="en-US" i="1" dirty="0" smtClean="0">
                <a:solidFill>
                  <a:srgbClr val="FF0000"/>
                </a:solidFill>
              </a:rPr>
              <a:t>o longer be accepted for SCID assignment</a:t>
            </a:r>
            <a:endParaRPr lang="en-US" i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This makes a total of </a:t>
            </a:r>
            <a:r>
              <a:rPr lang="en-US" dirty="0" smtClean="0"/>
              <a:t>at least 30 </a:t>
            </a:r>
            <a:r>
              <a:rPr lang="en-US" dirty="0"/>
              <a:t>separate sets of </a:t>
            </a:r>
            <a:r>
              <a:rPr lang="en-US" dirty="0" err="1" smtClean="0"/>
              <a:t>codepoints</a:t>
            </a:r>
            <a:r>
              <a:rPr lang="en-US" dirty="0" smtClean="0"/>
              <a:t> (effectively 9 given current use of mostly S, X &amp; K bands)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SCID is only valid during S/C operations, not on ground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ISO OIDs to be assigned for all other uses, ground to ground and archival</a:t>
            </a:r>
          </a:p>
          <a:p>
            <a:pPr>
              <a:lnSpc>
                <a:spcPct val="100000"/>
              </a:lnSpc>
            </a:pPr>
            <a:r>
              <a:rPr lang="en-US" u="sng" dirty="0" smtClean="0"/>
              <a:t>One consequence is that any given spacecraft may have more than one SCID</a:t>
            </a:r>
          </a:p>
          <a:p>
            <a:pPr>
              <a:lnSpc>
                <a:spcPct val="100000"/>
              </a:lnSpc>
            </a:pPr>
            <a:r>
              <a:rPr lang="en-US" u="sng" dirty="0" smtClean="0"/>
              <a:t>Proposal is to be reviewed by all areas and agencies for potential GDS impacts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667350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endParaRPr kumimoji="0" lang="en-US">
              <a:latin typeface="Arial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6781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kumimoji="0" lang="en-US" sz="1800" b="1">
              <a:solidFill>
                <a:srgbClr val="CC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endParaRPr kumimoji="0" lang="en-GB" sz="1800" b="1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09599" y="1181123"/>
            <a:ext cx="8071735" cy="527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kumimoji="0" lang="en-US" sz="1800" b="1" dirty="0" smtClean="0">
                <a:solidFill>
                  <a:schemeClr val="accent2"/>
                </a:solidFill>
                <a:latin typeface="Arial" charset="0"/>
              </a:rPr>
              <a:t>System Architecture </a:t>
            </a:r>
            <a:r>
              <a:rPr kumimoji="0" lang="en-US" sz="1800" b="1" dirty="0" err="1" smtClean="0">
                <a:solidFill>
                  <a:schemeClr val="accent2"/>
                </a:solidFill>
                <a:latin typeface="Arial" charset="0"/>
              </a:rPr>
              <a:t>BoF</a:t>
            </a:r>
            <a:endParaRPr kumimoji="0" lang="en-US" sz="1800" b="1" dirty="0">
              <a:solidFill>
                <a:schemeClr val="accent2"/>
              </a:solidFill>
              <a:latin typeface="Arial" charset="0"/>
            </a:endParaRPr>
          </a:p>
          <a:p>
            <a:pPr marL="914400" lvl="1" indent="-457200" eaLnBrk="0" hangingPunct="0">
              <a:spcBef>
                <a:spcPct val="50000"/>
              </a:spcBef>
            </a:pPr>
            <a:r>
              <a:rPr kumimoji="0" lang="en-GB" sz="1800" b="1" dirty="0">
                <a:latin typeface="Arial" charset="0"/>
                <a:cs typeface="Times New Roman" pitchFamily="18" charset="0"/>
              </a:rPr>
              <a:t>Goal</a:t>
            </a: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: Restart SAWG, develop CCSDS Reference Architecture and other related standards</a:t>
            </a:r>
            <a:endParaRPr kumimoji="0" lang="en-GB" sz="1800" b="1" dirty="0">
              <a:latin typeface="Arial" charset="0"/>
              <a:cs typeface="Times New Roman" pitchFamily="18" charset="0"/>
            </a:endParaRPr>
          </a:p>
          <a:p>
            <a:pPr marL="914400" lvl="1" indent="-457200" eaLnBrk="0" hangingPunct="0">
              <a:spcBef>
                <a:spcPct val="50000"/>
              </a:spcBef>
            </a:pPr>
            <a:r>
              <a:rPr kumimoji="0" lang="en-GB" sz="1800" b="1" dirty="0">
                <a:latin typeface="Arial" charset="0"/>
                <a:cs typeface="Times New Roman" pitchFamily="18" charset="0"/>
              </a:rPr>
              <a:t>Working Status: Active _X_ Idle ____</a:t>
            </a:r>
          </a:p>
          <a:p>
            <a:pPr marL="914400" lvl="1" indent="-457200" eaLnBrk="0" hangingPunct="0">
              <a:spcBef>
                <a:spcPct val="50000"/>
              </a:spcBef>
            </a:pPr>
            <a:r>
              <a:rPr kumimoji="0" lang="en-GB" sz="1800" b="1" dirty="0">
                <a:latin typeface="Arial" charset="0"/>
                <a:cs typeface="Times New Roman" pitchFamily="18" charset="0"/>
              </a:rPr>
              <a:t>Summary progress: </a:t>
            </a: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CESG re-start review held, conditions resolved during CESG meeting.  </a:t>
            </a: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A</a:t>
            </a: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ctive participation by CNSA expected</a:t>
            </a:r>
            <a:r>
              <a:rPr lang="en-GB" sz="1800" dirty="0">
                <a:cs typeface="Times New Roman" pitchFamily="18" charset="0"/>
              </a:rPr>
              <a:t>. MOIMS </a:t>
            </a:r>
            <a:r>
              <a:rPr lang="en-GB" sz="1800" dirty="0" smtClean="0">
                <a:cs typeface="Times New Roman" pitchFamily="18" charset="0"/>
              </a:rPr>
              <a:t>&amp; </a:t>
            </a:r>
            <a:r>
              <a:rPr lang="en-GB" sz="1800" dirty="0">
                <a:cs typeface="Times New Roman" pitchFamily="18" charset="0"/>
              </a:rPr>
              <a:t>SOIS </a:t>
            </a:r>
            <a:r>
              <a:rPr lang="en-GB" sz="1800" dirty="0" smtClean="0">
                <a:cs typeface="Times New Roman" pitchFamily="18" charset="0"/>
              </a:rPr>
              <a:t>reps identified for Reference </a:t>
            </a: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Architecture task.</a:t>
            </a:r>
            <a:endParaRPr kumimoji="0" lang="en-GB" sz="1800" b="1" dirty="0">
              <a:latin typeface="Arial" charset="0"/>
              <a:cs typeface="Times New Roman" pitchFamily="18" charset="0"/>
            </a:endParaRPr>
          </a:p>
          <a:p>
            <a:pPr marL="914400" lvl="1" indent="-457200" eaLnBrk="0" hangingPunct="0">
              <a:spcBef>
                <a:spcPct val="50000"/>
              </a:spcBef>
            </a:pPr>
            <a:endParaRPr kumimoji="0" lang="en-GB" sz="1800" b="1" dirty="0">
              <a:latin typeface="Arial" charset="0"/>
              <a:cs typeface="Times New Roman" pitchFamily="18" charset="0"/>
            </a:endParaRPr>
          </a:p>
          <a:p>
            <a:pPr marL="914400" lvl="1" indent="-457200" eaLnBrk="0" hangingPunct="0">
              <a:spcBef>
                <a:spcPct val="50000"/>
              </a:spcBef>
            </a:pPr>
            <a:endParaRPr kumimoji="0" lang="en-GB" sz="1800" b="1" dirty="0">
              <a:latin typeface="Arial" charset="0"/>
              <a:cs typeface="Times New Roman" pitchFamily="18" charset="0"/>
            </a:endParaRPr>
          </a:p>
          <a:p>
            <a:pPr marL="914400" lvl="1" indent="-457200" eaLnBrk="0" hangingPunct="0">
              <a:spcBef>
                <a:spcPct val="50000"/>
              </a:spcBef>
            </a:pPr>
            <a:endParaRPr kumimoji="0" lang="en-GB" sz="1800" b="1" dirty="0" smtClean="0">
              <a:latin typeface="Arial" charset="0"/>
              <a:cs typeface="Times New Roman" pitchFamily="18" charset="0"/>
            </a:endParaRPr>
          </a:p>
          <a:p>
            <a:pPr marL="914400" lvl="1" indent="-457200" eaLnBrk="0" hangingPunct="0">
              <a:spcBef>
                <a:spcPct val="50000"/>
              </a:spcBef>
            </a:pP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Progress </a:t>
            </a:r>
            <a:r>
              <a:rPr kumimoji="0" lang="en-GB" sz="1800" b="1" dirty="0">
                <a:latin typeface="Arial" charset="0"/>
                <a:cs typeface="Times New Roman" pitchFamily="18" charset="0"/>
              </a:rPr>
              <a:t>since last meeting: </a:t>
            </a: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Requested CESG approval, conditions resolved, Concept Paper produced.  CCSDS Reference Architecture session held, very good support from 8 agencies.</a:t>
            </a:r>
            <a:endParaRPr kumimoji="0" lang="en-GB" sz="1800" b="1" dirty="0" smtClean="0">
              <a:latin typeface="Arial" charset="0"/>
              <a:cs typeface="Times New Roman" pitchFamily="18" charset="0"/>
            </a:endParaRPr>
          </a:p>
          <a:p>
            <a:pPr marL="914400" lvl="1" indent="-457200" eaLnBrk="0" hangingPunct="0">
              <a:spcBef>
                <a:spcPct val="50000"/>
              </a:spcBef>
            </a:pP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Problems </a:t>
            </a:r>
            <a:r>
              <a:rPr kumimoji="0" lang="en-GB" sz="1800" b="1" dirty="0">
                <a:latin typeface="Arial" charset="0"/>
                <a:cs typeface="Times New Roman" pitchFamily="18" charset="0"/>
              </a:rPr>
              <a:t>and Issues</a:t>
            </a: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: </a:t>
            </a: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Only a near-term commitment of resources to do the Reference Architecture.</a:t>
            </a:r>
            <a:endParaRPr kumimoji="0" lang="en-GB" sz="1800" b="1" dirty="0"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23584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731413"/>
              </p:ext>
            </p:extLst>
          </p:nvPr>
        </p:nvGraphicFramePr>
        <p:xfrm>
          <a:off x="1219200" y="3666750"/>
          <a:ext cx="6858000" cy="914400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  <a:gridCol w="1714500"/>
                <a:gridCol w="1714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charset="-128"/>
                        </a:rPr>
                        <a:t>status: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charset="-128"/>
                        </a:rPr>
                        <a:t>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charset="-128"/>
                        </a:rPr>
                        <a:t>CAUTION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charset="-128"/>
                        </a:rPr>
                        <a:t>PROBLEM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charset="-128"/>
                        </a:rPr>
                        <a:t>Comment: 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charset="-128"/>
                        </a:rPr>
                        <a:t>Resource constraints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Osaka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Osaka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charset="-128"/>
                        </a:rPr>
                        <a:t>Need commitment of resources to do work.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Osaka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38005" y="25405"/>
            <a:ext cx="66440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 eaLnBrk="0" hangingPunct="0">
              <a:spcBef>
                <a:spcPct val="50000"/>
              </a:spcBef>
            </a:pPr>
            <a:r>
              <a:rPr lang="en-GB" sz="25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SEA Area</a:t>
            </a:r>
            <a:r>
              <a:rPr lang="en-US" sz="25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Area Working Group Report</a:t>
            </a:r>
            <a:endParaRPr lang="en-US" sz="25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422790" y="625435"/>
            <a:ext cx="678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en-US" sz="1800" b="1" dirty="0">
                <a:solidFill>
                  <a:srgbClr val="000099"/>
                </a:solidFill>
                <a:latin typeface="Arial" charset="0"/>
              </a:rPr>
              <a:t>SUMMARY TECHNICAL STATUS</a:t>
            </a:r>
            <a:endParaRPr kumimoji="0" lang="en-GB" sz="1800" b="1" dirty="0">
              <a:solidFill>
                <a:srgbClr val="0000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153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595" y="164575"/>
            <a:ext cx="8229600" cy="667279"/>
          </a:xfrm>
        </p:spPr>
        <p:txBody>
          <a:bodyPr>
            <a:normAutofit/>
          </a:bodyPr>
          <a:lstStyle/>
          <a:p>
            <a:r>
              <a:rPr lang="en-US" dirty="0" smtClean="0"/>
              <a:t>CCSDS Reference Architecture Meeting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583"/>
            <a:ext cx="8229600" cy="538691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Agree to initially model SM&amp;C/MOIMS on the ground and SOIS in space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issue of suitability of MOIMS in R/T space environment will be evaluated separately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Not all SM&amp;C functions are specified, even as groups.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Agree to show these with only high level functions and interfaces, and mark as [FUTURE]</a:t>
            </a:r>
          </a:p>
          <a:p>
            <a:pPr>
              <a:lnSpc>
                <a:spcPct val="90000"/>
              </a:lnSpc>
            </a:pPr>
            <a:r>
              <a:rPr lang="en-US" b="1" i="1" dirty="0" smtClean="0"/>
              <a:t>MOIMS &amp; SOIS each identified someone to work with SEA to develop initial diagram set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 err="1" smtClean="0"/>
              <a:t>Nav</a:t>
            </a:r>
            <a:r>
              <a:rPr lang="en-US" dirty="0" smtClean="0"/>
              <a:t> (FDS) diagram seems to be about the right level of detail for any functional group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Focus will be on external / service interfaces of each functional group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Agree that external interfaces and data specs should be tied to existing of future standards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Agree to use RASDS for diagrams, for consistency with existing SCCS-ADD materials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ESA provided a paper from earlier </a:t>
            </a:r>
            <a:r>
              <a:rPr lang="en-US" dirty="0" err="1" smtClean="0"/>
              <a:t>ExoMars</a:t>
            </a:r>
            <a:r>
              <a:rPr lang="en-US" dirty="0" smtClean="0"/>
              <a:t> study that has some useful materials on functions and protocol mappings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151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/>
          <a:lstStyle/>
          <a:p>
            <a:r>
              <a:rPr lang="en-US" dirty="0" smtClean="0"/>
              <a:t>SAWG Discussion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2244"/>
            <a:ext cx="8492970" cy="5875965"/>
          </a:xfrm>
        </p:spPr>
        <p:txBody>
          <a:bodyPr/>
          <a:lstStyle/>
          <a:p>
            <a:r>
              <a:rPr lang="en-US" sz="2000" dirty="0" smtClean="0"/>
              <a:t>CESG Agreed Priorities</a:t>
            </a:r>
            <a:endParaRPr lang="en-US" sz="2000" dirty="0" smtClean="0"/>
          </a:p>
          <a:p>
            <a:pPr lvl="1" eaLnBrk="1" hangingPunct="1"/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CCSDS Reference Architecture for </a:t>
            </a:r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CMC </a:t>
            </a:r>
            <a:endParaRPr lang="en-US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2" eaLnBrk="1" hangingPunct="1"/>
            <a:r>
              <a:rPr lang="en-US" sz="1600" dirty="0" smtClean="0">
                <a:latin typeface="Arial" charset="0"/>
                <a:ea typeface="ＭＳ Ｐゴシック" charset="0"/>
              </a:rPr>
              <a:t>Approach: Phased approach, </a:t>
            </a:r>
            <a:r>
              <a:rPr lang="en-US" sz="1600" dirty="0">
                <a:latin typeface="Arial" charset="0"/>
                <a:ea typeface="ＭＳ Ｐゴシック" charset="0"/>
              </a:rPr>
              <a:t>initial </a:t>
            </a:r>
            <a:r>
              <a:rPr lang="en-US" sz="1600" dirty="0" smtClean="0">
                <a:latin typeface="Arial" charset="0"/>
                <a:ea typeface="ＭＳ Ｐゴシック" charset="0"/>
              </a:rPr>
              <a:t>“cartoon” </a:t>
            </a:r>
            <a:r>
              <a:rPr lang="en-US" sz="1600" dirty="0">
                <a:latin typeface="Arial" charset="0"/>
                <a:ea typeface="ＭＳ Ｐゴシック" charset="0"/>
              </a:rPr>
              <a:t>version based on SCCS-</a:t>
            </a:r>
            <a:r>
              <a:rPr lang="en-US" sz="1600" dirty="0" smtClean="0">
                <a:latin typeface="Arial" charset="0"/>
                <a:ea typeface="ＭＳ Ｐゴシック" charset="0"/>
              </a:rPr>
              <a:t>ADD sub-</a:t>
            </a:r>
            <a:r>
              <a:rPr lang="en-US" sz="1600" dirty="0" err="1" smtClean="0">
                <a:latin typeface="Arial" charset="0"/>
                <a:ea typeface="ＭＳ Ｐゴシック" charset="0"/>
              </a:rPr>
              <a:t>strate</a:t>
            </a:r>
            <a:r>
              <a:rPr lang="en-US" sz="1600" dirty="0" smtClean="0">
                <a:latin typeface="Arial" charset="0"/>
                <a:ea typeface="ＭＳ Ｐゴシック" charset="0"/>
              </a:rPr>
              <a:t>, </a:t>
            </a:r>
            <a:r>
              <a:rPr lang="en-US" sz="1600" dirty="0">
                <a:latin typeface="Arial" charset="0"/>
                <a:ea typeface="ＭＳ Ｐゴシック" charset="0"/>
              </a:rPr>
              <a:t>final more accurate </a:t>
            </a:r>
            <a:r>
              <a:rPr lang="en-US" sz="1600" dirty="0" smtClean="0">
                <a:latin typeface="Arial" charset="0"/>
                <a:ea typeface="ＭＳ Ｐゴシック" charset="0"/>
              </a:rPr>
              <a:t>one</a:t>
            </a:r>
            <a:r>
              <a:rPr lang="en-US" sz="1600" dirty="0">
                <a:latin typeface="Arial" charset="0"/>
                <a:ea typeface="ＭＳ Ｐゴシック" charset="0"/>
              </a:rPr>
              <a:t> </a:t>
            </a:r>
            <a:r>
              <a:rPr lang="en-US" sz="1600" dirty="0" smtClean="0">
                <a:latin typeface="Arial" charset="0"/>
                <a:ea typeface="ＭＳ Ｐゴシック" charset="0"/>
              </a:rPr>
              <a:t>if resources are provided</a:t>
            </a:r>
            <a:endParaRPr lang="en-US" sz="1600" dirty="0">
              <a:latin typeface="Arial" charset="0"/>
              <a:ea typeface="ＭＳ Ｐゴシック" charset="0"/>
            </a:endParaRPr>
          </a:p>
          <a:p>
            <a:pPr lvl="2" eaLnBrk="1" hangingPunct="1"/>
            <a:r>
              <a:rPr lang="en-US" sz="1600" dirty="0" smtClean="0">
                <a:latin typeface="Arial" charset="0"/>
                <a:ea typeface="ＭＳ Ｐゴシック" charset="0"/>
              </a:rPr>
              <a:t>Describe </a:t>
            </a:r>
            <a:r>
              <a:rPr lang="en-US" sz="1600" dirty="0" smtClean="0">
                <a:latin typeface="Arial" charset="0"/>
                <a:ea typeface="ＭＳ Ｐゴシック" charset="0"/>
              </a:rPr>
              <a:t>how </a:t>
            </a:r>
            <a:r>
              <a:rPr lang="en-US" sz="1600" dirty="0" smtClean="0">
                <a:latin typeface="Arial" charset="0"/>
                <a:ea typeface="ＭＳ Ｐゴシック" charset="0"/>
              </a:rPr>
              <a:t>all </a:t>
            </a:r>
            <a:r>
              <a:rPr lang="en-US" sz="1600" dirty="0">
                <a:latin typeface="Arial" charset="0"/>
                <a:ea typeface="ＭＳ Ｐゴシック" charset="0"/>
              </a:rPr>
              <a:t>of the CCSDS standards fit </a:t>
            </a:r>
            <a:r>
              <a:rPr lang="en-US" sz="1600" dirty="0" smtClean="0">
                <a:latin typeface="Arial" charset="0"/>
                <a:ea typeface="ＭＳ Ｐゴシック" charset="0"/>
              </a:rPr>
              <a:t>together, provide a the map of the territory</a:t>
            </a:r>
            <a:endParaRPr lang="en-US" sz="1600" dirty="0">
              <a:latin typeface="Arial" charset="0"/>
              <a:ea typeface="ＭＳ Ｐゴシック" charset="0"/>
            </a:endParaRPr>
          </a:p>
          <a:p>
            <a:pPr lvl="2" eaLnBrk="1" hangingPunct="1"/>
            <a:r>
              <a:rPr lang="en-US" sz="1600" dirty="0" smtClean="0">
                <a:latin typeface="Arial" charset="0"/>
                <a:ea typeface="ＭＳ Ｐゴシック" charset="0"/>
              </a:rPr>
              <a:t>Work necessary ontology </a:t>
            </a:r>
            <a:r>
              <a:rPr lang="en-US" sz="1600" dirty="0" smtClean="0">
                <a:latin typeface="Arial" charset="0"/>
                <a:ea typeface="ＭＳ Ｐゴシック" charset="0"/>
              </a:rPr>
              <a:t>/ terminology </a:t>
            </a:r>
            <a:r>
              <a:rPr lang="en-US" sz="1600" dirty="0" smtClean="0">
                <a:latin typeface="Arial" charset="0"/>
                <a:ea typeface="ＭＳ Ｐゴシック" charset="0"/>
              </a:rPr>
              <a:t>at interfaces</a:t>
            </a:r>
            <a:endParaRPr lang="en-US" sz="1600" dirty="0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RASDS refresh, SysML/UML or not </a:t>
            </a:r>
          </a:p>
          <a:p>
            <a:pPr lvl="2" eaLnBrk="1" hangingPunct="1"/>
            <a:r>
              <a:rPr lang="en-US" sz="1600" dirty="0">
                <a:latin typeface="Arial" charset="0"/>
                <a:ea typeface="ＭＳ Ｐゴシック" charset="0"/>
              </a:rPr>
              <a:t>Approach: Re-confirm document now for 2 years</a:t>
            </a:r>
          </a:p>
          <a:p>
            <a:pPr lvl="2" eaLnBrk="1" hangingPunct="1"/>
            <a:r>
              <a:rPr lang="en-US" sz="1600" dirty="0">
                <a:latin typeface="Arial" charset="0"/>
                <a:ea typeface="ＭＳ Ｐゴシック" charset="0"/>
              </a:rPr>
              <a:t>Work with ISO SC-14 and other WG to define </a:t>
            </a:r>
            <a:r>
              <a:rPr lang="en-US" sz="1600" dirty="0" smtClean="0">
                <a:latin typeface="Arial" charset="0"/>
                <a:ea typeface="ＭＳ Ｐゴシック" charset="0"/>
              </a:rPr>
              <a:t>requirements for </a:t>
            </a:r>
            <a:r>
              <a:rPr lang="en-US" sz="1600" dirty="0">
                <a:latin typeface="Arial" charset="0"/>
                <a:ea typeface="ＭＳ Ｐゴシック" charset="0"/>
              </a:rPr>
              <a:t>operational, physical, and service viewpoints </a:t>
            </a:r>
          </a:p>
          <a:p>
            <a:pPr lvl="2" eaLnBrk="1" hangingPunct="1"/>
            <a:r>
              <a:rPr lang="en-US" sz="1600" dirty="0" smtClean="0">
                <a:latin typeface="Arial" charset="0"/>
                <a:ea typeface="ＭＳ Ｐゴシック" charset="0"/>
              </a:rPr>
              <a:t>Add viewpoints, UML/SysML, complete update </a:t>
            </a:r>
            <a:r>
              <a:rPr lang="en-US" sz="1600" dirty="0">
                <a:latin typeface="Arial" charset="0"/>
                <a:ea typeface="ＭＳ Ｐゴシック" charset="0"/>
              </a:rPr>
              <a:t>when resources are available</a:t>
            </a:r>
          </a:p>
          <a:p>
            <a:pPr lvl="1" eaLnBrk="1" hangingPunct="1"/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CCSDS XML standards </a:t>
            </a:r>
          </a:p>
          <a:p>
            <a:pPr lvl="2" eaLnBrk="1" hangingPunct="1"/>
            <a:r>
              <a:rPr lang="en-US" sz="1600" dirty="0" smtClean="0">
                <a:latin typeface="Arial" charset="0"/>
                <a:ea typeface="ＭＳ Ｐゴシック" charset="0"/>
              </a:rPr>
              <a:t>Approach</a:t>
            </a:r>
            <a:r>
              <a:rPr lang="en-US" sz="1600" dirty="0" smtClean="0">
                <a:latin typeface="Arial" charset="0"/>
                <a:ea typeface="ＭＳ Ｐゴシック" charset="0"/>
              </a:rPr>
              <a:t>: Identify </a:t>
            </a:r>
            <a:r>
              <a:rPr lang="en-US" sz="1600" dirty="0">
                <a:latin typeface="Arial" charset="0"/>
                <a:ea typeface="ＭＳ Ｐゴシック" charset="0"/>
              </a:rPr>
              <a:t>source of adequate XML schema development </a:t>
            </a:r>
            <a:r>
              <a:rPr lang="en-US" sz="1600" dirty="0" smtClean="0">
                <a:latin typeface="Arial" charset="0"/>
                <a:ea typeface="ＭＳ Ｐゴシック" charset="0"/>
              </a:rPr>
              <a:t>guidelines, develop draft approach and review with affected WGs</a:t>
            </a:r>
            <a:endParaRPr lang="en-US" sz="1600" dirty="0">
              <a:latin typeface="Arial" charset="0"/>
              <a:ea typeface="ＭＳ Ｐゴシック" charset="0"/>
            </a:endParaRPr>
          </a:p>
          <a:p>
            <a:pPr lvl="2" eaLnBrk="1" hangingPunct="1"/>
            <a:r>
              <a:rPr lang="en-US" sz="1600" dirty="0" smtClean="0">
                <a:latin typeface="Arial" charset="0"/>
                <a:ea typeface="ＭＳ Ｐゴシック" charset="0"/>
              </a:rPr>
              <a:t>Adopt </a:t>
            </a:r>
            <a:r>
              <a:rPr lang="en-US" sz="1600" dirty="0">
                <a:latin typeface="Arial" charset="0"/>
                <a:ea typeface="ＭＳ Ｐゴシック" charset="0"/>
              </a:rPr>
              <a:t>suite of schema analysis and validation tools</a:t>
            </a:r>
          </a:p>
          <a:p>
            <a:pPr lvl="2" eaLnBrk="1" hangingPunct="1"/>
            <a:r>
              <a:rPr lang="en-US" sz="1600" dirty="0">
                <a:latin typeface="Arial" charset="0"/>
                <a:ea typeface="ＭＳ Ｐゴシック" charset="0"/>
              </a:rPr>
              <a:t>Extract set(s) of common terms as library </a:t>
            </a:r>
            <a:r>
              <a:rPr lang="en-US" sz="1600" dirty="0" smtClean="0">
                <a:latin typeface="Arial" charset="0"/>
                <a:ea typeface="ＭＳ Ｐゴシック" charset="0"/>
              </a:rPr>
              <a:t>elements</a:t>
            </a:r>
          </a:p>
          <a:p>
            <a:pPr lvl="1" eaLnBrk="1" hangingPunct="1"/>
            <a:r>
              <a:rPr lang="en-US" sz="1800" dirty="0" smtClean="0">
                <a:latin typeface="Arial" charset="0"/>
                <a:ea typeface="ＭＳ Ｐゴシック" charset="0"/>
                <a:cs typeface="ＭＳ Ｐゴシック" charset="0"/>
              </a:rPr>
              <a:t>CCSDS ontology (terms, definition, and relationships; glossary revision)</a:t>
            </a:r>
          </a:p>
          <a:p>
            <a:pPr lvl="2" eaLnBrk="1" hangingPunct="1"/>
            <a:r>
              <a:rPr lang="en-US" sz="1600" dirty="0" smtClean="0">
                <a:latin typeface="Arial" charset="0"/>
                <a:ea typeface="ＭＳ Ｐゴシック" charset="0"/>
              </a:rPr>
              <a:t>Approach: Complete analysis, work key issues within WG as part of CCSDS Reference Architecture</a:t>
            </a:r>
          </a:p>
          <a:p>
            <a:pPr lvl="2" eaLnBrk="1" hangingPunct="1"/>
            <a:r>
              <a:rPr lang="en-US" sz="1600" dirty="0" smtClean="0">
                <a:latin typeface="Arial" charset="0"/>
                <a:ea typeface="ＭＳ Ｐゴシック" charset="0"/>
              </a:rPr>
              <a:t>Deploy On-line, query-able, leverages RASDS &amp; QUDV as core terms</a:t>
            </a:r>
          </a:p>
          <a:p>
            <a:pPr lvl="2" eaLnBrk="1" hangingPunct="1"/>
            <a:r>
              <a:rPr lang="en-US" sz="1600" dirty="0" smtClean="0">
                <a:latin typeface="Arial" charset="0"/>
                <a:ea typeface="ＭＳ Ｐゴシック" charset="0"/>
              </a:rPr>
              <a:t>Extensible for other domain ontologies, specializations and new terms</a:t>
            </a:r>
          </a:p>
          <a:p>
            <a:pPr lvl="2" eaLnBrk="1" hangingPunct="1"/>
            <a:r>
              <a:rPr lang="en-US" sz="1600" dirty="0" smtClean="0">
                <a:latin typeface="Arial" charset="0"/>
                <a:ea typeface="ＭＳ Ｐゴシック" charset="0"/>
              </a:rPr>
              <a:t>Revised and reviewed with the other WGs</a:t>
            </a:r>
            <a:endParaRPr lang="en-US" sz="16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1731963" cy="2682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25 Mar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24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4786" name="Text Box 2"/>
          <p:cNvSpPr txBox="1">
            <a:spLocks noChangeArrowheads="1"/>
          </p:cNvSpPr>
          <p:nvPr/>
        </p:nvSpPr>
        <p:spPr bwMode="auto">
          <a:xfrm>
            <a:off x="762000" y="1524000"/>
            <a:ext cx="7597775" cy="2370138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US" sz="4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SYSTEMS ENGINEERING</a:t>
            </a:r>
          </a:p>
          <a:p>
            <a:pPr algn="ctr" eaLnBrk="0" hangingPunct="0">
              <a:defRPr/>
            </a:pPr>
            <a:r>
              <a:rPr lang="en-US" sz="4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(SE) AREA</a:t>
            </a:r>
          </a:p>
          <a:p>
            <a:pPr algn="ctr" eaLnBrk="0" hangingPunct="0">
              <a:defRPr/>
            </a:pPr>
            <a:endParaRPr lang="en-US" sz="40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3080194" name="Text Box 33"/>
          <p:cNvSpPr txBox="1">
            <a:spLocks noChangeArrowheads="1"/>
          </p:cNvSpPr>
          <p:nvPr/>
        </p:nvSpPr>
        <p:spPr bwMode="auto">
          <a:xfrm>
            <a:off x="1447800" y="5105400"/>
            <a:ext cx="624840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0" dirty="0">
                <a:solidFill>
                  <a:srgbClr val="000099"/>
                </a:solidFill>
                <a:latin typeface="Calibri" pitchFamily="34" charset="0"/>
              </a:rPr>
              <a:t>Peter Shames (AD)</a:t>
            </a:r>
          </a:p>
          <a:p>
            <a:pPr algn="ctr" eaLnBrk="0" hangingPunct="0"/>
            <a:r>
              <a:rPr lang="en-US" sz="2400" b="0" dirty="0" smtClean="0">
                <a:solidFill>
                  <a:srgbClr val="000099"/>
                </a:solidFill>
                <a:latin typeface="Calibri" pitchFamily="34" charset="0"/>
              </a:rPr>
              <a:t>Hiroshi </a:t>
            </a:r>
            <a:r>
              <a:rPr lang="en-US" sz="2400" b="0" dirty="0">
                <a:solidFill>
                  <a:srgbClr val="000099"/>
                </a:solidFill>
                <a:latin typeface="Calibri" pitchFamily="34" charset="0"/>
              </a:rPr>
              <a:t>Takeuchi </a:t>
            </a:r>
            <a:r>
              <a:rPr lang="en-US" sz="2400" b="0" dirty="0" smtClean="0">
                <a:solidFill>
                  <a:srgbClr val="000099"/>
                </a:solidFill>
                <a:latin typeface="Calibri" pitchFamily="34" charset="0"/>
              </a:rPr>
              <a:t>(</a:t>
            </a:r>
            <a:r>
              <a:rPr lang="en-US" sz="2400" b="0" dirty="0">
                <a:solidFill>
                  <a:srgbClr val="000099"/>
                </a:solidFill>
                <a:latin typeface="Calibri" pitchFamily="34" charset="0"/>
              </a:rPr>
              <a:t>DAD)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816015" y="126170"/>
            <a:ext cx="5943600" cy="4873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System Engineering Area (SEA)</a:t>
            </a:r>
          </a:p>
        </p:txBody>
      </p:sp>
      <p:sp>
        <p:nvSpPr>
          <p:cNvPr id="7170" name="Rectangle 3"/>
          <p:cNvSpPr txBox="1">
            <a:spLocks noChangeArrowheads="1"/>
          </p:cNvSpPr>
          <p:nvPr/>
        </p:nvSpPr>
        <p:spPr bwMode="auto">
          <a:xfrm>
            <a:off x="304800" y="817460"/>
            <a:ext cx="8229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04" tIns="39889" rIns="81204" bIns="39889"/>
          <a:lstStyle/>
          <a:p>
            <a:pPr marL="230188" indent="-230188" eaLnBrk="0" hangingPunct="0">
              <a:lnSpc>
                <a:spcPct val="90000"/>
              </a:lnSpc>
              <a:spcAft>
                <a:spcPct val="10000"/>
              </a:spcAft>
              <a:buSzPct val="100000"/>
              <a:buFontTx/>
              <a:buChar char="•"/>
              <a:defRPr/>
            </a:pPr>
            <a:r>
              <a:rPr lang="en-US" sz="1800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Objective</a:t>
            </a:r>
          </a:p>
          <a:p>
            <a:pPr marL="685800" lvl="1" indent="-228600" eaLnBrk="0" hangingPunct="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Guide overall CCSDS architecture for space mission communications, operations, and cross-support</a:t>
            </a:r>
          </a:p>
          <a:p>
            <a:pPr marL="685800" lvl="1" indent="-228600" eaLnBrk="0" hangingPunct="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Support the CESG in evaluating consistency of all area programs of work with the defined architecture</a:t>
            </a:r>
          </a:p>
          <a:p>
            <a:pPr marL="685800" lvl="1" indent="-228600" eaLnBrk="0" hangingPunct="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Create cross-cutting working groups and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BOFs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as required to progress the work of CCSDS</a:t>
            </a:r>
          </a:p>
          <a:p>
            <a:pPr marL="230188" indent="-230188" eaLnBrk="0" hangingPunct="0">
              <a:lnSpc>
                <a:spcPct val="90000"/>
              </a:lnSpc>
              <a:spcBef>
                <a:spcPts val="600"/>
              </a:spcBef>
              <a:spcAft>
                <a:spcPct val="10000"/>
              </a:spcAft>
              <a:buSzPct val="100000"/>
              <a:buFontTx/>
              <a:buChar char="•"/>
              <a:defRPr/>
            </a:pPr>
            <a:r>
              <a:rPr lang="en-US" sz="1800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Focus</a:t>
            </a:r>
          </a:p>
          <a:p>
            <a:pPr marL="685800" lvl="1" indent="-228600" eaLnBrk="0" hangingPunct="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Define reference architectures for describing space mission communications, operations, and cross-support standardization</a:t>
            </a:r>
          </a:p>
          <a:p>
            <a:pPr marL="685800" lvl="1" indent="-228600" eaLnBrk="0" hangingPunct="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Coordinate and collaborate with other areas about architectural choices and options </a:t>
            </a:r>
          </a:p>
          <a:p>
            <a:pPr marL="685800" lvl="1" indent="-228600" eaLnBrk="0" hangingPunct="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Define standards for cross cutting topics such as security and discrete architecture frameworks, and for those that cross cut multiple layers of protocols</a:t>
            </a:r>
          </a:p>
          <a:p>
            <a:pPr marL="685800" lvl="1" indent="-228600" eaLnBrk="0" hangingPunct="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Support other working groups and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BoFs</a:t>
            </a:r>
            <a:r>
              <a:rPr lang="en-US" dirty="0">
                <a:latin typeface="Calibri" pitchFamily="34" charset="0"/>
                <a:cs typeface="Calibri" pitchFamily="34" charset="0"/>
              </a:rPr>
              <a:t> that are addressing cross cutting issues</a:t>
            </a:r>
          </a:p>
          <a:p>
            <a:pPr marL="230188" indent="-230188" eaLnBrk="0" hangingPunct="0">
              <a:lnSpc>
                <a:spcPct val="90000"/>
              </a:lnSpc>
              <a:spcBef>
                <a:spcPts val="600"/>
              </a:spcBef>
              <a:spcAft>
                <a:spcPct val="10000"/>
              </a:spcAft>
              <a:buSzPct val="100000"/>
              <a:buFontTx/>
              <a:buChar char="•"/>
              <a:defRPr/>
            </a:pPr>
            <a:r>
              <a:rPr lang="en-US" sz="1800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SEA Working Groups</a:t>
            </a:r>
          </a:p>
          <a:p>
            <a:pPr marL="687388" lvl="1" indent="-230188" eaLnBrk="0" hangingPunct="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SzPct val="100000"/>
              <a:buFontTx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Security </a:t>
            </a:r>
            <a:r>
              <a:rPr lang="en-US" dirty="0">
                <a:latin typeface="Calibri" pitchFamily="34" charset="0"/>
                <a:cs typeface="Calibri" pitchFamily="34" charset="0"/>
              </a:rPr>
              <a:t>Working Group</a:t>
            </a:r>
          </a:p>
          <a:p>
            <a:pPr marL="687388" lvl="1" indent="-230188" eaLnBrk="0" hangingPunct="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SzPct val="100000"/>
              <a:buFontTx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Delta-DOR Working Group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687388" lvl="1" indent="-230188" eaLnBrk="0" hangingPunct="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SzPct val="100000"/>
              <a:buFontTx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System Architecture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BoF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(WG to be restarted and expanded to include related topics)</a:t>
            </a:r>
          </a:p>
          <a:p>
            <a:pPr marL="687388" lvl="1" indent="-230188" eaLnBrk="0" hangingPunct="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SzPct val="100000"/>
              <a:buFontTx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Timeline Data Exchange Birds of a Feather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(did not meet)</a:t>
            </a:r>
          </a:p>
          <a:p>
            <a:pPr marL="687388" lvl="1" indent="-230188" eaLnBrk="0" hangingPunct="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SzPct val="100000"/>
              <a:buFontTx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XML Standards and Guidelines (XSG) Special Interest Group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(published RFC)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687388" lvl="1" indent="-230188" eaLnBrk="0" hangingPunct="0">
              <a:lnSpc>
                <a:spcPts val="1600"/>
              </a:lnSpc>
              <a:spcBef>
                <a:spcPts val="600"/>
              </a:spcBef>
              <a:spcAft>
                <a:spcPts val="0"/>
              </a:spcAft>
              <a:buSzPct val="100000"/>
              <a:buFontTx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Space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Assigned Numbers Authority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(SANA) Steering Group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dirty="0">
                <a:solidFill>
                  <a:srgbClr val="008000"/>
                </a:solidFill>
                <a:latin typeface="Calibri" pitchFamily="34" charset="0"/>
                <a:cs typeface="Calibri" pitchFamily="34" charset="0"/>
              </a:rPr>
              <a:t>operational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568325" lvl="1" indent="-222250" eaLnBrk="0" hangingPunct="0">
              <a:lnSpc>
                <a:spcPts val="1600"/>
              </a:lnSpc>
              <a:spcAft>
                <a:spcPts val="0"/>
              </a:spcAft>
              <a:buSzPct val="125000"/>
              <a:buFontTx/>
              <a:buChar char="•"/>
              <a:defRPr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667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GB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SE Area Report</a:t>
            </a:r>
            <a:r>
              <a:rPr lang="en-GB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</a:rPr>
              <a:t/>
            </a:r>
            <a:br>
              <a:rPr lang="en-GB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</a:rPr>
            </a:br>
            <a:r>
              <a:rPr lang="en-GB" sz="2000" dirty="0" smtClean="0">
                <a:solidFill>
                  <a:srgbClr val="000099"/>
                </a:solidFill>
                <a:latin typeface="Calibri" pitchFamily="34" charset="0"/>
                <a:ea typeface="+mj-ea"/>
              </a:rPr>
              <a:t>B. </a:t>
            </a:r>
            <a:r>
              <a:rPr lang="en-GB" sz="2000" u="sng" dirty="0" smtClean="0">
                <a:solidFill>
                  <a:srgbClr val="000099"/>
                </a:solidFill>
                <a:latin typeface="Calibri" pitchFamily="34" charset="0"/>
                <a:ea typeface="+mj-ea"/>
              </a:rPr>
              <a:t>Meeting Demographics</a:t>
            </a:r>
            <a:endParaRPr lang="en-US" dirty="0">
              <a:ea typeface="+mj-ea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639785"/>
              </p:ext>
            </p:extLst>
          </p:nvPr>
        </p:nvGraphicFramePr>
        <p:xfrm>
          <a:off x="381000" y="1066800"/>
          <a:ext cx="8305800" cy="5476564"/>
        </p:xfrm>
        <a:graphic>
          <a:graphicData uri="http://schemas.openxmlformats.org/drawingml/2006/table">
            <a:tbl>
              <a:tblPr/>
              <a:tblGrid>
                <a:gridCol w="1476375"/>
                <a:gridCol w="1190625"/>
                <a:gridCol w="1447800"/>
                <a:gridCol w="1219200"/>
                <a:gridCol w="1371600"/>
                <a:gridCol w="16002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Plenary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SANA SG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Security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D-DOR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SAWG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[MOIMS + SOIS]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ASI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 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CNES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CNSA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CSA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DLR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ESA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INPE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JAXA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NASA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11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RFSA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UKSA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Other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1*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17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13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27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*Taiwan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Meeting Duration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0.5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1.5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1.5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Agency Diversity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</a:t>
                      </a:r>
                    </a:p>
                  </a:txBody>
                  <a:tcPr marL="9525" marR="9525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F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288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 Planned Resolution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665" y="740650"/>
            <a:ext cx="8229600" cy="5952775"/>
          </a:xfrm>
        </p:spPr>
        <p:txBody>
          <a:bodyPr/>
          <a:lstStyle/>
          <a:p>
            <a:r>
              <a:rPr lang="en-US" sz="2000" dirty="0" smtClean="0"/>
              <a:t>Sec WG</a:t>
            </a:r>
          </a:p>
          <a:p>
            <a:pPr marL="577850" lvl="2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altLang="ja-JP" sz="1800" u="sng" dirty="0">
                <a:latin typeface="Calibri" pitchFamily="34" charset="0"/>
                <a:ea typeface="ＭＳ Ｐゴシック" pitchFamily="-107" charset="-128"/>
              </a:rPr>
              <a:t>Resolution: </a:t>
            </a:r>
            <a:r>
              <a:rPr lang="en-US" sz="1800" u="sng" dirty="0" smtClean="0">
                <a:latin typeface="Calibri" pitchFamily="34" charset="0"/>
                <a:ea typeface="ＭＳ Ｐゴシック" pitchFamily="-107" charset="-128"/>
              </a:rPr>
              <a:t>Threat GB ready to go for agency review.</a:t>
            </a:r>
            <a:endParaRPr lang="en-US" sz="1800" u="sng" dirty="0" smtClean="0">
              <a:latin typeface="Calibri" pitchFamily="34" charset="0"/>
              <a:ea typeface="ＭＳ Ｐゴシック" pitchFamily="-107" charset="-128"/>
            </a:endParaRPr>
          </a:p>
          <a:p>
            <a:pPr marL="577850" lvl="2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800" u="sng" dirty="0" smtClean="0">
                <a:latin typeface="Calibri" pitchFamily="34" charset="0"/>
                <a:ea typeface="ＭＳ Ｐゴシック" pitchFamily="-107" charset="-128"/>
              </a:rPr>
              <a:t>Recommend </a:t>
            </a:r>
            <a:r>
              <a:rPr lang="en-US" sz="1800" u="sng" dirty="0" smtClean="0">
                <a:latin typeface="Calibri" pitchFamily="34" charset="0"/>
                <a:ea typeface="ＭＳ Ｐゴシック" pitchFamily="-107" charset="-128"/>
              </a:rPr>
              <a:t>adopting cloud </a:t>
            </a:r>
            <a:r>
              <a:rPr lang="en-US" sz="1800" u="sng" dirty="0">
                <a:latin typeface="Calibri" pitchFamily="34" charset="0"/>
                <a:ea typeface="ＭＳ Ｐゴシック" pitchFamily="-107" charset="-128"/>
              </a:rPr>
              <a:t>based environment set up to facilitate </a:t>
            </a:r>
            <a:r>
              <a:rPr lang="en-US" sz="1800" u="sng" dirty="0" smtClean="0">
                <a:latin typeface="Calibri" pitchFamily="34" charset="0"/>
                <a:ea typeface="ＭＳ Ｐゴシック" pitchFamily="-107" charset="-128"/>
              </a:rPr>
              <a:t>multi-agency end</a:t>
            </a:r>
            <a:r>
              <a:rPr lang="en-US" sz="1800" u="sng" dirty="0">
                <a:latin typeface="Calibri" pitchFamily="34" charset="0"/>
                <a:ea typeface="ＭＳ Ｐゴシック" pitchFamily="-107" charset="-128"/>
              </a:rPr>
              <a:t>-to-end </a:t>
            </a:r>
            <a:r>
              <a:rPr lang="en-US" sz="1800" u="sng" dirty="0">
                <a:latin typeface="Calibri" pitchFamily="34" charset="0"/>
                <a:ea typeface="ＭＳ Ｐゴシック" pitchFamily="-107" charset="-128"/>
              </a:rPr>
              <a:t>security testing </a:t>
            </a:r>
            <a:r>
              <a:rPr lang="en-US" sz="1800" u="sng" dirty="0" smtClean="0">
                <a:latin typeface="Calibri" pitchFamily="34" charset="0"/>
                <a:ea typeface="ＭＳ Ｐゴシック" pitchFamily="-107" charset="-128"/>
              </a:rPr>
              <a:t>(joint with SLS, </a:t>
            </a:r>
            <a:r>
              <a:rPr lang="en-US" sz="1800" u="sng" dirty="0" smtClean="0">
                <a:latin typeface="Calibri" pitchFamily="34" charset="0"/>
                <a:ea typeface="ＭＳ Ｐゴシック" pitchFamily="-107" charset="-128"/>
              </a:rPr>
              <a:t>$90/</a:t>
            </a:r>
            <a:r>
              <a:rPr lang="en-US" sz="1800" u="sng" dirty="0" err="1" smtClean="0">
                <a:latin typeface="Calibri" pitchFamily="34" charset="0"/>
                <a:ea typeface="ＭＳ Ｐゴシック" pitchFamily="-107" charset="-128"/>
              </a:rPr>
              <a:t>mo</a:t>
            </a:r>
            <a:r>
              <a:rPr lang="en-US" sz="1800" u="sng" dirty="0" smtClean="0">
                <a:latin typeface="Calibri" pitchFamily="34" charset="0"/>
                <a:ea typeface="ＭＳ Ｐゴシック" pitchFamily="-107" charset="-128"/>
              </a:rPr>
              <a:t> for 6 months)</a:t>
            </a:r>
            <a:endParaRPr lang="en-GB" altLang="ja-JP" sz="1800" u="sng" dirty="0">
              <a:latin typeface="Calibri" pitchFamily="34" charset="0"/>
              <a:ea typeface="ＭＳ Ｐゴシック" pitchFamily="-107" charset="-128"/>
            </a:endParaRPr>
          </a:p>
          <a:p>
            <a:endParaRPr lang="en-US" sz="1800" dirty="0" smtClean="0"/>
          </a:p>
          <a:p>
            <a:r>
              <a:rPr lang="en-US" sz="2000" dirty="0" smtClean="0"/>
              <a:t>D-DOR WG</a:t>
            </a:r>
          </a:p>
          <a:p>
            <a:pPr lvl="1"/>
            <a:r>
              <a:rPr lang="en-US" altLang="ja-JP" sz="1800" u="sng" dirty="0">
                <a:latin typeface="Calibri"/>
                <a:ea typeface="ＭＳ Ｐゴシック" pitchFamily="-107" charset="-128"/>
                <a:cs typeface="Calibri"/>
              </a:rPr>
              <a:t>Resolution: </a:t>
            </a:r>
            <a:r>
              <a:rPr lang="en-US" sz="1800" u="sng" dirty="0" smtClean="0">
                <a:latin typeface="Calibri"/>
                <a:cs typeface="Calibri"/>
              </a:rPr>
              <a:t>Quasar </a:t>
            </a:r>
            <a:r>
              <a:rPr lang="en-US" sz="1800" u="sng" dirty="0" smtClean="0">
                <a:latin typeface="Calibri"/>
                <a:cs typeface="Calibri"/>
              </a:rPr>
              <a:t>Catalog MB </a:t>
            </a:r>
            <a:r>
              <a:rPr lang="en-US" sz="1800" u="sng" dirty="0" smtClean="0">
                <a:latin typeface="Calibri"/>
                <a:cs typeface="Calibri"/>
              </a:rPr>
              <a:t>ready </a:t>
            </a:r>
            <a:r>
              <a:rPr lang="en-US" sz="1800" u="sng" dirty="0">
                <a:latin typeface="Calibri"/>
                <a:cs typeface="Calibri"/>
              </a:rPr>
              <a:t>to </a:t>
            </a:r>
            <a:r>
              <a:rPr lang="en-US" sz="1800" u="sng" dirty="0" smtClean="0">
                <a:latin typeface="Calibri"/>
                <a:cs typeface="Calibri"/>
              </a:rPr>
              <a:t>go for agency review, the </a:t>
            </a:r>
            <a:r>
              <a:rPr lang="en-US" sz="1800" u="sng" dirty="0">
                <a:latin typeface="Calibri"/>
                <a:cs typeface="Calibri"/>
              </a:rPr>
              <a:t>X-band Quasar Catalog on the </a:t>
            </a:r>
            <a:r>
              <a:rPr lang="en-US" sz="1800" u="sng" dirty="0" smtClean="0">
                <a:latin typeface="Calibri"/>
                <a:cs typeface="Calibri"/>
              </a:rPr>
              <a:t>SANA is updated.</a:t>
            </a:r>
            <a:endParaRPr lang="en-US" sz="1800" u="sng" dirty="0" smtClean="0">
              <a:latin typeface="Calibri"/>
              <a:cs typeface="Calibri"/>
            </a:endParaRPr>
          </a:p>
          <a:p>
            <a:pPr lvl="1"/>
            <a:r>
              <a:rPr lang="en-US" sz="1800" u="sng" dirty="0" smtClean="0">
                <a:latin typeface="Calibri"/>
                <a:cs typeface="Calibri"/>
              </a:rPr>
              <a:t>Resolution: D-DOR Operation MB, version 2, ready </a:t>
            </a:r>
            <a:r>
              <a:rPr lang="en-US" sz="1800" u="sng" dirty="0">
                <a:latin typeface="Calibri"/>
                <a:cs typeface="Calibri"/>
              </a:rPr>
              <a:t>to go for agency review</a:t>
            </a:r>
            <a:endParaRPr lang="en-US" sz="1800" u="sng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US" sz="1800" dirty="0" smtClean="0">
              <a:latin typeface="Calibri"/>
              <a:cs typeface="Calibri"/>
            </a:endParaRPr>
          </a:p>
          <a:p>
            <a:r>
              <a:rPr lang="en-US" sz="2000" dirty="0" smtClean="0"/>
              <a:t>SAWG </a:t>
            </a:r>
            <a:r>
              <a:rPr lang="en-US" sz="2000" dirty="0" err="1" smtClean="0"/>
              <a:t>BoF</a:t>
            </a:r>
            <a:endParaRPr lang="en-US" sz="2000" dirty="0" smtClean="0"/>
          </a:p>
          <a:p>
            <a:pPr marL="688975" lvl="2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altLang="ja-JP" sz="1800" u="sng" dirty="0">
                <a:latin typeface="Calibri"/>
                <a:ea typeface="ＭＳ Ｐゴシック" pitchFamily="-107" charset="-128"/>
                <a:cs typeface="Calibri"/>
              </a:rPr>
              <a:t>Resolution: SAWG </a:t>
            </a:r>
            <a:r>
              <a:rPr lang="en-US" altLang="ja-JP" sz="1800" u="sng" dirty="0" smtClean="0">
                <a:latin typeface="Calibri"/>
                <a:ea typeface="ＭＳ Ｐゴシック" pitchFamily="-107" charset="-128"/>
                <a:cs typeface="Calibri"/>
              </a:rPr>
              <a:t>restart has cleared CESG conditions, will request CMC approval.  Resources for at least the CCSDS Reference Architecture have been identified from MOIMS &amp; SOIS.</a:t>
            </a:r>
            <a:endParaRPr lang="en-GB" altLang="ja-JP" sz="1800" u="sng" dirty="0">
              <a:latin typeface="Calibri"/>
              <a:ea typeface="ＭＳ Ｐゴシック" pitchFamily="-107" charset="-128"/>
              <a:cs typeface="Calibri"/>
            </a:endParaRPr>
          </a:p>
          <a:p>
            <a:pPr lvl="1">
              <a:lnSpc>
                <a:spcPts val="1800"/>
              </a:lnSpc>
              <a:defRPr/>
            </a:pPr>
            <a:endParaRPr lang="fr-CA" sz="1800" u="sng" dirty="0">
              <a:latin typeface="Calibri" pitchFamily="34" charset="0"/>
              <a:ea typeface="ＭＳ Ｐゴシック" pitchFamily="-107" charset="-128"/>
            </a:endParaRPr>
          </a:p>
          <a:p>
            <a:r>
              <a:rPr lang="en-US" sz="2000" dirty="0"/>
              <a:t>XSG SIG</a:t>
            </a:r>
          </a:p>
          <a:p>
            <a:pPr marL="688975" lvl="2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altLang="ja-JP" sz="1800" u="sng" dirty="0">
                <a:latin typeface="Calibri"/>
                <a:ea typeface="ＭＳ Ｐゴシック" pitchFamily="-107" charset="-128"/>
                <a:cs typeface="Calibri"/>
              </a:rPr>
              <a:t>Resolution: XML SIG </a:t>
            </a:r>
            <a:r>
              <a:rPr lang="en-US" altLang="ja-JP" sz="1800" u="sng" dirty="0" smtClean="0">
                <a:latin typeface="Calibri"/>
                <a:ea typeface="ＭＳ Ｐゴシック" pitchFamily="-107" charset="-128"/>
                <a:cs typeface="Calibri"/>
              </a:rPr>
              <a:t>has IETF approval of CCSDS URN RFC.  Will request publication of </a:t>
            </a:r>
            <a:r>
              <a:rPr lang="en-US" altLang="ja-JP" sz="1800" u="sng" dirty="0">
                <a:latin typeface="Calibri"/>
                <a:ea typeface="ＭＳ Ｐゴシック" pitchFamily="-107" charset="-128"/>
                <a:cs typeface="Calibri"/>
              </a:rPr>
              <a:t>the XML Policy and then close.  Future work on XML guidelines and validation tools to be done in restarted SAWG.</a:t>
            </a:r>
          </a:p>
          <a:p>
            <a:pPr marL="688975" lvl="2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1800" u="sng" dirty="0">
              <a:latin typeface="Calibri" pitchFamily="34" charset="0"/>
              <a:ea typeface="ＭＳ Ｐゴシック" pitchFamily="-107" charset="-128"/>
            </a:endParaRPr>
          </a:p>
          <a:p>
            <a:r>
              <a:rPr lang="en-US" sz="2000" dirty="0"/>
              <a:t>TDE </a:t>
            </a:r>
            <a:r>
              <a:rPr lang="en-US" sz="2000" dirty="0" err="1"/>
              <a:t>BoF</a:t>
            </a:r>
            <a:endParaRPr lang="en-US" sz="2000" dirty="0"/>
          </a:p>
          <a:p>
            <a:pPr marL="688975" lvl="2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altLang="ja-JP" sz="1800" u="sng" dirty="0">
                <a:latin typeface="Calibri" pitchFamily="34" charset="0"/>
                <a:ea typeface="ＭＳ Ｐゴシック" pitchFamily="-107" charset="-128"/>
              </a:rPr>
              <a:t>None.</a:t>
            </a:r>
            <a:endParaRPr lang="en-GB" altLang="ja-JP" sz="1800" u="sng" dirty="0">
              <a:latin typeface="Calibri" pitchFamily="34" charset="0"/>
              <a:ea typeface="ＭＳ Ｐゴシック" pitchFamily="-107" charset="-128"/>
            </a:endParaRP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1600" dirty="0">
              <a:latin typeface="Calibri" pitchFamily="34" charset="0"/>
              <a:ea typeface="ＭＳ Ｐゴシック" pitchFamily="-107" charset="-128"/>
            </a:endParaRP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6723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kumimoji="0" lang="en-US" smtClean="0">
              <a:latin typeface="Arial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67818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kumimoji="0" lang="en-US" sz="1800" b="1" smtClean="0">
              <a:solidFill>
                <a:srgbClr val="CC0000"/>
              </a:solidFill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endParaRPr kumimoji="0" lang="en-GB" sz="1800" b="1" smtClean="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768435" y="126170"/>
            <a:ext cx="53785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pPr lvl="1" algn="ctr">
              <a:spcBef>
                <a:spcPct val="50000"/>
              </a:spcBef>
              <a:defRPr/>
            </a:pPr>
            <a:r>
              <a:rPr lang="en-GB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SEA </a:t>
            </a:r>
            <a:r>
              <a:rPr lang="en-GB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Area Working Group Report</a:t>
            </a:r>
            <a:endParaRPr lang="en-US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230765" y="663840"/>
            <a:ext cx="678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kumimoji="0" lang="en-US" sz="1800" b="1" dirty="0" smtClean="0">
                <a:solidFill>
                  <a:srgbClr val="000099"/>
                </a:solidFill>
                <a:latin typeface="Arial" charset="0"/>
              </a:rPr>
              <a:t>SUMMARY TECHNICAL STATUS</a:t>
            </a:r>
            <a:endParaRPr kumimoji="0" lang="en-GB" sz="1800" b="1" dirty="0" smtClean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23850" y="981075"/>
            <a:ext cx="8569325" cy="544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914400" indent="-4572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kumimoji="0" lang="en-US" sz="1800" b="1" dirty="0" smtClean="0">
                <a:solidFill>
                  <a:schemeClr val="accent2"/>
                </a:solidFill>
                <a:latin typeface="Arial" charset="0"/>
              </a:rPr>
              <a:t>Delta-DOR WG</a:t>
            </a:r>
          </a:p>
          <a:p>
            <a:pPr lvl="1">
              <a:spcBef>
                <a:spcPct val="50000"/>
              </a:spcBef>
              <a:defRPr/>
            </a:pPr>
            <a:r>
              <a:rPr kumimoji="0" lang="en-GB" sz="1800" b="1" dirty="0" smtClean="0">
                <a:latin typeface="Arial" charset="0"/>
                <a:cs typeface="Times New Roman" charset="0"/>
              </a:rPr>
              <a:t>Goal: </a:t>
            </a:r>
            <a:r>
              <a:rPr kumimoji="0" lang="en-GB" sz="1800" b="1" dirty="0" smtClean="0">
                <a:latin typeface="Arial" charset="0"/>
              </a:rPr>
              <a:t>Standardising cross-support for Delta-DOR measurements</a:t>
            </a:r>
            <a:r>
              <a:rPr kumimoji="0" lang="en-GB" dirty="0" smtClean="0"/>
              <a:t> </a:t>
            </a:r>
            <a:endParaRPr kumimoji="0" lang="en-GB" sz="1800" b="1" dirty="0" smtClean="0">
              <a:latin typeface="Arial" charset="0"/>
              <a:cs typeface="Times New Roman" charset="0"/>
            </a:endParaRPr>
          </a:p>
          <a:p>
            <a:pPr lvl="1">
              <a:spcBef>
                <a:spcPct val="50000"/>
              </a:spcBef>
              <a:defRPr/>
            </a:pPr>
            <a:r>
              <a:rPr kumimoji="0" lang="en-GB" sz="1800" b="1" dirty="0" smtClean="0">
                <a:latin typeface="Arial" charset="0"/>
                <a:cs typeface="Times New Roman" charset="0"/>
              </a:rPr>
              <a:t>Working Status: Active </a:t>
            </a:r>
          </a:p>
          <a:p>
            <a:pPr lvl="1">
              <a:spcBef>
                <a:spcPct val="50000"/>
              </a:spcBef>
              <a:defRPr/>
            </a:pPr>
            <a:r>
              <a:rPr kumimoji="0" lang="en-GB" sz="1800" b="1" dirty="0" smtClean="0">
                <a:latin typeface="Arial" charset="0"/>
                <a:cs typeface="Times New Roman" charset="0"/>
              </a:rPr>
              <a:t>Summary progress / Major accomplishments:</a:t>
            </a:r>
            <a:endParaRPr kumimoji="0" lang="en-GB" sz="1400" b="1" dirty="0" smtClean="0">
              <a:latin typeface="Arial" charset="0"/>
              <a:cs typeface="Times New Roman" charset="0"/>
            </a:endParaRPr>
          </a:p>
          <a:p>
            <a:pPr lvl="1">
              <a:spcBef>
                <a:spcPct val="50000"/>
              </a:spcBef>
              <a:defRPr/>
            </a:pPr>
            <a:r>
              <a:rPr kumimoji="0" lang="en-GB" sz="1400" b="1" dirty="0" smtClean="0">
                <a:latin typeface="Arial" charset="0"/>
                <a:cs typeface="Times New Roman" charset="0"/>
              </a:rPr>
              <a:t>	</a:t>
            </a:r>
            <a:r>
              <a:rPr kumimoji="0" lang="en-GB" sz="1400" b="1" dirty="0" smtClean="0">
                <a:solidFill>
                  <a:srgbClr val="CC0099"/>
                </a:solidFill>
                <a:latin typeface="Arial" charset="0"/>
                <a:cs typeface="Times New Roman" charset="0"/>
              </a:rPr>
              <a:t>Magenta </a:t>
            </a:r>
            <a:r>
              <a:rPr kumimoji="0" lang="en-GB" sz="1400" b="1" dirty="0">
                <a:solidFill>
                  <a:srgbClr val="CC0099"/>
                </a:solidFill>
                <a:latin typeface="Arial" charset="0"/>
                <a:cs typeface="Times New Roman" charset="0"/>
              </a:rPr>
              <a:t>Book</a:t>
            </a:r>
            <a:r>
              <a:rPr kumimoji="0" lang="en-GB" sz="1400" b="1" dirty="0" smtClean="0">
                <a:latin typeface="Arial" charset="0"/>
                <a:cs typeface="Times New Roman" charset="0"/>
              </a:rPr>
              <a:t> on Quasar catalogue: final draft revised after AD comments </a:t>
            </a:r>
            <a:r>
              <a:rPr kumimoji="0" lang="en-GB" sz="1400" b="1" dirty="0" smtClean="0">
                <a:latin typeface="Arial" charset="0"/>
                <a:cs typeface="Times New Roman" charset="0"/>
                <a:sym typeface="Wingdings" pitchFamily="2" charset="2"/>
              </a:rPr>
              <a:t> </a:t>
            </a:r>
            <a:r>
              <a:rPr kumimoji="0" lang="en-GB" sz="1400" b="1" dirty="0" smtClean="0">
                <a:solidFill>
                  <a:srgbClr val="FF0000"/>
                </a:solidFill>
                <a:latin typeface="Arial" charset="0"/>
                <a:cs typeface="Times New Roman" charset="0"/>
                <a:sym typeface="Wingdings" pitchFamily="2" charset="2"/>
              </a:rPr>
              <a:t>Resolved to go for Agency Review</a:t>
            </a:r>
            <a:endParaRPr kumimoji="0" lang="en-GB" sz="1400" b="1" dirty="0" smtClean="0">
              <a:solidFill>
                <a:srgbClr val="FF0000"/>
              </a:solidFill>
              <a:latin typeface="Arial" charset="0"/>
              <a:cs typeface="Times New Roman" charset="0"/>
            </a:endParaRPr>
          </a:p>
          <a:p>
            <a:pPr lvl="1">
              <a:spcBef>
                <a:spcPct val="50000"/>
              </a:spcBef>
              <a:defRPr/>
            </a:pPr>
            <a:r>
              <a:rPr kumimoji="0" lang="en-GB" sz="1400" b="1" dirty="0" smtClean="0">
                <a:latin typeface="Arial" charset="0"/>
                <a:cs typeface="Times New Roman" charset="0"/>
              </a:rPr>
              <a:t>	</a:t>
            </a:r>
            <a:r>
              <a:rPr kumimoji="0" lang="en-GB" sz="1400" b="1" dirty="0" smtClean="0">
                <a:solidFill>
                  <a:srgbClr val="CC0099"/>
                </a:solidFill>
                <a:latin typeface="Arial" charset="0"/>
                <a:cs typeface="Times New Roman" charset="0"/>
              </a:rPr>
              <a:t>Magenta </a:t>
            </a:r>
            <a:r>
              <a:rPr kumimoji="0" lang="en-GB" sz="1400" b="1" dirty="0">
                <a:solidFill>
                  <a:srgbClr val="CC0099"/>
                </a:solidFill>
                <a:latin typeface="Arial" charset="0"/>
                <a:cs typeface="Times New Roman" charset="0"/>
              </a:rPr>
              <a:t>Book</a:t>
            </a:r>
            <a:r>
              <a:rPr kumimoji="0" lang="en-GB" sz="1400" b="1" dirty="0" smtClean="0">
                <a:latin typeface="Arial" charset="0"/>
                <a:cs typeface="Times New Roman" charset="0"/>
              </a:rPr>
              <a:t> on DDOR operations v2: third draft provided, revision completed </a:t>
            </a:r>
            <a:r>
              <a:rPr kumimoji="0" lang="en-GB" sz="1400" b="1" dirty="0" smtClean="0">
                <a:latin typeface="Arial" charset="0"/>
                <a:cs typeface="Times New Roman" charset="0"/>
                <a:sym typeface="Wingdings" pitchFamily="2" charset="2"/>
              </a:rPr>
              <a:t> </a:t>
            </a:r>
            <a:r>
              <a:rPr kumimoji="0" lang="en-GB" sz="1400" b="1" dirty="0">
                <a:solidFill>
                  <a:srgbClr val="FF0000"/>
                </a:solidFill>
                <a:latin typeface="Arial" charset="0"/>
                <a:cs typeface="Times New Roman" charset="0"/>
                <a:sym typeface="Wingdings" pitchFamily="2" charset="2"/>
              </a:rPr>
              <a:t>Resolved to go for Agency Review</a:t>
            </a:r>
            <a:endParaRPr kumimoji="0" lang="en-GB" sz="1400" b="1" dirty="0" smtClean="0">
              <a:latin typeface="Arial" charset="0"/>
              <a:cs typeface="Times New Roman" charset="0"/>
            </a:endParaRPr>
          </a:p>
          <a:p>
            <a:pPr lvl="1">
              <a:spcBef>
                <a:spcPct val="50000"/>
              </a:spcBef>
              <a:defRPr/>
            </a:pPr>
            <a:r>
              <a:rPr kumimoji="0" lang="en-GB" sz="1400" b="1" dirty="0" smtClean="0">
                <a:latin typeface="Arial" charset="0"/>
                <a:cs typeface="Times New Roman" charset="0"/>
              </a:rPr>
              <a:t>	</a:t>
            </a:r>
            <a:r>
              <a:rPr kumimoji="0" lang="en-GB" sz="1400" b="1" dirty="0" smtClean="0">
                <a:solidFill>
                  <a:srgbClr val="12BB05"/>
                </a:solidFill>
                <a:latin typeface="Arial" charset="0"/>
                <a:cs typeface="Times New Roman" charset="0"/>
              </a:rPr>
              <a:t>Green</a:t>
            </a:r>
            <a:r>
              <a:rPr kumimoji="0" lang="en-GB" sz="1400" b="1" dirty="0" smtClean="0">
                <a:latin typeface="Arial" charset="0"/>
                <a:cs typeface="Times New Roman" charset="0"/>
              </a:rPr>
              <a:t> </a:t>
            </a:r>
            <a:r>
              <a:rPr kumimoji="0" lang="en-GB" sz="1400" b="1" dirty="0" smtClean="0">
                <a:solidFill>
                  <a:srgbClr val="12BB05"/>
                </a:solidFill>
                <a:latin typeface="Arial" charset="0"/>
                <a:cs typeface="Times New Roman" charset="0"/>
              </a:rPr>
              <a:t>Book</a:t>
            </a:r>
            <a:r>
              <a:rPr kumimoji="0" lang="en-GB" sz="1400" b="1" dirty="0" smtClean="0">
                <a:latin typeface="Arial" charset="0"/>
                <a:cs typeface="Times New Roman" charset="0"/>
              </a:rPr>
              <a:t>; Revision will start in 2016 . Preliminary material presented.</a:t>
            </a:r>
          </a:p>
          <a:p>
            <a:pPr lvl="1">
              <a:spcBef>
                <a:spcPct val="50000"/>
              </a:spcBef>
              <a:defRPr/>
            </a:pPr>
            <a:r>
              <a:rPr kumimoji="0" lang="en-GB" sz="1400" b="1" dirty="0">
                <a:latin typeface="Arial" charset="0"/>
                <a:cs typeface="Times New Roman" charset="0"/>
              </a:rPr>
              <a:t>	</a:t>
            </a:r>
            <a:r>
              <a:rPr kumimoji="0" lang="en-GB" sz="1400" b="1" dirty="0" smtClean="0">
                <a:latin typeface="Arial" charset="0"/>
                <a:cs typeface="Times New Roman" charset="0"/>
              </a:rPr>
              <a:t>New </a:t>
            </a:r>
            <a:r>
              <a:rPr kumimoji="0" lang="en-GB" sz="1400" b="1" dirty="0" smtClean="0">
                <a:solidFill>
                  <a:srgbClr val="CC0099"/>
                </a:solidFill>
                <a:latin typeface="Arial" charset="0"/>
                <a:cs typeface="Times New Roman" charset="0"/>
              </a:rPr>
              <a:t>Magenta Book</a:t>
            </a:r>
            <a:r>
              <a:rPr kumimoji="0" lang="en-GB" sz="1400" b="1" dirty="0" smtClean="0">
                <a:latin typeface="Arial" charset="0"/>
                <a:cs typeface="Times New Roman" charset="0"/>
              </a:rPr>
              <a:t> approved: </a:t>
            </a:r>
            <a:r>
              <a:rPr kumimoji="0" lang="en-GB" sz="1400" b="1" dirty="0" smtClean="0">
                <a:solidFill>
                  <a:srgbClr val="CC0099"/>
                </a:solidFill>
                <a:latin typeface="Arial" charset="0"/>
                <a:cs typeface="Times New Roman" charset="0"/>
              </a:rPr>
              <a:t>DDOR architectural guidelines for meeting performance targets</a:t>
            </a:r>
            <a:r>
              <a:rPr kumimoji="0" lang="en-GB" sz="1400" b="1" dirty="0" smtClean="0">
                <a:latin typeface="Arial" charset="0"/>
                <a:cs typeface="Times New Roman" charset="0"/>
              </a:rPr>
              <a:t> (to be started in 2017)</a:t>
            </a:r>
          </a:p>
          <a:p>
            <a:pPr lvl="1">
              <a:spcBef>
                <a:spcPct val="50000"/>
              </a:spcBef>
              <a:defRPr/>
            </a:pPr>
            <a:r>
              <a:rPr kumimoji="0" lang="en-GB" sz="1400" b="1" dirty="0" smtClean="0">
                <a:latin typeface="Arial" charset="0"/>
                <a:cs typeface="Times New Roman" charset="0"/>
              </a:rPr>
              <a:t>	Revision of RDEF </a:t>
            </a:r>
            <a:r>
              <a:rPr kumimoji="0" lang="en-GB" sz="1400" b="1" dirty="0" smtClean="0">
                <a:solidFill>
                  <a:srgbClr val="0000FF"/>
                </a:solidFill>
                <a:latin typeface="Arial" charset="0"/>
                <a:cs typeface="Times New Roman" charset="0"/>
              </a:rPr>
              <a:t>Blue Book</a:t>
            </a:r>
            <a:r>
              <a:rPr kumimoji="0" lang="en-GB" sz="1400" b="1" dirty="0" smtClean="0">
                <a:latin typeface="Arial" charset="0"/>
                <a:cs typeface="Times New Roman" charset="0"/>
              </a:rPr>
              <a:t> approved (to </a:t>
            </a:r>
            <a:r>
              <a:rPr kumimoji="0" lang="en-GB" sz="1400" b="1" dirty="0">
                <a:latin typeface="Arial" charset="0"/>
                <a:cs typeface="Times New Roman" charset="0"/>
              </a:rPr>
              <a:t>be started in 2017</a:t>
            </a:r>
            <a:r>
              <a:rPr kumimoji="0" lang="en-GB" sz="1400" b="1" dirty="0" smtClean="0">
                <a:latin typeface="Arial" charset="0"/>
                <a:cs typeface="Times New Roman" charset="0"/>
              </a:rPr>
              <a:t>)</a:t>
            </a:r>
          </a:p>
          <a:p>
            <a:pPr lvl="1">
              <a:spcBef>
                <a:spcPct val="50000"/>
              </a:spcBef>
              <a:defRPr/>
            </a:pPr>
            <a:r>
              <a:rPr kumimoji="0" lang="en-GB" sz="1400" b="1" dirty="0" smtClean="0">
                <a:latin typeface="Arial" charset="0"/>
                <a:cs typeface="Times New Roman" charset="0"/>
              </a:rPr>
              <a:t>	</a:t>
            </a:r>
          </a:p>
          <a:p>
            <a:pPr lvl="1">
              <a:spcBef>
                <a:spcPct val="50000"/>
              </a:spcBef>
              <a:defRPr/>
            </a:pPr>
            <a:endParaRPr kumimoji="0" lang="en-GB" sz="1400" b="1" dirty="0" smtClean="0">
              <a:latin typeface="Arial" charset="0"/>
              <a:cs typeface="Times New Roman" charset="0"/>
            </a:endParaRPr>
          </a:p>
          <a:p>
            <a:pPr lvl="1">
              <a:spcBef>
                <a:spcPct val="50000"/>
              </a:spcBef>
              <a:defRPr/>
            </a:pPr>
            <a:endParaRPr kumimoji="0" lang="en-GB" sz="1400" b="1" dirty="0" smtClean="0">
              <a:latin typeface="Arial" charset="0"/>
              <a:cs typeface="Times New Roman" charset="0"/>
            </a:endParaRPr>
          </a:p>
          <a:p>
            <a:pPr lvl="1">
              <a:spcBef>
                <a:spcPct val="50000"/>
              </a:spcBef>
              <a:defRPr/>
            </a:pPr>
            <a:r>
              <a:rPr kumimoji="0" lang="en-GB" sz="1400" b="1" dirty="0" smtClean="0">
                <a:latin typeface="Arial" charset="0"/>
                <a:cs typeface="Times New Roman" charset="0"/>
              </a:rPr>
              <a:t>Progress since last meeting: Both Magenta Books </a:t>
            </a:r>
            <a:r>
              <a:rPr kumimoji="0" lang="en-GB" sz="1400" b="1" dirty="0" smtClean="0">
                <a:latin typeface="Arial" charset="0"/>
                <a:cs typeface="Times New Roman" charset="0"/>
              </a:rPr>
              <a:t>completed revisions and are ready </a:t>
            </a:r>
            <a:r>
              <a:rPr kumimoji="0" lang="en-GB" sz="1400" b="1" dirty="0" smtClean="0">
                <a:latin typeface="Arial" charset="0"/>
                <a:cs typeface="Times New Roman" charset="0"/>
              </a:rPr>
              <a:t>to </a:t>
            </a:r>
            <a:r>
              <a:rPr kumimoji="0" lang="en-GB" sz="1400" b="1" dirty="0">
                <a:solidFill>
                  <a:srgbClr val="FF0000"/>
                </a:solidFill>
                <a:latin typeface="Arial" charset="0"/>
                <a:cs typeface="Times New Roman" charset="0"/>
                <a:sym typeface="Wingdings" pitchFamily="2" charset="2"/>
              </a:rPr>
              <a:t>go for Agency </a:t>
            </a:r>
            <a:r>
              <a:rPr kumimoji="0" lang="en-GB" sz="1400" b="1" dirty="0" smtClean="0">
                <a:solidFill>
                  <a:srgbClr val="FF0000"/>
                </a:solidFill>
                <a:latin typeface="Arial" charset="0"/>
                <a:cs typeface="Times New Roman" charset="0"/>
                <a:sym typeface="Wingdings" pitchFamily="2" charset="2"/>
              </a:rPr>
              <a:t>Review</a:t>
            </a:r>
            <a:endParaRPr kumimoji="0" lang="en-GB" sz="1400" b="1" dirty="0">
              <a:solidFill>
                <a:srgbClr val="FF0000"/>
              </a:solidFill>
              <a:latin typeface="Arial" charset="0"/>
              <a:cs typeface="Times New Roman" charset="0"/>
            </a:endParaRPr>
          </a:p>
        </p:txBody>
      </p:sp>
      <p:graphicFrame>
        <p:nvGraphicFramePr>
          <p:cNvPr id="74759" name="Group 7"/>
          <p:cNvGraphicFramePr>
            <a:graphicFrameLocks noGrp="1"/>
          </p:cNvGraphicFramePr>
          <p:nvPr/>
        </p:nvGraphicFramePr>
        <p:xfrm>
          <a:off x="1143000" y="5041900"/>
          <a:ext cx="6858000" cy="690563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  <a:gridCol w="1714500"/>
                <a:gridCol w="1714500"/>
              </a:tblGrid>
              <a:tr h="274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pitchFamily="1" charset="-128"/>
                        </a:rPr>
                        <a:t>Status:</a:t>
                      </a: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pitchFamily="1" charset="-128"/>
                        </a:rPr>
                        <a:t>OK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pitchFamily="1" charset="-128"/>
                        </a:rPr>
                        <a:t>CAUTION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pitchFamily="1" charset="-128"/>
                        </a:rPr>
                        <a:t>PROBLEM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  <a:tr h="4161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Osaka" pitchFamily="1" charset="-128"/>
                      </a:endParaRP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pitchFamily="1" charset="-128"/>
                        </a:rPr>
                        <a:t>X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Osaka" pitchFamily="1" charset="-128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Osaka" pitchFamily="1" charset="-128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590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D-DOR Interactions </a:t>
            </a:r>
            <a:r>
              <a:rPr lang="en-GB" altLang="en-US" dirty="0" smtClean="0"/>
              <a:t>with other </a:t>
            </a:r>
            <a:r>
              <a:rPr lang="en-GB" altLang="en-US" dirty="0" smtClean="0"/>
              <a:t>WGs</a:t>
            </a:r>
            <a:endParaRPr lang="en-GB" alt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04888"/>
            <a:ext cx="8497887" cy="5808662"/>
          </a:xfrm>
        </p:spPr>
        <p:txBody>
          <a:bodyPr/>
          <a:lstStyle/>
          <a:p>
            <a:pPr eaLnBrk="1" hangingPunct="1"/>
            <a:r>
              <a:rPr lang="en-GB" dirty="0">
                <a:latin typeface="Helvetica" charset="0"/>
                <a:ea typeface="Osaka" charset="0"/>
              </a:rPr>
              <a:t>CSS-SM:</a:t>
            </a:r>
          </a:p>
          <a:p>
            <a:pPr lvl="1" eaLnBrk="1" hangingPunct="1"/>
            <a:r>
              <a:rPr lang="en-GB" dirty="0" smtClean="0">
                <a:latin typeface="Helvetica" charset="0"/>
                <a:ea typeface="Osaka" charset="0"/>
              </a:rPr>
              <a:t>CSS</a:t>
            </a:r>
            <a:r>
              <a:rPr lang="en-GB" dirty="0">
                <a:latin typeface="Helvetica" charset="0"/>
                <a:ea typeface="Osaka" charset="0"/>
              </a:rPr>
              <a:t>-SM is going to send their updated presentation (following discussion) and mapping of DDOR SR parameters into CSS-SM framework</a:t>
            </a:r>
          </a:p>
          <a:p>
            <a:pPr eaLnBrk="1" hangingPunct="1"/>
            <a:r>
              <a:rPr lang="en-GB" dirty="0" smtClean="0">
                <a:latin typeface="Helvetica" charset="0"/>
                <a:ea typeface="Osaka" charset="0"/>
              </a:rPr>
              <a:t>CSS</a:t>
            </a:r>
            <a:r>
              <a:rPr lang="en-GB" dirty="0">
                <a:latin typeface="Helvetica" charset="0"/>
                <a:ea typeface="Osaka" charset="0"/>
              </a:rPr>
              <a:t>-SM – File Transfer Project</a:t>
            </a:r>
          </a:p>
          <a:p>
            <a:pPr lvl="1" eaLnBrk="1" hangingPunct="1"/>
            <a:r>
              <a:rPr lang="en-GB" dirty="0" smtClean="0">
                <a:latin typeface="Helvetica" charset="0"/>
                <a:ea typeface="Osaka" charset="0"/>
              </a:rPr>
              <a:t>DDOR </a:t>
            </a:r>
            <a:r>
              <a:rPr lang="en-GB" dirty="0">
                <a:latin typeface="Helvetica" charset="0"/>
                <a:ea typeface="Osaka" charset="0"/>
              </a:rPr>
              <a:t>WG </a:t>
            </a:r>
            <a:r>
              <a:rPr lang="en-GB" dirty="0" smtClean="0">
                <a:latin typeface="Helvetica" charset="0"/>
                <a:ea typeface="Osaka" charset="0"/>
              </a:rPr>
              <a:t>will review draft  and provide </a:t>
            </a:r>
            <a:r>
              <a:rPr lang="en-GB" dirty="0">
                <a:latin typeface="Helvetica" charset="0"/>
                <a:ea typeface="Osaka" charset="0"/>
              </a:rPr>
              <a:t>inputs/</a:t>
            </a:r>
            <a:r>
              <a:rPr lang="en-GB" dirty="0" smtClean="0">
                <a:latin typeface="Helvetica" charset="0"/>
                <a:ea typeface="Osaka" charset="0"/>
              </a:rPr>
              <a:t>feedbacks</a:t>
            </a:r>
          </a:p>
          <a:p>
            <a:pPr eaLnBrk="1" hangingPunct="1"/>
            <a:r>
              <a:rPr lang="en-GB" dirty="0" err="1">
                <a:latin typeface="Helvetica" charset="0"/>
                <a:ea typeface="Osaka" charset="0"/>
              </a:rPr>
              <a:t>RF&amp;Mod</a:t>
            </a:r>
            <a:r>
              <a:rPr lang="en-GB" dirty="0">
                <a:latin typeface="Helvetica" charset="0"/>
                <a:ea typeface="Osaka" charset="0"/>
              </a:rPr>
              <a:t>:</a:t>
            </a:r>
          </a:p>
          <a:p>
            <a:pPr lvl="1" eaLnBrk="1" hangingPunct="1"/>
            <a:r>
              <a:rPr lang="en-GB" dirty="0" smtClean="0">
                <a:latin typeface="Helvetica" charset="0"/>
                <a:ea typeface="Osaka" charset="0"/>
              </a:rPr>
              <a:t>Discussed the </a:t>
            </a:r>
            <a:r>
              <a:rPr lang="en-GB" dirty="0">
                <a:latin typeface="Helvetica" charset="0"/>
                <a:ea typeface="Osaka" charset="0"/>
              </a:rPr>
              <a:t>concept for TM-based RNG </a:t>
            </a:r>
            <a:r>
              <a:rPr lang="en-GB" dirty="0" smtClean="0">
                <a:latin typeface="Helvetica" charset="0"/>
                <a:ea typeface="Osaka" charset="0"/>
              </a:rPr>
              <a:t>and </a:t>
            </a:r>
            <a:r>
              <a:rPr lang="en-GB" dirty="0">
                <a:latin typeface="Helvetica" charset="0"/>
                <a:ea typeface="Osaka" charset="0"/>
              </a:rPr>
              <a:t>compared </a:t>
            </a:r>
            <a:r>
              <a:rPr lang="en-GB" dirty="0" smtClean="0">
                <a:latin typeface="Helvetica" charset="0"/>
                <a:ea typeface="Osaka" charset="0"/>
              </a:rPr>
              <a:t>for precision </a:t>
            </a:r>
            <a:r>
              <a:rPr lang="en-GB" dirty="0">
                <a:latin typeface="Helvetica" charset="0"/>
                <a:ea typeface="Osaka" charset="0"/>
              </a:rPr>
              <a:t>and accuracy </a:t>
            </a:r>
            <a:r>
              <a:rPr lang="en-GB" dirty="0" smtClean="0">
                <a:latin typeface="Helvetica" charset="0"/>
                <a:ea typeface="Osaka" charset="0"/>
              </a:rPr>
              <a:t>to </a:t>
            </a:r>
            <a:r>
              <a:rPr lang="en-GB" dirty="0">
                <a:latin typeface="Helvetica" charset="0"/>
                <a:ea typeface="Osaka" charset="0"/>
              </a:rPr>
              <a:t>GMSK+PN RNG by JPL</a:t>
            </a:r>
          </a:p>
          <a:p>
            <a:pPr lvl="1" eaLnBrk="1" hangingPunct="1"/>
            <a:r>
              <a:rPr lang="en-GB" dirty="0" smtClean="0">
                <a:latin typeface="Helvetica" charset="0"/>
                <a:ea typeface="Osaka" charset="0"/>
              </a:rPr>
              <a:t>DDOR </a:t>
            </a:r>
            <a:r>
              <a:rPr lang="en-GB" dirty="0">
                <a:latin typeface="Helvetica" charset="0"/>
                <a:ea typeface="Osaka" charset="0"/>
              </a:rPr>
              <a:t>WG will be kept in the loop of this discussion (if the technique will be proposed for standardisation)</a:t>
            </a:r>
          </a:p>
          <a:p>
            <a:pPr eaLnBrk="1" hangingPunct="1"/>
            <a:r>
              <a:rPr lang="en-GB" dirty="0">
                <a:latin typeface="Helvetica" charset="0"/>
                <a:ea typeface="Osaka" charset="0"/>
              </a:rPr>
              <a:t>Navigation</a:t>
            </a:r>
          </a:p>
          <a:p>
            <a:pPr lvl="1" eaLnBrk="1" hangingPunct="1"/>
            <a:r>
              <a:rPr lang="en-GB" dirty="0">
                <a:latin typeface="Helvetica" charset="0"/>
                <a:ea typeface="Osaka" charset="0"/>
              </a:rPr>
              <a:t>JAXA representative proposed to include sigma information (on all radiometric data) into the TDM format. </a:t>
            </a:r>
            <a:r>
              <a:rPr lang="en-GB" dirty="0" smtClean="0">
                <a:latin typeface="Helvetica" charset="0"/>
                <a:ea typeface="Osaka" charset="0"/>
              </a:rPr>
              <a:t>Proposal </a:t>
            </a:r>
            <a:r>
              <a:rPr lang="en-GB" dirty="0">
                <a:latin typeface="Helvetica" charset="0"/>
                <a:ea typeface="Osaka" charset="0"/>
              </a:rPr>
              <a:t>was accepted by </a:t>
            </a:r>
            <a:r>
              <a:rPr lang="en-GB" dirty="0" err="1" smtClean="0">
                <a:latin typeface="Helvetica" charset="0"/>
                <a:ea typeface="Osaka" charset="0"/>
              </a:rPr>
              <a:t>Nav</a:t>
            </a:r>
            <a:r>
              <a:rPr lang="en-GB" dirty="0" smtClean="0">
                <a:latin typeface="Helvetica" charset="0"/>
                <a:ea typeface="Osaka" charset="0"/>
              </a:rPr>
              <a:t> WG. </a:t>
            </a:r>
            <a:endParaRPr lang="en-GB" dirty="0">
              <a:latin typeface="Helvetica" charset="0"/>
              <a:ea typeface="Osaka" charset="0"/>
            </a:endParaRPr>
          </a:p>
          <a:p>
            <a:pPr marL="346075" lvl="1" indent="0" eaLnBrk="1" hangingPunct="1">
              <a:buNone/>
            </a:pPr>
            <a:endParaRPr lang="en-GB" dirty="0">
              <a:latin typeface="Helvetica" charset="0"/>
              <a:ea typeface="Osaka" charset="0"/>
            </a:endParaRPr>
          </a:p>
          <a:p>
            <a:pPr marL="914400" lvl="2" indent="0" eaLnBrk="1" hangingPunct="1">
              <a:buFont typeface="Wingdings" charset="0"/>
              <a:buNone/>
            </a:pPr>
            <a:endParaRPr lang="en-GB" dirty="0">
              <a:latin typeface="Helvetica" charset="0"/>
              <a:ea typeface="Osaka" charset="0"/>
            </a:endParaRPr>
          </a:p>
          <a:p>
            <a:pPr eaLnBrk="1" hangingPunct="1"/>
            <a:endParaRPr lang="en-GB" dirty="0">
              <a:latin typeface="Helvetica" charset="0"/>
              <a:ea typeface="Osaka" charset="0"/>
            </a:endParaRPr>
          </a:p>
          <a:p>
            <a:pPr eaLnBrk="1" hangingPunct="1"/>
            <a:endParaRPr lang="en-GB" dirty="0">
              <a:latin typeface="Helvetica" charset="0"/>
              <a:ea typeface="Osaka" charset="0"/>
            </a:endParaRPr>
          </a:p>
          <a:p>
            <a:pPr lvl="1" eaLnBrk="1" hangingPunct="1"/>
            <a:endParaRPr lang="en-GB" dirty="0">
              <a:latin typeface="Helvetica" charset="0"/>
              <a:ea typeface="Osak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251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endParaRPr kumimoji="0" lang="en-US">
              <a:latin typeface="Arial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6781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kumimoji="0" lang="en-US" sz="1800" b="1">
              <a:solidFill>
                <a:srgbClr val="CC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</a:pPr>
            <a:endParaRPr kumimoji="0" lang="en-GB" sz="1800" b="1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38005" y="25405"/>
            <a:ext cx="66440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 eaLnBrk="0" hangingPunct="0">
              <a:spcBef>
                <a:spcPct val="50000"/>
              </a:spcBef>
            </a:pPr>
            <a:r>
              <a:rPr lang="en-GB" sz="25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SEA Area</a:t>
            </a:r>
            <a:r>
              <a:rPr lang="en-US" sz="25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Area Working Group Report</a:t>
            </a:r>
            <a:endParaRPr lang="en-US" sz="25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422790" y="625435"/>
            <a:ext cx="678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en-US" sz="1800" b="1" dirty="0">
                <a:solidFill>
                  <a:srgbClr val="000099"/>
                </a:solidFill>
                <a:latin typeface="Arial" charset="0"/>
              </a:rPr>
              <a:t>SUMMARY TECHNICAL STATUS</a:t>
            </a:r>
            <a:endParaRPr kumimoji="0" lang="en-GB" sz="18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09600" y="1303073"/>
            <a:ext cx="7239000" cy="513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kumimoji="0" lang="en-US" sz="1800" b="1" dirty="0">
                <a:solidFill>
                  <a:schemeClr val="accent2"/>
                </a:solidFill>
                <a:latin typeface="Arial" charset="0"/>
              </a:rPr>
              <a:t>Security WG</a:t>
            </a:r>
          </a:p>
          <a:p>
            <a:pPr marL="914400" lvl="1" indent="-457200" eaLnBrk="0" hangingPunct="0">
              <a:spcBef>
                <a:spcPct val="50000"/>
              </a:spcBef>
            </a:pPr>
            <a:r>
              <a:rPr kumimoji="0" lang="en-GB" sz="1800" b="1" dirty="0">
                <a:latin typeface="Arial" charset="0"/>
                <a:cs typeface="Times New Roman" pitchFamily="18" charset="0"/>
              </a:rPr>
              <a:t>Goal</a:t>
            </a: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: Develop CCSDS security standards and practices</a:t>
            </a:r>
            <a:endParaRPr kumimoji="0" lang="en-GB" sz="1800" b="1" dirty="0">
              <a:latin typeface="Arial" charset="0"/>
              <a:cs typeface="Times New Roman" pitchFamily="18" charset="0"/>
            </a:endParaRPr>
          </a:p>
          <a:p>
            <a:pPr marL="914400" lvl="1" indent="-457200" eaLnBrk="0" hangingPunct="0">
              <a:spcBef>
                <a:spcPct val="50000"/>
              </a:spcBef>
            </a:pPr>
            <a:r>
              <a:rPr kumimoji="0" lang="en-GB" sz="1800" b="1" dirty="0">
                <a:latin typeface="Arial" charset="0"/>
                <a:cs typeface="Times New Roman" pitchFamily="18" charset="0"/>
              </a:rPr>
              <a:t>Working Status: Active _X_ Idle ____</a:t>
            </a:r>
          </a:p>
          <a:p>
            <a:pPr marL="914400" lvl="1" indent="-457200" eaLnBrk="0" hangingPunct="0">
              <a:spcBef>
                <a:spcPct val="50000"/>
              </a:spcBef>
            </a:pPr>
            <a:r>
              <a:rPr kumimoji="0" lang="en-GB" sz="1800" b="1" dirty="0">
                <a:latin typeface="Arial" charset="0"/>
                <a:cs typeface="Times New Roman" pitchFamily="18" charset="0"/>
              </a:rPr>
              <a:t>Summary progress: </a:t>
            </a:r>
            <a:r>
              <a:rPr lang="en-GB" sz="1800" dirty="0">
                <a:cs typeface="Times New Roman" pitchFamily="18" charset="0"/>
              </a:rPr>
              <a:t>D</a:t>
            </a: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ocuments </a:t>
            </a:r>
            <a:r>
              <a:rPr kumimoji="0" lang="en-GB" sz="1800" b="1" dirty="0">
                <a:latin typeface="Arial" charset="0"/>
                <a:cs typeface="Times New Roman" pitchFamily="18" charset="0"/>
              </a:rPr>
              <a:t>actively being </a:t>
            </a: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produced: Key </a:t>
            </a:r>
            <a:r>
              <a:rPr kumimoji="0" lang="en-GB" sz="1800" b="1" dirty="0">
                <a:latin typeface="Arial" charset="0"/>
                <a:cs typeface="Times New Roman" pitchFamily="18" charset="0"/>
              </a:rPr>
              <a:t>Management </a:t>
            </a: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MB, Network Layer BB, Cloud Testing.  </a:t>
            </a:r>
            <a:r>
              <a:rPr kumimoji="0" lang="en-GB" sz="1800" b="1" dirty="0">
                <a:latin typeface="Arial" charset="0"/>
                <a:cs typeface="Times New Roman" pitchFamily="18" charset="0"/>
              </a:rPr>
              <a:t>All docs green.</a:t>
            </a:r>
          </a:p>
          <a:p>
            <a:pPr marL="914400" lvl="1" indent="-457200" eaLnBrk="0" hangingPunct="0">
              <a:spcBef>
                <a:spcPct val="50000"/>
              </a:spcBef>
            </a:pPr>
            <a:endParaRPr kumimoji="0" lang="en-GB" sz="1800" b="1" dirty="0">
              <a:latin typeface="Arial" charset="0"/>
              <a:cs typeface="Times New Roman" pitchFamily="18" charset="0"/>
            </a:endParaRPr>
          </a:p>
          <a:p>
            <a:pPr marL="914400" lvl="1" indent="-457200" eaLnBrk="0" hangingPunct="0">
              <a:spcBef>
                <a:spcPct val="50000"/>
              </a:spcBef>
            </a:pPr>
            <a:endParaRPr kumimoji="0" lang="en-GB" sz="1800" b="1" dirty="0">
              <a:latin typeface="Arial" charset="0"/>
              <a:cs typeface="Times New Roman" pitchFamily="18" charset="0"/>
            </a:endParaRPr>
          </a:p>
          <a:p>
            <a:pPr marL="914400" lvl="1" indent="-457200" eaLnBrk="0" hangingPunct="0">
              <a:spcBef>
                <a:spcPct val="50000"/>
              </a:spcBef>
            </a:pPr>
            <a:endParaRPr kumimoji="0" lang="en-GB" sz="1800" b="1" dirty="0">
              <a:latin typeface="Arial" charset="0"/>
              <a:cs typeface="Times New Roman" pitchFamily="18" charset="0"/>
            </a:endParaRPr>
          </a:p>
          <a:p>
            <a:pPr marL="914400" lvl="1" indent="-457200" eaLnBrk="0" hangingPunct="0">
              <a:spcBef>
                <a:spcPct val="50000"/>
              </a:spcBef>
            </a:pPr>
            <a:endParaRPr kumimoji="0" lang="en-GB" sz="1800" b="1" dirty="0" smtClean="0">
              <a:latin typeface="Arial" charset="0"/>
              <a:cs typeface="Times New Roman" pitchFamily="18" charset="0"/>
            </a:endParaRPr>
          </a:p>
          <a:p>
            <a:pPr marL="914400" lvl="1" indent="-457200" eaLnBrk="0" hangingPunct="0">
              <a:spcBef>
                <a:spcPct val="50000"/>
              </a:spcBef>
            </a:pP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Progress </a:t>
            </a:r>
            <a:r>
              <a:rPr kumimoji="0" lang="en-GB" sz="1800" b="1" dirty="0">
                <a:latin typeface="Arial" charset="0"/>
                <a:cs typeface="Times New Roman" pitchFamily="18" charset="0"/>
              </a:rPr>
              <a:t>since last meeting: </a:t>
            </a:r>
            <a:r>
              <a:rPr lang="en-GB" sz="1800" dirty="0">
                <a:cs typeface="Times New Roman" pitchFamily="18" charset="0"/>
              </a:rPr>
              <a:t>T</a:t>
            </a: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hreat </a:t>
            </a: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GB rev complete, network layer security testing, KM MB progress, DTN Security.  </a:t>
            </a:r>
          </a:p>
          <a:p>
            <a:pPr marL="914400" lvl="1" indent="-457200" eaLnBrk="0" hangingPunct="0">
              <a:spcBef>
                <a:spcPct val="50000"/>
              </a:spcBef>
            </a:pP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Problems </a:t>
            </a:r>
            <a:r>
              <a:rPr kumimoji="0" lang="en-GB" sz="1800" b="1" dirty="0">
                <a:latin typeface="Arial" charset="0"/>
                <a:cs typeface="Times New Roman" pitchFamily="18" charset="0"/>
              </a:rPr>
              <a:t>and Issues</a:t>
            </a:r>
            <a:r>
              <a:rPr kumimoji="0" lang="en-GB" sz="1800" b="1" dirty="0" smtClean="0">
                <a:latin typeface="Arial" charset="0"/>
                <a:cs typeface="Times New Roman" pitchFamily="18" charset="0"/>
              </a:rPr>
              <a:t>: None</a:t>
            </a:r>
            <a:endParaRPr kumimoji="0" lang="en-GB" sz="1800" b="1" dirty="0"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23584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411830"/>
              </p:ext>
            </p:extLst>
          </p:nvPr>
        </p:nvGraphicFramePr>
        <p:xfrm>
          <a:off x="1219200" y="3516992"/>
          <a:ext cx="6858000" cy="1280160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  <a:gridCol w="1714500"/>
                <a:gridCol w="1714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charset="-128"/>
                        </a:rPr>
                        <a:t>status: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charset="-128"/>
                        </a:rPr>
                        <a:t>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charset="-128"/>
                        </a:rPr>
                        <a:t>CAUTION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charset="-128"/>
                        </a:rPr>
                        <a:t>PROBLEM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charset="-128"/>
                        </a:rPr>
                        <a:t>Comment: Working Group is 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charset="-128"/>
                        </a:rPr>
                        <a:t>advancing well 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charset="-128"/>
                        </a:rPr>
                        <a:t>and producing good products.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charset="-128"/>
                        </a:rPr>
                        <a:t>Resources OK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Osaka" charset="-128"/>
                        </a:rPr>
                        <a:t>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Osaka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Osaka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264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err="1" smtClean="0"/>
              <a:t>SecWG</a:t>
            </a:r>
            <a:r>
              <a:rPr lang="en-US" altLang="ja-JP" dirty="0" smtClean="0"/>
              <a:t> Executive </a:t>
            </a:r>
            <a:r>
              <a:rPr lang="en-US" altLang="ja-JP" dirty="0" smtClean="0"/>
              <a:t>Summary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562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ja-JP" sz="1800" dirty="0"/>
              <a:t>J</a:t>
            </a:r>
            <a:r>
              <a:rPr lang="en-US" altLang="ja-JP" sz="1800" dirty="0" smtClean="0"/>
              <a:t>oint </a:t>
            </a:r>
            <a:r>
              <a:rPr lang="en-US" altLang="ja-JP" sz="1800" dirty="0" smtClean="0"/>
              <a:t>meeting with DTN to continue our work on DTN security and the inclusion of CMS into the bundle security specification.</a:t>
            </a:r>
          </a:p>
          <a:p>
            <a:pPr eaLnBrk="1" hangingPunct="1"/>
            <a:r>
              <a:rPr lang="en-US" altLang="ja-JP" sz="1800" dirty="0" smtClean="0"/>
              <a:t>There are five </a:t>
            </a:r>
            <a:r>
              <a:rPr lang="en-US" altLang="ja-JP" sz="1800" dirty="0" err="1" smtClean="0"/>
              <a:t>SecWG</a:t>
            </a:r>
            <a:r>
              <a:rPr lang="en-US" altLang="ja-JP" sz="1800" dirty="0" smtClean="0"/>
              <a:t> books up for reconfirmation.  We will revise 350.0 (</a:t>
            </a:r>
            <a:r>
              <a:rPr lang="en-US" sz="1800" dirty="0" smtClean="0"/>
              <a:t>CCSDS Protocols to Secure Systems)</a:t>
            </a:r>
            <a:r>
              <a:rPr lang="en-US" altLang="ja-JP" sz="1800" dirty="0" smtClean="0"/>
              <a:t>, move both 350.2-G (Encryption Survey) and 350.3-G (Authentication Survey) to historical, and revise 350.4-G (Interconnection Guide).  350.1-G (Threat Green Book) has already been revised.</a:t>
            </a:r>
          </a:p>
          <a:p>
            <a:pPr eaLnBrk="1" hangingPunct="1"/>
            <a:r>
              <a:rPr lang="en-US" altLang="ja-JP" sz="1800" dirty="0" smtClean="0"/>
              <a:t>We discussed the appointment of a Deputy WG chair.  The WG will take a “silent” (email) vote to decide between the two candidates. </a:t>
            </a:r>
          </a:p>
          <a:p>
            <a:pPr eaLnBrk="1" hangingPunct="1"/>
            <a:r>
              <a:rPr lang="en-US" altLang="ja-JP" sz="1800" dirty="0" smtClean="0"/>
              <a:t>Reviewed Network Layer Security adaption profile testing. Testing is near completion.</a:t>
            </a:r>
          </a:p>
          <a:p>
            <a:pPr eaLnBrk="1" hangingPunct="1"/>
            <a:r>
              <a:rPr lang="en-US" altLang="ja-JP" sz="1800" dirty="0" smtClean="0"/>
              <a:t>Discussed the “white paper” on cloud</a:t>
            </a:r>
            <a:r>
              <a:rPr lang="en-US" altLang="ja-JP" sz="1800" dirty="0"/>
              <a:t>-based testing environment </a:t>
            </a:r>
            <a:r>
              <a:rPr lang="en-US" altLang="ja-JP" sz="1800" dirty="0" smtClean="0"/>
              <a:t>architectures and its conclusions &amp; recommendations.</a:t>
            </a:r>
          </a:p>
          <a:p>
            <a:pPr eaLnBrk="1" hangingPunct="1"/>
            <a:r>
              <a:rPr lang="en-US" altLang="ja-JP" sz="1800" dirty="0" smtClean="0"/>
              <a:t>Discussed the </a:t>
            </a:r>
            <a:r>
              <a:rPr lang="en-US" altLang="ja-JP" sz="1800" dirty="0" smtClean="0"/>
              <a:t>new “CCSDS credentials</a:t>
            </a:r>
            <a:r>
              <a:rPr lang="en-US" altLang="ja-JP" sz="1800" dirty="0" smtClean="0"/>
              <a:t>” </a:t>
            </a:r>
            <a:r>
              <a:rPr lang="en-US" altLang="ja-JP" sz="1800" dirty="0" smtClean="0"/>
              <a:t>program.  A </a:t>
            </a:r>
            <a:r>
              <a:rPr lang="en-US" altLang="ja-JP" sz="1800" dirty="0" smtClean="0"/>
              <a:t>“white paper” will be created to document our current thoughts for further </a:t>
            </a:r>
            <a:r>
              <a:rPr lang="en-US" altLang="ja-JP" sz="1800" dirty="0" smtClean="0"/>
              <a:t>review by other WG who would use this spec.</a:t>
            </a:r>
            <a:endParaRPr lang="en-US" altLang="ja-JP" sz="1800" dirty="0" smtClean="0"/>
          </a:p>
          <a:p>
            <a:pPr eaLnBrk="1" hangingPunct="1"/>
            <a:r>
              <a:rPr lang="en-US" altLang="ja-JP" sz="1800" dirty="0"/>
              <a:t>Reviewed ESA Secure Software </a:t>
            </a:r>
            <a:r>
              <a:rPr lang="en-US" altLang="ja-JP" sz="1800" dirty="0" smtClean="0"/>
              <a:t>Initiative which will soon be published as an ESA standard.  Also reviewed the analogous NASA work.</a:t>
            </a:r>
          </a:p>
          <a:p>
            <a:pPr eaLnBrk="1" hangingPunct="1"/>
            <a:r>
              <a:rPr lang="en-US" altLang="ja-JP" sz="1800" dirty="0" smtClean="0"/>
              <a:t>Discussed the changes to the Key Management Magenta Book and ESA provided a demonstration of the </a:t>
            </a:r>
            <a:r>
              <a:rPr lang="en-US" altLang="ja-JP" sz="1800" dirty="0" smtClean="0"/>
              <a:t>Over The Air Keying (OTAR) </a:t>
            </a:r>
            <a:r>
              <a:rPr lang="en-US" altLang="ja-JP" sz="1800" dirty="0" smtClean="0"/>
              <a:t>key management mechanisms using the ESA simulator.  </a:t>
            </a:r>
          </a:p>
          <a:p>
            <a:pPr eaLnBrk="1" hangingPunct="1"/>
            <a:r>
              <a:rPr lang="en-US" altLang="ja-JP" sz="1800" dirty="0" smtClean="0"/>
              <a:t>Discussed the future potential for a program on physical layer security.</a:t>
            </a:r>
          </a:p>
        </p:txBody>
      </p:sp>
    </p:spTree>
    <p:extLst>
      <p:ext uri="{BB962C8B-B14F-4D97-AF65-F5344CB8AC3E}">
        <p14:creationId xmlns:p14="http://schemas.microsoft.com/office/powerpoint/2010/main" val="2181842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0" ma:contentTypeDescription="Create a new document." ma:contentTypeScope="" ma:versionID="2ee15c208980d92d158651cf7e877f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5D1A75-7865-403F-A0D1-03B2E52DAB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F14BD0-ED18-40F8-BACF-92E33194557B}">
  <ds:schemaRefs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Pages>51</Pages>
  <Words>1718</Words>
  <Application>Microsoft Macintosh PowerPoint</Application>
  <PresentationFormat>Letter Paper (8.5x11 in)</PresentationFormat>
  <Paragraphs>279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TMOD Presentations</vt:lpstr>
      <vt:lpstr>PowerPoint Presentation</vt:lpstr>
      <vt:lpstr>PowerPoint Presentation</vt:lpstr>
      <vt:lpstr>System Engineering Area (SEA)</vt:lpstr>
      <vt:lpstr>SE Area Report B. Meeting Demographics</vt:lpstr>
      <vt:lpstr>SEA Planned Resolution Summary</vt:lpstr>
      <vt:lpstr>PowerPoint Presentation</vt:lpstr>
      <vt:lpstr>D-DOR Interactions with other WGs</vt:lpstr>
      <vt:lpstr>PowerPoint Presentation</vt:lpstr>
      <vt:lpstr>SecWG Executive Summary</vt:lpstr>
      <vt:lpstr>PowerPoint Presentation</vt:lpstr>
      <vt:lpstr>Asset and Organization Registry Relationships (From draft Registry Management Policy)</vt:lpstr>
      <vt:lpstr>Proposal to extend SCID registries</vt:lpstr>
      <vt:lpstr>PowerPoint Presentation</vt:lpstr>
      <vt:lpstr>CCSDS Reference Architecture Meeting Notes</vt:lpstr>
      <vt:lpstr>SAWG Discussion Notes</vt:lpstr>
    </vt:vector>
  </TitlesOfParts>
  <Company>NASA Headquarters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</dc:creator>
  <cp:lastModifiedBy>Peter Shames</cp:lastModifiedBy>
  <cp:revision>1395</cp:revision>
  <cp:lastPrinted>2015-04-27T06:30:39Z</cp:lastPrinted>
  <dcterms:created xsi:type="dcterms:W3CDTF">1998-05-20T16:00:08Z</dcterms:created>
  <dcterms:modified xsi:type="dcterms:W3CDTF">2015-11-14T16:54:53Z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