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7"/>
  </p:notesMasterIdLst>
  <p:handoutMasterIdLst>
    <p:handoutMasterId r:id="rId28"/>
  </p:handoutMasterIdLst>
  <p:sldIdLst>
    <p:sldId id="504" r:id="rId5"/>
    <p:sldId id="671" r:id="rId6"/>
    <p:sldId id="669" r:id="rId7"/>
    <p:sldId id="670" r:id="rId8"/>
    <p:sldId id="648" r:id="rId9"/>
    <p:sldId id="657" r:id="rId10"/>
    <p:sldId id="666" r:id="rId11"/>
    <p:sldId id="647" r:id="rId12"/>
    <p:sldId id="673" r:id="rId13"/>
    <p:sldId id="674" r:id="rId14"/>
    <p:sldId id="654" r:id="rId15"/>
    <p:sldId id="675" r:id="rId16"/>
    <p:sldId id="676" r:id="rId17"/>
    <p:sldId id="677" r:id="rId18"/>
    <p:sldId id="645" r:id="rId19"/>
    <p:sldId id="641" r:id="rId20"/>
    <p:sldId id="642" r:id="rId21"/>
    <p:sldId id="643" r:id="rId22"/>
    <p:sldId id="667" r:id="rId23"/>
    <p:sldId id="668" r:id="rId24"/>
    <p:sldId id="644" r:id="rId25"/>
    <p:sldId id="635" r:id="rId26"/>
  </p:sldIdLst>
  <p:sldSz cx="9144000" cy="6858000" type="letter"/>
  <p:notesSz cx="6797675"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A02"/>
    <a:srgbClr val="FFCCCC"/>
    <a:srgbClr val="CC3300"/>
    <a:srgbClr val="000099"/>
    <a:srgbClr val="A50021"/>
    <a:srgbClr val="FFFF00"/>
    <a:srgbClr val="CC00CC"/>
    <a:srgbClr val="3399FF"/>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1104" autoAdjust="0"/>
    <p:restoredTop sz="86395" autoAdjust="0"/>
  </p:normalViewPr>
  <p:slideViewPr>
    <p:cSldViewPr>
      <p:cViewPr varScale="1">
        <p:scale>
          <a:sx n="141" d="100"/>
          <a:sy n="141" d="100"/>
        </p:scale>
        <p:origin x="-104" y="-104"/>
      </p:cViewPr>
      <p:guideLst>
        <p:guide orient="horz" pos="792"/>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2846" y="-8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oleObject" Target="file:///C:\Work\Management\Secretariat\Plenary%20Slide%20Book%20Numbers\2015-01%20publication%20history%20all%20(moving%20forwar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q.ad.aiaa.org\AIAA\Users\nickt\CCSDS\Meetings\London-Oct2010\CESG-CMC\Cumulative%20Missions%20Graph.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63431356794686"/>
          <c:y val="0.0629540582236381"/>
          <c:w val="0.773464005397965"/>
          <c:h val="0.828087167070218"/>
        </c:manualLayout>
      </c:layout>
      <c:areaChart>
        <c:grouping val="stacked"/>
        <c:varyColors val="0"/>
        <c:ser>
          <c:idx val="0"/>
          <c:order val="0"/>
          <c:tx>
            <c:strRef>
              <c:f>'All Publications'!$A$2</c:f>
              <c:strCache>
                <c:ptCount val="1"/>
                <c:pt idx="0">
                  <c:v>SEA</c:v>
                </c:pt>
              </c:strCache>
            </c:strRef>
          </c:tx>
          <c:spPr>
            <a:solidFill>
              <a:schemeClr val="accent2">
                <a:lumMod val="60000"/>
                <a:lumOff val="40000"/>
              </a:schemeClr>
            </a:solidFill>
            <a:ln w="127000">
              <a:solidFill>
                <a:schemeClr val="accent2">
                  <a:lumMod val="60000"/>
                  <a:lumOff val="40000"/>
                </a:schemeClr>
              </a:solidFill>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'All Publications'!$B$1:$U$1</c:f>
              <c:numCache>
                <c:formatCode>General</c:formatCode>
                <c:ptCount val="20"/>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numCache>
            </c:numRef>
          </c:cat>
          <c:val>
            <c:numRef>
              <c:f>'All Publications'!$B$2:$U$2</c:f>
              <c:numCache>
                <c:formatCode>General</c:formatCode>
                <c:ptCount val="20"/>
                <c:pt idx="0">
                  <c:v>2.0</c:v>
                </c:pt>
                <c:pt idx="1">
                  <c:v>2.0</c:v>
                </c:pt>
                <c:pt idx="2">
                  <c:v>2.0</c:v>
                </c:pt>
                <c:pt idx="3">
                  <c:v>2.0</c:v>
                </c:pt>
                <c:pt idx="4">
                  <c:v>3.0</c:v>
                </c:pt>
                <c:pt idx="5">
                  <c:v>3.0</c:v>
                </c:pt>
                <c:pt idx="6">
                  <c:v>3.0</c:v>
                </c:pt>
                <c:pt idx="7">
                  <c:v>3.0</c:v>
                </c:pt>
                <c:pt idx="8">
                  <c:v>3.0</c:v>
                </c:pt>
                <c:pt idx="9">
                  <c:v>3.0</c:v>
                </c:pt>
                <c:pt idx="10">
                  <c:v>3.0</c:v>
                </c:pt>
                <c:pt idx="11">
                  <c:v>4.0</c:v>
                </c:pt>
                <c:pt idx="12">
                  <c:v>5.0</c:v>
                </c:pt>
                <c:pt idx="13">
                  <c:v>8.0</c:v>
                </c:pt>
                <c:pt idx="14">
                  <c:v>8.0</c:v>
                </c:pt>
                <c:pt idx="15">
                  <c:v>8.0</c:v>
                </c:pt>
                <c:pt idx="16">
                  <c:v>12.0</c:v>
                </c:pt>
                <c:pt idx="17">
                  <c:v>15.0</c:v>
                </c:pt>
                <c:pt idx="18">
                  <c:v>18.0</c:v>
                </c:pt>
                <c:pt idx="19">
                  <c:v>18.0</c:v>
                </c:pt>
              </c:numCache>
            </c:numRef>
          </c:val>
        </c:ser>
        <c:ser>
          <c:idx val="1"/>
          <c:order val="1"/>
          <c:tx>
            <c:strRef>
              <c:f>'All Publications'!$A$3</c:f>
              <c:strCache>
                <c:ptCount val="1"/>
                <c:pt idx="0">
                  <c:v>MOIMS</c:v>
                </c:pt>
              </c:strCache>
            </c:strRef>
          </c:tx>
          <c:spPr>
            <a:solidFill>
              <a:schemeClr val="bg2">
                <a:lumMod val="50000"/>
              </a:schemeClr>
            </a:solidFill>
            <a:ln w="127000">
              <a:solidFill>
                <a:schemeClr val="bg2">
                  <a:lumMod val="50000"/>
                </a:schemeClr>
              </a:solidFill>
              <a:miter lim="800000"/>
            </a:ln>
          </c:spPr>
          <c:dLbls>
            <c:numFmt formatCode="#,##0" sourceLinked="0"/>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'All Publications'!$B$1:$U$1</c:f>
              <c:numCache>
                <c:formatCode>General</c:formatCode>
                <c:ptCount val="20"/>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numCache>
            </c:numRef>
          </c:cat>
          <c:val>
            <c:numRef>
              <c:f>'All Publications'!$B$3:$U$3</c:f>
              <c:numCache>
                <c:formatCode>General</c:formatCode>
                <c:ptCount val="20"/>
                <c:pt idx="0">
                  <c:v>11.0</c:v>
                </c:pt>
                <c:pt idx="1">
                  <c:v>11.0</c:v>
                </c:pt>
                <c:pt idx="2">
                  <c:v>15.0</c:v>
                </c:pt>
                <c:pt idx="3">
                  <c:v>15.0</c:v>
                </c:pt>
                <c:pt idx="4">
                  <c:v>15.0</c:v>
                </c:pt>
                <c:pt idx="5">
                  <c:v>15.0</c:v>
                </c:pt>
                <c:pt idx="6">
                  <c:v>18.0</c:v>
                </c:pt>
                <c:pt idx="7">
                  <c:v>20.0</c:v>
                </c:pt>
                <c:pt idx="8">
                  <c:v>20.0</c:v>
                </c:pt>
                <c:pt idx="9">
                  <c:v>21.0</c:v>
                </c:pt>
                <c:pt idx="10">
                  <c:v>22.0</c:v>
                </c:pt>
                <c:pt idx="11">
                  <c:v>23.0</c:v>
                </c:pt>
                <c:pt idx="12">
                  <c:v>24.0</c:v>
                </c:pt>
                <c:pt idx="13">
                  <c:v>26.0</c:v>
                </c:pt>
                <c:pt idx="14">
                  <c:v>26.0</c:v>
                </c:pt>
                <c:pt idx="15">
                  <c:v>29.0</c:v>
                </c:pt>
                <c:pt idx="16">
                  <c:v>31.0</c:v>
                </c:pt>
                <c:pt idx="17">
                  <c:v>32.0</c:v>
                </c:pt>
                <c:pt idx="18">
                  <c:v>34.0</c:v>
                </c:pt>
                <c:pt idx="19">
                  <c:v>36.0</c:v>
                </c:pt>
              </c:numCache>
            </c:numRef>
          </c:val>
        </c:ser>
        <c:ser>
          <c:idx val="2"/>
          <c:order val="2"/>
          <c:tx>
            <c:strRef>
              <c:f>'All Publications'!$A$4</c:f>
              <c:strCache>
                <c:ptCount val="1"/>
                <c:pt idx="0">
                  <c:v>CSS</c:v>
                </c:pt>
              </c:strCache>
            </c:strRef>
          </c:tx>
          <c:spPr>
            <a:solidFill>
              <a:schemeClr val="accent4">
                <a:lumMod val="60000"/>
                <a:lumOff val="40000"/>
              </a:schemeClr>
            </a:solidFill>
            <a:ln w="127000">
              <a:solidFill>
                <a:schemeClr val="accent4">
                  <a:lumMod val="60000"/>
                  <a:lumOff val="40000"/>
                </a:schemeClr>
              </a:solidFill>
              <a:prstDash val="solid"/>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'All Publications'!$B$1:$U$1</c:f>
              <c:numCache>
                <c:formatCode>General</c:formatCode>
                <c:ptCount val="20"/>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numCache>
            </c:numRef>
          </c:cat>
          <c:val>
            <c:numRef>
              <c:f>'All Publications'!$B$4:$U$4</c:f>
              <c:numCache>
                <c:formatCode>General</c:formatCode>
                <c:ptCount val="20"/>
                <c:pt idx="0">
                  <c:v>4.0</c:v>
                </c:pt>
                <c:pt idx="1">
                  <c:v>5.0</c:v>
                </c:pt>
                <c:pt idx="2">
                  <c:v>5.0</c:v>
                </c:pt>
                <c:pt idx="3">
                  <c:v>5.0</c:v>
                </c:pt>
                <c:pt idx="4">
                  <c:v>5.0</c:v>
                </c:pt>
                <c:pt idx="5">
                  <c:v>4.0</c:v>
                </c:pt>
                <c:pt idx="6">
                  <c:v>4.0</c:v>
                </c:pt>
                <c:pt idx="7">
                  <c:v>7.0</c:v>
                </c:pt>
                <c:pt idx="8">
                  <c:v>7.0</c:v>
                </c:pt>
                <c:pt idx="9">
                  <c:v>10.0</c:v>
                </c:pt>
                <c:pt idx="10">
                  <c:v>10.0</c:v>
                </c:pt>
                <c:pt idx="11">
                  <c:v>12.0</c:v>
                </c:pt>
                <c:pt idx="12">
                  <c:v>12.0</c:v>
                </c:pt>
                <c:pt idx="13">
                  <c:v>19.0</c:v>
                </c:pt>
                <c:pt idx="14">
                  <c:v>20.0</c:v>
                </c:pt>
                <c:pt idx="15">
                  <c:v>20.0</c:v>
                </c:pt>
                <c:pt idx="16">
                  <c:v>21.0</c:v>
                </c:pt>
                <c:pt idx="17">
                  <c:v>22.0</c:v>
                </c:pt>
                <c:pt idx="18">
                  <c:v>23.0</c:v>
                </c:pt>
                <c:pt idx="19">
                  <c:v>23.0</c:v>
                </c:pt>
              </c:numCache>
            </c:numRef>
          </c:val>
        </c:ser>
        <c:ser>
          <c:idx val="3"/>
          <c:order val="3"/>
          <c:tx>
            <c:strRef>
              <c:f>'All Publications'!$A$5</c:f>
              <c:strCache>
                <c:ptCount val="1"/>
                <c:pt idx="0">
                  <c:v>SOIS</c:v>
                </c:pt>
              </c:strCache>
            </c:strRef>
          </c:tx>
          <c:spPr>
            <a:solidFill>
              <a:srgbClr val="FFC000"/>
            </a:solidFill>
            <a:ln w="127000">
              <a:solidFill>
                <a:srgbClr val="FFC000"/>
              </a:solidFill>
              <a:miter lim="800000"/>
            </a:ln>
          </c:spPr>
          <c:dLbls>
            <c:numFmt formatCode="#" sourceLinked="0"/>
            <c:txPr>
              <a:bodyPr/>
              <a:lstStyle/>
              <a:p>
                <a:pPr>
                  <a:defRPr sz="500" b="1" i="0" baseline="0"/>
                </a:pPr>
                <a:endParaRPr lang="en-US"/>
              </a:p>
            </c:txPr>
            <c:showLegendKey val="0"/>
            <c:showVal val="1"/>
            <c:showCatName val="0"/>
            <c:showSerName val="0"/>
            <c:showPercent val="0"/>
            <c:showBubbleSize val="0"/>
            <c:showLeaderLines val="0"/>
          </c:dLbls>
          <c:cat>
            <c:numRef>
              <c:f>'All Publications'!$B$1:$U$1</c:f>
              <c:numCache>
                <c:formatCode>General</c:formatCode>
                <c:ptCount val="20"/>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numCache>
            </c:numRef>
          </c:cat>
          <c:val>
            <c:numRef>
              <c:f>'All Publications'!$B$5:$U$5</c:f>
              <c:numCache>
                <c:formatCode>General</c:formatCode>
                <c:ptCount val="20"/>
                <c:pt idx="12">
                  <c:v>1.0</c:v>
                </c:pt>
                <c:pt idx="13">
                  <c:v>1.0</c:v>
                </c:pt>
                <c:pt idx="14">
                  <c:v>6.0</c:v>
                </c:pt>
                <c:pt idx="15">
                  <c:v>7.0</c:v>
                </c:pt>
                <c:pt idx="16">
                  <c:v>8.0</c:v>
                </c:pt>
                <c:pt idx="17">
                  <c:v>12.0</c:v>
                </c:pt>
                <c:pt idx="18">
                  <c:v>14.0</c:v>
                </c:pt>
                <c:pt idx="19">
                  <c:v>16.0</c:v>
                </c:pt>
              </c:numCache>
            </c:numRef>
          </c:val>
        </c:ser>
        <c:ser>
          <c:idx val="4"/>
          <c:order val="4"/>
          <c:tx>
            <c:strRef>
              <c:f>'All Publications'!$A$6</c:f>
              <c:strCache>
                <c:ptCount val="1"/>
                <c:pt idx="0">
                  <c:v>SLS</c:v>
                </c:pt>
              </c:strCache>
            </c:strRef>
          </c:tx>
          <c:spPr>
            <a:solidFill>
              <a:srgbClr val="92D050"/>
            </a:solidFill>
            <a:ln w="127000">
              <a:solidFill>
                <a:srgbClr val="92D050"/>
              </a:solidFill>
              <a:prstDash val="solid"/>
              <a:miter lim="800000"/>
            </a:ln>
          </c:spPr>
          <c:dLbls>
            <c:spPr>
              <a:noFill/>
              <a:ln w="25400">
                <a:noFill/>
              </a:ln>
            </c:spPr>
            <c:txPr>
              <a:bodyPr/>
              <a:lstStyle/>
              <a:p>
                <a:pPr>
                  <a:defRPr sz="5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'All Publications'!$B$1:$U$1</c:f>
              <c:numCache>
                <c:formatCode>General</c:formatCode>
                <c:ptCount val="20"/>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numCache>
            </c:numRef>
          </c:cat>
          <c:val>
            <c:numRef>
              <c:f>'All Publications'!$B$6:$U$6</c:f>
              <c:numCache>
                <c:formatCode>General</c:formatCode>
                <c:ptCount val="20"/>
                <c:pt idx="0">
                  <c:v>14.0</c:v>
                </c:pt>
                <c:pt idx="1">
                  <c:v>15.0</c:v>
                </c:pt>
                <c:pt idx="2">
                  <c:v>17.0</c:v>
                </c:pt>
                <c:pt idx="3">
                  <c:v>17.0</c:v>
                </c:pt>
                <c:pt idx="4">
                  <c:v>17.0</c:v>
                </c:pt>
                <c:pt idx="5">
                  <c:v>17.0</c:v>
                </c:pt>
                <c:pt idx="6">
                  <c:v>18.0</c:v>
                </c:pt>
                <c:pt idx="7">
                  <c:v>20.0</c:v>
                </c:pt>
                <c:pt idx="8">
                  <c:v>30.0</c:v>
                </c:pt>
                <c:pt idx="9">
                  <c:v>30.0</c:v>
                </c:pt>
                <c:pt idx="10">
                  <c:v>31.0</c:v>
                </c:pt>
                <c:pt idx="11">
                  <c:v>27.0</c:v>
                </c:pt>
                <c:pt idx="12">
                  <c:v>30.0</c:v>
                </c:pt>
                <c:pt idx="13">
                  <c:v>29.0</c:v>
                </c:pt>
                <c:pt idx="14">
                  <c:v>30.0</c:v>
                </c:pt>
                <c:pt idx="15">
                  <c:v>31.0</c:v>
                </c:pt>
                <c:pt idx="16">
                  <c:v>31.0</c:v>
                </c:pt>
                <c:pt idx="17">
                  <c:v>33.0</c:v>
                </c:pt>
                <c:pt idx="18">
                  <c:v>33.0</c:v>
                </c:pt>
                <c:pt idx="19">
                  <c:v>34.0</c:v>
                </c:pt>
              </c:numCache>
            </c:numRef>
          </c:val>
        </c:ser>
        <c:ser>
          <c:idx val="5"/>
          <c:order val="5"/>
          <c:tx>
            <c:strRef>
              <c:f>'All Publications'!$A$7</c:f>
              <c:strCache>
                <c:ptCount val="1"/>
                <c:pt idx="0">
                  <c:v>SIS</c:v>
                </c:pt>
              </c:strCache>
            </c:strRef>
          </c:tx>
          <c:spPr>
            <a:solidFill>
              <a:srgbClr val="00B0F0"/>
            </a:solidFill>
            <a:ln w="127000" cap="flat" cmpd="sng">
              <a:solidFill>
                <a:srgbClr val="00B0F0"/>
              </a:solidFill>
              <a:prstDash val="solid"/>
              <a:miter lim="800000"/>
            </a:ln>
            <a:effectLst/>
          </c:spPr>
          <c:dLbls>
            <c:spPr>
              <a:noFill/>
              <a:ln w="25400">
                <a:noFill/>
              </a:ln>
            </c:spPr>
            <c:txPr>
              <a:bodyPr/>
              <a:lstStyle/>
              <a:p>
                <a:pPr>
                  <a:defRPr sz="6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'All Publications'!$B$1:$U$1</c:f>
              <c:numCache>
                <c:formatCode>General</c:formatCode>
                <c:ptCount val="20"/>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numCache>
            </c:numRef>
          </c:cat>
          <c:val>
            <c:numRef>
              <c:f>'All Publications'!$B$7:$U$7</c:f>
              <c:numCache>
                <c:formatCode>General</c:formatCode>
                <c:ptCount val="20"/>
                <c:pt idx="0">
                  <c:v>6.0</c:v>
                </c:pt>
                <c:pt idx="1">
                  <c:v>6.0</c:v>
                </c:pt>
                <c:pt idx="2">
                  <c:v>6.0</c:v>
                </c:pt>
                <c:pt idx="3">
                  <c:v>6.0</c:v>
                </c:pt>
                <c:pt idx="4">
                  <c:v>10.0</c:v>
                </c:pt>
                <c:pt idx="5">
                  <c:v>4.0</c:v>
                </c:pt>
                <c:pt idx="6">
                  <c:v>4.0</c:v>
                </c:pt>
                <c:pt idx="7">
                  <c:v>7.0</c:v>
                </c:pt>
                <c:pt idx="8">
                  <c:v>11.0</c:v>
                </c:pt>
                <c:pt idx="9">
                  <c:v>11.0</c:v>
                </c:pt>
                <c:pt idx="10">
                  <c:v>11.0</c:v>
                </c:pt>
                <c:pt idx="11">
                  <c:v>11.0</c:v>
                </c:pt>
                <c:pt idx="12">
                  <c:v>15.0</c:v>
                </c:pt>
                <c:pt idx="13">
                  <c:v>16.0</c:v>
                </c:pt>
                <c:pt idx="14">
                  <c:v>16.0</c:v>
                </c:pt>
                <c:pt idx="15">
                  <c:v>19.0</c:v>
                </c:pt>
                <c:pt idx="16">
                  <c:v>13.0</c:v>
                </c:pt>
                <c:pt idx="17">
                  <c:v>14.0</c:v>
                </c:pt>
                <c:pt idx="18">
                  <c:v>14.0</c:v>
                </c:pt>
                <c:pt idx="19">
                  <c:v>14.0</c:v>
                </c:pt>
              </c:numCache>
            </c:numRef>
          </c:val>
        </c:ser>
        <c:dLbls>
          <c:showLegendKey val="0"/>
          <c:showVal val="0"/>
          <c:showCatName val="0"/>
          <c:showSerName val="0"/>
          <c:showPercent val="0"/>
          <c:showBubbleSize val="0"/>
        </c:dLbls>
        <c:axId val="-1147766248"/>
        <c:axId val="-1151644952"/>
      </c:areaChart>
      <c:lineChart>
        <c:grouping val="standard"/>
        <c:varyColors val="0"/>
        <c:ser>
          <c:idx val="6"/>
          <c:order val="6"/>
          <c:spPr>
            <a:ln>
              <a:noFill/>
            </a:ln>
          </c:spPr>
          <c:marker>
            <c:symbol val="none"/>
          </c:marker>
          <c:dLbls>
            <c:txPr>
              <a:bodyPr/>
              <a:lstStyle/>
              <a:p>
                <a:pPr>
                  <a:defRPr sz="1000" b="1" spc="0" baseline="50000"/>
                </a:pPr>
                <a:endParaRPr lang="en-US"/>
              </a:p>
            </c:txPr>
            <c:dLblPos val="t"/>
            <c:showLegendKey val="0"/>
            <c:showVal val="1"/>
            <c:showCatName val="0"/>
            <c:showSerName val="0"/>
            <c:showPercent val="0"/>
            <c:showBubbleSize val="0"/>
            <c:showLeaderLines val="0"/>
          </c:dLbls>
          <c:val>
            <c:numRef>
              <c:f>'All Publications'!$B$8:$U$8</c:f>
              <c:numCache>
                <c:formatCode>General</c:formatCode>
                <c:ptCount val="20"/>
                <c:pt idx="0">
                  <c:v>37.0</c:v>
                </c:pt>
                <c:pt idx="1">
                  <c:v>39.0</c:v>
                </c:pt>
                <c:pt idx="2">
                  <c:v>45.0</c:v>
                </c:pt>
                <c:pt idx="3">
                  <c:v>45.0</c:v>
                </c:pt>
                <c:pt idx="4">
                  <c:v>50.0</c:v>
                </c:pt>
                <c:pt idx="5">
                  <c:v>43.0</c:v>
                </c:pt>
                <c:pt idx="6">
                  <c:v>47.0</c:v>
                </c:pt>
                <c:pt idx="7">
                  <c:v>57.0</c:v>
                </c:pt>
                <c:pt idx="8">
                  <c:v>71.0</c:v>
                </c:pt>
                <c:pt idx="9">
                  <c:v>75.0</c:v>
                </c:pt>
                <c:pt idx="10">
                  <c:v>77.0</c:v>
                </c:pt>
                <c:pt idx="11">
                  <c:v>77.0</c:v>
                </c:pt>
                <c:pt idx="12">
                  <c:v>87.0</c:v>
                </c:pt>
                <c:pt idx="13">
                  <c:v>99.0</c:v>
                </c:pt>
                <c:pt idx="14">
                  <c:v>106.0</c:v>
                </c:pt>
                <c:pt idx="15">
                  <c:v>114.0</c:v>
                </c:pt>
                <c:pt idx="16">
                  <c:v>116.0</c:v>
                </c:pt>
                <c:pt idx="17">
                  <c:v>128.0</c:v>
                </c:pt>
                <c:pt idx="18">
                  <c:v>136.0</c:v>
                </c:pt>
                <c:pt idx="19">
                  <c:v>141.0</c:v>
                </c:pt>
              </c:numCache>
            </c:numRef>
          </c:val>
          <c:smooth val="0"/>
        </c:ser>
        <c:dLbls>
          <c:showLegendKey val="0"/>
          <c:showVal val="0"/>
          <c:showCatName val="0"/>
          <c:showSerName val="0"/>
          <c:showPercent val="0"/>
          <c:showBubbleSize val="0"/>
        </c:dLbls>
        <c:marker val="1"/>
        <c:smooth val="0"/>
        <c:axId val="-1147766248"/>
        <c:axId val="-1151644952"/>
      </c:lineChart>
      <c:catAx>
        <c:axId val="-114776624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500" b="0" i="0" u="none" strike="noStrike" baseline="0">
                <a:solidFill>
                  <a:srgbClr val="000000"/>
                </a:solidFill>
                <a:latin typeface="Arial"/>
                <a:ea typeface="Arial"/>
                <a:cs typeface="Arial"/>
              </a:defRPr>
            </a:pPr>
            <a:endParaRPr lang="en-US"/>
          </a:p>
        </c:txPr>
        <c:crossAx val="-1151644952"/>
        <c:crosses val="autoZero"/>
        <c:auto val="1"/>
        <c:lblAlgn val="ctr"/>
        <c:lblOffset val="100"/>
        <c:tickLblSkip val="1"/>
        <c:tickMarkSkip val="1"/>
        <c:noMultiLvlLbl val="0"/>
      </c:catAx>
      <c:valAx>
        <c:axId val="-115164495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147766248"/>
        <c:crosses val="autoZero"/>
        <c:crossBetween val="between"/>
      </c:valAx>
      <c:spPr>
        <a:noFill/>
        <a:ln w="12700">
          <a:solidFill>
            <a:srgbClr val="808080"/>
          </a:solidFill>
          <a:prstDash val="solid"/>
        </a:ln>
      </c:spPr>
    </c:plotArea>
    <c:legend>
      <c:legendPos val="r"/>
      <c:legendEntry>
        <c:idx val="6"/>
        <c:delete val="1"/>
      </c:legendEntry>
      <c:layout>
        <c:manualLayout>
          <c:xMode val="edge"/>
          <c:yMode val="edge"/>
          <c:x val="0.846327982008384"/>
          <c:y val="0.0939167948833982"/>
          <c:w val="0.127331690900601"/>
          <c:h val="0.818775454792289"/>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v>Cumulative Missions</c:v>
          </c:tx>
          <c:marker>
            <c:symbol val="none"/>
          </c:marker>
          <c:cat>
            <c:strRef>
              <c:f>Sheet1!$B$1:$R$1</c:f>
              <c:strCache>
                <c:ptCount val="17"/>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strCache>
            </c:strRef>
          </c:cat>
          <c:val>
            <c:numRef>
              <c:f>Sheet1!$B$3:$R$3</c:f>
              <c:numCache>
                <c:formatCode>General</c:formatCode>
                <c:ptCount val="17"/>
                <c:pt idx="0">
                  <c:v>108.0</c:v>
                </c:pt>
                <c:pt idx="1">
                  <c:v>155.0</c:v>
                </c:pt>
                <c:pt idx="2">
                  <c:v>205.0</c:v>
                </c:pt>
                <c:pt idx="3">
                  <c:v>221.0</c:v>
                </c:pt>
                <c:pt idx="4">
                  <c:v>271.0</c:v>
                </c:pt>
                <c:pt idx="5">
                  <c:v>308.0</c:v>
                </c:pt>
                <c:pt idx="6">
                  <c:v>330.0</c:v>
                </c:pt>
                <c:pt idx="7">
                  <c:v>371.0</c:v>
                </c:pt>
                <c:pt idx="8">
                  <c:v>387.0</c:v>
                </c:pt>
                <c:pt idx="9">
                  <c:v>416.0</c:v>
                </c:pt>
                <c:pt idx="10">
                  <c:v>435.0</c:v>
                </c:pt>
                <c:pt idx="11">
                  <c:v>461.0</c:v>
                </c:pt>
                <c:pt idx="12">
                  <c:v>544.0</c:v>
                </c:pt>
                <c:pt idx="13">
                  <c:v>596.0</c:v>
                </c:pt>
                <c:pt idx="14">
                  <c:v>627.0</c:v>
                </c:pt>
                <c:pt idx="15">
                  <c:v>718.0</c:v>
                </c:pt>
                <c:pt idx="16">
                  <c:v>751.0</c:v>
                </c:pt>
              </c:numCache>
            </c:numRef>
          </c:val>
          <c:smooth val="0"/>
        </c:ser>
        <c:dLbls>
          <c:showLegendKey val="0"/>
          <c:showVal val="0"/>
          <c:showCatName val="0"/>
          <c:showSerName val="0"/>
          <c:showPercent val="0"/>
          <c:showBubbleSize val="0"/>
        </c:dLbls>
        <c:marker val="1"/>
        <c:smooth val="0"/>
        <c:axId val="-1199481672"/>
        <c:axId val="-1151967368"/>
      </c:lineChart>
      <c:catAx>
        <c:axId val="-1199481672"/>
        <c:scaling>
          <c:orientation val="minMax"/>
        </c:scaling>
        <c:delete val="0"/>
        <c:axPos val="b"/>
        <c:numFmt formatCode="General" sourceLinked="1"/>
        <c:majorTickMark val="none"/>
        <c:minorTickMark val="none"/>
        <c:tickLblPos val="nextTo"/>
        <c:crossAx val="-1151967368"/>
        <c:crosses val="autoZero"/>
        <c:auto val="1"/>
        <c:lblAlgn val="ctr"/>
        <c:lblOffset val="100"/>
        <c:noMultiLvlLbl val="0"/>
      </c:catAx>
      <c:valAx>
        <c:axId val="-1151967368"/>
        <c:scaling>
          <c:orientation val="minMax"/>
        </c:scaling>
        <c:delete val="0"/>
        <c:axPos val="l"/>
        <c:majorGridlines/>
        <c:numFmt formatCode="General" sourceLinked="1"/>
        <c:majorTickMark val="none"/>
        <c:minorTickMark val="none"/>
        <c:tickLblPos val="nextTo"/>
        <c:crossAx val="-1199481672"/>
        <c:crosses val="autoZero"/>
        <c:crossBetween val="between"/>
        <c:majorUnit val="50.0"/>
      </c:valAx>
      <c:dTable>
        <c:showHorzBorder val="1"/>
        <c:showVertBorder val="1"/>
        <c:showOutline val="1"/>
        <c:showKeys val="1"/>
      </c:dTable>
      <c:spPr>
        <a:solidFill>
          <a:srgbClr val="4F81BD">
            <a:alpha val="55000"/>
          </a:srgbClr>
        </a:solidFill>
        <a:ln>
          <a:solidFill>
            <a:srgbClr val="4F81BD">
              <a:alpha val="50000"/>
            </a:srgbClr>
          </a:solidFill>
        </a:ln>
      </c:spPr>
    </c:plotArea>
    <c:plotVisOnly val="1"/>
    <c:dispBlanksAs val="gap"/>
    <c:showDLblsOverMax val="0"/>
  </c:chart>
  <c:txPr>
    <a:bodyPr/>
    <a:lstStyle/>
    <a:p>
      <a:pPr>
        <a:defRPr sz="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0.33754</cdr:x>
      <cdr:y>0.2134</cdr:y>
    </cdr:from>
    <cdr:to>
      <cdr:x>0.53641</cdr:x>
      <cdr:y>0.35732</cdr:y>
    </cdr:to>
    <cdr:sp macro="" textlink="">
      <cdr:nvSpPr>
        <cdr:cNvPr id="2" name="Text Box 10"/>
        <cdr:cNvSpPr txBox="1">
          <a:spLocks xmlns:a="http://schemas.openxmlformats.org/drawingml/2006/main" noChangeArrowheads="1"/>
        </cdr:cNvSpPr>
      </cdr:nvSpPr>
      <cdr:spPr bwMode="auto">
        <a:xfrm xmlns:a="http://schemas.openxmlformats.org/drawingml/2006/main">
          <a:off x="2295525" y="819151"/>
          <a:ext cx="1352550" cy="552450"/>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cdr:spPr>
      <cdr:txBody>
        <a:bodyPr xmlns:a="http://schemas.openxmlformats.org/drawingml/2006/main" wrap="none">
          <a:no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r>
            <a:rPr lang="en-US" b="1" dirty="0" smtClean="0">
              <a:solidFill>
                <a:srgbClr val="C00000"/>
              </a:solidFill>
              <a:effectLst>
                <a:outerShdw blurRad="38100" dist="38100" dir="2700000" algn="tl">
                  <a:srgbClr val="000000">
                    <a:alpha val="43137"/>
                  </a:srgbClr>
                </a:outerShdw>
              </a:effectLst>
              <a:latin typeface="Calibri" pitchFamily="34" charset="0"/>
            </a:rPr>
            <a:t>Missions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44479" cy="497397"/>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defTabSz="963613" eaLnBrk="0" hangingPunct="0">
              <a:defRPr sz="1000" i="1"/>
            </a:lvl1pPr>
          </a:lstStyle>
          <a:p>
            <a:pPr>
              <a:defRPr/>
            </a:pPr>
            <a:endParaRPr lang="en-US"/>
          </a:p>
        </p:txBody>
      </p:sp>
      <p:sp>
        <p:nvSpPr>
          <p:cNvPr id="4099" name="Rectangle 3"/>
          <p:cNvSpPr>
            <a:spLocks noGrp="1" noChangeArrowheads="1"/>
          </p:cNvSpPr>
          <p:nvPr>
            <p:ph type="dt" sz="quarter" idx="1"/>
          </p:nvPr>
        </p:nvSpPr>
        <p:spPr bwMode="auto">
          <a:xfrm>
            <a:off x="3853198" y="2"/>
            <a:ext cx="2944479" cy="497397"/>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algn="r" defTabSz="963613" eaLnBrk="0" hangingPunct="0">
              <a:defRPr sz="1000" i="1"/>
            </a:lvl1pPr>
          </a:lstStyle>
          <a:p>
            <a:pPr>
              <a:defRPr/>
            </a:pPr>
            <a:endParaRPr lang="en-US"/>
          </a:p>
        </p:txBody>
      </p:sp>
      <p:sp>
        <p:nvSpPr>
          <p:cNvPr id="4100" name="Rectangle 4"/>
          <p:cNvSpPr>
            <a:spLocks noGrp="1" noChangeArrowheads="1"/>
          </p:cNvSpPr>
          <p:nvPr>
            <p:ph type="ftr" sz="quarter" idx="2"/>
          </p:nvPr>
        </p:nvSpPr>
        <p:spPr bwMode="auto">
          <a:xfrm>
            <a:off x="2" y="9430829"/>
            <a:ext cx="2944479" cy="497396"/>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defTabSz="963613" eaLnBrk="0" hangingPunct="0">
              <a:defRPr sz="1000" i="1"/>
            </a:lvl1pPr>
          </a:lstStyle>
          <a:p>
            <a:pPr>
              <a:defRPr/>
            </a:pPr>
            <a:endParaRPr lang="en-US"/>
          </a:p>
        </p:txBody>
      </p:sp>
      <p:sp>
        <p:nvSpPr>
          <p:cNvPr id="4101" name="Rectangle 5"/>
          <p:cNvSpPr>
            <a:spLocks noGrp="1" noChangeArrowheads="1"/>
          </p:cNvSpPr>
          <p:nvPr>
            <p:ph type="sldNum" sz="quarter" idx="3"/>
          </p:nvPr>
        </p:nvSpPr>
        <p:spPr bwMode="auto">
          <a:xfrm>
            <a:off x="3853198" y="9430829"/>
            <a:ext cx="2944479" cy="497396"/>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algn="r" defTabSz="963613" eaLnBrk="0" hangingPunct="0">
              <a:defRPr sz="1000" i="1"/>
            </a:lvl1pPr>
          </a:lstStyle>
          <a:p>
            <a:pPr>
              <a:defRPr/>
            </a:pPr>
            <a:fld id="{EE01F1BF-2225-43BA-81B9-E4E6CF12C60B}" type="slidenum">
              <a:rPr lang="en-US"/>
              <a:pPr>
                <a:defRPr/>
              </a:pPr>
              <a:t>‹#›</a:t>
            </a:fld>
            <a:endParaRPr lang="en-US"/>
          </a:p>
        </p:txBody>
      </p:sp>
    </p:spTree>
    <p:extLst>
      <p:ext uri="{BB962C8B-B14F-4D97-AF65-F5344CB8AC3E}">
        <p14:creationId xmlns:p14="http://schemas.microsoft.com/office/powerpoint/2010/main" val="3415234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 y="2"/>
            <a:ext cx="2944479" cy="497397"/>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defTabSz="963613" eaLnBrk="0" hangingPunct="0">
              <a:defRPr sz="1000" i="1"/>
            </a:lvl1pPr>
          </a:lstStyle>
          <a:p>
            <a:pPr>
              <a:defRPr/>
            </a:pPr>
            <a:endParaRPr lang="en-US"/>
          </a:p>
        </p:txBody>
      </p:sp>
      <p:sp>
        <p:nvSpPr>
          <p:cNvPr id="2051" name="Rectangle 3"/>
          <p:cNvSpPr>
            <a:spLocks noGrp="1" noChangeArrowheads="1"/>
          </p:cNvSpPr>
          <p:nvPr>
            <p:ph type="dt" idx="1"/>
          </p:nvPr>
        </p:nvSpPr>
        <p:spPr bwMode="auto">
          <a:xfrm>
            <a:off x="3853198" y="2"/>
            <a:ext cx="2944479" cy="497397"/>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algn="r" defTabSz="963613" eaLnBrk="0" hangingPunct="0">
              <a:defRPr sz="1000" i="1"/>
            </a:lvl1pPr>
          </a:lstStyle>
          <a:p>
            <a:pPr>
              <a:defRPr/>
            </a:pPr>
            <a:endParaRPr lang="en-US"/>
          </a:p>
        </p:txBody>
      </p:sp>
      <p:sp>
        <p:nvSpPr>
          <p:cNvPr id="2052" name="Rectangle 4"/>
          <p:cNvSpPr>
            <a:spLocks noGrp="1" noChangeArrowheads="1"/>
          </p:cNvSpPr>
          <p:nvPr>
            <p:ph type="ftr" sz="quarter" idx="4"/>
          </p:nvPr>
        </p:nvSpPr>
        <p:spPr bwMode="auto">
          <a:xfrm>
            <a:off x="2" y="9430829"/>
            <a:ext cx="2944479" cy="497396"/>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defTabSz="963613" eaLnBrk="0" hangingPunct="0">
              <a:defRPr sz="1000" i="1"/>
            </a:lvl1pPr>
          </a:lstStyle>
          <a:p>
            <a:pPr>
              <a:defRPr/>
            </a:pPr>
            <a:endParaRPr lang="en-US"/>
          </a:p>
        </p:txBody>
      </p:sp>
      <p:sp>
        <p:nvSpPr>
          <p:cNvPr id="2053" name="Rectangle 5"/>
          <p:cNvSpPr>
            <a:spLocks noGrp="1" noChangeArrowheads="1"/>
          </p:cNvSpPr>
          <p:nvPr>
            <p:ph type="sldNum" sz="quarter" idx="5"/>
          </p:nvPr>
        </p:nvSpPr>
        <p:spPr bwMode="auto">
          <a:xfrm>
            <a:off x="3853198" y="9430829"/>
            <a:ext cx="2944479" cy="497396"/>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algn="r" defTabSz="963613" eaLnBrk="0" hangingPunct="0">
              <a:defRPr sz="1000" i="1"/>
            </a:lvl1pPr>
          </a:lstStyle>
          <a:p>
            <a:pPr>
              <a:defRPr/>
            </a:pPr>
            <a:fld id="{E497C465-78D7-4632-93E6-4724FE32007D}" type="slidenum">
              <a:rPr lang="en-US"/>
              <a:pPr>
                <a:defRPr/>
              </a:pPr>
              <a:t>‹#›</a:t>
            </a:fld>
            <a:endParaRPr lang="en-US"/>
          </a:p>
        </p:txBody>
      </p:sp>
      <p:sp>
        <p:nvSpPr>
          <p:cNvPr id="2054" name="Rectangle 6"/>
          <p:cNvSpPr>
            <a:spLocks noGrp="1" noChangeArrowheads="1"/>
          </p:cNvSpPr>
          <p:nvPr>
            <p:ph type="body" sz="quarter" idx="3"/>
          </p:nvPr>
        </p:nvSpPr>
        <p:spPr bwMode="auto">
          <a:xfrm>
            <a:off x="907245" y="4716237"/>
            <a:ext cx="4983191" cy="4469999"/>
          </a:xfrm>
          <a:prstGeom prst="rect">
            <a:avLst/>
          </a:prstGeom>
          <a:noFill/>
          <a:ln w="9525">
            <a:noFill/>
            <a:miter lim="800000"/>
            <a:headEnd/>
            <a:tailEnd/>
          </a:ln>
          <a:effectLst/>
        </p:spPr>
        <p:txBody>
          <a:bodyPr vert="horz" wrap="square" lIns="95264" tIns="46798" rIns="95264" bIns="467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Rot="1" noChangeAspect="1" noChangeArrowheads="1" noTextEdit="1"/>
          </p:cNvSpPr>
          <p:nvPr>
            <p:ph type="sldImg" idx="2"/>
          </p:nvPr>
        </p:nvSpPr>
        <p:spPr bwMode="auto">
          <a:xfrm>
            <a:off x="931863" y="752475"/>
            <a:ext cx="4941887" cy="370681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211746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2</a:t>
            </a:fld>
            <a:endParaRPr lang="en-US" dirty="0" smtClean="0"/>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3956AC3E-D036-4EBA-B1C2-50630E2A55A4}" type="slidenum">
              <a:rPr lang="en-US" sz="1000" i="1"/>
              <a:pPr algn="r" defTabSz="963613" eaLnBrk="0" hangingPunct="0"/>
              <a:t>2</a:t>
            </a:fld>
            <a:endParaRPr lang="en-US" sz="1000" i="1" dirty="0"/>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8"/>
            <a:ext cx="5437550" cy="3828145"/>
          </a:xfrm>
          <a:noFill/>
          <a:ln/>
        </p:spPr>
        <p:txBody>
          <a:bodyPr/>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3</a:t>
            </a:fld>
            <a:endParaRPr lang="en-US" dirty="0" smtClean="0"/>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3956AC3E-D036-4EBA-B1C2-50630E2A55A4}" type="slidenum">
              <a:rPr lang="en-US" sz="1000" i="1"/>
              <a:pPr algn="r" defTabSz="963613" eaLnBrk="0" hangingPunct="0"/>
              <a:t>3</a:t>
            </a:fld>
            <a:endParaRPr lang="en-US" sz="1000" i="1" dirty="0"/>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8"/>
            <a:ext cx="5437550" cy="3828145"/>
          </a:xfrm>
          <a:noFill/>
          <a:ln/>
        </p:spPr>
        <p:txBody>
          <a:bodyPr/>
          <a:lstStyle/>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75748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fld id="{2CE4A722-48E6-45C6-BF1F-1AE7407A5E97}" type="slidenum">
              <a:rPr lang="en-US" smtClean="0"/>
              <a:pPr/>
              <a:t>16</a:t>
            </a:fld>
            <a:endParaRPr lang="en-US" smtClean="0"/>
          </a:p>
        </p:txBody>
      </p:sp>
      <p:sp>
        <p:nvSpPr>
          <p:cNvPr id="802818"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F2186AFC-D1BE-45C8-AC90-89714B4863C5}" type="slidenum">
              <a:rPr lang="en-US" sz="1000" i="1"/>
              <a:pPr algn="r" defTabSz="963613" eaLnBrk="0" hangingPunct="0"/>
              <a:t>16</a:t>
            </a:fld>
            <a:endParaRPr lang="en-US" sz="1000" i="1"/>
          </a:p>
        </p:txBody>
      </p:sp>
      <p:sp>
        <p:nvSpPr>
          <p:cNvPr id="802819" name="Rectangle 2"/>
          <p:cNvSpPr>
            <a:spLocks noGrp="1" noRot="1" noChangeAspect="1" noChangeArrowheads="1" noTextEdit="1"/>
          </p:cNvSpPr>
          <p:nvPr>
            <p:ph type="sldImg"/>
          </p:nvPr>
        </p:nvSpPr>
        <p:spPr>
          <a:ln/>
        </p:spPr>
      </p:sp>
      <p:sp>
        <p:nvSpPr>
          <p:cNvPr id="80282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itchFamily="18" charset="0"/>
              </a:defRPr>
            </a:lvl1pPr>
            <a:lvl2pPr marL="742950" indent="-285750" defTabSz="963613">
              <a:defRPr sz="2400">
                <a:solidFill>
                  <a:schemeClr val="tx1"/>
                </a:solidFill>
                <a:latin typeface="Times New Roman" pitchFamily="18" charset="0"/>
              </a:defRPr>
            </a:lvl2pPr>
            <a:lvl3pPr marL="1143000" indent="-228600" defTabSz="963613">
              <a:defRPr sz="2400">
                <a:solidFill>
                  <a:schemeClr val="tx1"/>
                </a:solidFill>
                <a:latin typeface="Times New Roman" pitchFamily="18" charset="0"/>
              </a:defRPr>
            </a:lvl3pPr>
            <a:lvl4pPr marL="1600200" indent="-228600" defTabSz="963613">
              <a:defRPr sz="2400">
                <a:solidFill>
                  <a:schemeClr val="tx1"/>
                </a:solidFill>
                <a:latin typeface="Times New Roman" pitchFamily="18" charset="0"/>
              </a:defRPr>
            </a:lvl4pPr>
            <a:lvl5pPr marL="2057400" indent="-228600" defTabSz="963613">
              <a:defRPr sz="2400">
                <a:solidFill>
                  <a:schemeClr val="tx1"/>
                </a:solidFill>
                <a:latin typeface="Times New Roman" pitchFamily="18" charset="0"/>
              </a:defRPr>
            </a:lvl5pPr>
            <a:lvl6pPr marL="2514600" indent="-228600" defTabSz="963613" fontAlgn="base">
              <a:spcBef>
                <a:spcPct val="0"/>
              </a:spcBef>
              <a:spcAft>
                <a:spcPct val="0"/>
              </a:spcAft>
              <a:defRPr sz="2400">
                <a:solidFill>
                  <a:schemeClr val="tx1"/>
                </a:solidFill>
                <a:latin typeface="Times New Roman" pitchFamily="18" charset="0"/>
              </a:defRPr>
            </a:lvl6pPr>
            <a:lvl7pPr marL="2971800" indent="-228600" defTabSz="963613" fontAlgn="base">
              <a:spcBef>
                <a:spcPct val="0"/>
              </a:spcBef>
              <a:spcAft>
                <a:spcPct val="0"/>
              </a:spcAft>
              <a:defRPr sz="2400">
                <a:solidFill>
                  <a:schemeClr val="tx1"/>
                </a:solidFill>
                <a:latin typeface="Times New Roman" pitchFamily="18" charset="0"/>
              </a:defRPr>
            </a:lvl7pPr>
            <a:lvl8pPr marL="3429000" indent="-228600" defTabSz="963613" fontAlgn="base">
              <a:spcBef>
                <a:spcPct val="0"/>
              </a:spcBef>
              <a:spcAft>
                <a:spcPct val="0"/>
              </a:spcAft>
              <a:defRPr sz="2400">
                <a:solidFill>
                  <a:schemeClr val="tx1"/>
                </a:solidFill>
                <a:latin typeface="Times New Roman" pitchFamily="18" charset="0"/>
              </a:defRPr>
            </a:lvl8pPr>
            <a:lvl9pPr marL="3886200" indent="-228600" defTabSz="963613" fontAlgn="base">
              <a:spcBef>
                <a:spcPct val="0"/>
              </a:spcBef>
              <a:spcAft>
                <a:spcPct val="0"/>
              </a:spcAft>
              <a:defRPr sz="2400">
                <a:solidFill>
                  <a:schemeClr val="tx1"/>
                </a:solidFill>
                <a:latin typeface="Times New Roman" pitchFamily="18" charset="0"/>
              </a:defRPr>
            </a:lvl9pPr>
          </a:lstStyle>
          <a:p>
            <a:fld id="{BB319C59-117F-4E7E-B458-C5E2D1889202}" type="slidenum">
              <a:rPr lang="en-US" sz="1000" smtClean="0"/>
              <a:pPr/>
              <a:t>17</a:t>
            </a:fld>
            <a:endParaRPr lang="en-US" sz="1000" smtClean="0"/>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itchFamily="18" charset="0"/>
              </a:defRPr>
            </a:lvl1pPr>
            <a:lvl2pPr marL="742950" indent="-285750" defTabSz="963613">
              <a:defRPr sz="2400">
                <a:solidFill>
                  <a:schemeClr val="tx1"/>
                </a:solidFill>
                <a:latin typeface="Times New Roman" pitchFamily="18" charset="0"/>
              </a:defRPr>
            </a:lvl2pPr>
            <a:lvl3pPr marL="1143000" indent="-228600" defTabSz="963613">
              <a:defRPr sz="2400">
                <a:solidFill>
                  <a:schemeClr val="tx1"/>
                </a:solidFill>
                <a:latin typeface="Times New Roman" pitchFamily="18" charset="0"/>
              </a:defRPr>
            </a:lvl3pPr>
            <a:lvl4pPr marL="1600200" indent="-228600" defTabSz="963613">
              <a:defRPr sz="2400">
                <a:solidFill>
                  <a:schemeClr val="tx1"/>
                </a:solidFill>
                <a:latin typeface="Times New Roman" pitchFamily="18" charset="0"/>
              </a:defRPr>
            </a:lvl4pPr>
            <a:lvl5pPr marL="2057400" indent="-228600" defTabSz="963613">
              <a:defRPr sz="2400">
                <a:solidFill>
                  <a:schemeClr val="tx1"/>
                </a:solidFill>
                <a:latin typeface="Times New Roman" pitchFamily="18" charset="0"/>
              </a:defRPr>
            </a:lvl5pPr>
            <a:lvl6pPr marL="2514600" indent="-228600" defTabSz="963613" fontAlgn="base">
              <a:spcBef>
                <a:spcPct val="0"/>
              </a:spcBef>
              <a:spcAft>
                <a:spcPct val="0"/>
              </a:spcAft>
              <a:defRPr sz="2400">
                <a:solidFill>
                  <a:schemeClr val="tx1"/>
                </a:solidFill>
                <a:latin typeface="Times New Roman" pitchFamily="18" charset="0"/>
              </a:defRPr>
            </a:lvl6pPr>
            <a:lvl7pPr marL="2971800" indent="-228600" defTabSz="963613" fontAlgn="base">
              <a:spcBef>
                <a:spcPct val="0"/>
              </a:spcBef>
              <a:spcAft>
                <a:spcPct val="0"/>
              </a:spcAft>
              <a:defRPr sz="2400">
                <a:solidFill>
                  <a:schemeClr val="tx1"/>
                </a:solidFill>
                <a:latin typeface="Times New Roman" pitchFamily="18" charset="0"/>
              </a:defRPr>
            </a:lvl7pPr>
            <a:lvl8pPr marL="3429000" indent="-228600" defTabSz="963613" fontAlgn="base">
              <a:spcBef>
                <a:spcPct val="0"/>
              </a:spcBef>
              <a:spcAft>
                <a:spcPct val="0"/>
              </a:spcAft>
              <a:defRPr sz="2400">
                <a:solidFill>
                  <a:schemeClr val="tx1"/>
                </a:solidFill>
                <a:latin typeface="Times New Roman" pitchFamily="18" charset="0"/>
              </a:defRPr>
            </a:lvl8pPr>
            <a:lvl9pPr marL="3886200" indent="-228600" defTabSz="963613" fontAlgn="base">
              <a:spcBef>
                <a:spcPct val="0"/>
              </a:spcBef>
              <a:spcAft>
                <a:spcPct val="0"/>
              </a:spcAft>
              <a:defRPr sz="2400">
                <a:solidFill>
                  <a:schemeClr val="tx1"/>
                </a:solidFill>
                <a:latin typeface="Times New Roman" pitchFamily="18" charset="0"/>
              </a:defRPr>
            </a:lvl9pPr>
          </a:lstStyle>
          <a:p>
            <a:fld id="{87AEC957-3966-4960-B8D3-B1C412B3F0DA}" type="slidenum">
              <a:rPr lang="en-US" sz="1000" smtClean="0"/>
              <a:pPr/>
              <a:t>18</a:t>
            </a:fld>
            <a:endParaRPr lang="en-US" sz="1000" smtClean="0"/>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19</a:t>
            </a:fld>
            <a:endParaRPr lang="en-US" smtClean="0"/>
          </a:p>
        </p:txBody>
      </p:sp>
      <p:sp>
        <p:nvSpPr>
          <p:cNvPr id="808962"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19</a:t>
            </a:fld>
            <a:endParaRPr lang="en-US" sz="1000" i="1"/>
          </a:p>
        </p:txBody>
      </p:sp>
      <p:sp>
        <p:nvSpPr>
          <p:cNvPr id="808963"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19</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48681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20</a:t>
            </a:fld>
            <a:endParaRPr lang="en-US" smtClean="0"/>
          </a:p>
        </p:txBody>
      </p:sp>
      <p:sp>
        <p:nvSpPr>
          <p:cNvPr id="808962"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20</a:t>
            </a:fld>
            <a:endParaRPr lang="en-US" sz="1000" i="1"/>
          </a:p>
        </p:txBody>
      </p:sp>
      <p:sp>
        <p:nvSpPr>
          <p:cNvPr id="808963"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20</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2683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487363" y="838200"/>
            <a:ext cx="8243887" cy="0"/>
          </a:xfrm>
          <a:prstGeom prst="line">
            <a:avLst/>
          </a:prstGeom>
          <a:noFill/>
          <a:ln w="1651">
            <a:solidFill>
              <a:srgbClr val="333399"/>
            </a:solidFill>
            <a:round/>
            <a:headEnd/>
            <a:tailEnd/>
          </a:ln>
        </p:spPr>
        <p:txBody>
          <a:bodyPr/>
          <a:lstStyle/>
          <a:p>
            <a:pPr eaLnBrk="0" hangingPunct="0">
              <a:defRPr/>
            </a:pPr>
            <a:endParaRPr lang="en-US"/>
          </a:p>
        </p:txBody>
      </p:sp>
      <p:sp>
        <p:nvSpPr>
          <p:cNvPr id="1027" name="Rectangle 2015"/>
          <p:cNvSpPr>
            <a:spLocks noGrp="1" noChangeArrowheads="1"/>
          </p:cNvSpPr>
          <p:nvPr>
            <p:ph type="body" idx="1"/>
          </p:nvPr>
        </p:nvSpPr>
        <p:spPr bwMode="auto">
          <a:xfrm>
            <a:off x="623888" y="1544638"/>
            <a:ext cx="8015287" cy="4652962"/>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40641" name="Rectangle 2017"/>
          <p:cNvSpPr>
            <a:spLocks noChangeArrowheads="1"/>
          </p:cNvSpPr>
          <p:nvPr userDrawn="1"/>
        </p:nvSpPr>
        <p:spPr bwMode="auto">
          <a:xfrm>
            <a:off x="8763000" y="6624638"/>
            <a:ext cx="32281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dirty="0" err="1" smtClean="0">
                <a:solidFill>
                  <a:srgbClr val="333399"/>
                </a:solidFill>
                <a:latin typeface="Arial" charset="0"/>
              </a:rPr>
              <a:t>np</a:t>
            </a:r>
            <a:endParaRPr lang="en-US" sz="1000" b="1" dirty="0">
              <a:solidFill>
                <a:srgbClr val="333399"/>
              </a:solidFill>
              <a:latin typeface="Arial" charset="0"/>
            </a:endParaRPr>
          </a:p>
        </p:txBody>
      </p:sp>
      <p:pic>
        <p:nvPicPr>
          <p:cNvPr id="1029" name="Picture 2022"/>
          <p:cNvPicPr>
            <a:picLocks noChangeAspect="1" noChangeArrowheads="1"/>
          </p:cNvPicPr>
          <p:nvPr userDrawn="1"/>
        </p:nvPicPr>
        <p:blipFill>
          <a:blip r:embed="rId6" cstate="print"/>
          <a:srcRect/>
          <a:stretch>
            <a:fillRect/>
          </a:stretch>
        </p:blipFill>
        <p:spPr bwMode="auto">
          <a:xfrm>
            <a:off x="7543800" y="65088"/>
            <a:ext cx="14097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121408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dirty="0" smtClean="0">
                <a:solidFill>
                  <a:srgbClr val="333399"/>
                </a:solidFill>
                <a:latin typeface="Arial" charset="0"/>
              </a:rPr>
              <a:t>9 November</a:t>
            </a:r>
            <a:r>
              <a:rPr lang="en-US" sz="1000" b="1" baseline="0" dirty="0" smtClean="0">
                <a:solidFill>
                  <a:srgbClr val="333399"/>
                </a:solidFill>
                <a:latin typeface="Arial" charset="0"/>
              </a:rPr>
              <a:t> </a:t>
            </a:r>
            <a:r>
              <a:rPr lang="en-US" sz="1000" b="1" dirty="0" smtClean="0">
                <a:solidFill>
                  <a:srgbClr val="333399"/>
                </a:solidFill>
                <a:latin typeface="Arial" charset="0"/>
              </a:rPr>
              <a:t>2015</a:t>
            </a:r>
            <a:endParaRPr lang="en-US" sz="1000" b="1" dirty="0">
              <a:solidFill>
                <a:srgbClr val="333399"/>
              </a:solidFill>
              <a:latin typeface="Arial" charset="0"/>
            </a:endParaRPr>
          </a:p>
        </p:txBody>
      </p:sp>
    </p:spTree>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 id="2147483653" r:id="rId4"/>
  </p:sldLayoutIdLst>
  <p:timing>
    <p:tnLst>
      <p:par>
        <p:cTn xmlns:p14="http://schemas.microsoft.com/office/powerpoint/2010/mai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www.google.co.uk/url?sa=i&amp;rct=j&amp;q=&amp;esrc=s&amp;frm=1&amp;source=images&amp;cd=&amp;cad=rja&amp;uact=8&amp;ved=0CAcQjRw&amp;url=http://www.telegraph.co.uk/finance/newsbysector/constructionandproperty/10553748/London-best-city-for-foreign-property-investment-opportunities.html&amp;ei=qHNGVMujLszKOYazgcAJ&amp;bvm=bv.77880786,d.ZWU&amp;psig=AFQjCNEkLdd5AstUato1PrSl8cAIeJCq7Q&amp;ust=1413989660730773" TargetMode="External"/><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hyperlink" Target="http://www.google.com/url?sa=i&amp;rct=j&amp;q=&amp;esrc=s&amp;frm=1&amp;source=images&amp;cd=&amp;cad=rja&amp;uact=8&amp;ved=0CAcQjRxqFQoTCPqD7tyIocgCFUjTGgodeMsBcQ&amp;url=http://www.fussball-jobs.de/jobs/sv-darmstadt-98-praktikanteninnen-geschaeftsstelle/&amp;psig=AFQjCNEjLL5xVqoEtNJ3obCO5Z2kvr-2hw&amp;ust=1443781853481824" TargetMode="External"/><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ccsds.org/" TargetMode="External"/><Relationship Id="rId4" Type="http://schemas.openxmlformats.org/officeDocument/2006/relationships/chart" Target="../charts/chart2.xml"/><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21" Type="http://schemas.openxmlformats.org/officeDocument/2006/relationships/image" Target="../media/image29.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5434013" y="661988"/>
            <a:ext cx="3382962" cy="52387"/>
          </a:xfrm>
          <a:prstGeom prst="rect">
            <a:avLst/>
          </a:prstGeom>
          <a:solidFill>
            <a:schemeClr val="bg1"/>
          </a:solidFill>
          <a:ln w="9525">
            <a:noFill/>
            <a:miter lim="800000"/>
            <a:headEnd/>
            <a:tailEnd/>
          </a:ln>
        </p:spPr>
        <p:txBody>
          <a:bodyPr wrap="none" anchor="ctr"/>
          <a:lstStyle/>
          <a:p>
            <a:pPr eaLnBrk="0" hangingPunct="0"/>
            <a:endParaRPr lang="en-GB"/>
          </a:p>
        </p:txBody>
      </p:sp>
      <p:pic>
        <p:nvPicPr>
          <p:cNvPr id="8194" name="Picture 33"/>
          <p:cNvPicPr>
            <a:picLocks noChangeAspect="1" noChangeArrowheads="1"/>
          </p:cNvPicPr>
          <p:nvPr/>
        </p:nvPicPr>
        <p:blipFill>
          <a:blip r:embed="rId2" cstate="print"/>
          <a:srcRect/>
          <a:stretch>
            <a:fillRect/>
          </a:stretch>
        </p:blipFill>
        <p:spPr bwMode="auto">
          <a:xfrm>
            <a:off x="3657600" y="65088"/>
            <a:ext cx="1409700" cy="620712"/>
          </a:xfrm>
          <a:prstGeom prst="rect">
            <a:avLst/>
          </a:prstGeom>
          <a:noFill/>
          <a:ln w="9525">
            <a:noFill/>
            <a:miter lim="800000"/>
            <a:headEnd/>
            <a:tailEnd/>
          </a:ln>
        </p:spPr>
      </p:pic>
      <p:sp>
        <p:nvSpPr>
          <p:cNvPr id="8195" name="Rectangle 35"/>
          <p:cNvSpPr>
            <a:spLocks noChangeArrowheads="1"/>
          </p:cNvSpPr>
          <p:nvPr/>
        </p:nvSpPr>
        <p:spPr bwMode="auto">
          <a:xfrm>
            <a:off x="7391400" y="0"/>
            <a:ext cx="1600200" cy="762000"/>
          </a:xfrm>
          <a:prstGeom prst="rect">
            <a:avLst/>
          </a:prstGeom>
          <a:solidFill>
            <a:schemeClr val="bg1"/>
          </a:solidFill>
          <a:ln w="12700">
            <a:noFill/>
            <a:miter lim="800000"/>
            <a:headEnd type="none" w="sm" len="sm"/>
            <a:tailEnd type="none" w="sm" len="sm"/>
          </a:ln>
        </p:spPr>
        <p:txBody>
          <a:bodyPr wrap="none" anchor="ctr"/>
          <a:lstStyle/>
          <a:p>
            <a:pPr eaLnBrk="0" hangingPunct="0"/>
            <a:endParaRPr lang="en-GB"/>
          </a:p>
        </p:txBody>
      </p:sp>
      <p:sp>
        <p:nvSpPr>
          <p:cNvPr id="8196" name="Rectangle 9"/>
          <p:cNvSpPr>
            <a:spLocks noChangeArrowheads="1"/>
          </p:cNvSpPr>
          <p:nvPr/>
        </p:nvSpPr>
        <p:spPr bwMode="auto">
          <a:xfrm>
            <a:off x="8686800" y="6629400"/>
            <a:ext cx="381000" cy="2286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8197" name="Rectangle 10"/>
          <p:cNvSpPr>
            <a:spLocks noChangeArrowheads="1"/>
          </p:cNvSpPr>
          <p:nvPr/>
        </p:nvSpPr>
        <p:spPr bwMode="auto">
          <a:xfrm>
            <a:off x="0" y="6629400"/>
            <a:ext cx="1143000" cy="2286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8198" name="Rectangle 16"/>
          <p:cNvSpPr>
            <a:spLocks noChangeArrowheads="1"/>
          </p:cNvSpPr>
          <p:nvPr/>
        </p:nvSpPr>
        <p:spPr bwMode="auto">
          <a:xfrm>
            <a:off x="152400" y="76200"/>
            <a:ext cx="1600200" cy="6858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2" name="AutoShape 7"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9"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1"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60678151"/>
              </p:ext>
            </p:extLst>
          </p:nvPr>
        </p:nvGraphicFramePr>
        <p:xfrm>
          <a:off x="315884" y="3335401"/>
          <a:ext cx="8561416" cy="3418840"/>
        </p:xfrm>
        <a:graphic>
          <a:graphicData uri="http://schemas.openxmlformats.org/drawingml/2006/table">
            <a:tbl>
              <a:tblPr firstRow="1" bandRow="1">
                <a:tableStyleId>{5C22544A-7EE6-4342-B048-85BDC9FD1C3A}</a:tableStyleId>
              </a:tblPr>
              <a:tblGrid>
                <a:gridCol w="636616"/>
                <a:gridCol w="4267200"/>
                <a:gridCol w="3657600"/>
              </a:tblGrid>
              <a:tr h="370840">
                <a:tc gridSpan="2">
                  <a:txBody>
                    <a:bodyPr/>
                    <a:lstStyle/>
                    <a:p>
                      <a:pPr>
                        <a:lnSpc>
                          <a:spcPts val="1200"/>
                        </a:lnSpc>
                      </a:pPr>
                      <a:r>
                        <a:rPr lang="en-US" sz="1600" dirty="0" smtClean="0"/>
                        <a:t>CCSDS Opening Plenary</a:t>
                      </a:r>
                    </a:p>
                    <a:p>
                      <a:pPr>
                        <a:lnSpc>
                          <a:spcPts val="1200"/>
                        </a:lnSpc>
                      </a:pPr>
                      <a:r>
                        <a:rPr lang="en-US" sz="1200" dirty="0" err="1" smtClean="0"/>
                        <a:t>Darmstadtium</a:t>
                      </a:r>
                      <a:endParaRPr lang="en-US" sz="1200" dirty="0"/>
                    </a:p>
                  </a:txBody>
                  <a:tcPr/>
                </a:tc>
                <a:tc hMerge="1">
                  <a:txBody>
                    <a:bodyPr/>
                    <a:lstStyle/>
                    <a:p>
                      <a:endParaRPr lang="en-US" dirty="0"/>
                    </a:p>
                  </a:txBody>
                  <a:tcPr/>
                </a:tc>
                <a:tc>
                  <a:txBody>
                    <a:bodyPr/>
                    <a:lstStyle/>
                    <a:p>
                      <a:pPr algn="r">
                        <a:lnSpc>
                          <a:spcPts val="1200"/>
                        </a:lnSpc>
                      </a:pPr>
                      <a:r>
                        <a:rPr lang="en-US" sz="1100" dirty="0" smtClean="0"/>
                        <a:t>9 </a:t>
                      </a:r>
                      <a:r>
                        <a:rPr lang="en-US" sz="1100" baseline="0" dirty="0" smtClean="0"/>
                        <a:t> November 2015</a:t>
                      </a:r>
                      <a:endParaRPr lang="en-US" sz="1100" dirty="0" smtClean="0"/>
                    </a:p>
                    <a:p>
                      <a:pPr algn="r">
                        <a:lnSpc>
                          <a:spcPts val="1200"/>
                        </a:lnSpc>
                      </a:pPr>
                      <a:r>
                        <a:rPr lang="en-US" sz="1100" dirty="0" smtClean="0"/>
                        <a:t>Darmstadt,</a:t>
                      </a:r>
                      <a:r>
                        <a:rPr lang="en-US" sz="1100" baseline="0" dirty="0" smtClean="0"/>
                        <a:t> Germany</a:t>
                      </a:r>
                      <a:endParaRPr lang="en-US" sz="1100" dirty="0"/>
                    </a:p>
                  </a:txBody>
                  <a:tcPr/>
                </a:tc>
              </a:tr>
              <a:tr h="289560">
                <a:tc>
                  <a:txBody>
                    <a:bodyPr/>
                    <a:lstStyle/>
                    <a:p>
                      <a:pPr>
                        <a:lnSpc>
                          <a:spcPts val="1200"/>
                        </a:lnSpc>
                      </a:pPr>
                      <a:r>
                        <a:rPr lang="en-US" sz="1200" b="1" dirty="0" smtClean="0"/>
                        <a:t>08:45</a:t>
                      </a:r>
                    </a:p>
                  </a:txBody>
                  <a:tcPr/>
                </a:tc>
                <a:tc>
                  <a:txBody>
                    <a:bodyPr/>
                    <a:lstStyle/>
                    <a:p>
                      <a:pPr>
                        <a:lnSpc>
                          <a:spcPts val="1200"/>
                        </a:lnSpc>
                      </a:pPr>
                      <a:r>
                        <a:rPr lang="en-US" sz="1200" b="1" dirty="0" smtClean="0"/>
                        <a:t>Opening</a:t>
                      </a:r>
                      <a:r>
                        <a:rPr lang="en-US" sz="1200" b="1" baseline="0" dirty="0" smtClean="0"/>
                        <a:t> remarks</a:t>
                      </a:r>
                    </a:p>
                  </a:txBody>
                  <a:tcPr/>
                </a:tc>
                <a:tc>
                  <a:txBody>
                    <a:bodyPr/>
                    <a:lstStyle/>
                    <a:p>
                      <a:pPr>
                        <a:lnSpc>
                          <a:spcPts val="1200"/>
                        </a:lnSpc>
                      </a:pPr>
                      <a:r>
                        <a:rPr lang="en-US" sz="1200" b="1" baseline="0" dirty="0" smtClean="0"/>
                        <a:t>Nestor Peccia, CESG Chair</a:t>
                      </a:r>
                    </a:p>
                  </a:txBody>
                  <a:tcPr/>
                </a:tc>
              </a:tr>
              <a:tr h="228600">
                <a:tc>
                  <a:txBody>
                    <a:bodyPr/>
                    <a:lstStyle/>
                    <a:p>
                      <a:pPr>
                        <a:lnSpc>
                          <a:spcPts val="1200"/>
                        </a:lnSpc>
                      </a:pPr>
                      <a:r>
                        <a:rPr lang="en-US" sz="1200" b="1" dirty="0" smtClean="0"/>
                        <a:t>08:50</a:t>
                      </a:r>
                      <a:endParaRPr lang="en-US" sz="1200" b="1" dirty="0"/>
                    </a:p>
                  </a:txBody>
                  <a:tcPr/>
                </a:tc>
                <a:tc>
                  <a:txBody>
                    <a:bodyPr/>
                    <a:lstStyle/>
                    <a:p>
                      <a:pPr>
                        <a:lnSpc>
                          <a:spcPts val="1200"/>
                        </a:lnSpc>
                      </a:pPr>
                      <a:r>
                        <a:rPr lang="en-US" sz="1200" b="1" dirty="0" smtClean="0"/>
                        <a:t>Welcome by Darmstadt Major</a:t>
                      </a:r>
                      <a:endParaRPr lang="en-US" sz="1200" b="1" dirty="0"/>
                    </a:p>
                  </a:txBody>
                  <a:tcPr/>
                </a:tc>
                <a:tc>
                  <a:txBody>
                    <a:bodyPr/>
                    <a:lstStyle/>
                    <a:p>
                      <a:pPr>
                        <a:lnSpc>
                          <a:spcPts val="1200"/>
                        </a:lnSpc>
                      </a:pPr>
                      <a:r>
                        <a:rPr lang="en-US" sz="1200" b="1" dirty="0" err="1" smtClean="0"/>
                        <a:t>Jochen</a:t>
                      </a:r>
                      <a:r>
                        <a:rPr lang="en-US" sz="1200" b="1" baseline="0" dirty="0" smtClean="0"/>
                        <a:t> </a:t>
                      </a:r>
                      <a:r>
                        <a:rPr lang="en-US" sz="1200" b="1" dirty="0" err="1" smtClean="0"/>
                        <a:t>Partsch</a:t>
                      </a:r>
                      <a:endParaRPr lang="en-US" sz="1200" b="1" dirty="0"/>
                    </a:p>
                  </a:txBody>
                  <a:tcPr/>
                </a:tc>
              </a:tr>
              <a:tr h="228600">
                <a:tc>
                  <a:txBody>
                    <a:bodyPr/>
                    <a:lstStyle/>
                    <a:p>
                      <a:pPr>
                        <a:lnSpc>
                          <a:spcPts val="1200"/>
                        </a:lnSpc>
                      </a:pPr>
                      <a:r>
                        <a:rPr lang="en-US" sz="1200" b="1" dirty="0" smtClean="0"/>
                        <a:t>09:05</a:t>
                      </a:r>
                      <a:endParaRPr lang="en-US" sz="1200" b="1" dirty="0"/>
                    </a:p>
                  </a:txBody>
                  <a:tcPr/>
                </a:tc>
                <a:tc>
                  <a:txBody>
                    <a:bodyPr/>
                    <a:lstStyle/>
                    <a:p>
                      <a:pPr>
                        <a:lnSpc>
                          <a:spcPts val="1200"/>
                        </a:lnSpc>
                      </a:pPr>
                      <a:r>
                        <a:rPr lang="en-US" sz="1200" b="1" baseline="0" dirty="0" smtClean="0"/>
                        <a:t>Introduction by ESA/ESOC host</a:t>
                      </a:r>
                      <a:endParaRPr lang="en-US" sz="1200" b="1" dirty="0"/>
                    </a:p>
                  </a:txBody>
                  <a:tcPr/>
                </a:tc>
                <a:tc>
                  <a:txBody>
                    <a:bodyPr/>
                    <a:lstStyle/>
                    <a:p>
                      <a:pPr>
                        <a:lnSpc>
                          <a:spcPts val="1200"/>
                        </a:lnSpc>
                      </a:pPr>
                      <a:r>
                        <a:rPr lang="en-US" sz="1200" b="1" dirty="0" smtClean="0"/>
                        <a:t>Juan</a:t>
                      </a:r>
                      <a:r>
                        <a:rPr lang="en-US" sz="1200" b="1" baseline="0" dirty="0" smtClean="0"/>
                        <a:t> </a:t>
                      </a:r>
                      <a:r>
                        <a:rPr lang="en-US" sz="1200" b="1" baseline="0" dirty="0" err="1" smtClean="0"/>
                        <a:t>Miro</a:t>
                      </a:r>
                      <a:endParaRPr lang="en-US" sz="1200" b="1" dirty="0"/>
                    </a:p>
                  </a:txBody>
                  <a:tcPr/>
                </a:tc>
              </a:tr>
              <a:tr h="228600">
                <a:tc>
                  <a:txBody>
                    <a:bodyPr/>
                    <a:lstStyle/>
                    <a:p>
                      <a:pPr>
                        <a:lnSpc>
                          <a:spcPts val="1200"/>
                        </a:lnSpc>
                      </a:pPr>
                      <a:r>
                        <a:rPr lang="en-US" sz="1200" b="1" dirty="0" smtClean="0"/>
                        <a:t>09:15</a:t>
                      </a:r>
                      <a:endParaRPr lang="en-US" sz="1200" b="1" dirty="0"/>
                    </a:p>
                  </a:txBody>
                  <a:tcPr/>
                </a:tc>
                <a:tc>
                  <a:txBody>
                    <a:bodyPr/>
                    <a:lstStyle/>
                    <a:p>
                      <a:pPr>
                        <a:lnSpc>
                          <a:spcPts val="1200"/>
                        </a:lnSpc>
                      </a:pPr>
                      <a:r>
                        <a:rPr lang="en-US" sz="1200" b="1" dirty="0" smtClean="0"/>
                        <a:t>CCSDS</a:t>
                      </a:r>
                      <a:r>
                        <a:rPr lang="en-US" sz="1200" b="1" baseline="0" dirty="0" smtClean="0"/>
                        <a:t> meeting overview: Administrative, Boot Camp, Meetings</a:t>
                      </a:r>
                      <a:endParaRPr lang="en-US" sz="1200" b="1" dirty="0"/>
                    </a:p>
                  </a:txBody>
                  <a:tcPr/>
                </a:tc>
                <a:tc>
                  <a:txBody>
                    <a:bodyPr/>
                    <a:lstStyle/>
                    <a:p>
                      <a:pPr>
                        <a:lnSpc>
                          <a:spcPts val="1200"/>
                        </a:lnSpc>
                      </a:pPr>
                      <a:r>
                        <a:rPr lang="en-US" sz="1200" b="1" baseline="0" dirty="0" smtClean="0"/>
                        <a:t>Nick </a:t>
                      </a:r>
                      <a:r>
                        <a:rPr lang="en-US" sz="1200" b="1" baseline="0" dirty="0" err="1" smtClean="0"/>
                        <a:t>Tongson</a:t>
                      </a:r>
                      <a:r>
                        <a:rPr lang="en-US" sz="1200" b="1" baseline="0" dirty="0" smtClean="0"/>
                        <a:t>, Tom Gannett</a:t>
                      </a:r>
                    </a:p>
                  </a:txBody>
                  <a:tcPr/>
                </a:tc>
              </a:tr>
              <a:tr h="228600">
                <a:tc>
                  <a:txBody>
                    <a:bodyPr/>
                    <a:lstStyle/>
                    <a:p>
                      <a:pPr>
                        <a:lnSpc>
                          <a:spcPts val="1200"/>
                        </a:lnSpc>
                      </a:pPr>
                      <a:r>
                        <a:rPr lang="en-US" sz="1200" b="1" dirty="0" smtClean="0"/>
                        <a:t>09:25</a:t>
                      </a:r>
                      <a:endParaRPr lang="en-US" sz="1200" b="1" dirty="0"/>
                    </a:p>
                  </a:txBody>
                  <a:tcPr/>
                </a:tc>
                <a:tc>
                  <a:txBody>
                    <a:bodyPr/>
                    <a:lstStyle/>
                    <a:p>
                      <a:pPr>
                        <a:lnSpc>
                          <a:spcPts val="1200"/>
                        </a:lnSpc>
                      </a:pPr>
                      <a:r>
                        <a:rPr lang="en-US" sz="1200" b="1" dirty="0" smtClean="0"/>
                        <a:t>CESG Open Issues &amp; More</a:t>
                      </a:r>
                      <a:endParaRPr lang="en-US" sz="1200" b="1" dirty="0"/>
                    </a:p>
                  </a:txBody>
                  <a:tcPr/>
                </a:tc>
                <a:tc>
                  <a:txBody>
                    <a:bodyPr/>
                    <a:lstStyle/>
                    <a:p>
                      <a:pPr>
                        <a:lnSpc>
                          <a:spcPts val="1200"/>
                        </a:lnSpc>
                      </a:pPr>
                      <a:r>
                        <a:rPr lang="en-US" sz="1200" b="1" dirty="0" smtClean="0"/>
                        <a:t>Nestor </a:t>
                      </a:r>
                      <a:r>
                        <a:rPr lang="en-US" sz="1200" b="1" dirty="0" err="1" smtClean="0"/>
                        <a:t>Peccia</a:t>
                      </a:r>
                      <a:r>
                        <a:rPr lang="en-US" sz="1200" b="1" dirty="0" smtClean="0"/>
                        <a:t>, CESG Chair</a:t>
                      </a:r>
                      <a:endParaRPr lang="en-US" sz="1200" b="1" dirty="0"/>
                    </a:p>
                  </a:txBody>
                  <a:tcPr/>
                </a:tc>
              </a:tr>
              <a:tr h="228600">
                <a:tc>
                  <a:txBody>
                    <a:bodyPr/>
                    <a:lstStyle/>
                    <a:p>
                      <a:pPr>
                        <a:lnSpc>
                          <a:spcPts val="1200"/>
                        </a:lnSpc>
                      </a:pPr>
                      <a:r>
                        <a:rPr lang="en-US" sz="1200" b="1" dirty="0" smtClean="0"/>
                        <a:t>09:30</a:t>
                      </a:r>
                      <a:endParaRPr lang="en-US" sz="1200" b="1" dirty="0"/>
                    </a:p>
                  </a:txBody>
                  <a:tcPr/>
                </a:tc>
                <a:tc>
                  <a:txBody>
                    <a:bodyPr/>
                    <a:lstStyle/>
                    <a:p>
                      <a:pPr>
                        <a:lnSpc>
                          <a:spcPts val="1200"/>
                        </a:lnSpc>
                      </a:pPr>
                      <a:r>
                        <a:rPr lang="en-US" sz="1200" b="1" dirty="0" smtClean="0"/>
                        <a:t>Systems Engineering Area objectives</a:t>
                      </a:r>
                      <a:endParaRPr lang="en-US" sz="1200" b="1" dirty="0"/>
                    </a:p>
                  </a:txBody>
                  <a:tcPr/>
                </a:tc>
                <a:tc>
                  <a:txBody>
                    <a:bodyPr/>
                    <a:lstStyle/>
                    <a:p>
                      <a:pPr>
                        <a:lnSpc>
                          <a:spcPts val="1200"/>
                        </a:lnSpc>
                      </a:pPr>
                      <a:r>
                        <a:rPr lang="en-US" sz="1200" b="1" dirty="0" smtClean="0"/>
                        <a:t>Peter Shames, SEA</a:t>
                      </a:r>
                      <a:r>
                        <a:rPr lang="en-US" sz="1200" b="1" baseline="0" dirty="0" smtClean="0"/>
                        <a:t> Area Director</a:t>
                      </a:r>
                      <a:endParaRPr lang="en-US" sz="1200" b="1" dirty="0"/>
                    </a:p>
                  </a:txBody>
                  <a:tcPr/>
                </a:tc>
              </a:tr>
              <a:tr h="228600">
                <a:tc>
                  <a:txBody>
                    <a:bodyPr/>
                    <a:lstStyle/>
                    <a:p>
                      <a:pPr>
                        <a:lnSpc>
                          <a:spcPts val="1200"/>
                        </a:lnSpc>
                      </a:pPr>
                      <a:r>
                        <a:rPr lang="en-US" sz="1200" b="1" dirty="0" smtClean="0"/>
                        <a:t>09:37</a:t>
                      </a:r>
                      <a:endParaRPr lang="en-US" sz="1200" b="1" dirty="0"/>
                    </a:p>
                  </a:txBody>
                  <a:tcPr/>
                </a:tc>
                <a:tc>
                  <a:txBody>
                    <a:bodyPr/>
                    <a:lstStyle/>
                    <a:p>
                      <a:pPr>
                        <a:lnSpc>
                          <a:spcPts val="1200"/>
                        </a:lnSpc>
                      </a:pPr>
                      <a:r>
                        <a:rPr lang="en-US" sz="1200" b="1" dirty="0" smtClean="0"/>
                        <a:t>Mission Ops and Information Mgt Services</a:t>
                      </a:r>
                      <a:r>
                        <a:rPr lang="en-US" sz="1200" b="1" baseline="0" dirty="0" smtClean="0"/>
                        <a:t> </a:t>
                      </a:r>
                      <a:r>
                        <a:rPr lang="en-US" sz="1200" b="1" dirty="0" smtClean="0"/>
                        <a:t>Area objectives</a:t>
                      </a:r>
                      <a:endParaRPr lang="en-US" sz="1200" b="1" dirty="0"/>
                    </a:p>
                  </a:txBody>
                  <a:tcPr/>
                </a:tc>
                <a:tc>
                  <a:txBody>
                    <a:bodyPr/>
                    <a:lstStyle/>
                    <a:p>
                      <a:pPr>
                        <a:lnSpc>
                          <a:spcPts val="1200"/>
                        </a:lnSpc>
                      </a:pPr>
                      <a:r>
                        <a:rPr lang="en-US" sz="1200" b="1" dirty="0" smtClean="0"/>
                        <a:t>Mario</a:t>
                      </a:r>
                      <a:r>
                        <a:rPr lang="en-US" sz="1200" b="1" baseline="0" dirty="0" smtClean="0"/>
                        <a:t> </a:t>
                      </a:r>
                      <a:r>
                        <a:rPr lang="en-US" sz="1200" b="1" baseline="0" dirty="0" err="1" smtClean="0"/>
                        <a:t>Merri</a:t>
                      </a:r>
                      <a:r>
                        <a:rPr lang="en-US" sz="1200" b="1" dirty="0" smtClean="0"/>
                        <a:t>, MOIMS </a:t>
                      </a:r>
                      <a:r>
                        <a:rPr lang="en-US" sz="1200" b="1" baseline="0" dirty="0" smtClean="0"/>
                        <a:t>Area Director</a:t>
                      </a:r>
                      <a:endParaRPr lang="en-US" sz="1200" b="1" dirty="0"/>
                    </a:p>
                  </a:txBody>
                  <a:tcPr/>
                </a:tc>
              </a:tr>
              <a:tr h="228600">
                <a:tc>
                  <a:txBody>
                    <a:bodyPr/>
                    <a:lstStyle/>
                    <a:p>
                      <a:pPr>
                        <a:lnSpc>
                          <a:spcPts val="1200"/>
                        </a:lnSpc>
                      </a:pPr>
                      <a:r>
                        <a:rPr lang="en-US" sz="1200" b="1" dirty="0" smtClean="0"/>
                        <a:t>09:45</a:t>
                      </a:r>
                      <a:endParaRPr lang="en-US" sz="1200" b="1" dirty="0"/>
                    </a:p>
                  </a:txBody>
                  <a:tcPr/>
                </a:tc>
                <a:tc>
                  <a:txBody>
                    <a:bodyPr/>
                    <a:lstStyle/>
                    <a:p>
                      <a:pPr>
                        <a:lnSpc>
                          <a:spcPts val="1200"/>
                        </a:lnSpc>
                      </a:pPr>
                      <a:r>
                        <a:rPr lang="en-US" sz="1200" b="1" dirty="0" smtClean="0"/>
                        <a:t>Cross</a:t>
                      </a:r>
                      <a:r>
                        <a:rPr lang="en-US" sz="1200" b="1" baseline="0" dirty="0" smtClean="0"/>
                        <a:t> Support Services </a:t>
                      </a:r>
                      <a:r>
                        <a:rPr lang="en-US" sz="1200" b="1" dirty="0" smtClean="0"/>
                        <a:t>Area</a:t>
                      </a:r>
                      <a:r>
                        <a:rPr lang="en-US" sz="1200" b="1" baseline="0" dirty="0" smtClean="0"/>
                        <a:t> objectives</a:t>
                      </a:r>
                      <a:endParaRPr lang="en-US" sz="1200" b="1" dirty="0"/>
                    </a:p>
                  </a:txBody>
                  <a:tcPr/>
                </a:tc>
                <a:tc>
                  <a:txBody>
                    <a:bodyPr/>
                    <a:lstStyle/>
                    <a:p>
                      <a:pPr>
                        <a:lnSpc>
                          <a:spcPts val="1200"/>
                        </a:lnSpc>
                      </a:pPr>
                      <a:r>
                        <a:rPr lang="en-US" sz="1200" b="1" dirty="0" smtClean="0"/>
                        <a:t>Erik Barkley, CSS </a:t>
                      </a:r>
                      <a:r>
                        <a:rPr lang="en-US" sz="1200" b="1" baseline="0" dirty="0" smtClean="0"/>
                        <a:t>Area Director</a:t>
                      </a:r>
                      <a:endParaRPr lang="en-US" sz="1200" b="1" dirty="0"/>
                    </a:p>
                  </a:txBody>
                  <a:tcPr/>
                </a:tc>
              </a:tr>
              <a:tr h="228600">
                <a:tc>
                  <a:txBody>
                    <a:bodyPr/>
                    <a:lstStyle/>
                    <a:p>
                      <a:pPr>
                        <a:lnSpc>
                          <a:spcPts val="1200"/>
                        </a:lnSpc>
                      </a:pPr>
                      <a:r>
                        <a:rPr lang="en-US" sz="1200" b="1" dirty="0" smtClean="0"/>
                        <a:t>09:52</a:t>
                      </a:r>
                      <a:endParaRPr lang="en-US" sz="1200" b="1" dirty="0"/>
                    </a:p>
                  </a:txBody>
                  <a:tcPr/>
                </a:tc>
                <a:tc>
                  <a:txBody>
                    <a:bodyPr/>
                    <a:lstStyle/>
                    <a:p>
                      <a:pPr>
                        <a:lnSpc>
                          <a:spcPts val="1200"/>
                        </a:lnSpc>
                      </a:pPr>
                      <a:r>
                        <a:rPr lang="en-US" sz="1200" b="1" dirty="0" smtClean="0"/>
                        <a:t>Space Link Services Area objectives</a:t>
                      </a:r>
                      <a:endParaRPr lang="en-US" sz="1200" b="1" dirty="0"/>
                    </a:p>
                  </a:txBody>
                  <a:tcPr/>
                </a:tc>
                <a:tc>
                  <a:txBody>
                    <a:bodyPr/>
                    <a:lstStyle/>
                    <a:p>
                      <a:pPr>
                        <a:lnSpc>
                          <a:spcPts val="1200"/>
                        </a:lnSpc>
                      </a:pPr>
                      <a:r>
                        <a:rPr lang="en-US" sz="1200" b="1" dirty="0" smtClean="0"/>
                        <a:t>Gian-Paolo Calzolari, SLS</a:t>
                      </a:r>
                      <a:r>
                        <a:rPr lang="en-US" sz="1200" b="1" baseline="0" dirty="0" smtClean="0"/>
                        <a:t> Area Director</a:t>
                      </a:r>
                      <a:endParaRPr lang="en-US" sz="1200" b="1" dirty="0"/>
                    </a:p>
                  </a:txBody>
                  <a:tcPr/>
                </a:tc>
              </a:tr>
              <a:tr h="228600">
                <a:tc>
                  <a:txBody>
                    <a:bodyPr/>
                    <a:lstStyle/>
                    <a:p>
                      <a:pPr>
                        <a:lnSpc>
                          <a:spcPts val="1200"/>
                        </a:lnSpc>
                      </a:pPr>
                      <a:r>
                        <a:rPr lang="en-US" sz="1200" b="1" dirty="0" smtClean="0"/>
                        <a:t>09:59</a:t>
                      </a:r>
                      <a:endParaRPr lang="en-US" sz="1200" b="1" dirty="0"/>
                    </a:p>
                  </a:txBody>
                  <a:tcPr/>
                </a:tc>
                <a:tc>
                  <a:txBody>
                    <a:bodyPr/>
                    <a:lstStyle/>
                    <a:p>
                      <a:pPr>
                        <a:lnSpc>
                          <a:spcPts val="1200"/>
                        </a:lnSpc>
                      </a:pPr>
                      <a:r>
                        <a:rPr lang="en-US" sz="1200" b="1" dirty="0" smtClean="0"/>
                        <a:t>Space Internet Services Area objectives</a:t>
                      </a:r>
                      <a:endParaRPr lang="en-US" sz="1200" b="1" dirty="0"/>
                    </a:p>
                  </a:txBody>
                  <a:tcPr/>
                </a:tc>
                <a:tc>
                  <a:txBody>
                    <a:bodyPr/>
                    <a:lstStyle/>
                    <a:p>
                      <a:pPr>
                        <a:lnSpc>
                          <a:spcPts val="1200"/>
                        </a:lnSpc>
                      </a:pPr>
                      <a:r>
                        <a:rPr lang="en-US" sz="1200" b="1" dirty="0" smtClean="0"/>
                        <a:t>Keith Scott, SIS </a:t>
                      </a:r>
                      <a:r>
                        <a:rPr lang="en-US" sz="1200" b="1" baseline="0" dirty="0" smtClean="0"/>
                        <a:t>Area Director</a:t>
                      </a:r>
                      <a:endParaRPr lang="en-US" sz="1200" b="1" dirty="0"/>
                    </a:p>
                  </a:txBody>
                  <a:tcPr/>
                </a:tc>
              </a:tr>
              <a:tr h="228600">
                <a:tc>
                  <a:txBody>
                    <a:bodyPr/>
                    <a:lstStyle/>
                    <a:p>
                      <a:pPr>
                        <a:lnSpc>
                          <a:spcPts val="1200"/>
                        </a:lnSpc>
                      </a:pPr>
                      <a:r>
                        <a:rPr lang="en-US" sz="1200" b="1" dirty="0" smtClean="0"/>
                        <a:t>10:06</a:t>
                      </a:r>
                      <a:endParaRPr lang="en-US" sz="1200" b="1" dirty="0"/>
                    </a:p>
                  </a:txBody>
                  <a:tcPr/>
                </a:tc>
                <a:tc>
                  <a:txBody>
                    <a:bodyPr/>
                    <a:lstStyle/>
                    <a:p>
                      <a:pPr>
                        <a:lnSpc>
                          <a:spcPts val="1200"/>
                        </a:lnSpc>
                      </a:pPr>
                      <a:r>
                        <a:rPr lang="en-US" sz="1200" b="1" dirty="0" smtClean="0"/>
                        <a:t>Spacecraft</a:t>
                      </a:r>
                      <a:r>
                        <a:rPr lang="en-US" sz="1200" b="1" baseline="0" dirty="0" smtClean="0"/>
                        <a:t> Onboard Interface Services </a:t>
                      </a:r>
                      <a:r>
                        <a:rPr lang="en-US" sz="1200" b="1" dirty="0" smtClean="0"/>
                        <a:t>Area objectives</a:t>
                      </a:r>
                      <a:endParaRPr lang="en-US" sz="1200" b="1" dirty="0"/>
                    </a:p>
                  </a:txBody>
                  <a:tcPr/>
                </a:tc>
                <a:tc>
                  <a:txBody>
                    <a:bodyPr/>
                    <a:lstStyle/>
                    <a:p>
                      <a:pPr>
                        <a:lnSpc>
                          <a:spcPts val="1200"/>
                        </a:lnSpc>
                      </a:pPr>
                      <a:r>
                        <a:rPr lang="en-US" sz="1200" b="1" dirty="0" smtClean="0"/>
                        <a:t>Martin</a:t>
                      </a:r>
                      <a:r>
                        <a:rPr lang="en-US" sz="1200" b="1" baseline="0" dirty="0" smtClean="0"/>
                        <a:t> </a:t>
                      </a:r>
                      <a:r>
                        <a:rPr lang="en-US" sz="1200" b="1" baseline="0" dirty="0" err="1" smtClean="0"/>
                        <a:t>Suess</a:t>
                      </a:r>
                      <a:r>
                        <a:rPr lang="en-US" sz="1200" b="1" dirty="0" smtClean="0"/>
                        <a:t>, SOIS</a:t>
                      </a:r>
                      <a:r>
                        <a:rPr lang="en-US" sz="1200" b="1" baseline="0" dirty="0" smtClean="0"/>
                        <a:t> Area Director</a:t>
                      </a:r>
                      <a:endParaRPr lang="en-US" sz="1200" b="1" dirty="0"/>
                    </a:p>
                  </a:txBody>
                  <a:tcPr/>
                </a:tc>
              </a:tr>
              <a:tr h="228600">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10:15</a:t>
                      </a:r>
                    </a:p>
                  </a:txBody>
                  <a:tcPr/>
                </a:tc>
                <a:tc>
                  <a:txBody>
                    <a:bodyPr/>
                    <a:lstStyle/>
                    <a:p>
                      <a:pPr>
                        <a:lnSpc>
                          <a:spcPts val="1200"/>
                        </a:lnSpc>
                      </a:pPr>
                      <a:r>
                        <a:rPr lang="en-US" sz="1200" b="1" dirty="0" smtClean="0"/>
                        <a:t>Closing remarks; Adjourn</a:t>
                      </a:r>
                      <a:endParaRPr lang="en-US" sz="1200" b="1" dirty="0"/>
                    </a:p>
                  </a:txBody>
                  <a:tcPr/>
                </a:tc>
                <a:tc>
                  <a:txBody>
                    <a:bodyPr/>
                    <a:lstStyle/>
                    <a:p>
                      <a:pPr>
                        <a:lnSpc>
                          <a:spcPts val="1200"/>
                        </a:lnSpc>
                      </a:pPr>
                      <a:endParaRPr lang="en-US" sz="1200" b="1" dirty="0"/>
                    </a:p>
                  </a:txBody>
                  <a:tcPr/>
                </a:tc>
              </a:tr>
            </a:tbl>
          </a:graphicData>
        </a:graphic>
      </p:graphicFrame>
      <p:pic>
        <p:nvPicPr>
          <p:cNvPr id="5" name="Picture 2" descr="Darmsta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54380"/>
            <a:ext cx="5191783" cy="25222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RESOURCES</a:t>
            </a:r>
            <a:endParaRPr lang="en-US" dirty="0">
              <a:solidFill>
                <a:srgbClr val="000099"/>
              </a:solidFill>
              <a:effectLst>
                <a:outerShdw blurRad="38100" dist="38100" dir="2700000" algn="tl">
                  <a:srgbClr val="000000">
                    <a:alpha val="43137"/>
                  </a:srgbClr>
                </a:outerShdw>
              </a:effectLst>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80477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76200"/>
            <a:ext cx="2750359" cy="523220"/>
          </a:xfrm>
          <a:prstGeom prst="rect">
            <a:avLst/>
          </a:prstGeom>
          <a:solidFill>
            <a:srgbClr val="FF0000"/>
          </a:solidFill>
        </p:spPr>
        <p:txBody>
          <a:bodyPr wrap="square" rtlCol="0">
            <a:spAutoFit/>
          </a:bodyPr>
          <a:lstStyle/>
          <a:p>
            <a:pPr algn="ctr"/>
            <a:r>
              <a:rPr lang="en-GB" sz="1400" b="1" dirty="0" smtClean="0">
                <a:solidFill>
                  <a:schemeClr val="bg1"/>
                </a:solidFill>
              </a:rPr>
              <a:t>To be reviewed</a:t>
            </a:r>
          </a:p>
          <a:p>
            <a:r>
              <a:rPr lang="en-GB" sz="1400" b="1" dirty="0" smtClean="0">
                <a:solidFill>
                  <a:schemeClr val="bg1"/>
                </a:solidFill>
              </a:rPr>
              <a:t>CESG Chair will visit each WG </a:t>
            </a:r>
            <a:endParaRPr lang="en-GB" sz="1400" b="1" dirty="0">
              <a:solidFill>
                <a:schemeClr val="bg1"/>
              </a:solidFill>
            </a:endParaRPr>
          </a:p>
        </p:txBody>
      </p:sp>
      <p:sp>
        <p:nvSpPr>
          <p:cNvPr id="5" name="TextBox 4"/>
          <p:cNvSpPr txBox="1"/>
          <p:nvPr/>
        </p:nvSpPr>
        <p:spPr>
          <a:xfrm rot="19631283">
            <a:off x="6560171" y="1854181"/>
            <a:ext cx="2217274" cy="461665"/>
          </a:xfrm>
          <a:prstGeom prst="rect">
            <a:avLst/>
          </a:prstGeom>
          <a:solidFill>
            <a:srgbClr val="FFFF00"/>
          </a:solidFill>
        </p:spPr>
        <p:txBody>
          <a:bodyPr wrap="none" rtlCol="0">
            <a:spAutoFit/>
          </a:bodyPr>
          <a:lstStyle/>
          <a:p>
            <a:r>
              <a:rPr lang="en-GB" dirty="0" smtClean="0"/>
              <a:t>Nestor to update</a:t>
            </a:r>
            <a:endParaRPr lang="en-GB" dirty="0"/>
          </a:p>
        </p:txBody>
      </p:sp>
    </p:spTree>
    <p:extLst>
      <p:ext uri="{BB962C8B-B14F-4D97-AF65-F5344CB8AC3E}">
        <p14:creationId xmlns:p14="http://schemas.microsoft.com/office/powerpoint/2010/main" val="35538386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CESG / CMC Poll Statistics</a:t>
            </a:r>
            <a:endParaRPr lang="en-US" dirty="0">
              <a:solidFill>
                <a:srgbClr val="000099"/>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auto">
          <a:xfrm>
            <a:off x="276916" y="914400"/>
            <a:ext cx="8790883"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ts val="1920"/>
              </a:lnSpc>
              <a:spcBef>
                <a:spcPts val="0"/>
              </a:spcBef>
              <a:spcAft>
                <a:spcPts val="0"/>
              </a:spcAft>
            </a:pPr>
            <a:r>
              <a:rPr lang="en-US" sz="2000" dirty="0"/>
              <a:t>CMC Polls </a:t>
            </a:r>
            <a:r>
              <a:rPr lang="en-US" sz="1600" dirty="0"/>
              <a:t>since </a:t>
            </a:r>
            <a:r>
              <a:rPr lang="en-US" sz="1600" dirty="0" smtClean="0"/>
              <a:t>London meeting (Nov </a:t>
            </a:r>
            <a:r>
              <a:rPr lang="en-US" sz="1600" dirty="0"/>
              <a:t>2014)</a:t>
            </a:r>
          </a:p>
          <a:p>
            <a:pPr lvl="1">
              <a:lnSpc>
                <a:spcPts val="1920"/>
              </a:lnSpc>
              <a:spcBef>
                <a:spcPts val="0"/>
              </a:spcBef>
              <a:spcAft>
                <a:spcPts val="0"/>
              </a:spcAft>
            </a:pPr>
            <a:r>
              <a:rPr lang="en-US" sz="1600" dirty="0"/>
              <a:t>Publication</a:t>
            </a:r>
          </a:p>
          <a:p>
            <a:pPr lvl="2">
              <a:lnSpc>
                <a:spcPts val="1500"/>
              </a:lnSpc>
              <a:spcBef>
                <a:spcPts val="0"/>
              </a:spcBef>
              <a:spcAft>
                <a:spcPts val="0"/>
              </a:spcAft>
            </a:pPr>
            <a:r>
              <a:rPr lang="en-US" sz="1400" dirty="0">
                <a:solidFill>
                  <a:srgbClr val="000099"/>
                </a:solidFill>
              </a:rPr>
              <a:t>SLS RFM Part 1 Earth Station and Spacecraft</a:t>
            </a:r>
          </a:p>
          <a:p>
            <a:pPr lvl="2">
              <a:lnSpc>
                <a:spcPts val="1500"/>
              </a:lnSpc>
              <a:spcBef>
                <a:spcPts val="0"/>
              </a:spcBef>
              <a:spcAft>
                <a:spcPts val="0"/>
              </a:spcAft>
            </a:pPr>
            <a:r>
              <a:rPr lang="en-US" sz="1400" dirty="0">
                <a:solidFill>
                  <a:srgbClr val="00B050"/>
                </a:solidFill>
              </a:rPr>
              <a:t>SEA </a:t>
            </a:r>
            <a:r>
              <a:rPr lang="en-US" sz="1400" dirty="0" err="1">
                <a:solidFill>
                  <a:srgbClr val="00B050"/>
                </a:solidFill>
              </a:rPr>
              <a:t>Cryptographics</a:t>
            </a:r>
            <a:r>
              <a:rPr lang="en-US" sz="1400" dirty="0">
                <a:solidFill>
                  <a:srgbClr val="00B050"/>
                </a:solidFill>
              </a:rPr>
              <a:t> Algorithm</a:t>
            </a:r>
          </a:p>
          <a:p>
            <a:pPr lvl="2">
              <a:lnSpc>
                <a:spcPts val="1500"/>
              </a:lnSpc>
              <a:spcBef>
                <a:spcPts val="0"/>
              </a:spcBef>
              <a:spcAft>
                <a:spcPts val="0"/>
              </a:spcAft>
            </a:pPr>
            <a:r>
              <a:rPr lang="en-US" sz="1400" dirty="0">
                <a:solidFill>
                  <a:srgbClr val="00B050"/>
                </a:solidFill>
              </a:rPr>
              <a:t>SLS Image Data Compression</a:t>
            </a:r>
            <a:endParaRPr lang="en-US" sz="1400" dirty="0">
              <a:solidFill>
                <a:srgbClr val="CC3300"/>
              </a:solidFill>
            </a:endParaRPr>
          </a:p>
          <a:p>
            <a:pPr lvl="2">
              <a:lnSpc>
                <a:spcPts val="1500"/>
              </a:lnSpc>
              <a:spcBef>
                <a:spcPts val="0"/>
              </a:spcBef>
              <a:spcAft>
                <a:spcPts val="0"/>
              </a:spcAft>
            </a:pPr>
            <a:r>
              <a:rPr lang="en-US" sz="1400" dirty="0">
                <a:solidFill>
                  <a:srgbClr val="FFC000"/>
                </a:solidFill>
                <a:ea typeface="ＭＳ Ｐゴシック" pitchFamily="34" charset="-128"/>
              </a:rPr>
              <a:t>CCSDS P</a:t>
            </a:r>
            <a:r>
              <a:rPr lang="en-US" sz="1400" dirty="0" smtClean="0">
                <a:solidFill>
                  <a:srgbClr val="FFC000"/>
                </a:solidFill>
                <a:ea typeface="ＭＳ Ｐゴシック" pitchFamily="34" charset="-128"/>
              </a:rPr>
              <a:t>rocedures </a:t>
            </a:r>
            <a:r>
              <a:rPr lang="en-US" sz="1400" dirty="0">
                <a:solidFill>
                  <a:srgbClr val="FFC000"/>
                </a:solidFill>
                <a:ea typeface="ＭＳ Ｐゴシック" pitchFamily="34" charset="-128"/>
              </a:rPr>
              <a:t>and Organization Yellow Book</a:t>
            </a:r>
            <a:endParaRPr lang="en-US" sz="1400" dirty="0"/>
          </a:p>
          <a:p>
            <a:pPr lvl="1">
              <a:lnSpc>
                <a:spcPts val="1920"/>
              </a:lnSpc>
              <a:spcBef>
                <a:spcPts val="0"/>
              </a:spcBef>
              <a:spcAft>
                <a:spcPts val="0"/>
              </a:spcAft>
            </a:pPr>
            <a:r>
              <a:rPr lang="en-US" sz="1600" dirty="0"/>
              <a:t>Agency Review</a:t>
            </a:r>
          </a:p>
          <a:p>
            <a:pPr lvl="2">
              <a:lnSpc>
                <a:spcPts val="1500"/>
              </a:lnSpc>
              <a:spcBef>
                <a:spcPts val="0"/>
              </a:spcBef>
              <a:spcAft>
                <a:spcPts val="0"/>
              </a:spcAft>
            </a:pPr>
            <a:r>
              <a:rPr lang="en-US" sz="1400" dirty="0" smtClean="0">
                <a:solidFill>
                  <a:srgbClr val="FF0000"/>
                </a:solidFill>
              </a:rPr>
              <a:t>CSS </a:t>
            </a:r>
            <a:r>
              <a:rPr lang="en-US" sz="1400" dirty="0">
                <a:solidFill>
                  <a:srgbClr val="FF0000"/>
                </a:solidFill>
              </a:rPr>
              <a:t>CSA – </a:t>
            </a:r>
            <a:r>
              <a:rPr lang="en-US" sz="1400" dirty="0" smtClean="0">
                <a:solidFill>
                  <a:srgbClr val="FF0000"/>
                </a:solidFill>
              </a:rPr>
              <a:t>Space Communication Cross Support Architecture Requirements Document</a:t>
            </a:r>
          </a:p>
          <a:p>
            <a:pPr lvl="2">
              <a:lnSpc>
                <a:spcPts val="1500"/>
              </a:lnSpc>
              <a:spcBef>
                <a:spcPts val="0"/>
              </a:spcBef>
              <a:spcAft>
                <a:spcPts val="0"/>
              </a:spcAft>
            </a:pPr>
            <a:r>
              <a:rPr lang="en-US" sz="1400" dirty="0" smtClean="0">
                <a:solidFill>
                  <a:srgbClr val="FF0000"/>
                </a:solidFill>
              </a:rPr>
              <a:t>CSS </a:t>
            </a:r>
            <a:r>
              <a:rPr lang="en-US" sz="1400" dirty="0">
                <a:solidFill>
                  <a:srgbClr val="FF0000"/>
                </a:solidFill>
              </a:rPr>
              <a:t>CSTS – SLE Internet Protocol for Transfer Services</a:t>
            </a:r>
          </a:p>
          <a:p>
            <a:pPr lvl="1">
              <a:lnSpc>
                <a:spcPts val="1920"/>
              </a:lnSpc>
              <a:spcBef>
                <a:spcPts val="0"/>
              </a:spcBef>
              <a:spcAft>
                <a:spcPts val="0"/>
              </a:spcAft>
            </a:pPr>
            <a:r>
              <a:rPr lang="en-US" sz="1600" dirty="0"/>
              <a:t>Nomination of James </a:t>
            </a:r>
            <a:r>
              <a:rPr lang="en-US" sz="1600" dirty="0" err="1"/>
              <a:t>Afarin</a:t>
            </a:r>
            <a:r>
              <a:rPr lang="en-US" sz="1600" dirty="0"/>
              <a:t> (NASA) as new CMC Chair and General </a:t>
            </a:r>
            <a:r>
              <a:rPr lang="en-US" sz="1600" dirty="0" smtClean="0"/>
              <a:t>Secretary</a:t>
            </a:r>
          </a:p>
          <a:p>
            <a:pPr lvl="1">
              <a:lnSpc>
                <a:spcPts val="1920"/>
              </a:lnSpc>
              <a:spcBef>
                <a:spcPts val="0"/>
              </a:spcBef>
              <a:spcAft>
                <a:spcPts val="0"/>
              </a:spcAft>
            </a:pPr>
            <a:r>
              <a:rPr lang="en-US" sz="1600" dirty="0" smtClean="0"/>
              <a:t>Nomination of new ADs / DADs </a:t>
            </a:r>
            <a:endParaRPr lang="en-US" sz="1600" dirty="0"/>
          </a:p>
          <a:p>
            <a:pPr lvl="1">
              <a:lnSpc>
                <a:spcPts val="1920"/>
              </a:lnSpc>
              <a:spcBef>
                <a:spcPts val="0"/>
              </a:spcBef>
              <a:spcAft>
                <a:spcPts val="0"/>
              </a:spcAft>
            </a:pPr>
            <a:r>
              <a:rPr lang="en-US" sz="1600" dirty="0"/>
              <a:t>Approval of CSS </a:t>
            </a:r>
            <a:r>
              <a:rPr lang="en-US" sz="1600" dirty="0" smtClean="0"/>
              <a:t>CSTS, SIS </a:t>
            </a:r>
            <a:r>
              <a:rPr lang="en-US" sz="1600" dirty="0"/>
              <a:t>DTN </a:t>
            </a:r>
            <a:r>
              <a:rPr lang="en-US" sz="1600" dirty="0" smtClean="0"/>
              <a:t>and MOIMS DAI new </a:t>
            </a:r>
            <a:r>
              <a:rPr lang="en-US" sz="1600" dirty="0"/>
              <a:t>Projects</a:t>
            </a:r>
          </a:p>
          <a:p>
            <a:pPr lvl="1">
              <a:lnSpc>
                <a:spcPts val="1920"/>
              </a:lnSpc>
              <a:spcBef>
                <a:spcPts val="0"/>
              </a:spcBef>
              <a:spcAft>
                <a:spcPts val="0"/>
              </a:spcAft>
            </a:pPr>
            <a:r>
              <a:rPr lang="en-US" sz="1600" dirty="0"/>
              <a:t>Approval of online Strategic Plan</a:t>
            </a:r>
          </a:p>
          <a:p>
            <a:pPr lvl="1">
              <a:lnSpc>
                <a:spcPts val="1920"/>
              </a:lnSpc>
              <a:spcBef>
                <a:spcPts val="0"/>
              </a:spcBef>
              <a:spcAft>
                <a:spcPts val="0"/>
              </a:spcAft>
            </a:pPr>
            <a:r>
              <a:rPr lang="en-US" sz="1600" dirty="0"/>
              <a:t>Completion of MOIMS Digital Repository Audit and Certification WG</a:t>
            </a:r>
          </a:p>
          <a:p>
            <a:pPr lvl="1">
              <a:lnSpc>
                <a:spcPts val="1920"/>
              </a:lnSpc>
              <a:spcBef>
                <a:spcPts val="0"/>
              </a:spcBef>
              <a:spcAft>
                <a:spcPts val="0"/>
              </a:spcAft>
            </a:pPr>
            <a:r>
              <a:rPr lang="en-US" sz="1600" dirty="0"/>
              <a:t>Approval of the Electronics and Telecommunications Research Institute (ETRI) of South Korea as a CCSDS Observer Agency</a:t>
            </a:r>
          </a:p>
          <a:p>
            <a:pPr>
              <a:lnSpc>
                <a:spcPts val="1920"/>
              </a:lnSpc>
              <a:spcBef>
                <a:spcPts val="0"/>
              </a:spcBef>
              <a:spcAft>
                <a:spcPts val="0"/>
              </a:spcAft>
              <a:defRPr/>
            </a:pPr>
            <a:r>
              <a:rPr lang="en-US" sz="2000" dirty="0">
                <a:ea typeface="ＭＳ Ｐゴシック" pitchFamily="34" charset="-128"/>
              </a:rPr>
              <a:t>CESG Polls </a:t>
            </a:r>
            <a:r>
              <a:rPr lang="en-US" sz="1600" dirty="0">
                <a:ea typeface="ＭＳ Ｐゴシック" pitchFamily="34" charset="-128"/>
              </a:rPr>
              <a:t>since </a:t>
            </a:r>
            <a:r>
              <a:rPr lang="en-US" sz="1600" dirty="0" smtClean="0">
                <a:ea typeface="ＭＳ Ｐゴシック" pitchFamily="34" charset="-128"/>
              </a:rPr>
              <a:t>London meeting, </a:t>
            </a:r>
            <a:r>
              <a:rPr lang="en-US" sz="1600" dirty="0">
                <a:ea typeface="ＭＳ Ｐゴシック" pitchFamily="34" charset="-128"/>
              </a:rPr>
              <a:t>not through CMC Poll yet</a:t>
            </a:r>
          </a:p>
          <a:p>
            <a:pPr lvl="1">
              <a:lnSpc>
                <a:spcPts val="1920"/>
              </a:lnSpc>
              <a:spcBef>
                <a:spcPts val="0"/>
              </a:spcBef>
              <a:spcAft>
                <a:spcPts val="0"/>
              </a:spcAft>
              <a:defRPr/>
            </a:pPr>
            <a:r>
              <a:rPr lang="en-US" sz="1600" dirty="0">
                <a:ea typeface="ＭＳ Ｐゴシック" pitchFamily="34" charset="-128"/>
              </a:rPr>
              <a:t>Publication</a:t>
            </a:r>
          </a:p>
          <a:p>
            <a:pPr lvl="2">
              <a:lnSpc>
                <a:spcPts val="1500"/>
              </a:lnSpc>
              <a:spcBef>
                <a:spcPts val="0"/>
              </a:spcBef>
              <a:spcAft>
                <a:spcPts val="0"/>
              </a:spcAft>
              <a:defRPr/>
            </a:pPr>
            <a:r>
              <a:rPr lang="en-US" sz="1400" dirty="0">
                <a:solidFill>
                  <a:schemeClr val="accent1">
                    <a:lumMod val="50000"/>
                  </a:schemeClr>
                </a:solidFill>
                <a:ea typeface="ＭＳ Ｐゴシック" pitchFamily="34" charset="-128"/>
              </a:rPr>
              <a:t>SIS Digital Motion Imagery</a:t>
            </a:r>
          </a:p>
          <a:p>
            <a:pPr lvl="2">
              <a:lnSpc>
                <a:spcPts val="1500"/>
              </a:lnSpc>
              <a:spcBef>
                <a:spcPts val="0"/>
              </a:spcBef>
              <a:spcAft>
                <a:spcPts val="0"/>
              </a:spcAft>
              <a:defRPr/>
            </a:pPr>
            <a:r>
              <a:rPr lang="en-US" sz="1400" dirty="0">
                <a:solidFill>
                  <a:srgbClr val="00B050"/>
                </a:solidFill>
                <a:ea typeface="ＭＳ Ｐゴシック" pitchFamily="34" charset="-128"/>
              </a:rPr>
              <a:t>SIS Motion Imagery and </a:t>
            </a:r>
            <a:r>
              <a:rPr lang="en-US" sz="1400" dirty="0" smtClean="0">
                <a:solidFill>
                  <a:srgbClr val="00B050"/>
                </a:solidFill>
                <a:ea typeface="ＭＳ Ｐゴシック" pitchFamily="34" charset="-128"/>
              </a:rPr>
              <a:t>Applications</a:t>
            </a:r>
          </a:p>
          <a:p>
            <a:pPr lvl="2">
              <a:lnSpc>
                <a:spcPts val="1500"/>
              </a:lnSpc>
              <a:spcBef>
                <a:spcPts val="0"/>
              </a:spcBef>
              <a:spcAft>
                <a:spcPts val="0"/>
              </a:spcAft>
              <a:defRPr/>
            </a:pPr>
            <a:r>
              <a:rPr lang="en-US" sz="1400" dirty="0" smtClean="0">
                <a:solidFill>
                  <a:srgbClr val="CC3300"/>
                </a:solidFill>
                <a:ea typeface="ＭＳ Ｐゴシック" pitchFamily="34" charset="-128"/>
              </a:rPr>
              <a:t>SLS Short Block length LDPC codes for TC sync and channel coding</a:t>
            </a:r>
          </a:p>
          <a:p>
            <a:pPr lvl="2">
              <a:lnSpc>
                <a:spcPts val="1500"/>
              </a:lnSpc>
              <a:spcBef>
                <a:spcPts val="0"/>
              </a:spcBef>
              <a:spcAft>
                <a:spcPts val="0"/>
              </a:spcAft>
              <a:defRPr/>
            </a:pPr>
            <a:r>
              <a:rPr lang="en-US" sz="1400" dirty="0" smtClean="0">
                <a:solidFill>
                  <a:schemeClr val="accent1">
                    <a:lumMod val="50000"/>
                  </a:schemeClr>
                </a:solidFill>
                <a:ea typeface="ＭＳ Ｐゴシック" pitchFamily="34" charset="-128"/>
              </a:rPr>
              <a:t>MOIMS MAL </a:t>
            </a:r>
            <a:r>
              <a:rPr lang="en-US" sz="1400" dirty="0" err="1" smtClean="0">
                <a:solidFill>
                  <a:schemeClr val="accent1">
                    <a:lumMod val="50000"/>
                  </a:schemeClr>
                </a:solidFill>
                <a:ea typeface="ＭＳ Ｐゴシック" pitchFamily="34" charset="-128"/>
              </a:rPr>
              <a:t>Spacde</a:t>
            </a:r>
            <a:r>
              <a:rPr lang="en-US" sz="1400" dirty="0" smtClean="0">
                <a:solidFill>
                  <a:schemeClr val="accent1">
                    <a:lumMod val="50000"/>
                  </a:schemeClr>
                </a:solidFill>
                <a:ea typeface="ＭＳ Ｐゴシック" pitchFamily="34" charset="-128"/>
              </a:rPr>
              <a:t> Packet Binding</a:t>
            </a:r>
          </a:p>
          <a:p>
            <a:pPr lvl="2">
              <a:lnSpc>
                <a:spcPts val="1500"/>
              </a:lnSpc>
              <a:spcBef>
                <a:spcPts val="0"/>
              </a:spcBef>
              <a:spcAft>
                <a:spcPts val="0"/>
              </a:spcAft>
              <a:defRPr/>
            </a:pPr>
            <a:r>
              <a:rPr lang="en-US" sz="1400" dirty="0" smtClean="0">
                <a:solidFill>
                  <a:schemeClr val="accent1">
                    <a:lumMod val="50000"/>
                  </a:schemeClr>
                </a:solidFill>
                <a:ea typeface="ＭＳ Ｐゴシック" pitchFamily="34" charset="-128"/>
              </a:rPr>
              <a:t>SIS </a:t>
            </a:r>
            <a:r>
              <a:rPr lang="en-US" sz="1400" dirty="0" err="1" smtClean="0">
                <a:solidFill>
                  <a:schemeClr val="accent1">
                    <a:lumMod val="50000"/>
                  </a:schemeClr>
                </a:solidFill>
                <a:ea typeface="ＭＳ Ｐゴシック" pitchFamily="34" charset="-128"/>
              </a:rPr>
              <a:t>Licklider</a:t>
            </a:r>
            <a:r>
              <a:rPr lang="en-US" sz="1400" dirty="0" smtClean="0">
                <a:solidFill>
                  <a:schemeClr val="accent1">
                    <a:lumMod val="50000"/>
                  </a:schemeClr>
                </a:solidFill>
                <a:ea typeface="ＭＳ Ｐゴシック" pitchFamily="34" charset="-128"/>
              </a:rPr>
              <a:t> Transmission Protocol</a:t>
            </a:r>
          </a:p>
          <a:p>
            <a:pPr lvl="2">
              <a:lnSpc>
                <a:spcPts val="1500"/>
              </a:lnSpc>
              <a:spcBef>
                <a:spcPts val="0"/>
              </a:spcBef>
              <a:spcAft>
                <a:spcPts val="0"/>
              </a:spcAft>
              <a:defRPr/>
            </a:pPr>
            <a:r>
              <a:rPr lang="en-US" sz="1400" dirty="0" smtClean="0">
                <a:solidFill>
                  <a:srgbClr val="00B050"/>
                </a:solidFill>
                <a:ea typeface="ＭＳ Ｐゴシック" pitchFamily="34" charset="-128"/>
              </a:rPr>
              <a:t>SOIS Wireless Network communication Overview for Space Mission Operations</a:t>
            </a:r>
          </a:p>
          <a:p>
            <a:pPr lvl="1">
              <a:lnSpc>
                <a:spcPts val="1920"/>
              </a:lnSpc>
              <a:spcBef>
                <a:spcPts val="0"/>
              </a:spcBef>
              <a:spcAft>
                <a:spcPts val="0"/>
              </a:spcAft>
              <a:defRPr/>
            </a:pPr>
            <a:r>
              <a:rPr lang="en-US" sz="1400" dirty="0" smtClean="0">
                <a:ea typeface="ＭＳ Ｐゴシック" pitchFamily="34" charset="-128"/>
              </a:rPr>
              <a:t>Nomination of new SM&amp;C Chair (Dan Smith – NASA/GSFC) and Deputy Chair (M. </a:t>
            </a:r>
            <a:r>
              <a:rPr lang="en-US" sz="1400" dirty="0" err="1" smtClean="0">
                <a:ea typeface="ＭＳ Ｐゴシック" pitchFamily="34" charset="-128"/>
              </a:rPr>
              <a:t>Sarkarati</a:t>
            </a:r>
            <a:r>
              <a:rPr lang="en-US" sz="1400" dirty="0" smtClean="0">
                <a:ea typeface="ＭＳ Ｐゴシック" pitchFamily="34" charset="-128"/>
              </a:rPr>
              <a:t> – ESA)</a:t>
            </a:r>
          </a:p>
          <a:p>
            <a:pPr lvl="1">
              <a:lnSpc>
                <a:spcPts val="1920"/>
              </a:lnSpc>
              <a:spcBef>
                <a:spcPts val="0"/>
              </a:spcBef>
              <a:spcAft>
                <a:spcPts val="0"/>
              </a:spcAft>
              <a:defRPr/>
            </a:pPr>
            <a:r>
              <a:rPr lang="en-US" sz="1400" dirty="0" smtClean="0">
                <a:ea typeface="ＭＳ Ｐゴシック" pitchFamily="34" charset="-128"/>
              </a:rPr>
              <a:t>Nomination of NAV WG Deputy Chair (Frank </a:t>
            </a:r>
            <a:r>
              <a:rPr lang="en-US" sz="1400" dirty="0" err="1" smtClean="0">
                <a:ea typeface="ＭＳ Ｐゴシック" pitchFamily="34" charset="-128"/>
              </a:rPr>
              <a:t>Dreger</a:t>
            </a:r>
            <a:r>
              <a:rPr lang="en-US" sz="1400" dirty="0" smtClean="0">
                <a:ea typeface="ＭＳ Ｐゴシック" pitchFamily="34" charset="-128"/>
              </a:rPr>
              <a:t> – ESA) and SOIS App WG chair (J. Wilmot – NASA/GSFC)</a:t>
            </a:r>
            <a:endParaRPr lang="en-US" sz="1400" dirty="0">
              <a:ea typeface="ＭＳ Ｐゴシック" pitchFamily="34" charset="-128"/>
            </a:endParaRPr>
          </a:p>
          <a:p>
            <a:pPr>
              <a:lnSpc>
                <a:spcPts val="1920"/>
              </a:lnSpc>
              <a:spcBef>
                <a:spcPts val="0"/>
              </a:spcBef>
              <a:spcAft>
                <a:spcPts val="0"/>
              </a:spcAft>
            </a:pPr>
            <a:endParaRPr lang="en-US" sz="1900" dirty="0"/>
          </a:p>
          <a:p>
            <a:pPr>
              <a:lnSpc>
                <a:spcPts val="1920"/>
              </a:lnSpc>
              <a:spcBef>
                <a:spcPts val="0"/>
              </a:spcBef>
              <a:spcAft>
                <a:spcPts val="0"/>
              </a:spcAft>
            </a:pPr>
            <a:endParaRPr lang="en-US" sz="1900" dirty="0" smtClean="0"/>
          </a:p>
        </p:txBody>
      </p:sp>
      <p:sp>
        <p:nvSpPr>
          <p:cNvPr id="4" name="TextBox 3"/>
          <p:cNvSpPr txBox="1"/>
          <p:nvPr/>
        </p:nvSpPr>
        <p:spPr>
          <a:xfrm rot="19631283">
            <a:off x="6560171" y="1854181"/>
            <a:ext cx="2217274" cy="461665"/>
          </a:xfrm>
          <a:prstGeom prst="rect">
            <a:avLst/>
          </a:prstGeom>
          <a:solidFill>
            <a:srgbClr val="FFFF00"/>
          </a:solidFill>
        </p:spPr>
        <p:txBody>
          <a:bodyPr wrap="none" rtlCol="0">
            <a:spAutoFit/>
          </a:bodyPr>
          <a:lstStyle/>
          <a:p>
            <a:r>
              <a:rPr lang="en-GB" dirty="0" smtClean="0"/>
              <a:t>Nestor to update</a:t>
            </a:r>
            <a:endParaRPr lang="en-GB" dirty="0"/>
          </a:p>
        </p:txBody>
      </p:sp>
    </p:spTree>
    <p:extLst>
      <p:ext uri="{BB962C8B-B14F-4D97-AF65-F5344CB8AC3E}">
        <p14:creationId xmlns:p14="http://schemas.microsoft.com/office/powerpoint/2010/main" val="26261815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rPr>
              <a:t>SEA Meeting Objectives</a:t>
            </a:r>
          </a:p>
        </p:txBody>
      </p:sp>
      <p:sp>
        <p:nvSpPr>
          <p:cNvPr id="5" name="Rectangle 3"/>
          <p:cNvSpPr txBox="1">
            <a:spLocks noChangeArrowheads="1"/>
          </p:cNvSpPr>
          <p:nvPr/>
        </p:nvSpPr>
        <p:spPr bwMode="auto">
          <a:xfrm>
            <a:off x="304800" y="838200"/>
            <a:ext cx="86868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600" dirty="0" smtClean="0">
                <a:solidFill>
                  <a:srgbClr val="A50021"/>
                </a:solidFill>
              </a:rPr>
              <a:t>Security WG</a:t>
            </a:r>
          </a:p>
          <a:p>
            <a:pPr lvl="1">
              <a:lnSpc>
                <a:spcPct val="100000"/>
              </a:lnSpc>
              <a:spcBef>
                <a:spcPct val="0"/>
              </a:spcBef>
              <a:spcAft>
                <a:spcPct val="0"/>
              </a:spcAft>
            </a:pPr>
            <a:r>
              <a:rPr lang="en-US" sz="1200" dirty="0" smtClean="0"/>
              <a:t>Link Layer Security (BB)			Joint with SLS, RID processing</a:t>
            </a:r>
          </a:p>
          <a:p>
            <a:pPr lvl="1">
              <a:lnSpc>
                <a:spcPct val="100000"/>
              </a:lnSpc>
              <a:spcBef>
                <a:spcPct val="0"/>
              </a:spcBef>
              <a:spcAft>
                <a:spcPct val="0"/>
              </a:spcAft>
            </a:pPr>
            <a:r>
              <a:rPr lang="en-US" sz="1200" dirty="0" smtClean="0"/>
              <a:t>Key Management (GB, MB)			MB draft in work, application worked in SDLS</a:t>
            </a:r>
          </a:p>
          <a:p>
            <a:pPr lvl="1">
              <a:lnSpc>
                <a:spcPct val="100000"/>
              </a:lnSpc>
              <a:spcBef>
                <a:spcPct val="0"/>
              </a:spcBef>
              <a:spcAft>
                <a:spcPct val="0"/>
              </a:spcAft>
            </a:pPr>
            <a:r>
              <a:rPr lang="en-US" sz="1200" dirty="0" smtClean="0"/>
              <a:t>Network Layer Security			Testing IP, evaluating </a:t>
            </a:r>
            <a:r>
              <a:rPr lang="en-US" sz="1200" dirty="0" smtClean="0"/>
              <a:t>DTN &amp; cloud based testing</a:t>
            </a:r>
            <a:endParaRPr lang="en-US" sz="1200" dirty="0" smtClean="0"/>
          </a:p>
          <a:p>
            <a:pPr lvl="1">
              <a:lnSpc>
                <a:spcPct val="100000"/>
              </a:lnSpc>
              <a:spcBef>
                <a:spcPct val="0"/>
              </a:spcBef>
              <a:spcAft>
                <a:spcPct val="0"/>
              </a:spcAft>
            </a:pPr>
            <a:r>
              <a:rPr lang="en-US" sz="1200" dirty="0" smtClean="0"/>
              <a:t>Application &amp; Physical Layer Security		Starting evaluation of approaches</a:t>
            </a:r>
          </a:p>
          <a:p>
            <a:pPr lvl="1">
              <a:lnSpc>
                <a:spcPct val="100000"/>
              </a:lnSpc>
              <a:spcBef>
                <a:spcPct val="0"/>
              </a:spcBef>
              <a:spcAft>
                <a:spcPct val="0"/>
              </a:spcAft>
            </a:pPr>
            <a:r>
              <a:rPr lang="en-US" sz="1200" dirty="0" smtClean="0"/>
              <a:t>Standard security section	</a:t>
            </a:r>
            <a:r>
              <a:rPr lang="en-US" sz="1200" dirty="0"/>
              <a:t>	</a:t>
            </a:r>
            <a:r>
              <a:rPr lang="en-US" sz="1200" dirty="0" smtClean="0"/>
              <a:t>	</a:t>
            </a:r>
            <a:r>
              <a:rPr lang="en-US" sz="1200" i="1" dirty="0" smtClean="0">
                <a:solidFill>
                  <a:srgbClr val="C403DA"/>
                </a:solidFill>
              </a:rPr>
              <a:t>Mandatory</a:t>
            </a:r>
            <a:endParaRPr lang="en-US" sz="1200" dirty="0" smtClean="0"/>
          </a:p>
          <a:p>
            <a:pPr eaLnBrk="1" hangingPunct="1">
              <a:spcBef>
                <a:spcPct val="0"/>
              </a:spcBef>
            </a:pPr>
            <a:endParaRPr lang="en-US" sz="1600" dirty="0" smtClean="0">
              <a:solidFill>
                <a:srgbClr val="A50021"/>
              </a:solidFill>
            </a:endParaRPr>
          </a:p>
          <a:p>
            <a:pPr eaLnBrk="1" hangingPunct="1">
              <a:spcBef>
                <a:spcPct val="0"/>
              </a:spcBef>
            </a:pPr>
            <a:r>
              <a:rPr lang="en-US" sz="1600" dirty="0" smtClean="0">
                <a:solidFill>
                  <a:srgbClr val="A50021"/>
                </a:solidFill>
              </a:rPr>
              <a:t>Delta</a:t>
            </a:r>
            <a:r>
              <a:rPr lang="en-US" sz="1600" dirty="0">
                <a:solidFill>
                  <a:srgbClr val="A50021"/>
                </a:solidFill>
              </a:rPr>
              <a:t>-DOR WG				</a:t>
            </a:r>
          </a:p>
          <a:p>
            <a:pPr lvl="1" eaLnBrk="1" hangingPunct="1">
              <a:spcBef>
                <a:spcPct val="0"/>
              </a:spcBef>
            </a:pPr>
            <a:r>
              <a:rPr lang="en-US" sz="1200" dirty="0"/>
              <a:t>Overview document (GB)			G</a:t>
            </a:r>
            <a:r>
              <a:rPr lang="en-US" sz="1200" dirty="0" smtClean="0"/>
              <a:t>B, planning v2 revision</a:t>
            </a:r>
            <a:endParaRPr lang="en-US" sz="1200" dirty="0"/>
          </a:p>
          <a:p>
            <a:pPr lvl="1">
              <a:lnSpc>
                <a:spcPct val="100000"/>
              </a:lnSpc>
              <a:spcBef>
                <a:spcPct val="0"/>
              </a:spcBef>
              <a:spcAft>
                <a:spcPct val="0"/>
              </a:spcAft>
            </a:pPr>
            <a:r>
              <a:rPr lang="en-GB" altLang="ja-JP" sz="1200" dirty="0">
                <a:latin typeface="Calibri" pitchFamily="34" charset="0"/>
                <a:ea typeface="ＭＳ Ｐゴシック" pitchFamily="-107" charset="-128"/>
              </a:rPr>
              <a:t>Delta-DOR implementation architecture </a:t>
            </a:r>
            <a:r>
              <a:rPr lang="en-GB" altLang="ja-JP" sz="1200" dirty="0" smtClean="0">
                <a:latin typeface="Calibri" pitchFamily="34" charset="0"/>
                <a:ea typeface="ＭＳ Ｐゴシック" pitchFamily="-107" charset="-128"/>
              </a:rPr>
              <a:t>(MB) </a:t>
            </a:r>
            <a:r>
              <a:rPr lang="en-US" sz="1200" dirty="0"/>
              <a:t>		</a:t>
            </a:r>
            <a:r>
              <a:rPr lang="en-US" sz="1200" dirty="0" smtClean="0"/>
              <a:t>BB</a:t>
            </a:r>
            <a:r>
              <a:rPr lang="en-US" sz="1200" dirty="0"/>
              <a:t>, </a:t>
            </a:r>
            <a:r>
              <a:rPr lang="en-US" sz="1200" dirty="0" smtClean="0"/>
              <a:t>published Jun 2013</a:t>
            </a:r>
          </a:p>
          <a:p>
            <a:pPr lvl="1">
              <a:lnSpc>
                <a:spcPct val="100000"/>
              </a:lnSpc>
              <a:spcBef>
                <a:spcPct val="0"/>
              </a:spcBef>
              <a:spcAft>
                <a:spcPct val="0"/>
              </a:spcAft>
            </a:pPr>
            <a:r>
              <a:rPr lang="en-US" sz="1200" dirty="0" smtClean="0"/>
              <a:t>Quasar catalog				MB</a:t>
            </a:r>
            <a:r>
              <a:rPr lang="en-US" sz="1200" dirty="0"/>
              <a:t> </a:t>
            </a:r>
            <a:r>
              <a:rPr lang="en-US" sz="1200" dirty="0" smtClean="0"/>
              <a:t>and SANA </a:t>
            </a:r>
            <a:r>
              <a:rPr lang="en-US" sz="1200" dirty="0" smtClean="0"/>
              <a:t>X-band Catalog</a:t>
            </a:r>
            <a:r>
              <a:rPr lang="en-US" sz="1200" dirty="0" smtClean="0"/>
              <a:t>, in development</a:t>
            </a:r>
          </a:p>
          <a:p>
            <a:pPr lvl="1" eaLnBrk="1" hangingPunct="1">
              <a:spcBef>
                <a:spcPct val="0"/>
              </a:spcBef>
            </a:pPr>
            <a:r>
              <a:rPr lang="en-US" sz="1200" dirty="0" smtClean="0"/>
              <a:t>Delta</a:t>
            </a:r>
            <a:r>
              <a:rPr lang="en-US" sz="1200" dirty="0"/>
              <a:t>-</a:t>
            </a:r>
            <a:r>
              <a:rPr lang="en-US" sz="1200" dirty="0" smtClean="0"/>
              <a:t>DOR Operations (MB) 			MB, planning </a:t>
            </a:r>
            <a:r>
              <a:rPr lang="en-US" sz="1200" dirty="0"/>
              <a:t>v2 </a:t>
            </a:r>
            <a:r>
              <a:rPr lang="en-US" sz="1200" dirty="0" smtClean="0"/>
              <a:t>revision</a:t>
            </a:r>
            <a:endParaRPr lang="en-US" sz="1600" dirty="0" smtClean="0">
              <a:solidFill>
                <a:srgbClr val="A50021"/>
              </a:solidFill>
            </a:endParaRPr>
          </a:p>
          <a:p>
            <a:pPr>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a:solidFill>
                  <a:srgbClr val="A50021"/>
                </a:solidFill>
              </a:rPr>
              <a:t>System Architecture (SAWG) </a:t>
            </a:r>
            <a:r>
              <a:rPr lang="en-US" sz="1600" dirty="0" err="1">
                <a:solidFill>
                  <a:srgbClr val="A50021"/>
                </a:solidFill>
              </a:rPr>
              <a:t>BoF</a:t>
            </a:r>
            <a:r>
              <a:rPr lang="en-US" sz="1600" dirty="0">
                <a:solidFill>
                  <a:srgbClr val="A50021"/>
                </a:solidFill>
              </a:rPr>
              <a:t>		</a:t>
            </a:r>
            <a:r>
              <a:rPr lang="en-US" sz="1200" i="1" dirty="0" err="1">
                <a:solidFill>
                  <a:srgbClr val="C403DA"/>
                </a:solidFill>
              </a:rPr>
              <a:t>BoF</a:t>
            </a:r>
            <a:r>
              <a:rPr lang="en-US" sz="1200" i="1" dirty="0">
                <a:solidFill>
                  <a:srgbClr val="C403DA"/>
                </a:solidFill>
              </a:rPr>
              <a:t> </a:t>
            </a:r>
            <a:r>
              <a:rPr lang="en-US" sz="1200" i="1" dirty="0" smtClean="0">
                <a:solidFill>
                  <a:srgbClr val="C403DA"/>
                </a:solidFill>
              </a:rPr>
              <a:t>active</a:t>
            </a:r>
            <a:endParaRPr lang="en-US" sz="1200" i="1" dirty="0">
              <a:solidFill>
                <a:srgbClr val="C403DA"/>
              </a:solidFill>
            </a:endParaRPr>
          </a:p>
          <a:p>
            <a:pPr lvl="1">
              <a:lnSpc>
                <a:spcPct val="100000"/>
              </a:lnSpc>
              <a:spcBef>
                <a:spcPct val="0"/>
              </a:spcBef>
              <a:spcAft>
                <a:spcPct val="0"/>
              </a:spcAft>
            </a:pPr>
            <a:r>
              <a:rPr lang="en-US" sz="1200" dirty="0"/>
              <a:t>CCSDS Reference Architecture &amp; related architecture projects	Study &amp; evaluate</a:t>
            </a:r>
          </a:p>
          <a:p>
            <a:pPr lvl="1">
              <a:lnSpc>
                <a:spcPct val="100000"/>
              </a:lnSpc>
              <a:spcBef>
                <a:spcPct val="0"/>
              </a:spcBef>
              <a:spcAft>
                <a:spcPct val="0"/>
              </a:spcAft>
            </a:pPr>
            <a:r>
              <a:rPr lang="en-US" sz="1200" dirty="0" smtClean="0"/>
              <a:t>RASDS </a:t>
            </a:r>
            <a:r>
              <a:rPr lang="en-US" sz="1200" dirty="0"/>
              <a:t>refresh				Active, meeting this week</a:t>
            </a:r>
          </a:p>
          <a:p>
            <a:pPr lvl="1">
              <a:lnSpc>
                <a:spcPct val="100000"/>
              </a:lnSpc>
              <a:spcBef>
                <a:spcPct val="0"/>
              </a:spcBef>
              <a:spcAft>
                <a:spcPct val="0"/>
              </a:spcAft>
            </a:pPr>
            <a:r>
              <a:rPr lang="en-US" sz="1200" dirty="0"/>
              <a:t>CCSDS </a:t>
            </a:r>
            <a:r>
              <a:rPr lang="en-US" sz="1200" dirty="0" smtClean="0"/>
              <a:t>Ontology				Study &amp; prototype</a:t>
            </a:r>
            <a:endParaRPr lang="en-US" sz="1200" dirty="0"/>
          </a:p>
          <a:p>
            <a:pPr>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smtClean="0">
                <a:solidFill>
                  <a:srgbClr val="A50021"/>
                </a:solidFill>
              </a:rPr>
              <a:t>SANA Steering Group (SSG)</a:t>
            </a:r>
            <a:r>
              <a:rPr lang="en-US" sz="1600" dirty="0">
                <a:solidFill>
                  <a:srgbClr val="A50021"/>
                </a:solidFill>
              </a:rPr>
              <a:t>		</a:t>
            </a:r>
            <a:endParaRPr lang="en-US" sz="1600" dirty="0" smtClean="0">
              <a:solidFill>
                <a:srgbClr val="A50021"/>
              </a:solidFill>
            </a:endParaRPr>
          </a:p>
          <a:p>
            <a:pPr lvl="1">
              <a:lnSpc>
                <a:spcPct val="100000"/>
              </a:lnSpc>
              <a:spcBef>
                <a:spcPct val="0"/>
              </a:spcBef>
              <a:spcAft>
                <a:spcPct val="0"/>
              </a:spcAft>
            </a:pPr>
            <a:r>
              <a:rPr lang="en-US" sz="1200" dirty="0"/>
              <a:t>SANA Steering Group (SSG)			Active, meeting this week</a:t>
            </a:r>
          </a:p>
          <a:p>
            <a:pPr lvl="1">
              <a:lnSpc>
                <a:spcPct val="100000"/>
              </a:lnSpc>
              <a:spcBef>
                <a:spcPct val="0"/>
              </a:spcBef>
              <a:spcAft>
                <a:spcPct val="0"/>
              </a:spcAft>
            </a:pPr>
            <a:r>
              <a:rPr lang="en-US" sz="1200" dirty="0"/>
              <a:t>CCSDS </a:t>
            </a:r>
            <a:r>
              <a:rPr lang="en-US" sz="1200" dirty="0" smtClean="0"/>
              <a:t>Registry Re-Engineering</a:t>
            </a:r>
            <a:r>
              <a:rPr lang="en-US" sz="1200" dirty="0"/>
              <a:t>			</a:t>
            </a:r>
            <a:r>
              <a:rPr lang="en-US" sz="1200" dirty="0" smtClean="0"/>
              <a:t>Create SANA registry policy &amp; “WG cookbook”</a:t>
            </a:r>
            <a:endParaRPr lang="en-US" sz="1200" dirty="0" smtClean="0"/>
          </a:p>
          <a:p>
            <a:pPr lvl="1">
              <a:lnSpc>
                <a:spcPct val="100000"/>
              </a:lnSpc>
              <a:spcBef>
                <a:spcPct val="0"/>
              </a:spcBef>
              <a:spcAft>
                <a:spcPct val="0"/>
              </a:spcAft>
            </a:pPr>
            <a:endParaRPr lang="en-US" sz="1200" dirty="0">
              <a:solidFill>
                <a:srgbClr val="A50021"/>
              </a:solidFill>
            </a:endParaRPr>
          </a:p>
          <a:p>
            <a:pPr>
              <a:lnSpc>
                <a:spcPct val="100000"/>
              </a:lnSpc>
              <a:spcBef>
                <a:spcPct val="0"/>
              </a:spcBef>
              <a:spcAft>
                <a:spcPct val="0"/>
              </a:spcAft>
            </a:pPr>
            <a:r>
              <a:rPr lang="en-US" sz="1600" dirty="0" smtClean="0">
                <a:solidFill>
                  <a:srgbClr val="A50021"/>
                </a:solidFill>
              </a:rPr>
              <a:t>XML Standards &amp; Guidelines (XSG SIG)</a:t>
            </a:r>
            <a:r>
              <a:rPr lang="en-US" sz="1900" dirty="0">
                <a:solidFill>
                  <a:srgbClr val="A50021"/>
                </a:solidFill>
              </a:rPr>
              <a:t>	</a:t>
            </a:r>
            <a:r>
              <a:rPr lang="en-US" sz="1900" dirty="0" smtClean="0">
                <a:solidFill>
                  <a:srgbClr val="A50021"/>
                </a:solidFill>
              </a:rPr>
              <a:t>	</a:t>
            </a:r>
            <a:r>
              <a:rPr lang="en-US" sz="1200" i="1" dirty="0" smtClean="0">
                <a:solidFill>
                  <a:srgbClr val="C403DA"/>
                </a:solidFill>
              </a:rPr>
              <a:t>SIG active</a:t>
            </a:r>
            <a:endParaRPr lang="en-US" sz="1200" i="1" dirty="0">
              <a:solidFill>
                <a:srgbClr val="C403DA"/>
              </a:solidFill>
            </a:endParaRPr>
          </a:p>
          <a:p>
            <a:pPr lvl="1">
              <a:lnSpc>
                <a:spcPct val="100000"/>
              </a:lnSpc>
              <a:spcBef>
                <a:spcPct val="0"/>
              </a:spcBef>
              <a:spcAft>
                <a:spcPct val="0"/>
              </a:spcAft>
            </a:pPr>
            <a:r>
              <a:rPr lang="en-US" sz="1200" dirty="0" smtClean="0"/>
              <a:t>CCSDS RFC &amp; XML guidelines</a:t>
            </a:r>
            <a:r>
              <a:rPr lang="en-US" sz="1200" dirty="0"/>
              <a:t>			Active, meeting this </a:t>
            </a:r>
            <a:r>
              <a:rPr lang="en-US" sz="1200" dirty="0" smtClean="0"/>
              <a:t>week</a:t>
            </a:r>
            <a:endParaRPr lang="en-US" sz="1600" dirty="0">
              <a:solidFill>
                <a:srgbClr val="A50021"/>
              </a:solidFill>
            </a:endParaRPr>
          </a:p>
          <a:p>
            <a:pPr>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smtClean="0">
                <a:solidFill>
                  <a:srgbClr val="A50021"/>
                </a:solidFill>
              </a:rPr>
              <a:t>Timeline Data Exchange (TDE) </a:t>
            </a:r>
            <a:r>
              <a:rPr lang="en-US" sz="1600" dirty="0" err="1" smtClean="0">
                <a:solidFill>
                  <a:srgbClr val="A50021"/>
                </a:solidFill>
              </a:rPr>
              <a:t>BoF</a:t>
            </a:r>
            <a:r>
              <a:rPr lang="en-US" sz="1600" dirty="0">
                <a:solidFill>
                  <a:srgbClr val="A50021"/>
                </a:solidFill>
              </a:rPr>
              <a:t>		</a:t>
            </a:r>
            <a:r>
              <a:rPr lang="en-US" sz="1200" i="1" dirty="0" err="1" smtClean="0">
                <a:solidFill>
                  <a:srgbClr val="C403DA"/>
                </a:solidFill>
              </a:rPr>
              <a:t>BoF</a:t>
            </a:r>
            <a:r>
              <a:rPr lang="en-US" sz="1200" i="1" dirty="0" smtClean="0">
                <a:solidFill>
                  <a:srgbClr val="C403DA"/>
                </a:solidFill>
              </a:rPr>
              <a:t> </a:t>
            </a:r>
            <a:r>
              <a:rPr lang="en-US" sz="1200" i="1" dirty="0" smtClean="0">
                <a:solidFill>
                  <a:srgbClr val="C403DA"/>
                </a:solidFill>
              </a:rPr>
              <a:t>on hold …</a:t>
            </a:r>
            <a:endParaRPr lang="en-US" sz="1200" i="1" dirty="0">
              <a:solidFill>
                <a:srgbClr val="C403DA"/>
              </a:solidFill>
            </a:endParaRPr>
          </a:p>
          <a:p>
            <a:pPr lvl="1">
              <a:lnSpc>
                <a:spcPct val="100000"/>
              </a:lnSpc>
              <a:spcBef>
                <a:spcPct val="0"/>
              </a:spcBef>
              <a:spcAft>
                <a:spcPct val="0"/>
              </a:spcAft>
            </a:pPr>
            <a:r>
              <a:rPr lang="en-US" sz="1200" dirty="0" smtClean="0"/>
              <a:t>TDE Charter &amp; White Paper</a:t>
            </a:r>
            <a:r>
              <a:rPr lang="en-US" sz="1200" dirty="0"/>
              <a:t>			</a:t>
            </a:r>
            <a:r>
              <a:rPr lang="en-US" sz="1200" dirty="0" smtClean="0"/>
              <a:t>Inactive</a:t>
            </a:r>
            <a:r>
              <a:rPr lang="en-US" sz="1200" dirty="0"/>
              <a:t>, </a:t>
            </a:r>
            <a:r>
              <a:rPr lang="en-US" sz="1200" dirty="0" smtClean="0"/>
              <a:t>not meeting </a:t>
            </a:r>
            <a:r>
              <a:rPr lang="en-US" sz="1200" dirty="0"/>
              <a:t>this </a:t>
            </a:r>
            <a:r>
              <a:rPr lang="en-US" sz="1200" dirty="0" smtClean="0"/>
              <a:t>week</a:t>
            </a:r>
            <a:endParaRPr lang="en-US" sz="1600" dirty="0" smtClean="0"/>
          </a:p>
        </p:txBody>
      </p:sp>
    </p:spTree>
    <p:extLst>
      <p:ext uri="{BB962C8B-B14F-4D97-AF65-F5344CB8AC3E}">
        <p14:creationId xmlns:p14="http://schemas.microsoft.com/office/powerpoint/2010/main" val="15055298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000099"/>
                </a:solidFill>
                <a:effectLst>
                  <a:outerShdw blurRad="38100" dist="38100" dir="2700000" algn="tl">
                    <a:srgbClr val="000000">
                      <a:alpha val="43137"/>
                    </a:srgbClr>
                  </a:outerShdw>
                </a:effectLst>
              </a:rPr>
              <a:t>SANA Registry Re-Engineering</a:t>
            </a:r>
          </a:p>
        </p:txBody>
      </p:sp>
      <p:sp>
        <p:nvSpPr>
          <p:cNvPr id="3" name="Content Placeholder 2"/>
          <p:cNvSpPr>
            <a:spLocks noGrp="1"/>
          </p:cNvSpPr>
          <p:nvPr>
            <p:ph idx="1"/>
          </p:nvPr>
        </p:nvSpPr>
        <p:spPr>
          <a:xfrm>
            <a:off x="533400" y="914400"/>
            <a:ext cx="8015287" cy="5715000"/>
          </a:xfrm>
        </p:spPr>
        <p:txBody>
          <a:bodyPr/>
          <a:lstStyle/>
          <a:p>
            <a:r>
              <a:rPr lang="en-US" dirty="0" smtClean="0"/>
              <a:t>A number of issues </a:t>
            </a:r>
            <a:r>
              <a:rPr lang="en-US" dirty="0"/>
              <a:t>with the current CCSDS </a:t>
            </a:r>
            <a:r>
              <a:rPr lang="en-US" dirty="0" smtClean="0"/>
              <a:t>SANA registries </a:t>
            </a:r>
            <a:r>
              <a:rPr lang="en-US" dirty="0"/>
              <a:t>have been </a:t>
            </a:r>
            <a:r>
              <a:rPr lang="en-US" dirty="0" smtClean="0"/>
              <a:t>identified</a:t>
            </a:r>
          </a:p>
          <a:p>
            <a:r>
              <a:rPr lang="en-US" sz="2400" dirty="0"/>
              <a:t>The CCSDS registries, counting both the SANA and the CCSDS Web Site, now include the </a:t>
            </a:r>
            <a:r>
              <a:rPr lang="en-US" sz="2400" dirty="0" smtClean="0"/>
              <a:t>following: </a:t>
            </a:r>
          </a:p>
          <a:p>
            <a:pPr lvl="1"/>
            <a:r>
              <a:rPr lang="en-US" sz="1800" u="sng" dirty="0" smtClean="0"/>
              <a:t>Ten</a:t>
            </a:r>
            <a:r>
              <a:rPr lang="en-US" sz="1800" dirty="0" smtClean="0"/>
              <a:t> </a:t>
            </a:r>
            <a:r>
              <a:rPr lang="en-US" sz="1800" dirty="0"/>
              <a:t>separate "organization" type registries (member, observer, affiliate, operator, originator</a:t>
            </a:r>
            <a:r>
              <a:rPr lang="en-US" sz="1800" dirty="0" smtClean="0"/>
              <a:t>);</a:t>
            </a:r>
          </a:p>
          <a:p>
            <a:pPr lvl="1"/>
            <a:r>
              <a:rPr lang="en-US" sz="1800" u="sng" dirty="0" smtClean="0"/>
              <a:t>Four</a:t>
            </a:r>
            <a:r>
              <a:rPr lang="en-US" sz="1800" dirty="0" smtClean="0"/>
              <a:t> </a:t>
            </a:r>
            <a:r>
              <a:rPr lang="en-US" sz="1800" dirty="0"/>
              <a:t>different "contacts" registries (contacts, </a:t>
            </a:r>
            <a:r>
              <a:rPr lang="en-US" sz="1800" dirty="0" err="1"/>
              <a:t>PoC</a:t>
            </a:r>
            <a:r>
              <a:rPr lang="en-US" sz="1800" dirty="0"/>
              <a:t>, </a:t>
            </a:r>
            <a:r>
              <a:rPr lang="en-US" sz="1800" dirty="0" err="1"/>
              <a:t>HoD</a:t>
            </a:r>
            <a:r>
              <a:rPr lang="en-US" sz="1800" dirty="0"/>
              <a:t>) with different levels of completeness and </a:t>
            </a:r>
            <a:r>
              <a:rPr lang="en-US" sz="1800" dirty="0" smtClean="0"/>
              <a:t>accuracy; </a:t>
            </a:r>
          </a:p>
          <a:p>
            <a:pPr lvl="1"/>
            <a:r>
              <a:rPr lang="en-US" sz="1800" u="sng" dirty="0" smtClean="0"/>
              <a:t>Two</a:t>
            </a:r>
            <a:r>
              <a:rPr lang="en-US" sz="1800" dirty="0" smtClean="0"/>
              <a:t> </a:t>
            </a:r>
            <a:r>
              <a:rPr lang="en-US" sz="1800" dirty="0"/>
              <a:t>different antenna and station registries (plus future optical assets and a new, weakly specified, station </a:t>
            </a:r>
            <a:r>
              <a:rPr lang="en-US" sz="1800" dirty="0" smtClean="0"/>
              <a:t>registry)</a:t>
            </a:r>
            <a:endParaRPr lang="en-US" dirty="0"/>
          </a:p>
          <a:p>
            <a:r>
              <a:rPr lang="en-US" dirty="0"/>
              <a:t>A study has been performed to develop an approach to remove issues and to clarify the common / core </a:t>
            </a:r>
            <a:r>
              <a:rPr lang="en-US" dirty="0" smtClean="0"/>
              <a:t>Enterprise &amp; Global registries </a:t>
            </a:r>
            <a:r>
              <a:rPr lang="en-US" dirty="0"/>
              <a:t>for re-</a:t>
            </a:r>
            <a:r>
              <a:rPr lang="en-US" dirty="0" smtClean="0"/>
              <a:t>use</a:t>
            </a:r>
          </a:p>
          <a:p>
            <a:r>
              <a:rPr lang="en-US" sz="2400" dirty="0" smtClean="0"/>
              <a:t>SSG proposes requiring </a:t>
            </a:r>
            <a:r>
              <a:rPr lang="en-US" sz="2400" dirty="0"/>
              <a:t>WGs to re-use existing well specified registries instead of inventing new, weakly specified, ones:</a:t>
            </a:r>
          </a:p>
          <a:p>
            <a:pPr lvl="1"/>
            <a:r>
              <a:rPr lang="en-US" sz="1800" dirty="0"/>
              <a:t>Define policies for using defined registries and extending as needed</a:t>
            </a:r>
          </a:p>
          <a:p>
            <a:pPr lvl="1"/>
            <a:r>
              <a:rPr lang="en-US" sz="1800" dirty="0"/>
              <a:t>Add new organizations and contacts as needed to </a:t>
            </a:r>
            <a:r>
              <a:rPr lang="en-US" sz="1800" dirty="0" smtClean="0"/>
              <a:t>re-engineered registries</a:t>
            </a:r>
            <a:endParaRPr lang="en-US" sz="1800" dirty="0"/>
          </a:p>
          <a:p>
            <a:pPr lvl="1"/>
            <a:r>
              <a:rPr lang="en-US" sz="1800" dirty="0"/>
              <a:t>Add new roles and other attributes as needed</a:t>
            </a:r>
          </a:p>
          <a:p>
            <a:endParaRPr lang="en-US" dirty="0"/>
          </a:p>
          <a:p>
            <a:endParaRPr lang="en-US" dirty="0"/>
          </a:p>
        </p:txBody>
      </p:sp>
    </p:spTree>
    <p:extLst>
      <p:ext uri="{BB962C8B-B14F-4D97-AF65-F5344CB8AC3E}">
        <p14:creationId xmlns:p14="http://schemas.microsoft.com/office/powerpoint/2010/main" val="415753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20522"/>
          </a:xfrm>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99"/>
                </a:solidFill>
                <a:effectLst>
                  <a:outerShdw blurRad="38100" dist="38100" dir="2700000" algn="tl">
                    <a:srgbClr val="000000">
                      <a:alpha val="43137"/>
                    </a:srgbClr>
                  </a:outerShdw>
                </a:effectLst>
              </a:rPr>
              <a:t>Re</a:t>
            </a:r>
            <a:r>
              <a:rPr lang="en-US" dirty="0">
                <a:solidFill>
                  <a:srgbClr val="000099"/>
                </a:solidFill>
                <a:effectLst>
                  <a:outerShdw blurRad="38100" dist="38100" dir="2700000" algn="tl">
                    <a:srgbClr val="000000">
                      <a:alpha val="43137"/>
                    </a:srgbClr>
                  </a:outerShdw>
                </a:effectLst>
              </a:rPr>
              <a:t>-engineered CCSDS SANA Databases</a:t>
            </a:r>
            <a:endParaRPr lang="en-US" dirty="0">
              <a:solidFill>
                <a:srgbClr val="000099"/>
              </a:solidFill>
              <a:effectLst>
                <a:outerShdw blurRad="38100" dist="38100" dir="2700000" algn="tl">
                  <a:srgbClr val="000000">
                    <a:alpha val="43137"/>
                  </a:srgbClr>
                </a:outerShdw>
              </a:effectLst>
            </a:endParaRPr>
          </a:p>
        </p:txBody>
      </p:sp>
      <p:pic>
        <p:nvPicPr>
          <p:cNvPr id="5" name="Content Placeholder 4" descr="CCSDS SANA Databases v2.pdf"/>
          <p:cNvPicPr>
            <a:picLocks noGrp="1" noChangeAspect="1"/>
          </p:cNvPicPr>
          <p:nvPr>
            <p:ph idx="1"/>
          </p:nvPr>
        </p:nvPicPr>
        <p:blipFill rotWithShape="1">
          <a:blip r:embed="rId2">
            <a:extLst>
              <a:ext uri="{28A0092B-C50C-407E-A947-70E740481C1C}">
                <a14:useLocalDpi xmlns:a14="http://schemas.microsoft.com/office/drawing/2010/main" val="0"/>
              </a:ext>
            </a:extLst>
          </a:blip>
          <a:srcRect r="-531"/>
          <a:stretch/>
        </p:blipFill>
        <p:spPr>
          <a:xfrm>
            <a:off x="910761" y="1123977"/>
            <a:ext cx="7452291" cy="5346619"/>
          </a:xfrm>
        </p:spPr>
      </p:pic>
    </p:spTree>
    <p:extLst>
      <p:ext uri="{BB962C8B-B14F-4D97-AF65-F5344CB8AC3E}">
        <p14:creationId xmlns:p14="http://schemas.microsoft.com/office/powerpoint/2010/main" val="28085136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rPr>
              <a:t>MOIMS Meeting Objectives</a:t>
            </a:r>
          </a:p>
        </p:txBody>
      </p:sp>
      <p:sp>
        <p:nvSpPr>
          <p:cNvPr id="7" name="Rectangle 3"/>
          <p:cNvSpPr>
            <a:spLocks noChangeArrowheads="1"/>
          </p:cNvSpPr>
          <p:nvPr/>
        </p:nvSpPr>
        <p:spPr bwMode="auto">
          <a:xfrm>
            <a:off x="381000" y="838200"/>
            <a:ext cx="8610600" cy="5486400"/>
          </a:xfrm>
          <a:prstGeom prst="rect">
            <a:avLst/>
          </a:prstGeom>
          <a:noFill/>
          <a:ln w="9525">
            <a:noFill/>
            <a:miter lim="800000"/>
            <a:headEnd/>
            <a:tailEnd/>
          </a:ln>
        </p:spPr>
        <p:txBody>
          <a:bodyPr lIns="81204" tIns="39889" rIns="81204" bIns="39889"/>
          <a:lstStyle/>
          <a:p>
            <a:pPr marL="230188" indent="-230188" eaLnBrk="0" hangingPunct="0">
              <a:buSzPct val="125000"/>
              <a:buFontTx/>
              <a:buChar char="•"/>
            </a:pPr>
            <a:r>
              <a:rPr lang="en-US" sz="2000" b="1" dirty="0">
                <a:solidFill>
                  <a:srgbClr val="A50021"/>
                </a:solidFill>
                <a:latin typeface="Calibri" pitchFamily="34" charset="0"/>
              </a:rPr>
              <a:t>DAI </a:t>
            </a:r>
            <a:r>
              <a:rPr lang="en-US" sz="2000" b="1" dirty="0" smtClean="0">
                <a:solidFill>
                  <a:srgbClr val="A50021"/>
                </a:solidFill>
                <a:latin typeface="Calibri" pitchFamily="34" charset="0"/>
              </a:rPr>
              <a:t>WGs</a:t>
            </a:r>
            <a:endParaRPr lang="en-US" sz="1400" b="1" dirty="0">
              <a:latin typeface="Calibri" pitchFamily="34" charset="0"/>
            </a:endParaRPr>
          </a:p>
          <a:p>
            <a:pPr marL="568325" lvl="1" indent="-222250" eaLnBrk="0" hangingPunct="0">
              <a:buSzPct val="125000"/>
              <a:buFontTx/>
              <a:buChar char="•"/>
            </a:pPr>
            <a:r>
              <a:rPr lang="en-US" sz="1200" b="1" dirty="0">
                <a:latin typeface="Calibri" pitchFamily="34" charset="0"/>
              </a:rPr>
              <a:t>PAIS </a:t>
            </a:r>
            <a:r>
              <a:rPr lang="en-US" sz="1200" b="1" dirty="0" smtClean="0">
                <a:latin typeface="Calibri" pitchFamily="34" charset="0"/>
              </a:rPr>
              <a:t>(Producer Archive Interface Specification) GB example results 			Discussion</a:t>
            </a:r>
            <a:r>
              <a:rPr lang="en-US" sz="1200" b="1" dirty="0">
                <a:latin typeface="Calibri" pitchFamily="34" charset="0"/>
              </a:rPr>
              <a:t>	</a:t>
            </a:r>
            <a:endParaRPr lang="en-US" sz="1200" b="1" dirty="0" smtClean="0">
              <a:latin typeface="Calibri" pitchFamily="34" charset="0"/>
            </a:endParaRPr>
          </a:p>
          <a:p>
            <a:pPr marL="568325" lvl="1" indent="-222250" eaLnBrk="0" hangingPunct="0">
              <a:buSzPct val="125000"/>
              <a:buFontTx/>
              <a:buChar char="•"/>
            </a:pPr>
            <a:r>
              <a:rPr lang="en-US" sz="1200" b="1" dirty="0" smtClean="0">
                <a:latin typeface="Calibri" pitchFamily="34" charset="0"/>
              </a:rPr>
              <a:t>Information Long </a:t>
            </a:r>
            <a:r>
              <a:rPr lang="en-US" sz="1200" b="1" dirty="0" err="1" smtClean="0">
                <a:latin typeface="Calibri" pitchFamily="34" charset="0"/>
              </a:rPr>
              <a:t>Curation</a:t>
            </a:r>
            <a:r>
              <a:rPr lang="en-US" sz="1200" b="1" dirty="0" smtClean="0">
                <a:latin typeface="Calibri" pitchFamily="34" charset="0"/>
              </a:rPr>
              <a:t> Process (ILPC): FW, terminology, WB				Discussion</a:t>
            </a:r>
          </a:p>
          <a:p>
            <a:pPr marL="568325" lvl="1" indent="-222250" eaLnBrk="0" hangingPunct="0">
              <a:buSzPct val="125000"/>
              <a:buFontTx/>
              <a:buChar char="•"/>
            </a:pPr>
            <a:r>
              <a:rPr lang="en-US" sz="1200" b="1" dirty="0" smtClean="0">
                <a:latin typeface="Calibri" pitchFamily="34" charset="0"/>
              </a:rPr>
              <a:t>DEDSL </a:t>
            </a:r>
            <a:r>
              <a:rPr lang="en-US" sz="1200" b="1" dirty="0">
                <a:latin typeface="Calibri" pitchFamily="34" charset="0"/>
              </a:rPr>
              <a:t>(Data Entity Dictionary Specification </a:t>
            </a:r>
            <a:r>
              <a:rPr lang="en-US" sz="1200" b="1" dirty="0" smtClean="0">
                <a:latin typeface="Calibri" pitchFamily="34" charset="0"/>
              </a:rPr>
              <a:t>Language) </a:t>
            </a:r>
            <a:r>
              <a:rPr lang="en-US" sz="1200" b="1" dirty="0">
                <a:latin typeface="Calibri" pitchFamily="34" charset="0"/>
              </a:rPr>
              <a:t>XML </a:t>
            </a:r>
            <a:r>
              <a:rPr lang="en-US" sz="1200" b="1" dirty="0" smtClean="0">
                <a:latin typeface="Calibri" pitchFamily="34" charset="0"/>
              </a:rPr>
              <a:t>Schema - WB			Discussion</a:t>
            </a:r>
            <a:endParaRPr lang="en-US" sz="2000" b="1" dirty="0">
              <a:latin typeface="Calibri" pitchFamily="34" charset="0"/>
            </a:endParaRPr>
          </a:p>
          <a:p>
            <a:pPr marL="230188" indent="-230188" eaLnBrk="0" hangingPunct="0">
              <a:buSzPct val="125000"/>
              <a:buFontTx/>
              <a:buChar char="•"/>
            </a:pPr>
            <a:r>
              <a:rPr lang="en-US" sz="2000" b="1" dirty="0">
                <a:solidFill>
                  <a:srgbClr val="A50021"/>
                </a:solidFill>
                <a:latin typeface="Calibri" pitchFamily="34" charset="0"/>
              </a:rPr>
              <a:t>NAV WG</a:t>
            </a:r>
            <a:endParaRPr lang="en-US" sz="2000" b="1" dirty="0">
              <a:latin typeface="Calibri" pitchFamily="34" charset="0"/>
            </a:endParaRPr>
          </a:p>
          <a:p>
            <a:pPr marL="568325" lvl="1" indent="-222250" eaLnBrk="0" hangingPunct="0">
              <a:buSzPct val="125000"/>
              <a:buFontTx/>
              <a:buChar char="•"/>
            </a:pPr>
            <a:r>
              <a:rPr lang="en-US" sz="1200" b="1" dirty="0" smtClean="0">
                <a:latin typeface="Calibri" pitchFamily="34" charset="0"/>
              </a:rPr>
              <a:t>Navigation </a:t>
            </a:r>
            <a:r>
              <a:rPr lang="en-US" sz="1200" b="1" dirty="0">
                <a:latin typeface="Calibri" pitchFamily="34" charset="0"/>
              </a:rPr>
              <a:t>Green Book V.4					 	</a:t>
            </a:r>
            <a:r>
              <a:rPr lang="en-US" sz="1200" b="1" dirty="0" smtClean="0">
                <a:latin typeface="Calibri" pitchFamily="34" charset="0"/>
              </a:rPr>
              <a:t>Review</a:t>
            </a:r>
          </a:p>
          <a:p>
            <a:pPr marL="568325" lvl="1" indent="-222250" eaLnBrk="0" hangingPunct="0">
              <a:buSzPct val="125000"/>
              <a:buFontTx/>
              <a:buChar char="•"/>
            </a:pPr>
            <a:r>
              <a:rPr lang="en-US" sz="1200" b="1" dirty="0" smtClean="0">
                <a:latin typeface="Calibri" pitchFamily="34" charset="0"/>
              </a:rPr>
              <a:t>TDM (Tracking Data Message) 5-year Review</a:t>
            </a:r>
            <a:r>
              <a:rPr lang="en-US" sz="1200" b="1" dirty="0">
                <a:latin typeface="Calibri" pitchFamily="34" charset="0"/>
              </a:rPr>
              <a:t> </a:t>
            </a:r>
            <a:r>
              <a:rPr lang="en-US" sz="1200" b="1" dirty="0" smtClean="0">
                <a:latin typeface="Calibri" pitchFamily="34" charset="0"/>
              </a:rPr>
              <a:t>(Version 2)				Discussion</a:t>
            </a:r>
          </a:p>
          <a:p>
            <a:pPr marL="568325" lvl="1" indent="-222250" eaLnBrk="0" hangingPunct="0">
              <a:buSzPct val="125000"/>
              <a:buFontTx/>
              <a:buChar char="•"/>
            </a:pPr>
            <a:r>
              <a:rPr lang="en-US" sz="1200" b="1" dirty="0" smtClean="0">
                <a:latin typeface="Calibri" pitchFamily="34" charset="0"/>
              </a:rPr>
              <a:t>ODM (Orbit Data Message) 5-year review Pink Book / sheets				Discussion</a:t>
            </a:r>
            <a:endParaRPr lang="en-US" sz="1200" b="1" dirty="0">
              <a:latin typeface="Calibri" pitchFamily="34" charset="0"/>
            </a:endParaRPr>
          </a:p>
          <a:p>
            <a:pPr marL="568325" lvl="1" indent="-222250" eaLnBrk="0" hangingPunct="0">
              <a:buSzPct val="125000"/>
              <a:buFontTx/>
              <a:buChar char="•"/>
            </a:pPr>
            <a:r>
              <a:rPr lang="en-US" sz="1200" b="1" dirty="0" smtClean="0">
                <a:latin typeface="Calibri" pitchFamily="34" charset="0"/>
              </a:rPr>
              <a:t>ADM (Attitude Data Messages)  5 Year Review  (Version 2)				Discussion</a:t>
            </a:r>
          </a:p>
          <a:p>
            <a:pPr marL="568325" lvl="1" indent="-222250" eaLnBrk="0" hangingPunct="0">
              <a:buSzPct val="125000"/>
              <a:buFontTx/>
              <a:buChar char="•"/>
            </a:pPr>
            <a:r>
              <a:rPr lang="en-US" sz="1200" b="1" dirty="0" smtClean="0">
                <a:latin typeface="Calibri" pitchFamily="34" charset="0"/>
              </a:rPr>
              <a:t>Navigation </a:t>
            </a:r>
            <a:r>
              <a:rPr lang="en-US" sz="1200" b="1" dirty="0">
                <a:latin typeface="Calibri" pitchFamily="34" charset="0"/>
              </a:rPr>
              <a:t>Hardware Messages (NHM) White </a:t>
            </a:r>
            <a:r>
              <a:rPr lang="en-US" sz="1200" b="1" dirty="0" smtClean="0">
                <a:latin typeface="Calibri" pitchFamily="34" charset="0"/>
              </a:rPr>
              <a:t>Book	</a:t>
            </a:r>
            <a:r>
              <a:rPr lang="en-US" sz="1200" b="1" dirty="0">
                <a:latin typeface="Calibri" pitchFamily="34" charset="0"/>
              </a:rPr>
              <a:t>			</a:t>
            </a:r>
            <a:r>
              <a:rPr lang="en-US" sz="1200" b="1" dirty="0" smtClean="0">
                <a:latin typeface="Calibri" pitchFamily="34" charset="0"/>
              </a:rPr>
              <a:t>Review</a:t>
            </a:r>
          </a:p>
          <a:p>
            <a:pPr marL="568325" lvl="1" indent="-222250" eaLnBrk="0" hangingPunct="0">
              <a:buSzPct val="125000"/>
              <a:buFontTx/>
              <a:buChar char="•"/>
            </a:pPr>
            <a:r>
              <a:rPr lang="en-US" sz="1200" b="1" dirty="0">
                <a:latin typeface="Calibri" pitchFamily="34" charset="0"/>
              </a:rPr>
              <a:t>Spacecraft Maneuver Message (SMM) Requirements / White Book</a:t>
            </a:r>
            <a:r>
              <a:rPr lang="en-US" sz="1200" b="1" dirty="0" smtClean="0">
                <a:latin typeface="Calibri" pitchFamily="34" charset="0"/>
              </a:rPr>
              <a:t>			Review</a:t>
            </a:r>
          </a:p>
          <a:p>
            <a:pPr marL="568325" lvl="1" indent="-222250" eaLnBrk="0" hangingPunct="0">
              <a:buSzPct val="125000"/>
              <a:buFontTx/>
              <a:buChar char="•"/>
            </a:pPr>
            <a:r>
              <a:rPr lang="en-US" sz="1200" b="1" dirty="0" smtClean="0">
                <a:latin typeface="Calibri" pitchFamily="34" charset="0"/>
              </a:rPr>
              <a:t>PRM (Pointing Request Message)						Review</a:t>
            </a:r>
            <a:endParaRPr lang="en-US" sz="1200" b="1" dirty="0">
              <a:latin typeface="Calibri" pitchFamily="34" charset="0"/>
            </a:endParaRPr>
          </a:p>
          <a:p>
            <a:pPr marL="230188" indent="-230188" eaLnBrk="0" hangingPunct="0">
              <a:buSzPct val="125000"/>
              <a:buFontTx/>
              <a:buChar char="•"/>
            </a:pPr>
            <a:r>
              <a:rPr lang="en-US" sz="2000" b="1" dirty="0">
                <a:solidFill>
                  <a:srgbClr val="A50021"/>
                </a:solidFill>
                <a:latin typeface="Calibri" pitchFamily="34" charset="0"/>
              </a:rPr>
              <a:t>SM&amp;C </a:t>
            </a:r>
            <a:r>
              <a:rPr lang="en-US" sz="2000" b="1" dirty="0" smtClean="0">
                <a:solidFill>
                  <a:srgbClr val="A50021"/>
                </a:solidFill>
                <a:latin typeface="Calibri" pitchFamily="34" charset="0"/>
              </a:rPr>
              <a:t>WG </a:t>
            </a:r>
            <a:r>
              <a:rPr lang="en-US" sz="1200" b="1" dirty="0">
                <a:latin typeface="Calibri" pitchFamily="34" charset="0"/>
              </a:rPr>
              <a:t>	</a:t>
            </a:r>
          </a:p>
          <a:p>
            <a:pPr marL="568325" lvl="1" indent="-222250" eaLnBrk="0" hangingPunct="0">
              <a:buSzPct val="125000"/>
              <a:buFontTx/>
              <a:buChar char="•"/>
            </a:pPr>
            <a:r>
              <a:rPr lang="en-US" sz="1200" b="1" dirty="0" smtClean="0">
                <a:latin typeface="Calibri" pitchFamily="34" charset="0"/>
              </a:rPr>
              <a:t>MO Services Big Picture						Discussion</a:t>
            </a:r>
          </a:p>
          <a:p>
            <a:pPr marL="568325" lvl="1" indent="-222250" eaLnBrk="0" hangingPunct="0">
              <a:buSzPct val="125000"/>
              <a:buFontTx/>
              <a:buChar char="•"/>
            </a:pPr>
            <a:r>
              <a:rPr lang="en-US" sz="1200" b="1" dirty="0" smtClean="0">
                <a:latin typeface="Calibri" pitchFamily="34" charset="0"/>
              </a:rPr>
              <a:t>M&amp;C Service </a:t>
            </a:r>
            <a:r>
              <a:rPr lang="en-US" sz="1200" b="1" dirty="0" err="1" smtClean="0">
                <a:solidFill>
                  <a:srgbClr val="FF0000"/>
                </a:solidFill>
                <a:latin typeface="Calibri" pitchFamily="34" charset="0"/>
              </a:rPr>
              <a:t>Finalisation</a:t>
            </a:r>
            <a:r>
              <a:rPr lang="en-US" sz="1200" b="1" dirty="0" smtClean="0">
                <a:latin typeface="Calibri" pitchFamily="34" charset="0"/>
              </a:rPr>
              <a:t>						Discussion</a:t>
            </a:r>
          </a:p>
          <a:p>
            <a:pPr marL="568325" lvl="1" indent="-222250" eaLnBrk="0" hangingPunct="0">
              <a:buSzPct val="125000"/>
              <a:buFontTx/>
              <a:buChar char="•"/>
            </a:pPr>
            <a:r>
              <a:rPr lang="en-US" sz="1200" b="1" dirty="0" smtClean="0">
                <a:latin typeface="Calibri" pitchFamily="34" charset="0"/>
              </a:rPr>
              <a:t>Common Services							Discussion</a:t>
            </a:r>
          </a:p>
          <a:p>
            <a:pPr marL="568325" lvl="1" indent="-222250" eaLnBrk="0" hangingPunct="0">
              <a:buSzPct val="125000"/>
              <a:buFontTx/>
              <a:buChar char="•"/>
            </a:pPr>
            <a:r>
              <a:rPr lang="en-US" sz="1200" b="1" dirty="0" smtClean="0">
                <a:latin typeface="Calibri" pitchFamily="34" charset="0"/>
              </a:rPr>
              <a:t>XTCE								Discussion	</a:t>
            </a:r>
            <a:endParaRPr lang="en-US" sz="1200" b="1" dirty="0">
              <a:latin typeface="Calibri" pitchFamily="34" charset="0"/>
            </a:endParaRPr>
          </a:p>
          <a:p>
            <a:pPr marL="568325" lvl="1" indent="-222250" eaLnBrk="0" hangingPunct="0">
              <a:buSzPct val="125000"/>
              <a:buFontTx/>
              <a:buChar char="•"/>
            </a:pPr>
            <a:r>
              <a:rPr lang="en-US" sz="1200" b="1" dirty="0" smtClean="0">
                <a:solidFill>
                  <a:srgbClr val="FF0000"/>
                </a:solidFill>
                <a:latin typeface="Calibri" pitchFamily="34" charset="0"/>
              </a:rPr>
              <a:t>Use of MO Services</a:t>
            </a:r>
            <a:r>
              <a:rPr lang="en-US" sz="1200" b="1" dirty="0" smtClean="0">
                <a:latin typeface="Calibri" pitchFamily="34" charset="0"/>
              </a:rPr>
              <a:t>: OPS-SAT, Savoir and Data Distribution 				Discussion</a:t>
            </a:r>
          </a:p>
          <a:p>
            <a:pPr marL="568325" lvl="1" indent="-222250" eaLnBrk="0" hangingPunct="0">
              <a:buSzPct val="125000"/>
              <a:buFontTx/>
              <a:buChar char="•"/>
            </a:pPr>
            <a:r>
              <a:rPr lang="en-US" sz="1200" b="1" dirty="0">
                <a:latin typeface="Calibri" pitchFamily="34" charset="0"/>
              </a:rPr>
              <a:t>New Technology mappings for ground-based MO </a:t>
            </a:r>
            <a:r>
              <a:rPr lang="en-US" sz="1200" b="1" dirty="0" smtClean="0">
                <a:latin typeface="Calibri" pitchFamily="34" charset="0"/>
              </a:rPr>
              <a:t>services				Discussion</a:t>
            </a:r>
          </a:p>
          <a:p>
            <a:pPr marL="568325" lvl="1" indent="-222250" eaLnBrk="0" hangingPunct="0">
              <a:buSzPct val="125000"/>
              <a:buFontTx/>
              <a:buChar char="•"/>
            </a:pPr>
            <a:r>
              <a:rPr lang="en-US" sz="1200" b="1" dirty="0" smtClean="0">
                <a:latin typeface="Calibri" pitchFamily="34" charset="0"/>
              </a:rPr>
              <a:t>C++ </a:t>
            </a:r>
            <a:r>
              <a:rPr lang="en-US" sz="1200" b="1" dirty="0" smtClean="0">
                <a:solidFill>
                  <a:srgbClr val="FF0000"/>
                </a:solidFill>
                <a:latin typeface="Calibri" pitchFamily="34" charset="0"/>
              </a:rPr>
              <a:t>Language</a:t>
            </a:r>
            <a:r>
              <a:rPr lang="en-US" sz="1200" b="1" dirty="0" smtClean="0">
                <a:latin typeface="Calibri" pitchFamily="34" charset="0"/>
              </a:rPr>
              <a:t> API							Discussion</a:t>
            </a:r>
          </a:p>
          <a:p>
            <a:pPr marL="111125" indent="-222250" eaLnBrk="0" hangingPunct="0">
              <a:buSzPct val="125000"/>
              <a:buFontTx/>
              <a:buChar char="•"/>
            </a:pPr>
            <a:r>
              <a:rPr lang="en-US" sz="2000" b="1" dirty="0" err="1" smtClean="0">
                <a:solidFill>
                  <a:srgbClr val="A50021"/>
                </a:solidFill>
                <a:latin typeface="Calibri" pitchFamily="34" charset="0"/>
              </a:rPr>
              <a:t>Telerobotics</a:t>
            </a:r>
            <a:r>
              <a:rPr lang="en-US" sz="2000" b="1" dirty="0" smtClean="0">
                <a:solidFill>
                  <a:srgbClr val="A50021"/>
                </a:solidFill>
                <a:latin typeface="Calibri" pitchFamily="34" charset="0"/>
              </a:rPr>
              <a:t> WG</a:t>
            </a:r>
          </a:p>
          <a:p>
            <a:pPr marL="568325" lvl="1" indent="-222250" eaLnBrk="0" hangingPunct="0">
              <a:buSzPct val="125000"/>
              <a:buFontTx/>
              <a:buChar char="•"/>
            </a:pPr>
            <a:r>
              <a:rPr lang="en-US" sz="1200" b="1" dirty="0" smtClean="0">
                <a:latin typeface="Calibri" pitchFamily="34" charset="0"/>
              </a:rPr>
              <a:t>Not meeting physically this time</a:t>
            </a:r>
          </a:p>
          <a:p>
            <a:pPr marL="111125" indent="-222250" eaLnBrk="0" hangingPunct="0">
              <a:buSzPct val="125000"/>
              <a:buFontTx/>
              <a:buChar char="•"/>
            </a:pPr>
            <a:r>
              <a:rPr lang="en-US" sz="2000" b="1" dirty="0" smtClean="0">
                <a:solidFill>
                  <a:srgbClr val="A50021"/>
                </a:solidFill>
                <a:latin typeface="Calibri" pitchFamily="34" charset="0"/>
              </a:rPr>
              <a:t>Mission Planning BOF</a:t>
            </a:r>
          </a:p>
          <a:p>
            <a:pPr marL="568325" lvl="1" indent="-222250" eaLnBrk="0" hangingPunct="0">
              <a:buSzPct val="125000"/>
              <a:buFontTx/>
              <a:buChar char="•"/>
            </a:pPr>
            <a:r>
              <a:rPr lang="en-US" sz="1200" b="1" dirty="0">
                <a:latin typeface="Calibri" pitchFamily="34" charset="0"/>
              </a:rPr>
              <a:t>Charter draft, Concept WB draft, Resources	</a:t>
            </a:r>
            <a:r>
              <a:rPr lang="en-US" sz="1200" b="1" dirty="0" smtClean="0">
                <a:latin typeface="Calibri" pitchFamily="34" charset="0"/>
              </a:rPr>
              <a:t>				Discussion</a:t>
            </a:r>
            <a:r>
              <a:rPr lang="en-US" sz="2000" b="1" dirty="0" smtClean="0">
                <a:latin typeface="Calibri" pitchFamily="34" charset="0"/>
              </a:rPr>
              <a:t> </a:t>
            </a:r>
          </a:p>
          <a:p>
            <a:pPr marL="568325" lvl="1" indent="-222250" eaLnBrk="0" hangingPunct="0">
              <a:buSzPct val="125000"/>
              <a:buFontTx/>
              <a:buChar char="•"/>
            </a:pPr>
            <a:endParaRPr lang="en-US" sz="1800" b="1" u="sng" dirty="0">
              <a:solidFill>
                <a:srgbClr val="000099"/>
              </a:solidFill>
              <a:latin typeface="Calibri" pitchFamily="34" charset="0"/>
            </a:endParaRPr>
          </a:p>
          <a:p>
            <a:pPr marL="228600" indent="-228600" eaLnBrk="0" hangingPunct="0">
              <a:buSzPct val="125000"/>
            </a:pPr>
            <a:r>
              <a:rPr lang="en-US" sz="1800" b="1" u="sng" dirty="0" smtClean="0">
                <a:solidFill>
                  <a:srgbClr val="000099"/>
                </a:solidFill>
                <a:latin typeface="Calibri" pitchFamily="34" charset="0"/>
              </a:rPr>
              <a:t>All </a:t>
            </a:r>
            <a:r>
              <a:rPr lang="en-US" sz="1800" b="1" u="sng" dirty="0">
                <a:solidFill>
                  <a:srgbClr val="000099"/>
                </a:solidFill>
                <a:latin typeface="Calibri" pitchFamily="34" charset="0"/>
              </a:rPr>
              <a:t>WGs: Review of Charters, 5 Year Roadmap, Long Term </a:t>
            </a:r>
            <a:r>
              <a:rPr lang="en-US" sz="1800" b="1" u="sng" dirty="0" smtClean="0">
                <a:solidFill>
                  <a:srgbClr val="000099"/>
                </a:solidFill>
                <a:latin typeface="Calibri" pitchFamily="34" charset="0"/>
              </a:rPr>
              <a:t>Strategy, Project Schedule</a:t>
            </a:r>
            <a:endParaRPr lang="en-US" sz="1800" b="1" u="sng" dirty="0">
              <a:solidFill>
                <a:srgbClr val="000099"/>
              </a:solidFill>
              <a:latin typeface="Calibri" pitchFamily="34" charset="0"/>
            </a:endParaRPr>
          </a:p>
        </p:txBody>
      </p:sp>
      <p:sp>
        <p:nvSpPr>
          <p:cNvPr id="4" name="TextBox 3"/>
          <p:cNvSpPr txBox="1"/>
          <p:nvPr/>
        </p:nvSpPr>
        <p:spPr>
          <a:xfrm rot="19631283">
            <a:off x="6594635" y="1854181"/>
            <a:ext cx="2148345" cy="461665"/>
          </a:xfrm>
          <a:prstGeom prst="rect">
            <a:avLst/>
          </a:prstGeom>
          <a:solidFill>
            <a:srgbClr val="FFFF00"/>
          </a:solidFill>
        </p:spPr>
        <p:txBody>
          <a:bodyPr wrap="none" rtlCol="0">
            <a:spAutoFit/>
          </a:bodyPr>
          <a:lstStyle/>
          <a:p>
            <a:r>
              <a:rPr lang="en-GB" dirty="0" smtClean="0"/>
              <a:t>Mario to update</a:t>
            </a:r>
            <a:endParaRPr lang="en-GB" dirty="0"/>
          </a:p>
        </p:txBody>
      </p:sp>
    </p:spTree>
    <p:extLst>
      <p:ext uri="{BB962C8B-B14F-4D97-AF65-F5344CB8AC3E}">
        <p14:creationId xmlns:p14="http://schemas.microsoft.com/office/powerpoint/2010/main" val="41558078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457200" y="304800"/>
            <a:ext cx="8229600" cy="457200"/>
          </a:xfrm>
          <a:prstGeom prst="rect">
            <a:avLst/>
          </a:prstGeom>
          <a:ln>
            <a:miter lim="800000"/>
            <a:headEnd/>
            <a:tailEnd/>
          </a:ln>
        </p:spPr>
        <p:txBody>
          <a:bodyPr/>
          <a:lstStyle/>
          <a:p>
            <a:pPr>
              <a:defRPr/>
            </a:pPr>
            <a:r>
              <a:rPr lang="en-US" dirty="0">
                <a:solidFill>
                  <a:srgbClr val="000099"/>
                </a:solidFill>
                <a:effectLst>
                  <a:outerShdw blurRad="38100" dist="38100" dir="2700000" algn="tl">
                    <a:srgbClr val="000000">
                      <a:alpha val="43137"/>
                    </a:srgbClr>
                  </a:outerShdw>
                </a:effectLst>
              </a:rPr>
              <a:t>CSS Meeting Objectives</a:t>
            </a:r>
          </a:p>
        </p:txBody>
      </p:sp>
      <p:sp>
        <p:nvSpPr>
          <p:cNvPr id="6" name="TextBox 5"/>
          <p:cNvSpPr txBox="1">
            <a:spLocks noChangeArrowheads="1"/>
          </p:cNvSpPr>
          <p:nvPr/>
        </p:nvSpPr>
        <p:spPr bwMode="auto">
          <a:xfrm>
            <a:off x="342900" y="850710"/>
            <a:ext cx="8458200" cy="55626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fontScale="92500" lnSpcReduction="1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1">
              <a:lnSpc>
                <a:spcPct val="100000"/>
              </a:lnSpc>
              <a:spcBef>
                <a:spcPct val="0"/>
              </a:spcBef>
              <a:spcAft>
                <a:spcPct val="0"/>
              </a:spcAft>
              <a:buFontTx/>
              <a:buNone/>
              <a:defRPr/>
            </a:pPr>
            <a:endParaRPr lang="en-US" sz="1500" b="1" dirty="0">
              <a:solidFill>
                <a:srgbClr val="A50021"/>
              </a:solidFill>
            </a:endParaRPr>
          </a:p>
          <a:p>
            <a:pPr>
              <a:lnSpc>
                <a:spcPct val="100000"/>
              </a:lnSpc>
              <a:spcBef>
                <a:spcPct val="0"/>
              </a:spcBef>
              <a:spcAft>
                <a:spcPct val="0"/>
              </a:spcAft>
              <a:defRPr/>
            </a:pPr>
            <a:r>
              <a:rPr lang="en-US" sz="2200" b="1" dirty="0">
                <a:solidFill>
                  <a:srgbClr val="A50021"/>
                </a:solidFill>
                <a:latin typeface="+mn-lt"/>
              </a:rPr>
              <a:t>Cross Support Architecture WG</a:t>
            </a:r>
          </a:p>
          <a:p>
            <a:pPr lvl="1">
              <a:lnSpc>
                <a:spcPct val="100000"/>
              </a:lnSpc>
              <a:spcBef>
                <a:spcPct val="0"/>
              </a:spcBef>
              <a:spcAft>
                <a:spcPct val="0"/>
              </a:spcAft>
              <a:defRPr/>
            </a:pPr>
            <a:r>
              <a:rPr lang="en-US" sz="1300" b="1" dirty="0">
                <a:latin typeface="+mn-lt"/>
              </a:rPr>
              <a:t>Architecture Book (MB)			</a:t>
            </a:r>
            <a:r>
              <a:rPr lang="en-US" sz="1300" b="1" i="1" dirty="0">
                <a:solidFill>
                  <a:srgbClr val="00CC00"/>
                </a:solidFill>
                <a:latin typeface="+mn-lt"/>
              </a:rPr>
              <a:t> </a:t>
            </a:r>
            <a:r>
              <a:rPr lang="en-US" sz="1300" b="1" i="1" dirty="0" smtClean="0">
                <a:solidFill>
                  <a:srgbClr val="00CC00"/>
                </a:solidFill>
                <a:latin typeface="+mn-lt"/>
              </a:rPr>
              <a:t>Done; Terminate WG</a:t>
            </a:r>
            <a:endParaRPr lang="en-US" sz="1300" b="1" dirty="0">
              <a:latin typeface="+mn-lt"/>
            </a:endParaRPr>
          </a:p>
          <a:p>
            <a:pPr lvl="1">
              <a:lnSpc>
                <a:spcPct val="100000"/>
              </a:lnSpc>
              <a:spcBef>
                <a:spcPct val="0"/>
              </a:spcBef>
              <a:spcAft>
                <a:spcPct val="0"/>
              </a:spcAft>
              <a:buFontTx/>
              <a:buNone/>
              <a:defRPr/>
            </a:pPr>
            <a:endParaRPr lang="en-US" sz="1200" b="1" dirty="0">
              <a:latin typeface="+mn-lt"/>
            </a:endParaRPr>
          </a:p>
          <a:p>
            <a:pPr>
              <a:lnSpc>
                <a:spcPct val="100000"/>
              </a:lnSpc>
              <a:spcBef>
                <a:spcPct val="0"/>
              </a:spcBef>
              <a:spcAft>
                <a:spcPct val="0"/>
              </a:spcAft>
              <a:defRPr/>
            </a:pPr>
            <a:r>
              <a:rPr lang="en-US" sz="2200" b="1" dirty="0">
                <a:solidFill>
                  <a:srgbClr val="A50021"/>
                </a:solidFill>
                <a:latin typeface="+mn-lt"/>
              </a:rPr>
              <a:t>Cross Support Transfer Services WG</a:t>
            </a:r>
            <a:endParaRPr lang="en-US" sz="2200" b="1" dirty="0">
              <a:latin typeface="+mn-lt"/>
            </a:endParaRPr>
          </a:p>
          <a:p>
            <a:pPr lvl="1">
              <a:lnSpc>
                <a:spcPct val="100000"/>
              </a:lnSpc>
              <a:spcBef>
                <a:spcPct val="0"/>
              </a:spcBef>
              <a:spcAft>
                <a:spcPct val="0"/>
              </a:spcAft>
              <a:defRPr/>
            </a:pPr>
            <a:r>
              <a:rPr lang="en-US" sz="1300" b="1" dirty="0">
                <a:latin typeface="+mn-lt"/>
              </a:rPr>
              <a:t>Cross Support Transfer Service Framework (BB)	</a:t>
            </a:r>
            <a:r>
              <a:rPr lang="en-US" sz="1300" b="1" dirty="0" smtClean="0">
                <a:latin typeface="+mn-lt"/>
              </a:rPr>
              <a:t>	</a:t>
            </a:r>
            <a:r>
              <a:rPr lang="en-US" sz="1300" b="1" i="1" dirty="0" smtClean="0">
                <a:solidFill>
                  <a:srgbClr val="00CC00"/>
                </a:solidFill>
                <a:latin typeface="+mn-lt"/>
              </a:rPr>
              <a:t>Agency </a:t>
            </a:r>
            <a:r>
              <a:rPr lang="en-US" sz="1300" b="1" i="1" dirty="0">
                <a:solidFill>
                  <a:srgbClr val="00CC00"/>
                </a:solidFill>
                <a:latin typeface="+mn-lt"/>
              </a:rPr>
              <a:t>Review </a:t>
            </a:r>
            <a:r>
              <a:rPr lang="en-US" sz="1300" b="1" i="1" dirty="0" smtClean="0">
                <a:solidFill>
                  <a:srgbClr val="00CC00"/>
                </a:solidFill>
                <a:latin typeface="+mn-lt"/>
              </a:rPr>
              <a:t>Completed; Finalize/release</a:t>
            </a:r>
            <a:r>
              <a:rPr lang="en-US" sz="1300" b="1" dirty="0">
                <a:latin typeface="+mn-lt"/>
              </a:rPr>
              <a:t>	</a:t>
            </a:r>
          </a:p>
          <a:p>
            <a:pPr lvl="1">
              <a:lnSpc>
                <a:spcPct val="100000"/>
              </a:lnSpc>
              <a:spcBef>
                <a:spcPct val="0"/>
              </a:spcBef>
              <a:spcAft>
                <a:spcPct val="0"/>
              </a:spcAft>
              <a:defRPr/>
            </a:pPr>
            <a:r>
              <a:rPr lang="en-US" sz="1300" b="1" dirty="0">
                <a:latin typeface="+mn-lt"/>
              </a:rPr>
              <a:t>Monitored Data Service (BB)			</a:t>
            </a:r>
            <a:r>
              <a:rPr lang="en-US" sz="1300" b="1" i="1" dirty="0">
                <a:solidFill>
                  <a:srgbClr val="00CC00"/>
                </a:solidFill>
                <a:latin typeface="+mn-lt"/>
              </a:rPr>
              <a:t>Agency Review </a:t>
            </a:r>
            <a:r>
              <a:rPr lang="en-US" sz="1300" b="1" i="1" dirty="0" smtClean="0">
                <a:solidFill>
                  <a:srgbClr val="00CC00"/>
                </a:solidFill>
                <a:latin typeface="+mn-lt"/>
              </a:rPr>
              <a:t>Completed; Finalize/release</a:t>
            </a:r>
            <a:endParaRPr lang="en-US" sz="1300" b="1" dirty="0">
              <a:latin typeface="+mn-lt"/>
            </a:endParaRPr>
          </a:p>
          <a:p>
            <a:pPr lvl="1">
              <a:lnSpc>
                <a:spcPct val="100000"/>
              </a:lnSpc>
              <a:spcBef>
                <a:spcPct val="0"/>
              </a:spcBef>
              <a:spcAft>
                <a:spcPct val="0"/>
              </a:spcAft>
              <a:defRPr/>
            </a:pPr>
            <a:r>
              <a:rPr lang="en-US" sz="1300" b="1" dirty="0">
                <a:latin typeface="+mn-lt"/>
              </a:rPr>
              <a:t>Tracking Data Service (BB)			</a:t>
            </a:r>
            <a:r>
              <a:rPr lang="en-US" sz="1300" b="1" dirty="0" smtClean="0">
                <a:latin typeface="+mn-lt"/>
              </a:rPr>
              <a:t>Review, determine </a:t>
            </a:r>
            <a:r>
              <a:rPr lang="en-US" sz="1300" b="1" dirty="0">
                <a:latin typeface="+mn-lt"/>
              </a:rPr>
              <a:t>agency </a:t>
            </a:r>
            <a:r>
              <a:rPr lang="en-US" sz="1300" b="1" dirty="0" smtClean="0">
                <a:latin typeface="+mn-lt"/>
              </a:rPr>
              <a:t>review, prototype plan</a:t>
            </a:r>
            <a:endParaRPr lang="en-US" sz="1300" b="1" dirty="0">
              <a:latin typeface="+mn-lt"/>
            </a:endParaRPr>
          </a:p>
          <a:p>
            <a:pPr lvl="1">
              <a:lnSpc>
                <a:spcPct val="100000"/>
              </a:lnSpc>
              <a:spcBef>
                <a:spcPct val="0"/>
              </a:spcBef>
              <a:spcAft>
                <a:spcPct val="0"/>
              </a:spcAft>
              <a:defRPr/>
            </a:pPr>
            <a:r>
              <a:rPr lang="en-US" sz="1300" b="1" dirty="0">
                <a:latin typeface="+mn-lt"/>
              </a:rPr>
              <a:t>Framework and Monitoring Service Prototypes	</a:t>
            </a:r>
            <a:r>
              <a:rPr lang="en-US" sz="1300" b="1" dirty="0" smtClean="0">
                <a:latin typeface="+mn-lt"/>
              </a:rPr>
              <a:t>	Discuss</a:t>
            </a:r>
            <a:r>
              <a:rPr lang="en-US" sz="1300" b="1" dirty="0">
                <a:latin typeface="+mn-lt"/>
              </a:rPr>
              <a:t>, Plan</a:t>
            </a:r>
          </a:p>
          <a:p>
            <a:pPr lvl="1">
              <a:lnSpc>
                <a:spcPct val="100000"/>
              </a:lnSpc>
              <a:spcBef>
                <a:spcPct val="0"/>
              </a:spcBef>
              <a:spcAft>
                <a:spcPct val="0"/>
              </a:spcAft>
              <a:defRPr/>
            </a:pPr>
            <a:r>
              <a:rPr lang="en-US" sz="1300" b="1" dirty="0" smtClean="0">
                <a:latin typeface="+mn-lt"/>
              </a:rPr>
              <a:t>Concept </a:t>
            </a:r>
            <a:r>
              <a:rPr lang="en-US" sz="1300" b="1" dirty="0">
                <a:latin typeface="+mn-lt"/>
              </a:rPr>
              <a:t>+ Guidelines (GBs)			Discuss, Plan	</a:t>
            </a:r>
            <a:endParaRPr lang="en-US" sz="1300" b="1" dirty="0" smtClean="0">
              <a:latin typeface="+mn-lt"/>
            </a:endParaRPr>
          </a:p>
          <a:p>
            <a:pPr lvl="1">
              <a:lnSpc>
                <a:spcPct val="100000"/>
              </a:lnSpc>
              <a:spcBef>
                <a:spcPct val="0"/>
              </a:spcBef>
              <a:spcAft>
                <a:spcPct val="0"/>
              </a:spcAft>
              <a:defRPr/>
            </a:pPr>
            <a:r>
              <a:rPr lang="en-US" sz="1300" b="1" dirty="0">
                <a:latin typeface="+mn-lt"/>
              </a:rPr>
              <a:t>Forward Frame 				Discuss, Plan; </a:t>
            </a:r>
            <a:r>
              <a:rPr lang="en-US" sz="1300" b="1" dirty="0" smtClean="0">
                <a:latin typeface="+mn-lt"/>
              </a:rPr>
              <a:t>Charter</a:t>
            </a:r>
          </a:p>
          <a:p>
            <a:pPr lvl="1">
              <a:lnSpc>
                <a:spcPct val="100000"/>
              </a:lnSpc>
              <a:spcBef>
                <a:spcPct val="0"/>
              </a:spcBef>
              <a:spcAft>
                <a:spcPct val="0"/>
              </a:spcAft>
              <a:defRPr/>
            </a:pPr>
            <a:r>
              <a:rPr lang="en-US" sz="1300" b="1" dirty="0" smtClean="0">
                <a:latin typeface="+mn-lt"/>
              </a:rPr>
              <a:t>Service Control				Discuss, Plan; Charter</a:t>
            </a:r>
          </a:p>
          <a:p>
            <a:pPr lvl="1">
              <a:lnSpc>
                <a:spcPct val="100000"/>
              </a:lnSpc>
              <a:spcBef>
                <a:spcPct val="0"/>
              </a:spcBef>
              <a:spcAft>
                <a:spcPct val="0"/>
              </a:spcAft>
              <a:defRPr/>
            </a:pPr>
            <a:r>
              <a:rPr lang="en-US" sz="1300" b="1" dirty="0" smtClean="0">
                <a:latin typeface="+mn-lt"/>
              </a:rPr>
              <a:t>SLE Blue Books				Update, release for review	</a:t>
            </a:r>
          </a:p>
          <a:p>
            <a:pPr marL="346075" lvl="1" indent="0">
              <a:lnSpc>
                <a:spcPct val="100000"/>
              </a:lnSpc>
              <a:spcBef>
                <a:spcPct val="0"/>
              </a:spcBef>
              <a:spcAft>
                <a:spcPct val="0"/>
              </a:spcAft>
              <a:buNone/>
              <a:defRPr/>
            </a:pPr>
            <a:r>
              <a:rPr lang="en-US" sz="1400" b="1" dirty="0">
                <a:latin typeface="+mn-lt"/>
              </a:rPr>
              <a:t>		</a:t>
            </a:r>
            <a:endParaRPr lang="en-US" sz="1800" b="1" dirty="0">
              <a:solidFill>
                <a:srgbClr val="A50021"/>
              </a:solidFill>
              <a:latin typeface="+mn-lt"/>
            </a:endParaRPr>
          </a:p>
          <a:p>
            <a:pPr>
              <a:lnSpc>
                <a:spcPct val="100000"/>
              </a:lnSpc>
              <a:spcBef>
                <a:spcPct val="0"/>
              </a:spcBef>
              <a:spcAft>
                <a:spcPct val="0"/>
              </a:spcAft>
              <a:defRPr/>
            </a:pPr>
            <a:r>
              <a:rPr lang="en-US" sz="2200" b="1" dirty="0">
                <a:solidFill>
                  <a:srgbClr val="A50021"/>
                </a:solidFill>
                <a:latin typeface="+mn-lt"/>
              </a:rPr>
              <a:t>Cross Support Service Management WG</a:t>
            </a:r>
          </a:p>
          <a:p>
            <a:pPr lvl="1">
              <a:lnSpc>
                <a:spcPct val="100000"/>
              </a:lnSpc>
              <a:spcBef>
                <a:spcPct val="0"/>
              </a:spcBef>
              <a:spcAft>
                <a:spcPct val="0"/>
              </a:spcAft>
              <a:defRPr/>
            </a:pPr>
            <a:r>
              <a:rPr lang="en-US" sz="1300" b="1" dirty="0" smtClean="0">
                <a:latin typeface="+mn-lt"/>
              </a:rPr>
              <a:t>Schedule </a:t>
            </a:r>
            <a:r>
              <a:rPr lang="en-US" sz="1300" b="1" dirty="0">
                <a:latin typeface="+mn-lt"/>
              </a:rPr>
              <a:t>of Services Publication Format (BB)		</a:t>
            </a:r>
            <a:r>
              <a:rPr lang="en-US" sz="1300" b="1" i="1" dirty="0">
                <a:solidFill>
                  <a:srgbClr val="00CC00"/>
                </a:solidFill>
                <a:latin typeface="+mn-lt"/>
              </a:rPr>
              <a:t>Agency Review </a:t>
            </a:r>
            <a:r>
              <a:rPr lang="en-US" sz="1300" b="1" i="1" dirty="0" smtClean="0">
                <a:solidFill>
                  <a:srgbClr val="00CC00"/>
                </a:solidFill>
                <a:latin typeface="+mn-lt"/>
              </a:rPr>
              <a:t>Completed; Finalize/release</a:t>
            </a:r>
            <a:endParaRPr lang="en-US" sz="1300" b="1" dirty="0">
              <a:latin typeface="+mn-lt"/>
            </a:endParaRPr>
          </a:p>
          <a:p>
            <a:pPr lvl="1">
              <a:lnSpc>
                <a:spcPct val="100000"/>
              </a:lnSpc>
              <a:spcBef>
                <a:spcPct val="0"/>
              </a:spcBef>
              <a:spcAft>
                <a:spcPct val="0"/>
              </a:spcAft>
              <a:defRPr/>
            </a:pPr>
            <a:r>
              <a:rPr lang="en-US" sz="1300" b="1" dirty="0" smtClean="0">
                <a:latin typeface="+mn-lt"/>
              </a:rPr>
              <a:t>Planning </a:t>
            </a:r>
            <a:r>
              <a:rPr lang="en-US" sz="1300" b="1" dirty="0">
                <a:latin typeface="+mn-lt"/>
              </a:rPr>
              <a:t>Information Data Formats (BB)		Review, </a:t>
            </a:r>
            <a:r>
              <a:rPr lang="en-US" sz="1300" b="1" dirty="0" smtClean="0">
                <a:latin typeface="+mn-lt"/>
              </a:rPr>
              <a:t>determine agency review, prototype plan</a:t>
            </a:r>
            <a:endParaRPr lang="en-US" sz="1300" b="1" dirty="0">
              <a:latin typeface="+mn-lt"/>
            </a:endParaRPr>
          </a:p>
          <a:p>
            <a:pPr lvl="1">
              <a:lnSpc>
                <a:spcPct val="100000"/>
              </a:lnSpc>
              <a:spcBef>
                <a:spcPct val="0"/>
              </a:spcBef>
              <a:spcAft>
                <a:spcPct val="0"/>
              </a:spcAft>
              <a:defRPr/>
            </a:pPr>
            <a:r>
              <a:rPr lang="en-US" sz="1300" b="1" dirty="0">
                <a:latin typeface="+mn-lt"/>
              </a:rPr>
              <a:t>Configuration Profile/Service Agreement (BB)	</a:t>
            </a:r>
            <a:r>
              <a:rPr lang="en-US" sz="1300" b="1" dirty="0" smtClean="0">
                <a:latin typeface="+mn-lt"/>
              </a:rPr>
              <a:t>	Review</a:t>
            </a:r>
            <a:r>
              <a:rPr lang="en-US" sz="1300" b="1" dirty="0">
                <a:latin typeface="+mn-lt"/>
              </a:rPr>
              <a:t>, discuss, development plan </a:t>
            </a:r>
          </a:p>
          <a:p>
            <a:pPr lvl="1">
              <a:lnSpc>
                <a:spcPct val="100000"/>
              </a:lnSpc>
              <a:spcBef>
                <a:spcPct val="0"/>
              </a:spcBef>
              <a:spcAft>
                <a:spcPct val="0"/>
              </a:spcAft>
              <a:defRPr/>
            </a:pPr>
            <a:r>
              <a:rPr lang="en-US" sz="1300" b="1" dirty="0">
                <a:latin typeface="+mn-lt"/>
              </a:rPr>
              <a:t>Event Sequence (BB)			</a:t>
            </a:r>
            <a:r>
              <a:rPr lang="en-US" sz="1300" b="1" dirty="0" smtClean="0">
                <a:latin typeface="+mn-lt"/>
              </a:rPr>
              <a:t>	Review</a:t>
            </a:r>
            <a:r>
              <a:rPr lang="en-US" sz="1300" b="1" dirty="0">
                <a:latin typeface="+mn-lt"/>
              </a:rPr>
              <a:t>, discuss, development plan</a:t>
            </a:r>
          </a:p>
          <a:p>
            <a:pPr lvl="1">
              <a:lnSpc>
                <a:spcPct val="100000"/>
              </a:lnSpc>
              <a:spcBef>
                <a:spcPct val="0"/>
              </a:spcBef>
              <a:spcAft>
                <a:spcPct val="0"/>
              </a:spcAft>
              <a:defRPr/>
            </a:pPr>
            <a:r>
              <a:rPr lang="en-US" sz="1300" b="1" dirty="0">
                <a:latin typeface="+mn-lt"/>
              </a:rPr>
              <a:t>Service Request/Service Package (BB)		Review, discuss, development plan	</a:t>
            </a:r>
          </a:p>
          <a:p>
            <a:pPr lvl="1">
              <a:lnSpc>
                <a:spcPct val="100000"/>
              </a:lnSpc>
              <a:spcBef>
                <a:spcPct val="0"/>
              </a:spcBef>
              <a:spcAft>
                <a:spcPct val="0"/>
              </a:spcAft>
              <a:defRPr/>
            </a:pPr>
            <a:r>
              <a:rPr lang="en-US" sz="1300" b="1" dirty="0">
                <a:latin typeface="+mn-lt"/>
              </a:rPr>
              <a:t>Generic File Transfer 			</a:t>
            </a:r>
            <a:r>
              <a:rPr lang="en-US" sz="1300" b="1" dirty="0" smtClean="0">
                <a:latin typeface="+mn-lt"/>
              </a:rPr>
              <a:t>	Review</a:t>
            </a:r>
            <a:r>
              <a:rPr lang="en-US" sz="1300" b="1" dirty="0">
                <a:latin typeface="+mn-lt"/>
              </a:rPr>
              <a:t>, discuss, development </a:t>
            </a:r>
            <a:r>
              <a:rPr lang="en-US" sz="1300" b="1" dirty="0" smtClean="0">
                <a:latin typeface="+mn-lt"/>
              </a:rPr>
              <a:t>plan</a:t>
            </a:r>
            <a:endParaRPr lang="en-US" sz="1300" b="1" dirty="0">
              <a:latin typeface="+mn-lt"/>
            </a:endParaRPr>
          </a:p>
          <a:p>
            <a:pPr lvl="1">
              <a:lnSpc>
                <a:spcPct val="100000"/>
              </a:lnSpc>
              <a:spcBef>
                <a:spcPct val="0"/>
              </a:spcBef>
              <a:spcAft>
                <a:spcPct val="0"/>
              </a:spcAft>
              <a:buFontTx/>
              <a:buNone/>
              <a:defRPr/>
            </a:pPr>
            <a:endParaRPr lang="en-US" sz="1300" b="1" dirty="0">
              <a:latin typeface="+mn-lt"/>
            </a:endParaRPr>
          </a:p>
          <a:p>
            <a:pPr>
              <a:lnSpc>
                <a:spcPct val="100000"/>
              </a:lnSpc>
              <a:spcBef>
                <a:spcPct val="0"/>
              </a:spcBef>
              <a:spcAft>
                <a:spcPct val="0"/>
              </a:spcAft>
              <a:defRPr/>
            </a:pPr>
            <a:r>
              <a:rPr lang="en-US" sz="2200" b="1" dirty="0">
                <a:solidFill>
                  <a:srgbClr val="A50021"/>
                </a:solidFill>
                <a:latin typeface="+mn-lt"/>
              </a:rPr>
              <a:t>CSS (Area Level)</a:t>
            </a:r>
          </a:p>
          <a:p>
            <a:pPr lvl="1">
              <a:lnSpc>
                <a:spcPct val="100000"/>
              </a:lnSpc>
              <a:spcBef>
                <a:spcPct val="0"/>
              </a:spcBef>
              <a:spcAft>
                <a:spcPct val="0"/>
              </a:spcAft>
              <a:defRPr/>
            </a:pPr>
            <a:r>
              <a:rPr lang="en-US" sz="1300" b="1" dirty="0" smtClean="0">
                <a:latin typeface="+mn-lt"/>
              </a:rPr>
              <a:t>Service Control – CSTS &amp; CSSM</a:t>
            </a:r>
            <a:r>
              <a:rPr lang="en-US" sz="1300" b="1" dirty="0">
                <a:latin typeface="+mn-lt"/>
              </a:rPr>
              <a:t>		</a:t>
            </a:r>
            <a:r>
              <a:rPr lang="en-US" sz="1300" b="1" dirty="0" smtClean="0">
                <a:latin typeface="+mn-lt"/>
              </a:rPr>
              <a:t>	Discuss</a:t>
            </a:r>
            <a:r>
              <a:rPr lang="en-US" sz="1300" b="1" dirty="0">
                <a:latin typeface="+mn-lt"/>
              </a:rPr>
              <a:t>, coordinate</a:t>
            </a:r>
          </a:p>
          <a:p>
            <a:pPr lvl="1">
              <a:lnSpc>
                <a:spcPct val="100000"/>
              </a:lnSpc>
              <a:spcBef>
                <a:spcPct val="0"/>
              </a:spcBef>
              <a:spcAft>
                <a:spcPct val="0"/>
              </a:spcAft>
              <a:defRPr/>
            </a:pPr>
            <a:r>
              <a:rPr lang="en-US" sz="1300" b="1" dirty="0" smtClean="0">
                <a:latin typeface="+mn-lt"/>
              </a:rPr>
              <a:t>Offline Radiometric data transfer			Discuss, coordinate</a:t>
            </a:r>
          </a:p>
          <a:p>
            <a:pPr lvl="1">
              <a:lnSpc>
                <a:spcPct val="100000"/>
              </a:lnSpc>
              <a:spcBef>
                <a:spcPct val="0"/>
              </a:spcBef>
              <a:spcAft>
                <a:spcPct val="0"/>
              </a:spcAft>
              <a:defRPr/>
            </a:pPr>
            <a:r>
              <a:rPr lang="en-US" sz="1300" b="1" dirty="0" smtClean="0">
                <a:latin typeface="+mn-lt"/>
              </a:rPr>
              <a:t>SE DDOR + CSS CSSM				Discuss, coordinate</a:t>
            </a:r>
          </a:p>
          <a:p>
            <a:pPr lvl="1">
              <a:lnSpc>
                <a:spcPct val="100000"/>
              </a:lnSpc>
              <a:spcBef>
                <a:spcPct val="0"/>
              </a:spcBef>
              <a:spcAft>
                <a:spcPct val="0"/>
              </a:spcAft>
              <a:defRPr/>
            </a:pPr>
            <a:r>
              <a:rPr lang="en-US" sz="1300" b="1" dirty="0" smtClean="0">
                <a:latin typeface="+mn-lt"/>
              </a:rPr>
              <a:t>XML Schema management			Discuss, participate</a:t>
            </a:r>
            <a:r>
              <a:rPr lang="en-US" sz="1500" b="1" dirty="0" smtClean="0">
                <a:latin typeface="+mn-lt"/>
              </a:rPr>
              <a:t>	</a:t>
            </a:r>
            <a:endParaRPr lang="en-US" sz="1500" b="1" dirty="0">
              <a:latin typeface="+mn-lt"/>
            </a:endParaRPr>
          </a:p>
          <a:p>
            <a:pPr marL="346075" lvl="1" indent="0">
              <a:lnSpc>
                <a:spcPct val="100000"/>
              </a:lnSpc>
              <a:spcBef>
                <a:spcPct val="0"/>
              </a:spcBef>
              <a:spcAft>
                <a:spcPct val="0"/>
              </a:spcAft>
              <a:buNone/>
              <a:defRPr/>
            </a:pPr>
            <a:endParaRPr lang="en-US" sz="1500" b="1" dirty="0">
              <a:latin typeface="+mn-lt"/>
            </a:endParaRPr>
          </a:p>
          <a:p>
            <a:pPr marL="346075" lvl="1" indent="0" algn="ctr">
              <a:lnSpc>
                <a:spcPct val="100000"/>
              </a:lnSpc>
              <a:spcBef>
                <a:spcPct val="0"/>
              </a:spcBef>
              <a:spcAft>
                <a:spcPct val="0"/>
              </a:spcAft>
              <a:buNone/>
              <a:defRPr/>
            </a:pPr>
            <a:r>
              <a:rPr lang="en-US" sz="1500" b="1" i="1" dirty="0">
                <a:latin typeface="+mn-lt"/>
              </a:rPr>
              <a:t>  </a:t>
            </a:r>
            <a:endParaRPr lang="en-US" sz="1500" b="1" dirty="0" smtClean="0">
              <a:solidFill>
                <a:srgbClr val="A50021"/>
              </a:solidFill>
              <a:latin typeface="+mn-lt"/>
            </a:endParaRPr>
          </a:p>
        </p:txBody>
      </p:sp>
      <p:sp>
        <p:nvSpPr>
          <p:cNvPr id="4" name="TextBox 3"/>
          <p:cNvSpPr txBox="1"/>
          <p:nvPr/>
        </p:nvSpPr>
        <p:spPr>
          <a:xfrm rot="19631283">
            <a:off x="6706044" y="1854181"/>
            <a:ext cx="1925527" cy="461665"/>
          </a:xfrm>
          <a:prstGeom prst="rect">
            <a:avLst/>
          </a:prstGeom>
          <a:solidFill>
            <a:srgbClr val="FFFF00"/>
          </a:solidFill>
        </p:spPr>
        <p:txBody>
          <a:bodyPr wrap="none" rtlCol="0">
            <a:spAutoFit/>
          </a:bodyPr>
          <a:lstStyle/>
          <a:p>
            <a:r>
              <a:rPr lang="en-GB" dirty="0" smtClean="0"/>
              <a:t>Erik to update</a:t>
            </a:r>
            <a:endParaRPr lang="en-GB" dirty="0"/>
          </a:p>
        </p:txBody>
      </p:sp>
    </p:spTree>
    <p:extLst>
      <p:ext uri="{BB962C8B-B14F-4D97-AF65-F5344CB8AC3E}">
        <p14:creationId xmlns:p14="http://schemas.microsoft.com/office/powerpoint/2010/main" val="37669859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mtClean="0">
                <a:solidFill>
                  <a:srgbClr val="000099"/>
                </a:solidFill>
                <a:effectLst>
                  <a:outerShdw blurRad="38100" dist="38100" dir="2700000" algn="tl">
                    <a:srgbClr val="C0C0C0"/>
                  </a:outerShdw>
                </a:effectLst>
              </a:rPr>
              <a:t>SLS Meeting Objectives: 1/2</a:t>
            </a:r>
          </a:p>
        </p:txBody>
      </p:sp>
      <p:sp>
        <p:nvSpPr>
          <p:cNvPr id="4" name="Rectangle 3"/>
          <p:cNvSpPr txBox="1">
            <a:spLocks noChangeArrowheads="1"/>
          </p:cNvSpPr>
          <p:nvPr/>
        </p:nvSpPr>
        <p:spPr bwMode="auto">
          <a:xfrm>
            <a:off x="228600" y="838200"/>
            <a:ext cx="8686800" cy="57150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400" dirty="0" smtClean="0">
                <a:solidFill>
                  <a:srgbClr val="A50021"/>
                </a:solidFill>
              </a:rPr>
              <a:t>RF &amp; Modulation WG</a:t>
            </a:r>
            <a:endParaRPr lang="en-US" sz="1400" dirty="0" smtClean="0"/>
          </a:p>
          <a:p>
            <a:pPr lvl="1">
              <a:lnSpc>
                <a:spcPct val="100000"/>
              </a:lnSpc>
              <a:spcBef>
                <a:spcPct val="0"/>
              </a:spcBef>
              <a:spcAft>
                <a:spcPct val="0"/>
              </a:spcAft>
            </a:pPr>
            <a:r>
              <a:rPr lang="en-US" sz="1400" u="sng" dirty="0" smtClean="0"/>
              <a:t>401.0-B RF &amp; Modulation</a:t>
            </a:r>
            <a:r>
              <a:rPr lang="en-US" sz="1400" dirty="0" smtClean="0"/>
              <a:t>: </a:t>
            </a:r>
          </a:p>
          <a:p>
            <a:pPr marL="796925" lvl="1" indent="-228600">
              <a:lnSpc>
                <a:spcPct val="100000"/>
              </a:lnSpc>
              <a:spcBef>
                <a:spcPct val="0"/>
              </a:spcBef>
              <a:spcAft>
                <a:spcPct val="0"/>
              </a:spcAft>
              <a:buSzTx/>
              <a:buFont typeface="Verdana" pitchFamily="34" charset="0"/>
              <a:buChar char="-"/>
            </a:pPr>
            <a:r>
              <a:rPr lang="en-US" sz="1400" dirty="0" smtClean="0"/>
              <a:t>Modulation for high rate TM &amp; PN ranging:	Drafting </a:t>
            </a:r>
            <a:r>
              <a:rPr lang="en-US" sz="1400" dirty="0"/>
              <a:t>of </a:t>
            </a:r>
            <a:r>
              <a:rPr lang="en-US" sz="1400" dirty="0" smtClean="0"/>
              <a:t>Green </a:t>
            </a:r>
            <a:r>
              <a:rPr lang="en-US" sz="1400" dirty="0"/>
              <a:t>Book (</a:t>
            </a:r>
            <a:r>
              <a:rPr lang="en-US" sz="1400" dirty="0" smtClean="0"/>
              <a:t>413.1-G)</a:t>
            </a:r>
          </a:p>
          <a:p>
            <a:pPr lvl="1" indent="0">
              <a:lnSpc>
                <a:spcPct val="100000"/>
              </a:lnSpc>
              <a:spcBef>
                <a:spcPct val="0"/>
              </a:spcBef>
              <a:spcAft>
                <a:spcPct val="0"/>
              </a:spcAft>
              <a:buSzTx/>
              <a:buNone/>
            </a:pPr>
            <a:r>
              <a:rPr lang="en-US" sz="1400" dirty="0" smtClean="0"/>
              <a:t>					Review </a:t>
            </a:r>
            <a:r>
              <a:rPr lang="en-US" sz="1400" dirty="0"/>
              <a:t>of relevant inputs </a:t>
            </a:r>
            <a:endParaRPr lang="en-US" sz="1400" dirty="0" smtClean="0"/>
          </a:p>
          <a:p>
            <a:pPr marL="796925" lvl="1" indent="-228600">
              <a:lnSpc>
                <a:spcPct val="100000"/>
              </a:lnSpc>
              <a:spcBef>
                <a:spcPct val="0"/>
              </a:spcBef>
              <a:spcAft>
                <a:spcPct val="0"/>
              </a:spcAft>
              <a:buSzTx/>
              <a:buFont typeface="Verdana" pitchFamily="34" charset="0"/>
              <a:buChar char="-"/>
            </a:pPr>
            <a:r>
              <a:rPr lang="en-US" sz="1400" dirty="0" smtClean="0"/>
              <a:t>Modulation for 26 GHz Earth Exploration-Satellite Service (ESSS) downlinks</a:t>
            </a:r>
            <a:r>
              <a:rPr lang="en-US" sz="1400" dirty="0"/>
              <a:t>:  </a:t>
            </a:r>
            <a:endParaRPr lang="en-US" sz="1400" dirty="0" smtClean="0"/>
          </a:p>
          <a:p>
            <a:pPr lvl="1" indent="0">
              <a:lnSpc>
                <a:spcPct val="100000"/>
              </a:lnSpc>
              <a:spcBef>
                <a:spcPct val="0"/>
              </a:spcBef>
              <a:spcAft>
                <a:spcPct val="0"/>
              </a:spcAft>
              <a:buSzTx/>
              <a:buNone/>
            </a:pPr>
            <a:r>
              <a:rPr lang="en-US" sz="1400" dirty="0" smtClean="0"/>
              <a:t>					Review </a:t>
            </a:r>
            <a:r>
              <a:rPr lang="en-US" sz="1400" dirty="0"/>
              <a:t>of technical input contribution</a:t>
            </a:r>
            <a:endParaRPr lang="en-US" sz="1400" dirty="0" smtClean="0"/>
          </a:p>
          <a:p>
            <a:pPr lvl="1">
              <a:lnSpc>
                <a:spcPct val="100000"/>
              </a:lnSpc>
              <a:spcBef>
                <a:spcPct val="0"/>
              </a:spcBef>
              <a:spcAft>
                <a:spcPct val="0"/>
              </a:spcAft>
            </a:pPr>
            <a:r>
              <a:rPr lang="en-US" sz="1400" dirty="0"/>
              <a:t>413.0-G-2 Bandwidth-Efficient Modulations	 Review of technical input </a:t>
            </a:r>
            <a:r>
              <a:rPr lang="en-US" sz="1400" dirty="0" smtClean="0"/>
              <a:t>contribution </a:t>
            </a:r>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smtClean="0"/>
              <a:t>: 401.0-B  Radio Frequency and Modulation Systems--Part 1: Earth Stations and Spacecraft, Issue 25 (new recommendations 2.4.22A and 2.4.22B updated recommendation 4.1.5): </a:t>
            </a:r>
            <a:r>
              <a:rPr lang="en-US" sz="1200" dirty="0" smtClean="0">
                <a:solidFill>
                  <a:srgbClr val="FF0000"/>
                </a:solidFill>
              </a:rPr>
              <a:t>Published</a:t>
            </a:r>
            <a:r>
              <a:rPr lang="en-US" sz="1200" dirty="0" smtClean="0"/>
              <a:t>; </a:t>
            </a:r>
          </a:p>
          <a:p>
            <a:pPr>
              <a:lnSpc>
                <a:spcPct val="100000"/>
              </a:lnSpc>
              <a:spcBef>
                <a:spcPct val="0"/>
              </a:spcBef>
              <a:spcAft>
                <a:spcPct val="0"/>
              </a:spcAft>
            </a:pPr>
            <a:endParaRPr lang="en-US" sz="1400" dirty="0" smtClean="0">
              <a:solidFill>
                <a:srgbClr val="A50021"/>
              </a:solidFill>
            </a:endParaRPr>
          </a:p>
          <a:p>
            <a:pPr>
              <a:lnSpc>
                <a:spcPct val="100000"/>
              </a:lnSpc>
              <a:spcBef>
                <a:spcPct val="0"/>
              </a:spcBef>
              <a:spcAft>
                <a:spcPct val="0"/>
              </a:spcAft>
            </a:pPr>
            <a:r>
              <a:rPr lang="en-US" sz="1400" dirty="0" smtClean="0">
                <a:solidFill>
                  <a:srgbClr val="A50021"/>
                </a:solidFill>
              </a:rPr>
              <a:t>Space Link Code/Sync WG</a:t>
            </a:r>
          </a:p>
          <a:p>
            <a:pPr lvl="1">
              <a:lnSpc>
                <a:spcPct val="100000"/>
              </a:lnSpc>
              <a:spcBef>
                <a:spcPct val="0"/>
              </a:spcBef>
              <a:spcAft>
                <a:spcPct val="0"/>
              </a:spcAft>
            </a:pPr>
            <a:r>
              <a:rPr lang="en-US" sz="1400" dirty="0" smtClean="0"/>
              <a:t>Uplink (update 231.0-B)</a:t>
            </a:r>
            <a:r>
              <a:rPr lang="en-US" sz="1400" dirty="0"/>
              <a:t>	</a:t>
            </a:r>
            <a:r>
              <a:rPr lang="en-US" sz="1400" dirty="0" smtClean="0"/>
              <a:t>	Code selected, New </a:t>
            </a:r>
            <a:r>
              <a:rPr lang="en-US" sz="1400" dirty="0"/>
              <a:t>CLTU acquisition and </a:t>
            </a:r>
            <a:r>
              <a:rPr lang="en-US" sz="1400" dirty="0" smtClean="0"/>
              <a:t>termination</a:t>
            </a:r>
          </a:p>
          <a:p>
            <a:pPr lvl="1">
              <a:lnSpc>
                <a:spcPct val="100000"/>
              </a:lnSpc>
              <a:spcBef>
                <a:spcPct val="0"/>
              </a:spcBef>
              <a:spcAft>
                <a:spcPct val="0"/>
              </a:spcAft>
            </a:pPr>
            <a:r>
              <a:rPr lang="en-US" sz="1400" dirty="0" smtClean="0"/>
              <a:t>LDPC Slicing (</a:t>
            </a:r>
            <a:r>
              <a:rPr lang="en-US" sz="1400" dirty="0"/>
              <a:t>update </a:t>
            </a:r>
            <a:r>
              <a:rPr lang="en-US" sz="1400" dirty="0" smtClean="0"/>
              <a:t>131.0-B</a:t>
            </a:r>
            <a:r>
              <a:rPr lang="en-US" sz="1400" dirty="0"/>
              <a:t>)	</a:t>
            </a:r>
            <a:r>
              <a:rPr lang="en-US" sz="1400" dirty="0" smtClean="0"/>
              <a:t>	Consolidate (draft) Pink Sheets</a:t>
            </a:r>
            <a:endParaRPr lang="en-US" sz="1400" dirty="0"/>
          </a:p>
          <a:p>
            <a:pPr lvl="1">
              <a:lnSpc>
                <a:spcPct val="100000"/>
              </a:lnSpc>
              <a:spcBef>
                <a:spcPct val="0"/>
              </a:spcBef>
              <a:spcAft>
                <a:spcPct val="0"/>
              </a:spcAft>
            </a:pPr>
            <a:r>
              <a:rPr lang="en-US" sz="1400" dirty="0" smtClean="0"/>
              <a:t>Best </a:t>
            </a:r>
            <a:r>
              <a:rPr lang="en-US" sz="1400" dirty="0"/>
              <a:t>Practice for VCM/ACM		</a:t>
            </a:r>
            <a:r>
              <a:rPr lang="en-US" sz="1400" dirty="0" smtClean="0"/>
              <a:t>Update draft  VCM Magenta Book </a:t>
            </a:r>
            <a:r>
              <a:rPr lang="en-US" sz="1400" dirty="0" smtClean="0">
                <a:solidFill>
                  <a:srgbClr val="CC00CC"/>
                </a:solidFill>
              </a:rPr>
              <a:t>(</a:t>
            </a:r>
            <a:r>
              <a:rPr lang="en-US" sz="1400" dirty="0">
                <a:solidFill>
                  <a:srgbClr val="CC00CC"/>
                </a:solidFill>
              </a:rPr>
              <a:t>with RFM</a:t>
            </a:r>
            <a:r>
              <a:rPr lang="en-US" sz="1400" dirty="0" smtClean="0">
                <a:solidFill>
                  <a:srgbClr val="CC00CC"/>
                </a:solidFill>
              </a:rPr>
              <a:t>)</a:t>
            </a:r>
            <a:endParaRPr lang="en-GB" sz="1400" dirty="0" smtClean="0"/>
          </a:p>
          <a:p>
            <a:pPr lvl="1">
              <a:lnSpc>
                <a:spcPct val="100000"/>
              </a:lnSpc>
              <a:spcBef>
                <a:spcPct val="0"/>
              </a:spcBef>
              <a:spcAft>
                <a:spcPct val="0"/>
              </a:spcAft>
            </a:pPr>
            <a:r>
              <a:rPr lang="en-GB" sz="1400" dirty="0" smtClean="0"/>
              <a:t>Erasure Coding			Concept Paper status </a:t>
            </a:r>
            <a:r>
              <a:rPr lang="en-GB" sz="1400" dirty="0"/>
              <a:t>and way </a:t>
            </a:r>
            <a:r>
              <a:rPr lang="en-GB" sz="1400" dirty="0" smtClean="0"/>
              <a:t>forward</a:t>
            </a:r>
          </a:p>
          <a:p>
            <a:pPr lvl="1">
              <a:lnSpc>
                <a:spcPct val="100000"/>
              </a:lnSpc>
              <a:spcBef>
                <a:spcPct val="0"/>
              </a:spcBef>
              <a:spcAft>
                <a:spcPct val="0"/>
              </a:spcAft>
            </a:pPr>
            <a:r>
              <a:rPr lang="en-GB" sz="1400" dirty="0" smtClean="0"/>
              <a:t>DVB-S2 Green Book		Discuss comments and progress</a:t>
            </a:r>
            <a:endParaRPr lang="en-US" sz="1400" dirty="0" smtClean="0"/>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a:t>: 231.1-O-1, Short Block Length LDPC Codes for TC Synchronization and Channel Coding (Orange </a:t>
            </a:r>
            <a:r>
              <a:rPr lang="en-US" sz="1200" dirty="0" smtClean="0"/>
              <a:t>Book): </a:t>
            </a:r>
            <a:r>
              <a:rPr lang="en-US" sz="1200" dirty="0" smtClean="0">
                <a:solidFill>
                  <a:srgbClr val="CC00CC"/>
                </a:solidFill>
              </a:rPr>
              <a:t>[under Poll to be] </a:t>
            </a:r>
            <a:r>
              <a:rPr lang="en-US" sz="1200" dirty="0" smtClean="0">
                <a:solidFill>
                  <a:srgbClr val="FF0000"/>
                </a:solidFill>
              </a:rPr>
              <a:t>Published</a:t>
            </a:r>
            <a:endParaRPr lang="en-US" sz="1200" dirty="0" smtClean="0"/>
          </a:p>
          <a:p>
            <a:pPr>
              <a:lnSpc>
                <a:spcPct val="100000"/>
              </a:lnSpc>
              <a:spcBef>
                <a:spcPct val="0"/>
              </a:spcBef>
              <a:spcAft>
                <a:spcPct val="0"/>
              </a:spcAft>
            </a:pPr>
            <a:endParaRPr lang="en-US" sz="1400" dirty="0" smtClean="0">
              <a:solidFill>
                <a:srgbClr val="A50021"/>
              </a:solidFill>
            </a:endParaRPr>
          </a:p>
          <a:p>
            <a:pPr>
              <a:lnSpc>
                <a:spcPct val="100000"/>
              </a:lnSpc>
              <a:spcBef>
                <a:spcPct val="0"/>
              </a:spcBef>
              <a:spcAft>
                <a:spcPct val="0"/>
              </a:spcAft>
            </a:pPr>
            <a:r>
              <a:rPr lang="en-US" sz="1400" dirty="0" smtClean="0">
                <a:solidFill>
                  <a:srgbClr val="A50021"/>
                </a:solidFill>
              </a:rPr>
              <a:t>Space </a:t>
            </a:r>
            <a:r>
              <a:rPr lang="en-US" sz="1400" dirty="0">
                <a:solidFill>
                  <a:srgbClr val="A50021"/>
                </a:solidFill>
              </a:rPr>
              <a:t>Link Protocols WG</a:t>
            </a:r>
            <a:endParaRPr lang="en-US" sz="1400" dirty="0">
              <a:solidFill>
                <a:srgbClr val="CC00FF"/>
              </a:solidFill>
            </a:endParaRPr>
          </a:p>
          <a:p>
            <a:pPr lvl="1">
              <a:lnSpc>
                <a:spcPct val="100000"/>
              </a:lnSpc>
              <a:spcBef>
                <a:spcPct val="0"/>
              </a:spcBef>
              <a:spcAft>
                <a:spcPct val="0"/>
              </a:spcAft>
            </a:pPr>
            <a:r>
              <a:rPr lang="en-US" sz="1400" dirty="0"/>
              <a:t>Unified Space Data Link Protocol 		Review USLP Green Book Draft#2</a:t>
            </a:r>
          </a:p>
          <a:p>
            <a:pPr marL="346075" lvl="1" indent="0">
              <a:lnSpc>
                <a:spcPct val="100000"/>
              </a:lnSpc>
              <a:spcBef>
                <a:spcPct val="0"/>
              </a:spcBef>
              <a:spcAft>
                <a:spcPct val="0"/>
              </a:spcAft>
              <a:buNone/>
            </a:pPr>
            <a:r>
              <a:rPr lang="en-US" sz="1400" dirty="0"/>
              <a:t>					Review USLP White Book (BB precursor)</a:t>
            </a:r>
          </a:p>
          <a:p>
            <a:pPr lvl="1">
              <a:lnSpc>
                <a:spcPct val="100000"/>
              </a:lnSpc>
              <a:spcBef>
                <a:spcPct val="0"/>
              </a:spcBef>
              <a:spcAft>
                <a:spcPct val="0"/>
              </a:spcAft>
            </a:pPr>
            <a:r>
              <a:rPr lang="en-US" sz="1400" dirty="0" smtClean="0"/>
              <a:t>TM</a:t>
            </a:r>
            <a:r>
              <a:rPr lang="en-US" sz="1400" dirty="0"/>
              <a:t>, TC, AOS Blue </a:t>
            </a:r>
            <a:r>
              <a:rPr lang="en-US" sz="1400" dirty="0" smtClean="0"/>
              <a:t>Books</a:t>
            </a:r>
            <a:r>
              <a:rPr lang="en-US" sz="1400" dirty="0"/>
              <a:t> </a:t>
            </a:r>
            <a:r>
              <a:rPr lang="en-US" sz="1400" dirty="0" smtClean="0"/>
              <a:t>(SDLS </a:t>
            </a:r>
            <a:r>
              <a:rPr lang="en-US" sz="1400" dirty="0"/>
              <a:t>Protocol and </a:t>
            </a:r>
            <a:r>
              <a:rPr lang="en-US" sz="1400" dirty="0" smtClean="0"/>
              <a:t>5-year) 	Publish with SDLS BB issue 1 (pending</a:t>
            </a:r>
            <a:r>
              <a:rPr lang="en-US" sz="1400" dirty="0"/>
              <a:t>)</a:t>
            </a:r>
          </a:p>
          <a:p>
            <a:pPr lvl="1">
              <a:lnSpc>
                <a:spcPct val="100000"/>
              </a:lnSpc>
              <a:spcBef>
                <a:spcPct val="0"/>
              </a:spcBef>
              <a:spcAft>
                <a:spcPct val="0"/>
              </a:spcAft>
            </a:pPr>
            <a:r>
              <a:rPr lang="en-US" sz="1400" dirty="0"/>
              <a:t>Update 130.2-G-2 Space Data Link Protocols GB  	WG review of updates (SDLS driven)	</a:t>
            </a:r>
          </a:p>
          <a:p>
            <a:pPr lvl="1">
              <a:lnSpc>
                <a:spcPct val="100000"/>
              </a:lnSpc>
              <a:spcBef>
                <a:spcPct val="0"/>
              </a:spcBef>
              <a:spcAft>
                <a:spcPct val="0"/>
              </a:spcAft>
            </a:pPr>
            <a:r>
              <a:rPr lang="en-US" sz="1400" dirty="0" smtClean="0"/>
              <a:t>CMC </a:t>
            </a:r>
            <a:r>
              <a:rPr lang="en-US" sz="1400" dirty="0"/>
              <a:t>Action CMC-A-2014-11-19 </a:t>
            </a:r>
            <a:r>
              <a:rPr lang="en-US" sz="1400" dirty="0" smtClean="0"/>
              <a:t>		Check assigning same SCID </a:t>
            </a:r>
            <a:r>
              <a:rPr lang="en-US" sz="1400" dirty="0"/>
              <a:t>to multiple </a:t>
            </a:r>
            <a:r>
              <a:rPr lang="en-US" sz="1400" dirty="0" smtClean="0"/>
              <a:t>Spacecraft</a:t>
            </a:r>
          </a:p>
          <a:p>
            <a:pPr lvl="1">
              <a:lnSpc>
                <a:spcPct val="100000"/>
              </a:lnSpc>
              <a:spcBef>
                <a:spcPct val="0"/>
              </a:spcBef>
              <a:spcAft>
                <a:spcPct val="0"/>
              </a:spcAft>
            </a:pPr>
            <a:r>
              <a:rPr lang="en-US" sz="1400" dirty="0" smtClean="0"/>
              <a:t>CCSDS </a:t>
            </a:r>
            <a:r>
              <a:rPr lang="en-US" sz="1400" dirty="0"/>
              <a:t>133.1-B-2 Encapsulation </a:t>
            </a:r>
            <a:r>
              <a:rPr lang="en-US" sz="1400" dirty="0" smtClean="0"/>
              <a:t>Service		Reconfirmation (5-year</a:t>
            </a:r>
            <a:r>
              <a:rPr lang="en-US" sz="1400" dirty="0"/>
              <a:t>) </a:t>
            </a:r>
            <a:r>
              <a:rPr lang="en-US" sz="1400" dirty="0" smtClean="0"/>
              <a:t>review</a:t>
            </a:r>
          </a:p>
        </p:txBody>
      </p:sp>
      <p:sp>
        <p:nvSpPr>
          <p:cNvPr id="5" name="TextBox 4"/>
          <p:cNvSpPr txBox="1"/>
          <p:nvPr/>
        </p:nvSpPr>
        <p:spPr>
          <a:xfrm rot="19631283">
            <a:off x="6585819" y="1854181"/>
            <a:ext cx="2165978" cy="461665"/>
          </a:xfrm>
          <a:prstGeom prst="rect">
            <a:avLst/>
          </a:prstGeom>
          <a:solidFill>
            <a:srgbClr val="FFFF00"/>
          </a:solidFill>
        </p:spPr>
        <p:txBody>
          <a:bodyPr wrap="none" rtlCol="0">
            <a:spAutoFit/>
          </a:bodyPr>
          <a:lstStyle/>
          <a:p>
            <a:r>
              <a:rPr lang="en-GB" dirty="0" err="1" smtClean="0"/>
              <a:t>Gippo</a:t>
            </a:r>
            <a:r>
              <a:rPr lang="en-GB" dirty="0" smtClean="0"/>
              <a:t> to update</a:t>
            </a:r>
            <a:endParaRPr lang="en-GB" dirty="0"/>
          </a:p>
        </p:txBody>
      </p:sp>
    </p:spTree>
    <p:extLst>
      <p:ext uri="{BB962C8B-B14F-4D97-AF65-F5344CB8AC3E}">
        <p14:creationId xmlns:p14="http://schemas.microsoft.com/office/powerpoint/2010/main" val="3061982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mtClean="0">
                <a:solidFill>
                  <a:srgbClr val="000099"/>
                </a:solidFill>
                <a:effectLst>
                  <a:outerShdw blurRad="38100" dist="38100" dir="2700000" algn="tl">
                    <a:srgbClr val="C0C0C0"/>
                  </a:outerShdw>
                </a:effectLst>
              </a:rPr>
              <a:t>SLS Meeting Objectives: 2/2</a:t>
            </a:r>
          </a:p>
        </p:txBody>
      </p:sp>
      <p:sp>
        <p:nvSpPr>
          <p:cNvPr id="5" name="Rectangle 3"/>
          <p:cNvSpPr txBox="1">
            <a:spLocks noChangeArrowheads="1"/>
          </p:cNvSpPr>
          <p:nvPr/>
        </p:nvSpPr>
        <p:spPr bwMode="auto">
          <a:xfrm>
            <a:off x="152400" y="838200"/>
            <a:ext cx="8763000" cy="57912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400" dirty="0" smtClean="0">
                <a:solidFill>
                  <a:srgbClr val="A50021"/>
                </a:solidFill>
              </a:rPr>
              <a:t>Multispectral </a:t>
            </a:r>
            <a:r>
              <a:rPr lang="en-US" sz="1400" dirty="0">
                <a:solidFill>
                  <a:srgbClr val="A50021"/>
                </a:solidFill>
              </a:rPr>
              <a:t>&amp; </a:t>
            </a:r>
            <a:r>
              <a:rPr lang="en-US" sz="1400" dirty="0" err="1">
                <a:solidFill>
                  <a:srgbClr val="A50021"/>
                </a:solidFill>
              </a:rPr>
              <a:t>Hyperspectral</a:t>
            </a:r>
            <a:r>
              <a:rPr lang="en-US" sz="1400" dirty="0">
                <a:solidFill>
                  <a:srgbClr val="A50021"/>
                </a:solidFill>
              </a:rPr>
              <a:t> Data Compression  (MHDC) WG</a:t>
            </a:r>
            <a:r>
              <a:rPr lang="en-US" sz="1400" dirty="0">
                <a:solidFill>
                  <a:srgbClr val="CC00FF"/>
                </a:solidFill>
              </a:rPr>
              <a:t>	</a:t>
            </a:r>
          </a:p>
          <a:p>
            <a:pPr lvl="1">
              <a:lnSpc>
                <a:spcPct val="100000"/>
              </a:lnSpc>
              <a:spcBef>
                <a:spcPct val="0"/>
              </a:spcBef>
              <a:spcAft>
                <a:spcPct val="0"/>
              </a:spcAft>
            </a:pPr>
            <a:r>
              <a:rPr lang="en-US" sz="1400" dirty="0" err="1"/>
              <a:t>Lossy</a:t>
            </a:r>
            <a:r>
              <a:rPr lang="en-US" sz="1400" dirty="0"/>
              <a:t> Compression</a:t>
            </a:r>
          </a:p>
          <a:p>
            <a:pPr lvl="2">
              <a:lnSpc>
                <a:spcPct val="100000"/>
              </a:lnSpc>
              <a:spcBef>
                <a:spcPct val="0"/>
              </a:spcBef>
              <a:spcAft>
                <a:spcPct val="0"/>
              </a:spcAft>
            </a:pPr>
            <a:r>
              <a:rPr lang="en-US" sz="1400" dirty="0" smtClean="0"/>
              <a:t>Review CCSDS 122.1-B (Transform Stage Extension </a:t>
            </a:r>
            <a:r>
              <a:rPr lang="en-US" sz="1400" dirty="0"/>
              <a:t>of </a:t>
            </a:r>
            <a:r>
              <a:rPr lang="en-US" sz="1400" dirty="0" smtClean="0"/>
              <a:t>122.0-B</a:t>
            </a:r>
            <a:r>
              <a:rPr lang="en-US" sz="1400" dirty="0"/>
              <a:t>): </a:t>
            </a:r>
            <a:endParaRPr lang="en-US" sz="1400" dirty="0" smtClean="0"/>
          </a:p>
          <a:p>
            <a:pPr lvl="3">
              <a:lnSpc>
                <a:spcPct val="100000"/>
              </a:lnSpc>
              <a:spcBef>
                <a:spcPct val="0"/>
              </a:spcBef>
              <a:spcAft>
                <a:spcPct val="0"/>
              </a:spcAft>
            </a:pPr>
            <a:r>
              <a:rPr lang="en-US" sz="1400" dirty="0"/>
              <a:t>results of new experiments intended to determine parameter settings to be </a:t>
            </a:r>
            <a:r>
              <a:rPr lang="en-US" sz="1400" dirty="0" smtClean="0"/>
              <a:t>standardized</a:t>
            </a:r>
          </a:p>
          <a:p>
            <a:pPr lvl="3">
              <a:lnSpc>
                <a:spcPct val="100000"/>
              </a:lnSpc>
              <a:spcBef>
                <a:spcPct val="0"/>
              </a:spcBef>
              <a:spcAft>
                <a:spcPct val="0"/>
              </a:spcAft>
            </a:pPr>
            <a:r>
              <a:rPr lang="en-US" sz="1400" dirty="0"/>
              <a:t>progress of cross-verification </a:t>
            </a:r>
            <a:r>
              <a:rPr lang="en-US" sz="1400" dirty="0" smtClean="0"/>
              <a:t>efforts </a:t>
            </a:r>
          </a:p>
          <a:p>
            <a:pPr lvl="2">
              <a:lnSpc>
                <a:spcPct val="100000"/>
              </a:lnSpc>
              <a:spcBef>
                <a:spcPct val="0"/>
              </a:spcBef>
              <a:spcAft>
                <a:spcPct val="0"/>
              </a:spcAft>
            </a:pPr>
            <a:r>
              <a:rPr lang="en-US" sz="1400" dirty="0" smtClean="0"/>
              <a:t>Discuss </a:t>
            </a:r>
            <a:r>
              <a:rPr lang="en-US" sz="1400" dirty="0"/>
              <a:t>proposed new work </a:t>
            </a:r>
            <a:r>
              <a:rPr lang="en-US" sz="1400" dirty="0" smtClean="0"/>
              <a:t>for </a:t>
            </a:r>
            <a:r>
              <a:rPr lang="en-US" sz="1400" dirty="0" err="1"/>
              <a:t>lossy</a:t>
            </a:r>
            <a:r>
              <a:rPr lang="en-US" sz="1400" dirty="0"/>
              <a:t> extension of CCSDS-123.0-B (Lossless </a:t>
            </a:r>
            <a:r>
              <a:rPr lang="en-US" sz="1400" dirty="0" smtClean="0"/>
              <a:t>MH </a:t>
            </a:r>
            <a:r>
              <a:rPr lang="en-US" sz="1400" dirty="0"/>
              <a:t>Image Compression</a:t>
            </a:r>
            <a:r>
              <a:rPr lang="en-US" sz="1400" dirty="0" smtClean="0"/>
              <a:t>).</a:t>
            </a:r>
          </a:p>
          <a:p>
            <a:pPr lvl="1">
              <a:lnSpc>
                <a:spcPct val="100000"/>
              </a:lnSpc>
              <a:spcBef>
                <a:spcPct val="0"/>
              </a:spcBef>
              <a:spcAft>
                <a:spcPct val="0"/>
              </a:spcAft>
            </a:pPr>
            <a:r>
              <a:rPr lang="en-US" sz="1400" dirty="0" smtClean="0"/>
              <a:t>CCSDS </a:t>
            </a:r>
            <a:r>
              <a:rPr lang="en-US" sz="1400" dirty="0"/>
              <a:t>120.2-G (</a:t>
            </a:r>
            <a:r>
              <a:rPr lang="en-US" sz="1400" dirty="0">
                <a:solidFill>
                  <a:srgbClr val="000099"/>
                </a:solidFill>
              </a:rPr>
              <a:t>Lossless</a:t>
            </a:r>
            <a:r>
              <a:rPr lang="en-US" sz="1400" dirty="0"/>
              <a:t> Multispectral &amp; </a:t>
            </a:r>
            <a:r>
              <a:rPr lang="en-US" sz="1400" dirty="0" err="1"/>
              <a:t>Hyperspectral</a:t>
            </a:r>
            <a:r>
              <a:rPr lang="en-US" sz="1400" dirty="0"/>
              <a:t> Image Compression</a:t>
            </a:r>
            <a:r>
              <a:rPr lang="en-US" sz="1400" dirty="0" smtClean="0"/>
              <a:t>)	Review </a:t>
            </a:r>
            <a:r>
              <a:rPr lang="en-US" sz="1400" dirty="0"/>
              <a:t>several new contributions to the </a:t>
            </a:r>
            <a:r>
              <a:rPr lang="en-US" sz="1400" dirty="0" smtClean="0"/>
              <a:t>book &amp; Identify </a:t>
            </a:r>
            <a:r>
              <a:rPr lang="en-US" sz="1400" dirty="0"/>
              <a:t>any remaining areas in need of </a:t>
            </a:r>
            <a:r>
              <a:rPr lang="en-US" sz="1400" dirty="0" smtClean="0"/>
              <a:t>revision. </a:t>
            </a:r>
            <a:r>
              <a:rPr lang="en-US" sz="1400" dirty="0" smtClean="0">
                <a:sym typeface="Wingdings" pitchFamily="2" charset="2"/>
              </a:rPr>
              <a:t> </a:t>
            </a:r>
            <a:r>
              <a:rPr lang="en-US" sz="1400" dirty="0" smtClean="0"/>
              <a:t>Resolve for publication.</a:t>
            </a:r>
            <a:endParaRPr lang="en-US" sz="1400" dirty="0" smtClean="0">
              <a:solidFill>
                <a:srgbClr val="FF0000"/>
              </a:solidFill>
            </a:endParaRPr>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a:t>: </a:t>
            </a:r>
            <a:r>
              <a:rPr lang="en-US" sz="1200" dirty="0" smtClean="0"/>
              <a:t>120.1-G  Image </a:t>
            </a:r>
            <a:r>
              <a:rPr lang="en-US" sz="1200" dirty="0"/>
              <a:t>Data </a:t>
            </a:r>
            <a:r>
              <a:rPr lang="en-US" sz="1200" dirty="0" smtClean="0"/>
              <a:t>Compression </a:t>
            </a:r>
            <a:r>
              <a:rPr lang="en-US" sz="1200" dirty="0"/>
              <a:t>Green </a:t>
            </a:r>
            <a:r>
              <a:rPr lang="en-US" sz="1200" dirty="0" smtClean="0"/>
              <a:t>Book, </a:t>
            </a:r>
            <a:r>
              <a:rPr lang="en-US" sz="1200" dirty="0"/>
              <a:t>Issue </a:t>
            </a:r>
            <a:r>
              <a:rPr lang="en-US" sz="1200" dirty="0" smtClean="0"/>
              <a:t>2: </a:t>
            </a:r>
            <a:r>
              <a:rPr lang="en-US" sz="1200" dirty="0">
                <a:solidFill>
                  <a:srgbClr val="FF0000"/>
                </a:solidFill>
              </a:rPr>
              <a:t>Published</a:t>
            </a:r>
            <a:r>
              <a:rPr lang="en-US" sz="1200" dirty="0"/>
              <a:t>; </a:t>
            </a:r>
            <a:endParaRPr lang="en-US" sz="1400" dirty="0" smtClean="0"/>
          </a:p>
          <a:p>
            <a:pPr>
              <a:lnSpc>
                <a:spcPct val="100000"/>
              </a:lnSpc>
              <a:spcBef>
                <a:spcPct val="0"/>
              </a:spcBef>
              <a:spcAft>
                <a:spcPct val="0"/>
              </a:spcAft>
            </a:pPr>
            <a:endParaRPr lang="en-US" sz="1400" dirty="0" smtClean="0">
              <a:solidFill>
                <a:srgbClr val="A50021"/>
              </a:solidFill>
            </a:endParaRPr>
          </a:p>
          <a:p>
            <a:pPr>
              <a:lnSpc>
                <a:spcPct val="100000"/>
              </a:lnSpc>
              <a:spcBef>
                <a:spcPct val="0"/>
              </a:spcBef>
              <a:spcAft>
                <a:spcPct val="0"/>
              </a:spcAft>
            </a:pPr>
            <a:r>
              <a:rPr lang="en-US" sz="1400" dirty="0" smtClean="0">
                <a:solidFill>
                  <a:srgbClr val="A50021"/>
                </a:solidFill>
              </a:rPr>
              <a:t>Space Data Link Security WG</a:t>
            </a:r>
          </a:p>
          <a:p>
            <a:pPr lvl="1">
              <a:lnSpc>
                <a:spcPct val="100000"/>
              </a:lnSpc>
              <a:spcBef>
                <a:spcPct val="0"/>
              </a:spcBef>
              <a:spcAft>
                <a:spcPct val="0"/>
              </a:spcAft>
            </a:pPr>
            <a:r>
              <a:rPr lang="en-US" sz="1400" dirty="0" smtClean="0"/>
              <a:t>SDLS </a:t>
            </a:r>
            <a:r>
              <a:rPr lang="en-US" sz="1400" u="sng" dirty="0" smtClean="0"/>
              <a:t>Core</a:t>
            </a:r>
            <a:r>
              <a:rPr lang="en-US" sz="1400" dirty="0" smtClean="0"/>
              <a:t> Protocol </a:t>
            </a:r>
          </a:p>
          <a:p>
            <a:pPr marL="1143000" lvl="2" indent="-228600">
              <a:lnSpc>
                <a:spcPct val="100000"/>
              </a:lnSpc>
              <a:spcBef>
                <a:spcPct val="0"/>
              </a:spcBef>
              <a:spcAft>
                <a:spcPct val="0"/>
              </a:spcAft>
            </a:pPr>
            <a:r>
              <a:rPr lang="en-US" sz="1400" dirty="0" smtClean="0"/>
              <a:t>Interoperability 	Interoperability Testing results &amp; Finalization of Test Report (</a:t>
            </a:r>
            <a:r>
              <a:rPr lang="en-US" sz="1400" dirty="0"/>
              <a:t>Yellow </a:t>
            </a:r>
            <a:r>
              <a:rPr lang="en-US" sz="1400" dirty="0" smtClean="0"/>
              <a:t>Book)</a:t>
            </a:r>
            <a:endParaRPr lang="en-US" sz="1400" dirty="0"/>
          </a:p>
          <a:p>
            <a:pPr marL="1143000" lvl="2" indent="-228600">
              <a:lnSpc>
                <a:spcPct val="100000"/>
              </a:lnSpc>
              <a:spcBef>
                <a:spcPct val="0"/>
              </a:spcBef>
              <a:spcAft>
                <a:spcPct val="0"/>
              </a:spcAft>
            </a:pPr>
            <a:r>
              <a:rPr lang="en-US" sz="1400" dirty="0" smtClean="0"/>
              <a:t>Blue Book</a:t>
            </a:r>
            <a:r>
              <a:rPr lang="en-US" sz="1400" dirty="0"/>
              <a:t>	Prepare resolution </a:t>
            </a:r>
            <a:r>
              <a:rPr lang="en-US" sz="1400" dirty="0" smtClean="0"/>
              <a:t>for publication</a:t>
            </a:r>
            <a:endParaRPr lang="en-US" sz="1400" dirty="0"/>
          </a:p>
          <a:p>
            <a:pPr marL="1143000" lvl="2" indent="-228600">
              <a:lnSpc>
                <a:spcPct val="100000"/>
              </a:lnSpc>
              <a:spcBef>
                <a:spcPct val="0"/>
              </a:spcBef>
              <a:spcAft>
                <a:spcPct val="0"/>
              </a:spcAft>
            </a:pPr>
            <a:r>
              <a:rPr lang="en-US" sz="1400" dirty="0" smtClean="0"/>
              <a:t>Green Book	</a:t>
            </a:r>
            <a:r>
              <a:rPr lang="en-US" sz="1400" dirty="0"/>
              <a:t>Discuss missing </a:t>
            </a:r>
            <a:r>
              <a:rPr lang="en-US" sz="1400" dirty="0" smtClean="0"/>
              <a:t>sections &amp; Finalize draft </a:t>
            </a:r>
          </a:p>
          <a:p>
            <a:pPr lvl="1">
              <a:lnSpc>
                <a:spcPct val="100000"/>
              </a:lnSpc>
              <a:spcBef>
                <a:spcPct val="0"/>
              </a:spcBef>
              <a:spcAft>
                <a:spcPct val="0"/>
              </a:spcAft>
            </a:pPr>
            <a:r>
              <a:rPr lang="en-US" sz="1400" dirty="0" smtClean="0"/>
              <a:t>SDLS </a:t>
            </a:r>
            <a:r>
              <a:rPr lang="en-US" sz="1400" u="sng" dirty="0" smtClean="0"/>
              <a:t>Extended</a:t>
            </a:r>
            <a:r>
              <a:rPr lang="en-US" sz="1400" dirty="0" smtClean="0"/>
              <a:t> Protocol 	Review </a:t>
            </a:r>
            <a:r>
              <a:rPr lang="en-US" sz="1400" dirty="0"/>
              <a:t>of </a:t>
            </a:r>
            <a:r>
              <a:rPr lang="en-US" sz="1400" dirty="0" smtClean="0"/>
              <a:t>inputs &amp; Finalization </a:t>
            </a:r>
            <a:r>
              <a:rPr lang="en-US" sz="1400" dirty="0"/>
              <a:t>of White </a:t>
            </a:r>
            <a:r>
              <a:rPr lang="en-US" sz="1400" dirty="0" smtClean="0"/>
              <a:t>Book v1 </a:t>
            </a:r>
          </a:p>
          <a:p>
            <a:pPr>
              <a:lnSpc>
                <a:spcPct val="100000"/>
              </a:lnSpc>
              <a:spcBef>
                <a:spcPct val="0"/>
              </a:spcBef>
              <a:spcAft>
                <a:spcPct val="0"/>
              </a:spcAft>
            </a:pPr>
            <a:endParaRPr lang="en-US" sz="1400" dirty="0" smtClean="0">
              <a:solidFill>
                <a:srgbClr val="A50021"/>
              </a:solidFill>
            </a:endParaRPr>
          </a:p>
          <a:p>
            <a:pPr>
              <a:lnSpc>
                <a:spcPct val="100000"/>
              </a:lnSpc>
              <a:spcBef>
                <a:spcPct val="0"/>
              </a:spcBef>
              <a:spcAft>
                <a:spcPct val="0"/>
              </a:spcAft>
            </a:pPr>
            <a:r>
              <a:rPr lang="en-US" sz="1400" dirty="0" smtClean="0">
                <a:solidFill>
                  <a:srgbClr val="A50021"/>
                </a:solidFill>
              </a:rPr>
              <a:t>Optical Communications WG 	</a:t>
            </a:r>
            <a:endParaRPr lang="en-US" sz="1400" dirty="0" smtClean="0">
              <a:solidFill>
                <a:srgbClr val="FF0000"/>
              </a:solidFill>
            </a:endParaRPr>
          </a:p>
          <a:p>
            <a:pPr lvl="1">
              <a:lnSpc>
                <a:spcPct val="100000"/>
              </a:lnSpc>
              <a:spcBef>
                <a:spcPct val="0"/>
              </a:spcBef>
              <a:spcAft>
                <a:spcPct val="0"/>
              </a:spcAft>
            </a:pPr>
            <a:r>
              <a:rPr lang="en-US" sz="1400" dirty="0" smtClean="0"/>
              <a:t>Optical Communications “Physical Layer” and “Coding &amp; Synchronization</a:t>
            </a:r>
            <a:r>
              <a:rPr lang="en-US" sz="1400" dirty="0"/>
              <a:t>” Blue Books : </a:t>
            </a:r>
            <a:r>
              <a:rPr lang="en-US" sz="1400" dirty="0" smtClean="0"/>
              <a:t>	</a:t>
            </a:r>
          </a:p>
          <a:p>
            <a:pPr lvl="2">
              <a:lnSpc>
                <a:spcPct val="100000"/>
              </a:lnSpc>
              <a:spcBef>
                <a:spcPct val="0"/>
              </a:spcBef>
              <a:spcAft>
                <a:spcPct val="0"/>
              </a:spcAft>
            </a:pPr>
            <a:r>
              <a:rPr lang="en-US" sz="1400" u="sng" dirty="0"/>
              <a:t>Deep Space Scenario</a:t>
            </a:r>
            <a:r>
              <a:rPr lang="en-US" sz="1400" dirty="0"/>
              <a:t>: Review NASA’s High Photon Efficiency </a:t>
            </a:r>
            <a:r>
              <a:rPr lang="en-US" sz="1400" dirty="0" smtClean="0"/>
              <a:t>proposal</a:t>
            </a:r>
          </a:p>
          <a:p>
            <a:pPr lvl="2">
              <a:lnSpc>
                <a:spcPct val="100000"/>
              </a:lnSpc>
              <a:spcBef>
                <a:spcPct val="0"/>
              </a:spcBef>
              <a:spcAft>
                <a:spcPct val="0"/>
              </a:spcAft>
            </a:pPr>
            <a:r>
              <a:rPr lang="en-US" sz="1400" u="sng" dirty="0" smtClean="0"/>
              <a:t>Near Earth Scenario</a:t>
            </a:r>
            <a:r>
              <a:rPr lang="en-US" sz="1400" dirty="0" smtClean="0"/>
              <a:t>: </a:t>
            </a:r>
            <a:r>
              <a:rPr lang="en-US" sz="1400" dirty="0"/>
              <a:t>Review </a:t>
            </a:r>
            <a:r>
              <a:rPr lang="en-US" sz="1400" dirty="0" smtClean="0"/>
              <a:t>competing </a:t>
            </a:r>
            <a:r>
              <a:rPr lang="en-US" sz="1400" dirty="0"/>
              <a:t>NASA </a:t>
            </a:r>
            <a:r>
              <a:rPr lang="en-US" sz="1400" dirty="0" smtClean="0"/>
              <a:t>&amp; ESA/DLR proposals for </a:t>
            </a:r>
            <a:r>
              <a:rPr lang="en-US" sz="1400" dirty="0"/>
              <a:t>High Data </a:t>
            </a:r>
            <a:r>
              <a:rPr lang="en-US" sz="1400" dirty="0" smtClean="0"/>
              <a:t>Rate communications</a:t>
            </a:r>
            <a:r>
              <a:rPr lang="en-US" sz="1400" dirty="0"/>
              <a:t>.  Discuss a dual wavelength implementation option that may allow </a:t>
            </a:r>
            <a:r>
              <a:rPr lang="en-US" sz="1400" dirty="0" smtClean="0"/>
              <a:t>interoperability.</a:t>
            </a:r>
          </a:p>
          <a:p>
            <a:pPr lvl="2">
              <a:lnSpc>
                <a:spcPct val="100000"/>
              </a:lnSpc>
              <a:spcBef>
                <a:spcPct val="0"/>
              </a:spcBef>
              <a:spcAft>
                <a:spcPct val="0"/>
              </a:spcAft>
            </a:pPr>
            <a:r>
              <a:rPr lang="en-US" sz="1400" u="sng" dirty="0" smtClean="0"/>
              <a:t>Near </a:t>
            </a:r>
            <a:r>
              <a:rPr lang="en-US" sz="1400" u="sng" dirty="0"/>
              <a:t>Earth </a:t>
            </a:r>
            <a:r>
              <a:rPr lang="en-US" sz="1400" u="sng" dirty="0" smtClean="0"/>
              <a:t>Scenario for </a:t>
            </a:r>
            <a:r>
              <a:rPr lang="en-US" sz="1400" u="sng" dirty="0"/>
              <a:t>Low Complexity </a:t>
            </a:r>
            <a:r>
              <a:rPr lang="en-US" sz="1400" u="sng" dirty="0" smtClean="0"/>
              <a:t>Systems</a:t>
            </a:r>
            <a:r>
              <a:rPr lang="en-US" sz="1400" dirty="0"/>
              <a:t>: Review draft DLR / IKN / CNES / NICT </a:t>
            </a:r>
            <a:r>
              <a:rPr lang="en-US" sz="1400" dirty="0" smtClean="0"/>
              <a:t>documents &amp; further </a:t>
            </a:r>
            <a:r>
              <a:rPr lang="en-US" sz="1400" dirty="0"/>
              <a:t>develop the definition and </a:t>
            </a:r>
            <a:r>
              <a:rPr lang="en-US" sz="1400" dirty="0" smtClean="0"/>
              <a:t>proposal for standardization.</a:t>
            </a:r>
            <a:endParaRPr lang="en-US" sz="1400" dirty="0"/>
          </a:p>
          <a:p>
            <a:pPr lvl="1">
              <a:lnSpc>
                <a:spcPct val="100000"/>
              </a:lnSpc>
              <a:spcBef>
                <a:spcPts val="0"/>
              </a:spcBef>
              <a:spcAft>
                <a:spcPts val="0"/>
              </a:spcAft>
            </a:pPr>
            <a:r>
              <a:rPr lang="en-US" sz="1400" dirty="0" smtClean="0"/>
              <a:t>Real </a:t>
            </a:r>
            <a:r>
              <a:rPr lang="en-US" sz="1400" dirty="0"/>
              <a:t>Time Weather and Atmospheric Characterization Data </a:t>
            </a:r>
            <a:r>
              <a:rPr lang="en-US" sz="1400" dirty="0" smtClean="0"/>
              <a:t>Green Book: Review draft#2 and discuss comments and issues from draft#1.</a:t>
            </a:r>
          </a:p>
          <a:p>
            <a:pPr marL="346075" lvl="1" indent="0">
              <a:lnSpc>
                <a:spcPct val="100000"/>
              </a:lnSpc>
              <a:spcBef>
                <a:spcPts val="0"/>
              </a:spcBef>
              <a:spcAft>
                <a:spcPts val="0"/>
              </a:spcAft>
              <a:buNone/>
            </a:pPr>
            <a:r>
              <a:rPr lang="en-US" sz="1400" dirty="0" smtClean="0"/>
              <a:t> </a:t>
            </a:r>
            <a:endParaRPr lang="en-US" sz="1400" dirty="0"/>
          </a:p>
          <a:p>
            <a:pPr lvl="1">
              <a:lnSpc>
                <a:spcPct val="100000"/>
              </a:lnSpc>
              <a:spcBef>
                <a:spcPts val="0"/>
              </a:spcBef>
              <a:spcAft>
                <a:spcPts val="0"/>
              </a:spcAft>
            </a:pPr>
            <a:endParaRPr lang="en-US" sz="1400" dirty="0"/>
          </a:p>
          <a:p>
            <a:pPr lvl="1">
              <a:lnSpc>
                <a:spcPct val="100000"/>
              </a:lnSpc>
              <a:spcBef>
                <a:spcPts val="0"/>
              </a:spcBef>
              <a:spcAft>
                <a:spcPts val="0"/>
              </a:spcAft>
            </a:pPr>
            <a:endParaRPr lang="en-US" sz="1400" dirty="0" smtClean="0"/>
          </a:p>
          <a:p>
            <a:pPr lvl="1">
              <a:lnSpc>
                <a:spcPct val="100000"/>
              </a:lnSpc>
              <a:spcBef>
                <a:spcPts val="0"/>
              </a:spcBef>
              <a:spcAft>
                <a:spcPts val="0"/>
              </a:spcAft>
            </a:pPr>
            <a:endParaRPr lang="en-US" sz="1400" dirty="0" smtClean="0"/>
          </a:p>
          <a:p>
            <a:pPr lvl="1">
              <a:lnSpc>
                <a:spcPct val="100000"/>
              </a:lnSpc>
              <a:spcBef>
                <a:spcPts val="500"/>
              </a:spcBef>
              <a:spcAft>
                <a:spcPts val="500"/>
              </a:spcAft>
            </a:pPr>
            <a:endParaRPr lang="en-US" sz="1400" dirty="0"/>
          </a:p>
        </p:txBody>
      </p:sp>
      <p:sp>
        <p:nvSpPr>
          <p:cNvPr id="4" name="TextBox 3"/>
          <p:cNvSpPr txBox="1"/>
          <p:nvPr/>
        </p:nvSpPr>
        <p:spPr>
          <a:xfrm rot="19631283">
            <a:off x="6585819" y="1854181"/>
            <a:ext cx="2165978" cy="461665"/>
          </a:xfrm>
          <a:prstGeom prst="rect">
            <a:avLst/>
          </a:prstGeom>
          <a:solidFill>
            <a:srgbClr val="FFFF00"/>
          </a:solidFill>
        </p:spPr>
        <p:txBody>
          <a:bodyPr wrap="none" rtlCol="0">
            <a:spAutoFit/>
          </a:bodyPr>
          <a:lstStyle/>
          <a:p>
            <a:r>
              <a:rPr lang="en-GB" dirty="0" err="1" smtClean="0"/>
              <a:t>Gippo</a:t>
            </a:r>
            <a:r>
              <a:rPr lang="en-GB" dirty="0" smtClean="0"/>
              <a:t> to update</a:t>
            </a:r>
            <a:endParaRPr lang="en-GB" dirty="0"/>
          </a:p>
        </p:txBody>
      </p:sp>
    </p:spTree>
    <p:extLst>
      <p:ext uri="{BB962C8B-B14F-4D97-AF65-F5344CB8AC3E}">
        <p14:creationId xmlns:p14="http://schemas.microsoft.com/office/powerpoint/2010/main" val="12365531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dirty="0">
                <a:solidFill>
                  <a:srgbClr val="000099"/>
                </a:solidFill>
                <a:effectLst>
                  <a:outerShdw blurRad="38100" dist="38100" dir="2700000" algn="tl">
                    <a:srgbClr val="000000">
                      <a:alpha val="43137"/>
                    </a:srgbClr>
                  </a:outerShdw>
                </a:effectLst>
              </a:rPr>
              <a:t>SIS Meeting </a:t>
            </a:r>
            <a:r>
              <a:rPr lang="en-US" dirty="0" smtClean="0">
                <a:solidFill>
                  <a:srgbClr val="000099"/>
                </a:solidFill>
                <a:effectLst>
                  <a:outerShdw blurRad="38100" dist="38100" dir="2700000" algn="tl">
                    <a:srgbClr val="000000">
                      <a:alpha val="43137"/>
                    </a:srgbClr>
                  </a:outerShdw>
                </a:effectLst>
              </a:rPr>
              <a:t>Objectives: 1/2</a:t>
            </a:r>
            <a:endParaRPr lang="en-US" dirty="0">
              <a:solidFill>
                <a:srgbClr val="000099"/>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342900" y="990600"/>
            <a:ext cx="8458200" cy="5257800"/>
          </a:xfrm>
          <a:prstGeom prst="rect">
            <a:avLst/>
          </a:prstGeom>
          <a:noFill/>
          <a:ln w="9525">
            <a:noFill/>
            <a:miter lim="800000"/>
            <a:headEnd/>
            <a:tailEnd/>
          </a:ln>
        </p:spPr>
        <p:txBody>
          <a:bodyPr lIns="81204" tIns="39889" rIns="81204" bIns="39889"/>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1125" lvl="0" indent="-222250" eaLnBrk="0" hangingPunct="0">
              <a:spcAft>
                <a:spcPct val="10000"/>
              </a:spcAft>
              <a:buSzPct val="125000"/>
              <a:buFontTx/>
              <a:buChar char="•"/>
              <a:defRPr/>
            </a:pPr>
            <a:r>
              <a:rPr lang="en-US" sz="1800" b="1" kern="0" dirty="0" smtClean="0">
                <a:solidFill>
                  <a:srgbClr val="A50021"/>
                </a:solidFill>
                <a:latin typeface="Calibri"/>
              </a:rPr>
              <a:t>CFDP  </a:t>
            </a:r>
            <a:r>
              <a:rPr lang="en-US" sz="1800" b="1" kern="0" dirty="0">
                <a:solidFill>
                  <a:srgbClr val="A50021"/>
                </a:solidFill>
                <a:latin typeface="Calibri"/>
              </a:rPr>
              <a:t>Revisions </a:t>
            </a:r>
            <a:r>
              <a:rPr lang="en-US" sz="1800" b="1" kern="0" dirty="0" smtClean="0">
                <a:solidFill>
                  <a:srgbClr val="A50021"/>
                </a:solidFill>
                <a:latin typeface="Calibri"/>
              </a:rPr>
              <a:t>WG – Monday / Tuesday</a:t>
            </a:r>
            <a:endParaRPr lang="en-US" sz="1800" b="1" kern="0" dirty="0">
              <a:solidFill>
                <a:srgbClr val="A50021"/>
              </a:solidFill>
              <a:latin typeface="Calibri"/>
            </a:endParaRPr>
          </a:p>
          <a:p>
            <a:pPr marL="568325" lvl="0" indent="-225425" eaLnBrk="0" hangingPunct="0">
              <a:spcAft>
                <a:spcPct val="10000"/>
              </a:spcAft>
              <a:buSzPct val="125000"/>
              <a:buFontTx/>
              <a:buChar char="•"/>
              <a:defRPr/>
            </a:pPr>
            <a:r>
              <a:rPr lang="en-US" sz="1600" b="1" kern="0" dirty="0">
                <a:solidFill>
                  <a:srgbClr val="000000"/>
                </a:solidFill>
                <a:latin typeface="Calibri"/>
              </a:rPr>
              <a:t>Review proposed resolutions to RIDs from </a:t>
            </a:r>
            <a:r>
              <a:rPr lang="en-US" sz="1600" b="1" kern="0" dirty="0" smtClean="0">
                <a:solidFill>
                  <a:srgbClr val="000000"/>
                </a:solidFill>
                <a:latin typeface="Calibri"/>
              </a:rPr>
              <a:t>Agency Review</a:t>
            </a:r>
            <a:r>
              <a:rPr lang="en-US" sz="1600" b="1" kern="0" dirty="0">
                <a:solidFill>
                  <a:srgbClr val="000000"/>
                </a:solidFill>
                <a:latin typeface="Calibri"/>
              </a:rPr>
              <a:t>, reach consensus</a:t>
            </a:r>
            <a:r>
              <a:rPr lang="en-US" sz="1600" b="1" kern="0" dirty="0" smtClean="0">
                <a:solidFill>
                  <a:srgbClr val="000000"/>
                </a:solidFill>
                <a:latin typeface="Calibri"/>
              </a:rPr>
              <a:t>.</a:t>
            </a:r>
          </a:p>
          <a:p>
            <a:pPr marL="568325" lvl="0" indent="-225425" eaLnBrk="0" hangingPunct="0">
              <a:spcAft>
                <a:spcPct val="10000"/>
              </a:spcAft>
              <a:buSzPct val="125000"/>
              <a:buFontTx/>
              <a:buChar char="•"/>
              <a:defRPr/>
            </a:pPr>
            <a:r>
              <a:rPr lang="en-US" sz="1600" b="1" kern="0" dirty="0">
                <a:solidFill>
                  <a:srgbClr val="000000"/>
                </a:solidFill>
                <a:latin typeface="Calibri"/>
              </a:rPr>
              <a:t>Review plan for interoperability testing</a:t>
            </a:r>
            <a:r>
              <a:rPr lang="en-US" sz="1600" b="1" kern="0" dirty="0" smtClean="0">
                <a:solidFill>
                  <a:srgbClr val="000000"/>
                </a:solidFill>
                <a:latin typeface="Calibri"/>
              </a:rPr>
              <a:t>.</a:t>
            </a:r>
          </a:p>
          <a:p>
            <a:pPr marL="568325" lvl="0" indent="-225425" eaLnBrk="0" hangingPunct="0">
              <a:spcAft>
                <a:spcPct val="10000"/>
              </a:spcAft>
              <a:buSzPct val="125000"/>
              <a:buFontTx/>
              <a:buChar char="•"/>
              <a:defRPr/>
            </a:pPr>
            <a:r>
              <a:rPr lang="en-US" sz="1600" b="1" kern="0" dirty="0">
                <a:solidFill>
                  <a:srgbClr val="000000"/>
                </a:solidFill>
                <a:latin typeface="Calibri"/>
              </a:rPr>
              <a:t>Review current status of Green Book revisions</a:t>
            </a:r>
            <a:r>
              <a:rPr lang="en-US" sz="1600" b="1" kern="0" dirty="0" smtClean="0">
                <a:solidFill>
                  <a:srgbClr val="000000"/>
                </a:solidFill>
                <a:latin typeface="Calibri"/>
              </a:rPr>
              <a:t>.</a:t>
            </a:r>
          </a:p>
          <a:p>
            <a:pPr marL="346075" lvl="1" eaLnBrk="0" hangingPunct="0">
              <a:spcAft>
                <a:spcPct val="10000"/>
              </a:spcAft>
              <a:buSzPct val="125000"/>
              <a:defRPr/>
            </a:pPr>
            <a:endParaRPr lang="en-US" sz="1800" b="1" kern="0" dirty="0" smtClean="0">
              <a:solidFill>
                <a:srgbClr val="A50021"/>
              </a:solidFill>
              <a:latin typeface="+mn-lt"/>
            </a:endParaRPr>
          </a:p>
          <a:p>
            <a:pPr marL="230188" indent="-230188" eaLnBrk="0" hangingPunct="0">
              <a:spcAft>
                <a:spcPct val="10000"/>
              </a:spcAft>
              <a:buSzPct val="125000"/>
              <a:buFontTx/>
              <a:buChar char="•"/>
              <a:defRPr/>
            </a:pPr>
            <a:r>
              <a:rPr lang="en-US" sz="1800" b="1" kern="0" dirty="0" smtClean="0">
                <a:solidFill>
                  <a:srgbClr val="A50021"/>
                </a:solidFill>
                <a:latin typeface="+mn-lt"/>
              </a:rPr>
              <a:t>Voice </a:t>
            </a:r>
            <a:r>
              <a:rPr lang="en-US" sz="1800" b="1" kern="0" dirty="0">
                <a:solidFill>
                  <a:srgbClr val="A50021"/>
                </a:solidFill>
                <a:latin typeface="+mn-lt"/>
              </a:rPr>
              <a:t>WG </a:t>
            </a:r>
            <a:r>
              <a:rPr lang="en-US" sz="1800" b="1" kern="0" dirty="0" smtClean="0">
                <a:solidFill>
                  <a:srgbClr val="A50021"/>
                </a:solidFill>
                <a:latin typeface="+mn-lt"/>
              </a:rPr>
              <a:t>–Wed AM/PM</a:t>
            </a:r>
          </a:p>
          <a:p>
            <a:pPr marL="568325" lvl="1" indent="-222250" eaLnBrk="0" hangingPunct="0">
              <a:spcAft>
                <a:spcPct val="10000"/>
              </a:spcAft>
              <a:buSzPct val="125000"/>
              <a:buFontTx/>
              <a:buChar char="•"/>
              <a:defRPr/>
            </a:pPr>
            <a:r>
              <a:rPr lang="en-US" sz="1600" b="1" kern="0" dirty="0">
                <a:latin typeface="+mn-lt"/>
              </a:rPr>
              <a:t>Review updates to voice </a:t>
            </a:r>
            <a:r>
              <a:rPr lang="en-US" sz="1600" b="1" kern="0" dirty="0" smtClean="0">
                <a:latin typeface="+mn-lt"/>
              </a:rPr>
              <a:t>specification (in particular, chapter 3)</a:t>
            </a:r>
            <a:endParaRPr lang="en-US" sz="1600" b="1" kern="0" dirty="0">
              <a:latin typeface="+mn-lt"/>
            </a:endParaRPr>
          </a:p>
          <a:p>
            <a:pPr marL="568325" lvl="1" indent="-222250" eaLnBrk="0" hangingPunct="0">
              <a:spcAft>
                <a:spcPct val="10000"/>
              </a:spcAft>
              <a:buSzPct val="125000"/>
              <a:buFontTx/>
              <a:buChar char="•"/>
              <a:defRPr/>
            </a:pPr>
            <a:r>
              <a:rPr lang="en-US" sz="1600" b="1" kern="0" dirty="0">
                <a:latin typeface="+mn-lt"/>
              </a:rPr>
              <a:t>Review of the proposed </a:t>
            </a:r>
            <a:r>
              <a:rPr lang="en-US" sz="1600" b="1" kern="0" dirty="0" smtClean="0">
                <a:latin typeface="+mn-lt"/>
              </a:rPr>
              <a:t>PICS</a:t>
            </a:r>
          </a:p>
          <a:p>
            <a:pPr marL="568325" lvl="1" indent="-222250" eaLnBrk="0" hangingPunct="0">
              <a:spcAft>
                <a:spcPct val="10000"/>
              </a:spcAft>
              <a:buSzPct val="125000"/>
              <a:buFontTx/>
              <a:buChar char="•"/>
              <a:defRPr/>
            </a:pPr>
            <a:r>
              <a:rPr lang="en-US" sz="1600" b="1" kern="0" dirty="0">
                <a:latin typeface="+mn-lt"/>
              </a:rPr>
              <a:t>Discussion about </a:t>
            </a:r>
            <a:r>
              <a:rPr lang="en-US" sz="1600" b="1" kern="0" dirty="0" smtClean="0">
                <a:latin typeface="+mn-lt"/>
              </a:rPr>
              <a:t>yellow </a:t>
            </a:r>
            <a:r>
              <a:rPr lang="en-US" sz="1600" b="1" kern="0" dirty="0">
                <a:latin typeface="+mn-lt"/>
              </a:rPr>
              <a:t>book for testing and creation of a </a:t>
            </a:r>
            <a:r>
              <a:rPr lang="en-US" sz="1600" b="1" kern="0" dirty="0" smtClean="0">
                <a:latin typeface="+mn-lt"/>
              </a:rPr>
              <a:t>blue </a:t>
            </a:r>
            <a:r>
              <a:rPr lang="en-US" sz="1600" b="1" kern="0" dirty="0">
                <a:latin typeface="+mn-lt"/>
              </a:rPr>
              <a:t>book</a:t>
            </a:r>
            <a:endParaRPr lang="en-US" sz="1600" b="1" kern="0" dirty="0" smtClean="0">
              <a:latin typeface="+mn-lt"/>
            </a:endParaRPr>
          </a:p>
          <a:p>
            <a:pPr marL="111125" indent="-222250" eaLnBrk="0" hangingPunct="0">
              <a:spcAft>
                <a:spcPct val="10000"/>
              </a:spcAft>
              <a:buSzPct val="125000"/>
              <a:buFontTx/>
              <a:buChar char="•"/>
              <a:defRPr/>
            </a:pPr>
            <a:endParaRPr lang="en-US" sz="1600" b="1" kern="0" dirty="0">
              <a:latin typeface="+mn-lt"/>
            </a:endParaRPr>
          </a:p>
        </p:txBody>
      </p:sp>
      <p:sp>
        <p:nvSpPr>
          <p:cNvPr id="4" name="TextBox 3"/>
          <p:cNvSpPr txBox="1"/>
          <p:nvPr/>
        </p:nvSpPr>
        <p:spPr>
          <a:xfrm rot="19631283">
            <a:off x="6629101" y="1854181"/>
            <a:ext cx="2079415" cy="461665"/>
          </a:xfrm>
          <a:prstGeom prst="rect">
            <a:avLst/>
          </a:prstGeom>
          <a:solidFill>
            <a:srgbClr val="FFFF00"/>
          </a:solidFill>
        </p:spPr>
        <p:txBody>
          <a:bodyPr wrap="none" rtlCol="0">
            <a:spAutoFit/>
          </a:bodyPr>
          <a:lstStyle/>
          <a:p>
            <a:r>
              <a:rPr lang="en-GB" dirty="0" smtClean="0"/>
              <a:t>Keith to update</a:t>
            </a:r>
            <a:endParaRPr lang="en-GB" dirty="0"/>
          </a:p>
        </p:txBody>
      </p:sp>
    </p:spTree>
    <p:extLst>
      <p:ext uri="{BB962C8B-B14F-4D97-AF65-F5344CB8AC3E}">
        <p14:creationId xmlns:p14="http://schemas.microsoft.com/office/powerpoint/2010/main" val="11539639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Rectangle 6"/>
          <p:cNvSpPr>
            <a:spLocks noChangeArrowheads="1"/>
          </p:cNvSpPr>
          <p:nvPr/>
        </p:nvSpPr>
        <p:spPr bwMode="auto">
          <a:xfrm>
            <a:off x="762000" y="3733800"/>
            <a:ext cx="1676400" cy="304800"/>
          </a:xfrm>
          <a:prstGeom prst="rect">
            <a:avLst/>
          </a:prstGeom>
          <a:solidFill>
            <a:srgbClr val="FFFFCC"/>
          </a:solidFill>
          <a:ln w="12700" algn="ctr">
            <a:noFill/>
            <a:round/>
            <a:headEnd type="none" w="sm" len="sm"/>
            <a:tailEnd type="none" w="sm" len="sm"/>
          </a:ln>
        </p:spPr>
        <p:txBody>
          <a:bodyPr/>
          <a:lstStyle/>
          <a:p>
            <a:pPr eaLnBrk="0" hangingPunct="0"/>
            <a:endParaRPr lang="en-GB" dirty="0"/>
          </a:p>
        </p:txBody>
      </p:sp>
      <p:sp>
        <p:nvSpPr>
          <p:cNvPr id="795650" name="Rectangle 5"/>
          <p:cNvSpPr>
            <a:spLocks noChangeArrowheads="1"/>
          </p:cNvSpPr>
          <p:nvPr/>
        </p:nvSpPr>
        <p:spPr bwMode="auto">
          <a:xfrm>
            <a:off x="838200" y="3124200"/>
            <a:ext cx="3352800" cy="228600"/>
          </a:xfrm>
          <a:prstGeom prst="rect">
            <a:avLst/>
          </a:prstGeom>
          <a:solidFill>
            <a:srgbClr val="FFFFCC"/>
          </a:solidFill>
          <a:ln w="12700" algn="ctr">
            <a:noFill/>
            <a:round/>
            <a:headEnd type="none" w="sm" len="sm"/>
            <a:tailEnd type="none" w="sm" len="sm"/>
          </a:ln>
        </p:spPr>
        <p:txBody>
          <a:bodyPr/>
          <a:lstStyle/>
          <a:p>
            <a:pPr eaLnBrk="0" hangingPunct="0"/>
            <a:endParaRPr lang="en-GB" dirty="0"/>
          </a:p>
        </p:txBody>
      </p:sp>
      <p:sp>
        <p:nvSpPr>
          <p:cNvPr id="795651" name="Rectangle 4"/>
          <p:cNvSpPr>
            <a:spLocks noChangeArrowheads="1"/>
          </p:cNvSpPr>
          <p:nvPr/>
        </p:nvSpPr>
        <p:spPr bwMode="auto">
          <a:xfrm>
            <a:off x="762000" y="2819400"/>
            <a:ext cx="3962400" cy="228600"/>
          </a:xfrm>
          <a:prstGeom prst="rect">
            <a:avLst/>
          </a:prstGeom>
          <a:solidFill>
            <a:srgbClr val="FFFFCC"/>
          </a:solidFill>
          <a:ln w="12700" algn="ctr">
            <a:noFill/>
            <a:round/>
            <a:headEnd type="none" w="sm" len="sm"/>
            <a:tailEnd type="none" w="sm" len="sm"/>
          </a:ln>
        </p:spPr>
        <p:txBody>
          <a:bodyPr/>
          <a:lstStyle/>
          <a:p>
            <a:pPr eaLnBrk="0" hangingPunct="0"/>
            <a:endParaRPr lang="en-GB" dirty="0"/>
          </a:p>
        </p:txBody>
      </p:sp>
      <p:sp>
        <p:nvSpPr>
          <p:cNvPr id="795652" name="Rectangle 3"/>
          <p:cNvSpPr>
            <a:spLocks noChangeArrowheads="1"/>
          </p:cNvSpPr>
          <p:nvPr/>
        </p:nvSpPr>
        <p:spPr bwMode="auto">
          <a:xfrm>
            <a:off x="762000" y="1828800"/>
            <a:ext cx="4724400" cy="381000"/>
          </a:xfrm>
          <a:prstGeom prst="rect">
            <a:avLst/>
          </a:prstGeom>
          <a:solidFill>
            <a:srgbClr val="FFFFCC"/>
          </a:solidFill>
          <a:ln w="12700" algn="ctr">
            <a:noFill/>
            <a:round/>
            <a:headEnd type="none" w="sm" len="sm"/>
            <a:tailEnd type="none" w="sm" len="sm"/>
          </a:ln>
        </p:spPr>
        <p:txBody>
          <a:bodyPr/>
          <a:lstStyle/>
          <a:p>
            <a:pPr eaLnBrk="0" hangingPunct="0"/>
            <a:endParaRPr lang="en-GB" dirty="0"/>
          </a:p>
        </p:txBody>
      </p:sp>
      <p:sp>
        <p:nvSpPr>
          <p:cNvPr id="787458" name="Rectangle 2"/>
          <p:cNvSpPr>
            <a:spLocks noGrp="1" noChangeArrowheads="1"/>
          </p:cNvSpPr>
          <p:nvPr>
            <p:ph type="title" idx="4294967295"/>
          </p:nvPr>
        </p:nvSpPr>
        <p:spPr bwMode="auto">
          <a:xfrm>
            <a:off x="533400" y="228600"/>
            <a:ext cx="7772400" cy="838200"/>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A new CESG Organization  </a:t>
            </a:r>
            <a:endParaRPr lang="de-DE" sz="2400" dirty="0">
              <a:solidFill>
                <a:srgbClr val="000099"/>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 y="838200"/>
            <a:ext cx="8877300" cy="578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Peter photographer, by Jon_face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5732" y="1371600"/>
            <a:ext cx="434268" cy="434268"/>
          </a:xfrm>
          <a:prstGeom prst="rect">
            <a:avLst/>
          </a:prstGeom>
        </p:spPr>
      </p:pic>
      <p:pic>
        <p:nvPicPr>
          <p:cNvPr id="4" name="Picture 3" descr="Tai smile2 img-184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163" y="1349440"/>
            <a:ext cx="375250" cy="460636"/>
          </a:xfrm>
          <a:prstGeom prst="rect">
            <a:avLst/>
          </a:prstGeom>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914400"/>
            <a:ext cx="257333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19631283">
            <a:off x="6560171" y="1854181"/>
            <a:ext cx="2217274" cy="461665"/>
          </a:xfrm>
          <a:prstGeom prst="rect">
            <a:avLst/>
          </a:prstGeom>
          <a:solidFill>
            <a:srgbClr val="FFFF00"/>
          </a:solidFill>
        </p:spPr>
        <p:txBody>
          <a:bodyPr wrap="none" rtlCol="0">
            <a:spAutoFit/>
          </a:bodyPr>
          <a:lstStyle/>
          <a:p>
            <a:r>
              <a:rPr lang="en-GB" dirty="0" smtClean="0"/>
              <a:t>Nestor to update</a:t>
            </a:r>
            <a:endParaRPr lang="en-GB" dirty="0"/>
          </a:p>
        </p:txBody>
      </p:sp>
    </p:spTree>
    <p:extLst>
      <p:ext uri="{BB962C8B-B14F-4D97-AF65-F5344CB8AC3E}">
        <p14:creationId xmlns:p14="http://schemas.microsoft.com/office/powerpoint/2010/main" val="22907665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dirty="0">
                <a:solidFill>
                  <a:srgbClr val="000099"/>
                </a:solidFill>
                <a:effectLst>
                  <a:outerShdw blurRad="38100" dist="38100" dir="2700000" algn="tl">
                    <a:srgbClr val="000000">
                      <a:alpha val="43137"/>
                    </a:srgbClr>
                  </a:outerShdw>
                </a:effectLst>
              </a:rPr>
              <a:t>SIS Meeting </a:t>
            </a:r>
            <a:r>
              <a:rPr lang="en-US" dirty="0" smtClean="0">
                <a:solidFill>
                  <a:srgbClr val="000099"/>
                </a:solidFill>
                <a:effectLst>
                  <a:outerShdw blurRad="38100" dist="38100" dir="2700000" algn="tl">
                    <a:srgbClr val="000000">
                      <a:alpha val="43137"/>
                    </a:srgbClr>
                  </a:outerShdw>
                </a:effectLst>
              </a:rPr>
              <a:t>Objectives: 2/2</a:t>
            </a:r>
            <a:endParaRPr lang="en-US" dirty="0">
              <a:solidFill>
                <a:srgbClr val="000099"/>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342900" y="990600"/>
            <a:ext cx="8458200" cy="5257800"/>
          </a:xfrm>
          <a:prstGeom prst="rect">
            <a:avLst/>
          </a:prstGeom>
          <a:noFill/>
          <a:ln w="9525">
            <a:noFill/>
            <a:miter lim="800000"/>
            <a:headEnd/>
            <a:tailEnd/>
          </a:ln>
        </p:spPr>
        <p:txBody>
          <a:bodyPr lIns="81204" tIns="39889" rIns="81204" bIns="39889"/>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230188" indent="-230188" eaLnBrk="0" hangingPunct="0">
              <a:spcAft>
                <a:spcPct val="10000"/>
              </a:spcAft>
              <a:buSzPct val="125000"/>
              <a:buFontTx/>
              <a:buChar char="•"/>
              <a:defRPr/>
            </a:pPr>
            <a:endParaRPr lang="en-US" sz="1800" b="1" kern="0" dirty="0" smtClean="0">
              <a:solidFill>
                <a:srgbClr val="A50021"/>
              </a:solidFill>
              <a:latin typeface="+mn-lt"/>
            </a:endParaRPr>
          </a:p>
          <a:p>
            <a:pPr marL="230188" indent="-230188" eaLnBrk="0" hangingPunct="0">
              <a:spcAft>
                <a:spcPct val="10000"/>
              </a:spcAft>
              <a:buSzPct val="125000"/>
              <a:buFontTx/>
              <a:buChar char="•"/>
              <a:defRPr/>
            </a:pPr>
            <a:r>
              <a:rPr lang="en-US" sz="1800" b="1" kern="0" dirty="0" smtClean="0">
                <a:solidFill>
                  <a:srgbClr val="A50021"/>
                </a:solidFill>
                <a:latin typeface="+mn-lt"/>
              </a:rPr>
              <a:t>Delay </a:t>
            </a:r>
            <a:r>
              <a:rPr lang="en-US" sz="1800" b="1" kern="0" dirty="0">
                <a:solidFill>
                  <a:srgbClr val="A50021"/>
                </a:solidFill>
                <a:latin typeface="+mn-lt"/>
              </a:rPr>
              <a:t>Tolerant Networking WG –  </a:t>
            </a:r>
            <a:r>
              <a:rPr lang="en-US" sz="1800" b="1" kern="0" dirty="0" smtClean="0">
                <a:solidFill>
                  <a:srgbClr val="A50021"/>
                </a:solidFill>
                <a:latin typeface="+mn-lt"/>
              </a:rPr>
              <a:t>Thu AM/PM, Fri AM</a:t>
            </a:r>
          </a:p>
          <a:p>
            <a:pPr marL="568325" lvl="1" indent="-222250" eaLnBrk="0" hangingPunct="0">
              <a:spcAft>
                <a:spcPct val="10000"/>
              </a:spcAft>
              <a:buSzPct val="125000"/>
              <a:buFontTx/>
              <a:buChar char="•"/>
              <a:defRPr/>
            </a:pPr>
            <a:r>
              <a:rPr lang="en-GB" sz="1600" b="1" kern="0" dirty="0" smtClean="0">
                <a:latin typeface="+mn-lt"/>
              </a:rPr>
              <a:t>Discuss Bundle Streaming Service (BSS)</a:t>
            </a:r>
          </a:p>
          <a:p>
            <a:pPr marL="568325" lvl="1" indent="-222250" eaLnBrk="0" hangingPunct="0">
              <a:spcAft>
                <a:spcPct val="10000"/>
              </a:spcAft>
              <a:buSzPct val="125000"/>
              <a:buFontTx/>
              <a:buChar char="•"/>
              <a:defRPr/>
            </a:pPr>
            <a:r>
              <a:rPr lang="en-GB" sz="1600" b="1" kern="0" dirty="0" smtClean="0">
                <a:latin typeface="+mn-lt"/>
              </a:rPr>
              <a:t>NASA DTN Project status</a:t>
            </a:r>
          </a:p>
          <a:p>
            <a:pPr marL="568325" lvl="1" indent="-222250" eaLnBrk="0" hangingPunct="0">
              <a:spcAft>
                <a:spcPct val="10000"/>
              </a:spcAft>
              <a:buSzPct val="125000"/>
              <a:buFontTx/>
              <a:buChar char="•"/>
              <a:defRPr/>
            </a:pPr>
            <a:r>
              <a:rPr lang="en-GB" sz="1600" b="1" kern="0" dirty="0" smtClean="0">
                <a:latin typeface="+mn-lt"/>
              </a:rPr>
              <a:t>Review CESG RIDs against LTP-for-CCSDS</a:t>
            </a:r>
          </a:p>
          <a:p>
            <a:pPr marL="568325" lvl="1" indent="-222250" eaLnBrk="0" hangingPunct="0">
              <a:spcAft>
                <a:spcPct val="10000"/>
              </a:spcAft>
              <a:buSzPct val="125000"/>
              <a:buFontTx/>
              <a:buChar char="•"/>
              <a:defRPr/>
            </a:pPr>
            <a:r>
              <a:rPr lang="en-US" sz="1600" b="1" kern="0" dirty="0" smtClean="0">
                <a:latin typeface="+mn-lt"/>
              </a:rPr>
              <a:t>Review BP-for-CCSDS interoperability test results</a:t>
            </a:r>
          </a:p>
          <a:p>
            <a:pPr marL="568325" lvl="1" indent="-222250" eaLnBrk="0" hangingPunct="0">
              <a:spcAft>
                <a:spcPct val="10000"/>
              </a:spcAft>
              <a:buSzPct val="125000"/>
              <a:buFontTx/>
              <a:buChar char="•"/>
              <a:defRPr/>
            </a:pPr>
            <a:r>
              <a:rPr lang="en-US" sz="1600" b="1" kern="0" dirty="0" smtClean="0">
                <a:latin typeface="+mn-lt"/>
              </a:rPr>
              <a:t>Begin working Network Management, Routing, and Security documents</a:t>
            </a:r>
          </a:p>
          <a:p>
            <a:pPr marL="230188" indent="-230188" eaLnBrk="0" hangingPunct="0">
              <a:spcAft>
                <a:spcPct val="10000"/>
              </a:spcAft>
              <a:buSzPct val="125000"/>
              <a:buFontTx/>
              <a:buChar char="•"/>
              <a:defRPr/>
            </a:pPr>
            <a:endParaRPr lang="en-US" sz="1800" b="1" kern="0" dirty="0" smtClean="0">
              <a:solidFill>
                <a:srgbClr val="A50021"/>
              </a:solidFill>
              <a:latin typeface="+mn-lt"/>
            </a:endParaRPr>
          </a:p>
          <a:p>
            <a:pPr marL="230188" indent="-230188" eaLnBrk="0" hangingPunct="0">
              <a:spcAft>
                <a:spcPct val="10000"/>
              </a:spcAft>
              <a:buSzPct val="125000"/>
              <a:buFontTx/>
              <a:buChar char="•"/>
              <a:defRPr/>
            </a:pPr>
            <a:r>
              <a:rPr lang="en-US" sz="1800" b="1" kern="0" dirty="0" smtClean="0">
                <a:solidFill>
                  <a:srgbClr val="A50021"/>
                </a:solidFill>
                <a:latin typeface="+mn-lt"/>
              </a:rPr>
              <a:t>DTN Interoperability Testing, Fri PM</a:t>
            </a:r>
          </a:p>
          <a:p>
            <a:pPr marL="568325" lvl="1" indent="-222250" eaLnBrk="0" hangingPunct="0">
              <a:spcAft>
                <a:spcPct val="10000"/>
              </a:spcAft>
              <a:buSzPct val="125000"/>
              <a:buFontTx/>
              <a:buChar char="•"/>
              <a:defRPr/>
            </a:pPr>
            <a:r>
              <a:rPr lang="en-GB" sz="1600" b="1" kern="0" dirty="0" smtClean="0">
                <a:latin typeface="+mn-lt"/>
              </a:rPr>
              <a:t>Review on-going </a:t>
            </a:r>
            <a:r>
              <a:rPr lang="en-GB" sz="1600" b="1" kern="0" dirty="0">
                <a:latin typeface="+mn-lt"/>
              </a:rPr>
              <a:t>experimentation and </a:t>
            </a:r>
            <a:r>
              <a:rPr lang="en-GB" sz="1600" b="1" kern="0" dirty="0" smtClean="0">
                <a:latin typeface="+mn-lt"/>
              </a:rPr>
              <a:t>operations</a:t>
            </a:r>
          </a:p>
          <a:p>
            <a:pPr marL="568325" lvl="1" indent="-222250" eaLnBrk="0" hangingPunct="0">
              <a:spcAft>
                <a:spcPct val="10000"/>
              </a:spcAft>
              <a:buSzPct val="125000"/>
              <a:buFontTx/>
              <a:buChar char="•"/>
              <a:defRPr/>
            </a:pPr>
            <a:r>
              <a:rPr lang="en-GB" sz="1600" b="1" kern="0" dirty="0" smtClean="0">
                <a:latin typeface="+mn-lt"/>
              </a:rPr>
              <a:t>Status of ESA METERON and DTN</a:t>
            </a:r>
            <a:endParaRPr lang="en-US" sz="1600" b="1" kern="0" dirty="0">
              <a:latin typeface="+mn-lt"/>
            </a:endParaRPr>
          </a:p>
          <a:p>
            <a:pPr marL="568325" lvl="1" indent="-222250" eaLnBrk="0" hangingPunct="0">
              <a:spcAft>
                <a:spcPct val="10000"/>
              </a:spcAft>
              <a:buSzPct val="125000"/>
              <a:buFontTx/>
              <a:buChar char="•"/>
              <a:defRPr/>
            </a:pPr>
            <a:r>
              <a:rPr lang="en-GB" sz="1600" b="1" kern="0" dirty="0" smtClean="0">
                <a:latin typeface="+mn-lt"/>
              </a:rPr>
              <a:t>Discuss </a:t>
            </a:r>
            <a:r>
              <a:rPr lang="en-GB" sz="1600" b="1" kern="0" dirty="0">
                <a:latin typeface="+mn-lt"/>
              </a:rPr>
              <a:t>interoperability and/or testing opportunities on </a:t>
            </a:r>
            <a:r>
              <a:rPr lang="en-GB" sz="1600" b="1" kern="0" dirty="0" smtClean="0">
                <a:latin typeface="+mn-lt"/>
              </a:rPr>
              <a:t>ISS</a:t>
            </a:r>
            <a:endParaRPr lang="en-US" sz="1600" b="1" kern="0" dirty="0">
              <a:latin typeface="+mn-lt"/>
            </a:endParaRPr>
          </a:p>
          <a:p>
            <a:pPr marL="230188" indent="-230188" eaLnBrk="0" hangingPunct="0">
              <a:spcAft>
                <a:spcPct val="10000"/>
              </a:spcAft>
              <a:buSzPct val="125000"/>
              <a:buFontTx/>
              <a:buChar char="•"/>
              <a:defRPr/>
            </a:pPr>
            <a:endParaRPr lang="en-US" sz="1800" b="1" kern="0" dirty="0" smtClean="0">
              <a:solidFill>
                <a:srgbClr val="A50021"/>
              </a:solidFill>
              <a:latin typeface="+mn-lt"/>
            </a:endParaRPr>
          </a:p>
          <a:p>
            <a:pPr marL="230188" indent="-230188" eaLnBrk="0" hangingPunct="0">
              <a:spcAft>
                <a:spcPct val="10000"/>
              </a:spcAft>
              <a:buSzPct val="125000"/>
              <a:buFontTx/>
              <a:buChar char="•"/>
              <a:defRPr/>
            </a:pPr>
            <a:r>
              <a:rPr lang="en-US" sz="1800" b="1" kern="0" dirty="0" smtClean="0">
                <a:solidFill>
                  <a:srgbClr val="A50021"/>
                </a:solidFill>
                <a:latin typeface="+mn-lt"/>
              </a:rPr>
              <a:t>SIS </a:t>
            </a:r>
            <a:r>
              <a:rPr lang="en-US" sz="1800" b="1" kern="0" dirty="0">
                <a:solidFill>
                  <a:srgbClr val="A50021"/>
                </a:solidFill>
                <a:latin typeface="+mn-lt"/>
              </a:rPr>
              <a:t>Plenary – </a:t>
            </a:r>
            <a:r>
              <a:rPr lang="en-US" sz="1800" b="1" kern="0" dirty="0" smtClean="0">
                <a:solidFill>
                  <a:srgbClr val="A50021"/>
                </a:solidFill>
                <a:latin typeface="+mn-lt"/>
              </a:rPr>
              <a:t>Fri PM</a:t>
            </a:r>
            <a:endParaRPr lang="en-US" sz="1800" b="1" kern="0" dirty="0">
              <a:solidFill>
                <a:srgbClr val="A50021"/>
              </a:solidFill>
              <a:latin typeface="+mn-lt"/>
            </a:endParaRPr>
          </a:p>
          <a:p>
            <a:pPr marL="568325" lvl="1" indent="-222250" eaLnBrk="0" hangingPunct="0">
              <a:spcAft>
                <a:spcPct val="10000"/>
              </a:spcAft>
              <a:buSzPct val="125000"/>
              <a:buFontTx/>
              <a:buChar char="•"/>
              <a:defRPr/>
            </a:pPr>
            <a:r>
              <a:rPr lang="en-GB" sz="1600" b="1" kern="0" dirty="0">
                <a:latin typeface="+mn-lt"/>
              </a:rPr>
              <a:t>Review WG progress</a:t>
            </a:r>
            <a:endParaRPr lang="en-US" sz="1600" b="1" kern="0" dirty="0">
              <a:latin typeface="+mn-lt"/>
            </a:endParaRPr>
          </a:p>
          <a:p>
            <a:pPr marL="568325" lvl="1" indent="-222250" eaLnBrk="0" hangingPunct="0">
              <a:spcAft>
                <a:spcPct val="10000"/>
              </a:spcAft>
              <a:buSzPct val="125000"/>
              <a:buFontTx/>
              <a:buChar char="•"/>
              <a:defRPr/>
            </a:pPr>
            <a:r>
              <a:rPr lang="en-GB" sz="1600" b="1" kern="0" dirty="0">
                <a:latin typeface="+mn-lt"/>
              </a:rPr>
              <a:t>Identify issues/topics for CESG/CMC </a:t>
            </a:r>
            <a:r>
              <a:rPr lang="en-GB" sz="1600" b="1" kern="0" dirty="0" smtClean="0">
                <a:latin typeface="+mn-lt"/>
              </a:rPr>
              <a:t>action</a:t>
            </a:r>
            <a:endParaRPr lang="en-US" sz="1600" b="1" kern="0" dirty="0" smtClean="0">
              <a:latin typeface="+mn-lt"/>
            </a:endParaRPr>
          </a:p>
          <a:p>
            <a:pPr marL="111125" indent="-222250" eaLnBrk="0" hangingPunct="0">
              <a:spcAft>
                <a:spcPct val="10000"/>
              </a:spcAft>
              <a:buSzPct val="125000"/>
              <a:buFontTx/>
              <a:buChar char="•"/>
              <a:defRPr/>
            </a:pPr>
            <a:endParaRPr lang="en-US" sz="1600" b="1" kern="0" dirty="0" smtClean="0">
              <a:latin typeface="+mn-lt"/>
            </a:endParaRPr>
          </a:p>
          <a:p>
            <a:pPr marL="111125" indent="-222250" eaLnBrk="0" hangingPunct="0">
              <a:spcAft>
                <a:spcPct val="10000"/>
              </a:spcAft>
              <a:buSzPct val="125000"/>
              <a:buFontTx/>
              <a:buChar char="•"/>
              <a:defRPr/>
            </a:pPr>
            <a:endParaRPr lang="en-US" sz="1600" b="1" kern="0" dirty="0">
              <a:latin typeface="+mn-lt"/>
            </a:endParaRPr>
          </a:p>
        </p:txBody>
      </p:sp>
      <p:sp>
        <p:nvSpPr>
          <p:cNvPr id="4" name="TextBox 3"/>
          <p:cNvSpPr txBox="1"/>
          <p:nvPr/>
        </p:nvSpPr>
        <p:spPr>
          <a:xfrm rot="19631283">
            <a:off x="6629101" y="1854181"/>
            <a:ext cx="2079415" cy="461665"/>
          </a:xfrm>
          <a:prstGeom prst="rect">
            <a:avLst/>
          </a:prstGeom>
          <a:solidFill>
            <a:srgbClr val="FFFF00"/>
          </a:solidFill>
        </p:spPr>
        <p:txBody>
          <a:bodyPr wrap="none" rtlCol="0">
            <a:spAutoFit/>
          </a:bodyPr>
          <a:lstStyle/>
          <a:p>
            <a:r>
              <a:rPr lang="en-GB" dirty="0" smtClean="0"/>
              <a:t>Keith to update</a:t>
            </a:r>
            <a:endParaRPr lang="en-GB" dirty="0"/>
          </a:p>
        </p:txBody>
      </p:sp>
    </p:spTree>
    <p:extLst>
      <p:ext uri="{BB962C8B-B14F-4D97-AF65-F5344CB8AC3E}">
        <p14:creationId xmlns:p14="http://schemas.microsoft.com/office/powerpoint/2010/main" val="1197413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99"/>
                </a:solidFill>
                <a:effectLst>
                  <a:outerShdw blurRad="38100" dist="38100" dir="2700000" algn="tl">
                    <a:srgbClr val="C0C0C0"/>
                  </a:outerShdw>
                </a:effectLst>
              </a:rPr>
              <a:t>SOIS Meeting Objectives</a:t>
            </a:r>
          </a:p>
        </p:txBody>
      </p:sp>
      <p:sp>
        <p:nvSpPr>
          <p:cNvPr id="6" name="Rectangle 3"/>
          <p:cNvSpPr>
            <a:spLocks noChangeArrowheads="1"/>
          </p:cNvSpPr>
          <p:nvPr/>
        </p:nvSpPr>
        <p:spPr bwMode="auto">
          <a:xfrm>
            <a:off x="381000" y="838200"/>
            <a:ext cx="8610600" cy="5678760"/>
          </a:xfrm>
          <a:prstGeom prst="rect">
            <a:avLst/>
          </a:prstGeom>
          <a:noFill/>
          <a:ln w="9525">
            <a:noFill/>
            <a:miter lim="800000"/>
            <a:headEnd/>
            <a:tailEnd/>
          </a:ln>
        </p:spPr>
        <p:txBody>
          <a:bodyPr lIns="81204" tIns="39889" rIns="81204" bIns="39889"/>
          <a:lstStyle/>
          <a:p>
            <a:pPr marL="230188" indent="-230188" eaLnBrk="0" fontAlgn="base" hangingPunct="0">
              <a:spcBef>
                <a:spcPct val="0"/>
              </a:spcBef>
              <a:spcAft>
                <a:spcPct val="0"/>
              </a:spcAft>
              <a:buSzPct val="125000"/>
              <a:buFontTx/>
              <a:buChar char="•"/>
            </a:pPr>
            <a:r>
              <a:rPr lang="en-US" sz="2000" b="1" dirty="0">
                <a:solidFill>
                  <a:srgbClr val="A50021"/>
                </a:solidFill>
              </a:rPr>
              <a:t>Achievements since our last meeting</a:t>
            </a:r>
          </a:p>
          <a:p>
            <a:pPr marL="687388" lvl="1" indent="-230188" eaLnBrk="0" fontAlgn="base" hangingPunct="0">
              <a:spcBef>
                <a:spcPct val="0"/>
              </a:spcBef>
              <a:spcAft>
                <a:spcPct val="0"/>
              </a:spcAft>
              <a:buSzPct val="125000"/>
              <a:buFontTx/>
              <a:buChar char="•"/>
            </a:pPr>
            <a:r>
              <a:rPr lang="en-US" sz="1600" b="1" dirty="0" smtClean="0">
                <a:solidFill>
                  <a:srgbClr val="000000"/>
                </a:solidFill>
              </a:rPr>
              <a:t>3 Red Books + Wireless Green book submitted to Tom for Agency Review/ publication</a:t>
            </a:r>
          </a:p>
          <a:p>
            <a:pPr marL="230188" indent="-230188" eaLnBrk="0" fontAlgn="base" hangingPunct="0">
              <a:spcBef>
                <a:spcPct val="0"/>
              </a:spcBef>
              <a:spcAft>
                <a:spcPct val="0"/>
              </a:spcAft>
              <a:buSzPct val="125000"/>
              <a:buFontTx/>
              <a:buChar char="•"/>
            </a:pPr>
            <a:endParaRPr lang="en-US" sz="2000" b="1" dirty="0">
              <a:solidFill>
                <a:srgbClr val="A50021"/>
              </a:solidFill>
            </a:endParaRPr>
          </a:p>
          <a:p>
            <a:pPr marL="230188" indent="-230188" eaLnBrk="0" fontAlgn="base" hangingPunct="0">
              <a:spcBef>
                <a:spcPct val="0"/>
              </a:spcBef>
              <a:spcAft>
                <a:spcPct val="0"/>
              </a:spcAft>
              <a:buSzPct val="125000"/>
              <a:buFontTx/>
              <a:buChar char="•"/>
            </a:pPr>
            <a:r>
              <a:rPr lang="en-US" sz="2000" b="1" dirty="0">
                <a:solidFill>
                  <a:srgbClr val="A50021"/>
                </a:solidFill>
              </a:rPr>
              <a:t>Application Support Services WG</a:t>
            </a:r>
            <a:endParaRPr lang="en-US" sz="1600" b="1" dirty="0">
              <a:solidFill>
                <a:srgbClr val="000000"/>
              </a:solidFill>
            </a:endParaRPr>
          </a:p>
          <a:p>
            <a:pPr marL="568325" lvl="1" indent="-222250" eaLnBrk="0" fontAlgn="base" hangingPunct="0">
              <a:spcBef>
                <a:spcPct val="0"/>
              </a:spcBef>
              <a:spcAft>
                <a:spcPct val="0"/>
              </a:spcAft>
              <a:buSzPct val="125000"/>
              <a:buFontTx/>
              <a:buChar char="•"/>
            </a:pPr>
            <a:r>
              <a:rPr lang="en-US" sz="1600" b="1" dirty="0">
                <a:solidFill>
                  <a:srgbClr val="000000"/>
                </a:solidFill>
              </a:rPr>
              <a:t>Presentations on tool sets and progress since last meeting</a:t>
            </a:r>
          </a:p>
          <a:p>
            <a:pPr marL="568325" lvl="1" indent="-222250" eaLnBrk="0" fontAlgn="base" hangingPunct="0">
              <a:spcBef>
                <a:spcPct val="0"/>
              </a:spcBef>
              <a:spcAft>
                <a:spcPct val="0"/>
              </a:spcAft>
              <a:buSzPct val="125000"/>
              <a:buFontTx/>
              <a:buChar char="•"/>
            </a:pPr>
            <a:r>
              <a:rPr lang="en-US" sz="1600" b="1" dirty="0" smtClean="0">
                <a:solidFill>
                  <a:srgbClr val="000000"/>
                </a:solidFill>
              </a:rPr>
              <a:t>Define interoperability </a:t>
            </a:r>
            <a:r>
              <a:rPr lang="en-US" sz="1600" b="1" dirty="0">
                <a:solidFill>
                  <a:srgbClr val="000000"/>
                </a:solidFill>
              </a:rPr>
              <a:t>requirements				</a:t>
            </a:r>
          </a:p>
          <a:p>
            <a:pPr marL="568325" lvl="1" indent="-222250" eaLnBrk="0" fontAlgn="base" hangingPunct="0">
              <a:spcBef>
                <a:spcPct val="0"/>
              </a:spcBef>
              <a:spcAft>
                <a:spcPct val="0"/>
              </a:spcAft>
              <a:buSzPct val="125000"/>
              <a:buFontTx/>
              <a:buChar char="•"/>
            </a:pPr>
            <a:r>
              <a:rPr lang="en-US" sz="1600" b="1" dirty="0" smtClean="0">
                <a:solidFill>
                  <a:srgbClr val="000000"/>
                </a:solidFill>
              </a:rPr>
              <a:t>Establish additional EDS targets</a:t>
            </a:r>
          </a:p>
          <a:p>
            <a:pPr marL="568325" lvl="1" indent="-222250" eaLnBrk="0" fontAlgn="base" hangingPunct="0">
              <a:spcBef>
                <a:spcPct val="0"/>
              </a:spcBef>
              <a:spcAft>
                <a:spcPct val="0"/>
              </a:spcAft>
              <a:buSzPct val="125000"/>
              <a:buFontTx/>
              <a:buChar char="•"/>
            </a:pPr>
            <a:r>
              <a:rPr lang="en-US" sz="1600" b="1" dirty="0" smtClean="0">
                <a:solidFill>
                  <a:srgbClr val="000000"/>
                </a:solidFill>
              </a:rPr>
              <a:t>Progress </a:t>
            </a:r>
            <a:r>
              <a:rPr lang="en-US" sz="1600" b="1" dirty="0">
                <a:solidFill>
                  <a:srgbClr val="000000"/>
                </a:solidFill>
              </a:rPr>
              <a:t>Green Book						</a:t>
            </a:r>
          </a:p>
          <a:p>
            <a:pPr marL="346075" lvl="1" eaLnBrk="0" fontAlgn="base" hangingPunct="0">
              <a:spcBef>
                <a:spcPct val="0"/>
              </a:spcBef>
              <a:spcAft>
                <a:spcPct val="0"/>
              </a:spcAft>
              <a:buSzPct val="125000"/>
            </a:pPr>
            <a:r>
              <a:rPr lang="en-GB" sz="1600" dirty="0">
                <a:solidFill>
                  <a:srgbClr val="000000"/>
                </a:solidFill>
                <a:latin typeface="Times New Roman" pitchFamily="18" charset="0"/>
              </a:rPr>
              <a:t>	</a:t>
            </a:r>
            <a:endParaRPr lang="en-US" sz="1600" b="1" dirty="0">
              <a:solidFill>
                <a:srgbClr val="A50021"/>
              </a:solidFill>
            </a:endParaRPr>
          </a:p>
          <a:p>
            <a:pPr marL="230188" indent="-230188" eaLnBrk="0" fontAlgn="base" hangingPunct="0">
              <a:spcBef>
                <a:spcPct val="0"/>
              </a:spcBef>
              <a:spcAft>
                <a:spcPct val="0"/>
              </a:spcAft>
              <a:buSzPct val="125000"/>
              <a:buFontTx/>
              <a:buChar char="•"/>
            </a:pPr>
            <a:r>
              <a:rPr lang="en-US" sz="2000" b="1" dirty="0">
                <a:solidFill>
                  <a:srgbClr val="A50021"/>
                </a:solidFill>
              </a:rPr>
              <a:t>Wireless WG</a:t>
            </a:r>
          </a:p>
          <a:p>
            <a:pPr marL="568325" lvl="1" indent="-222250" eaLnBrk="0" fontAlgn="base" hangingPunct="0">
              <a:spcBef>
                <a:spcPct val="0"/>
              </a:spcBef>
              <a:spcAft>
                <a:spcPct val="0"/>
              </a:spcAft>
              <a:buSzPct val="125000"/>
              <a:buFontTx/>
              <a:buChar char="•"/>
            </a:pPr>
            <a:r>
              <a:rPr lang="en-US" sz="1600" b="1" dirty="0" smtClean="0">
                <a:solidFill>
                  <a:srgbClr val="000000"/>
                </a:solidFill>
              </a:rPr>
              <a:t>Progress </a:t>
            </a:r>
            <a:r>
              <a:rPr lang="en-US" sz="1600" b="1" dirty="0">
                <a:solidFill>
                  <a:srgbClr val="000000"/>
                </a:solidFill>
              </a:rPr>
              <a:t>the WLAN Blue book for proximity </a:t>
            </a:r>
            <a:r>
              <a:rPr lang="en-US" sz="1600" b="1" dirty="0" smtClean="0">
                <a:solidFill>
                  <a:srgbClr val="000000"/>
                </a:solidFill>
              </a:rPr>
              <a:t>operations</a:t>
            </a:r>
          </a:p>
          <a:p>
            <a:pPr marL="568325" lvl="1" indent="-222250" eaLnBrk="0" fontAlgn="base" hangingPunct="0">
              <a:spcBef>
                <a:spcPct val="0"/>
              </a:spcBef>
              <a:spcAft>
                <a:spcPct val="0"/>
              </a:spcAft>
              <a:buSzPct val="125000"/>
              <a:buFontTx/>
              <a:buChar char="•"/>
            </a:pPr>
            <a:r>
              <a:rPr lang="en-US" sz="1600" b="1" dirty="0" smtClean="0">
                <a:solidFill>
                  <a:srgbClr val="000000"/>
                </a:solidFill>
              </a:rPr>
              <a:t>Progress BOF on </a:t>
            </a:r>
            <a:r>
              <a:rPr lang="en-US" sz="1600" b="1" dirty="0">
                <a:solidFill>
                  <a:srgbClr val="000000"/>
                </a:solidFill>
              </a:rPr>
              <a:t>Deterministic Onboard Communication 					</a:t>
            </a:r>
          </a:p>
          <a:p>
            <a:pPr marL="230188" indent="-230188" eaLnBrk="0" fontAlgn="base" hangingPunct="0">
              <a:spcBef>
                <a:spcPct val="0"/>
              </a:spcBef>
              <a:spcAft>
                <a:spcPct val="0"/>
              </a:spcAft>
              <a:buSzPct val="125000"/>
              <a:buFontTx/>
              <a:buChar char="•"/>
            </a:pPr>
            <a:r>
              <a:rPr lang="en-US" sz="2000" b="1" dirty="0" err="1">
                <a:solidFill>
                  <a:srgbClr val="A50021"/>
                </a:solidFill>
              </a:rPr>
              <a:t>Subnetwork</a:t>
            </a:r>
            <a:r>
              <a:rPr lang="en-US" sz="2000" b="1" dirty="0">
                <a:solidFill>
                  <a:srgbClr val="A50021"/>
                </a:solidFill>
              </a:rPr>
              <a:t> WG</a:t>
            </a:r>
            <a:endParaRPr lang="en-US" sz="1400" b="1" dirty="0">
              <a:solidFill>
                <a:srgbClr val="000000"/>
              </a:solidFill>
            </a:endParaRPr>
          </a:p>
          <a:p>
            <a:pPr marL="568325" lvl="1" indent="-222250" eaLnBrk="0" fontAlgn="base" hangingPunct="0">
              <a:spcBef>
                <a:spcPct val="0"/>
              </a:spcBef>
              <a:spcAft>
                <a:spcPct val="0"/>
              </a:spcAft>
              <a:buSzPct val="125000"/>
              <a:buFontTx/>
              <a:buChar char="•"/>
            </a:pPr>
            <a:r>
              <a:rPr lang="en-US" sz="1600" b="1" dirty="0">
                <a:solidFill>
                  <a:srgbClr val="000000"/>
                </a:solidFill>
              </a:rPr>
              <a:t>Initiate 5 year review</a:t>
            </a:r>
          </a:p>
          <a:p>
            <a:pPr marL="568325" lvl="1" indent="-222250" eaLnBrk="0" fontAlgn="base" hangingPunct="0">
              <a:spcBef>
                <a:spcPct val="0"/>
              </a:spcBef>
              <a:spcAft>
                <a:spcPct val="0"/>
              </a:spcAft>
              <a:buSzPct val="125000"/>
              <a:buFontTx/>
              <a:buChar char="•"/>
            </a:pPr>
            <a:endParaRPr lang="en-US" sz="1400" b="1" dirty="0">
              <a:solidFill>
                <a:srgbClr val="000000"/>
              </a:solidFill>
            </a:endParaRPr>
          </a:p>
          <a:p>
            <a:pPr marL="230188" indent="-230188" eaLnBrk="0" fontAlgn="base" hangingPunct="0">
              <a:spcBef>
                <a:spcPct val="0"/>
              </a:spcBef>
              <a:spcAft>
                <a:spcPct val="0"/>
              </a:spcAft>
              <a:buSzPct val="125000"/>
              <a:buFontTx/>
              <a:buChar char="•"/>
            </a:pPr>
            <a:r>
              <a:rPr lang="en-US" sz="2000" b="1" dirty="0" smtClean="0">
                <a:solidFill>
                  <a:srgbClr val="A50021"/>
                </a:solidFill>
              </a:rPr>
              <a:t>AOB</a:t>
            </a:r>
            <a:endParaRPr lang="en-US" sz="2000" b="1" dirty="0">
              <a:solidFill>
                <a:srgbClr val="A50021"/>
              </a:solidFill>
            </a:endParaRPr>
          </a:p>
          <a:p>
            <a:pPr marL="687388" lvl="1" indent="-230188" eaLnBrk="0" fontAlgn="base" hangingPunct="0">
              <a:spcBef>
                <a:spcPct val="0"/>
              </a:spcBef>
              <a:spcAft>
                <a:spcPct val="0"/>
              </a:spcAft>
              <a:buSzPct val="125000"/>
              <a:buFontTx/>
              <a:buChar char="•"/>
            </a:pPr>
            <a:r>
              <a:rPr lang="en-US" sz="1600" b="1" dirty="0">
                <a:solidFill>
                  <a:srgbClr val="000000"/>
                </a:solidFill>
              </a:rPr>
              <a:t>Plenary all day today to review overall SOIS activities, introduce new </a:t>
            </a:r>
            <a:r>
              <a:rPr lang="en-US" sz="1600" b="1" dirty="0" smtClean="0">
                <a:solidFill>
                  <a:srgbClr val="000000"/>
                </a:solidFill>
              </a:rPr>
              <a:t>incumbents and </a:t>
            </a:r>
            <a:r>
              <a:rPr lang="en-US" sz="1600" b="1" dirty="0">
                <a:solidFill>
                  <a:srgbClr val="000000"/>
                </a:solidFill>
              </a:rPr>
              <a:t>establish forward work plan </a:t>
            </a:r>
            <a:endParaRPr lang="en-US" sz="1600" b="1" dirty="0" smtClean="0">
              <a:solidFill>
                <a:srgbClr val="000000"/>
              </a:solidFill>
            </a:endParaRPr>
          </a:p>
          <a:p>
            <a:pPr marL="687388" lvl="1" indent="-230188" eaLnBrk="0" fontAlgn="base" hangingPunct="0">
              <a:spcBef>
                <a:spcPct val="0"/>
              </a:spcBef>
              <a:spcAft>
                <a:spcPct val="0"/>
              </a:spcAft>
              <a:buSzPct val="125000"/>
              <a:buFontTx/>
              <a:buChar char="•"/>
            </a:pPr>
            <a:r>
              <a:rPr lang="en-US" sz="1600" b="1" dirty="0" smtClean="0">
                <a:solidFill>
                  <a:srgbClr val="000000"/>
                </a:solidFill>
              </a:rPr>
              <a:t>After 30 years, say a fond farewell to all my CCSDS colleagues </a:t>
            </a:r>
            <a:endParaRPr lang="en-US" sz="1600" b="1" dirty="0">
              <a:solidFill>
                <a:srgbClr val="000000"/>
              </a:solidFill>
            </a:endParaRPr>
          </a:p>
          <a:p>
            <a:pPr eaLnBrk="0" fontAlgn="base" hangingPunct="0">
              <a:spcBef>
                <a:spcPct val="0"/>
              </a:spcBef>
              <a:spcAft>
                <a:spcPct val="0"/>
              </a:spcAft>
              <a:buSzPct val="125000"/>
            </a:pPr>
            <a:r>
              <a:rPr lang="en-US" sz="1600" b="1" dirty="0">
                <a:solidFill>
                  <a:srgbClr val="000000"/>
                </a:solidFill>
              </a:rPr>
              <a:t>	</a:t>
            </a:r>
            <a:endParaRPr lang="en-US" sz="1400" b="1" dirty="0">
              <a:solidFill>
                <a:srgbClr val="000000"/>
              </a:solidFill>
            </a:endParaRPr>
          </a:p>
          <a:p>
            <a:pPr marL="230188" indent="-230188" eaLnBrk="0" fontAlgn="base" hangingPunct="0">
              <a:spcBef>
                <a:spcPct val="0"/>
              </a:spcBef>
              <a:spcAft>
                <a:spcPct val="0"/>
              </a:spcAft>
              <a:buSzPct val="125000"/>
              <a:buFontTx/>
              <a:buChar char="•"/>
            </a:pPr>
            <a:endParaRPr lang="en-US" sz="1400" b="1" dirty="0">
              <a:solidFill>
                <a:srgbClr val="000000"/>
              </a:solidFill>
            </a:endParaRPr>
          </a:p>
        </p:txBody>
      </p:sp>
      <p:sp>
        <p:nvSpPr>
          <p:cNvPr id="4" name="TextBox 3"/>
          <p:cNvSpPr txBox="1"/>
          <p:nvPr/>
        </p:nvSpPr>
        <p:spPr>
          <a:xfrm rot="19631283">
            <a:off x="6552156" y="1854181"/>
            <a:ext cx="2233304" cy="461665"/>
          </a:xfrm>
          <a:prstGeom prst="rect">
            <a:avLst/>
          </a:prstGeom>
          <a:solidFill>
            <a:srgbClr val="FFFF00"/>
          </a:solidFill>
        </p:spPr>
        <p:txBody>
          <a:bodyPr wrap="none" rtlCol="0">
            <a:spAutoFit/>
          </a:bodyPr>
          <a:lstStyle/>
          <a:p>
            <a:r>
              <a:rPr lang="en-GB" dirty="0" smtClean="0"/>
              <a:t>Martin to update</a:t>
            </a:r>
            <a:endParaRPr lang="en-GB" dirty="0"/>
          </a:p>
        </p:txBody>
      </p:sp>
    </p:spTree>
    <p:extLst>
      <p:ext uri="{BB962C8B-B14F-4D97-AF65-F5344CB8AC3E}">
        <p14:creationId xmlns:p14="http://schemas.microsoft.com/office/powerpoint/2010/main" val="33005328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81000" y="228600"/>
            <a:ext cx="8229600" cy="487362"/>
          </a:xfrm>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99"/>
                </a:solidFill>
                <a:effectLst>
                  <a:outerShdw blurRad="38100" dist="38100" dir="2700000" algn="tl">
                    <a:srgbClr val="C0C0C0"/>
                  </a:outerShdw>
                </a:effectLst>
              </a:rPr>
              <a:t>Have a great meeting week!</a:t>
            </a:r>
          </a:p>
        </p:txBody>
      </p:sp>
      <p:sp>
        <p:nvSpPr>
          <p:cNvPr id="3" name="AutoShape 2" descr="data:image/jpeg;base64,/9j/4AAQSkZJRgABAQAAAQABAAD/2wCEAAkGBxQSEhQUExQWFhUXFRgXFxcYGBcYFxcXHRoYGBgUGhccHCggGBwmHBcUITEhJSkrLi8uGB8zODMsNygtLisBCgoKDg0OGxAQGywkHyQ3MC8sLywsNC8sLywsLCwsLCwsLCwsLCwsLCwsNCwsLCwsLCwsLCwsLCwsLCwsLCwsLP/AABEIALEBHAMBIgACEQEDEQH/xAAcAAABBQEBAQAAAAAAAAAAAAAEAAIDBQYBBwj/xABCEAACAQMCBAMFBgQDCAEFAAABAhEAAyESMQQFQVETImEGMnGBkRRCobHB0SNS4fAzcpIHFWKCosLS8bIkQ1Oz4v/EABoBAAIDAQEAAAAAAAAAAAAAAAEDAAIEBQb/xAA1EQACAgEDAgMGBAQHAAAAAAAAAQIRAwQSITFBEzJhBSJRcZGxQlKBoRQjM9E0Q1NicuHx/9oADAMBAAIRAxEAPwCvn1p63Y61zwp61LZ4UE5aK9m2jiIJs8wIBWTB6VI/EqdhHwqP7EvRh85py8EekfWkvZ1Gci8Ruk/DNJ3J6GpBw7fCuMhFS0EGZjXADU2muGrWSiFppoNTMKjYUbAxpuUi1cKfGl4dEB3XXPENcNo1zwzRCPD04GofDPanhTUIPZqZNcJpuqgQfqpVHNPDVAnaUmuUgaIRTS1Uq7pqEYtdN1Gn6a5ooWCxuaWafFI1CWNj1roFKlNAljq4TXNVNJqBsfrNI3T61HNKahB5umuo1RE05DUQURB6kV6gC+tSKtXYgKS9UiXqD0mnCaq4oKYd4p71wt60HqNdDGq7S1hBNKodRrhuVKDZPFd0UMbhrnjHtRoASVpVB4xruuhRCauTURelro0WskpA1H4lLxBUohIXphFN10vEqEOlPSuaaablc8WjyAdppRTfEFLVUBY6a5NNn1rnzqBHinTUXzrs1CD64abNKKhDpNcmkRTaATs1wmuGmmoEcTXJrkUgKhBE11GpRUttRURLAvFpwuVGy1zTTeDNyEq9SK9DeEYB7z/c0gPWq8PoW5XULF2nC7QketOA9aFINsMDipBHaq8fGni4e9BxLbg9TXdVAeMe9LxjQ2B3hpHwphQdqGF6nePU2sG4lNuo9BpC9S8WjyTchC3XDarvi0vEqck3IZ4ZrptGn+JS8WpyDcR+GaK5byu5fbSg2yWI8q9pP9n0qE3q1B4v7HwwC/4rzkjb+Zvd6e6OxBpGbJKKSj1fQZjipcvogDiPZFl2uEmJxkDv5SBPwqlu8FcQwwxnS8jS47jt0wcjqBTzxZ1atR1b6pMz3nerB7q8QjF11XBkRgl/usASBJ2I9SRk0F4mPmTtF/cnwlTKg2GrhtGpUvSNo9K7rp9sQQC2aWlqn1Ugalksh0HtXBPY0SAa7B7UNxYFYN2rmlu1FlTXNJqbiAelu1OCN2onQa6ENDcHkF0mmwe1Gm3XNFTcGmByafbY0Rpp6D0FRSJtJByyxOb5j0tx+tSDgOF//Jd/6f2rPDmbEFtOBE5znbE1H/vkzGj8evaKwvJf+Y/2/sbU4rpiX7/3NN9k4XI1XIABBlZJMyCNhsPrTX4Lhuj3Pop/UVT/AGkhNekZCmJMwZj8+3X4Vy5zDQ2l0IMBoEExGqYkdP1pGm1EZJve+r+4/UR2tJ448pdi2HBWP57n+lfymn/YuH/mu/RKoxzbGEYnOBB/We/Tp9HNzWASVjGPMsnfpPcGY2rQ88fziEv9iL8cDw3813/p/akvB8N/Nd/6f2qj4DmPinSukf5mC7dRIiIHWKjfnSDqDj7pn0jp/c0PEV1vZdySV+HH6Gg+xcN/Nd/6f2prcHw428Q/MD/tqgXnQk+U46Yn6d66OeJ1BHyH71fevzso5p/gj9C7+y2f5W/1j/xp32Wz/K3+v/8AmqM85WJhvQEfD1jv9PWpH5iVCkjDCQI2IJEHOMRUeWPC3Mqv+C+iLY8La6Kf9Z/8a79mt9v+pv2ql/3sJiDvGIP0zB69fnT144lS20NBGPTPrv6bipLNGPWRIq/wL6FyOGs9j/qNOFiz/L+JqhTmRJgCdsjIz6zFI8xI7AZz67xv8PrUeSP5/wBwpv8A019C8e1a6Ifr/WmG3a/kP1P71XcDxJuuF1hBIBbQzRLBdgc7z6QafcuOBq0tpjysU0q22og6iCBnIJ6bTVP4jGpbN3PzBUnztX0RZ8Lbtl1hQIM5PbPXByBipeashuNI93y79t8jBzNBezV5nvAERiPe0/eUHfePT8poTmvHHxbjAb3G3GckkHGM+mO1X3x325BqWy9v7Bmm12pyMinUBBGdyPUiek7VVLdfqAAepONp3Bxgion48gExI9M42z0H1q3iY2vMLqf5f2Lt7fnY3DqLHUMQQD3zv/So7Vy20wNjG0fT0qPmzhStxSSXXzTcLqBggAbqwzIPcQareG43SPMVBLvuTA93Gfnn4Up5ktvPz+hZwdvgteHv2n1BR7pg49JxXF4i0denJQZEEdJiTj/3Wc+3lLq58swxzpI92ce8BBIidqs+VPN+BDB9AxBBhQcAgjpGQetLeppfUssdvoDX+Y3skBLaj0DGOkkt8OlP5fzlmdVco2ohQQpUyTAOC0/ACc4rRcXwY0uNIGHIhLe2Y8yj4fpU16yFR4CBdBgaLZIaRkHeM79JFYVrZ1dmt6ePZANoq0wDgAtgkLMbmI60tC1zijbCA22E5JVm1N7rMBnC+6B8CB1qntcUwBgyd8SSNiYEevyrVp9cp+bgy5cLj0RcaFoDi+bWbbFC3mx0aBMbmI2M1O/EgKjYEqNUsDnbUAQpA65HwrEXj5jOZJ/OrT1aa9wGPFzbR6AyxIOCDBEzkYInr8aYaB4Nx4KE3Lci2pMsZnTqj1O/zEVw3n1aVUNifKZPwA606OqxVzIXLHO+gbFPtiqhr+oqZKnUAqjVDFujEQB0Ge9SXOKuoYNsA9if61FrMV1YHhnXQrLPL7t3xHZWnVCgKGlicrPSJGYzqqz4Hl1wQDYuFSymSUKAah5W1WxOJODB1ARMg6zgE0FfOqq5n3kIkafMswZnSIyBOxqLmHMLa3Gsi+Gb+CQkkjcEwVkEiCT2ryWbXSaagjvY9LDelJgTckuQBoQDaJt+giNXpVByzl4a/oPioTIEN5usKCDjA7itU99idXi41K/WIDao+GI+FU3F818O5pVzr1CAqpIICAQdUjZRt3pOgyyblFM167HSUpIpeL4C9auOql4mR5Tr0lvITIlSQR2yYMUhwF61oa4raSp36DURpcMpGSBuNz3FWvC+1qm8Lly5cVg8OWAgLDCNIyRP3RjNRc29o+HufaWViRct2VTDB9SkEggxjBkjuO5rpLNkUtrXHx/Y5DUOqKl+XONTXLekCFkW9KjUuMCAGIMyTJ/GmDhA6yzENgSdR22GAYAHrsBVhxftJaVr5tlzKWEtsFjX4QQEHqqnSRODBqpHO2JGqcxBKsSAJ6l9oJNOhkk+vBXago8vFx1S3LOfMAquDjrtkzOfSpG5TFxFgjUACGDDQ8sIJIBBgDBj3hUmvhvst1ySb+pVRYYqSWnUrbDy9D/LjrUXs89u5etrxdt/Dk+Kyu0ZB8MwDIgtkA7SYwaLy+oXCuO5VkFiVAhiVgDJJOAqiZMnsDmPjVheS81tNSogVAAzIi3CAYyxGtsz6Z+NaPmC8Haur4Fi1cRTlrl26kkdJjEHVDGTio+D5zYLzd4DhfDAjQLyM0nZhqaMZmY3ETEGLOnyinhST5RjrpM6ZyCQcDpvkD/MTn8qQO+RvPx6dPSrgoXY6VsWgx6vZItjBBjUcwCMfzYOKCTkN2QddssCxYG7b0xONMNufMfpTHqY9ArDLsd4Lh7lxgMAEgE6lUAE7wSNWAf3qfxwhUm2oxEOAyk6gSQTuNgeuTtNWnA8C4Dq7IFAhNJLaumpiuodxEfvUD8qNwlmYnByqtC4MA/w8xjbJpP8Rz0HeBwXHK/Z5189ri7XmVmXw11BoEEyQsAajsD0wap73N3t3GS6Vu6NtyCSJgbArnOJn4UFwvLirpra8YkQlu4SZJBVcDTj453FWXGJKgBeIAXQwbwAsNnzsSwDTJEGIgnqRVHNqVNXfpQI4k0GexXFI3EMwPVTEIn3x023jb0nANUnHcx8K7cET/FLHKnYsImCD12o72S8K1e8xPiFSNJC4zrDGWkHAkDoNzOQvaPgV+03paB4jGQJwx1LMYGCNq6kVeOmhEnS6k/LuYWrhS0eH1OS0Frh0H3iFClSAegMb5xQXFcdaOUt+GCfOvlYwII0toBT5VHwKi3cS4DOgqwjGxk9D2j4TWk9o+UcOl0sTp8QlkYnyajBgwuBBVo/4+2AGuOhFHeuqG88e01qzObnk1Rp16NEhsdJK7id+lVXF8KQUVFvqYlTBDHcSsAYgY7VoHawCFuvoGnRqKabYbSMgwfOAImYwMTJLOd3heKNbK32VTbQ2wdSMGUrLAjTOs5HYDvQmotPnlfQrlbxpSatNpcde92u3Yz/AAqFTrhiMyzJJA9VcYO2R60db4dg2tj/AA4+4LcgYjUAo82D1G25zUd+34rLqmYAG+P9Un5US3IhbHiGCFEkavMfRSCVGCN1O9YZSfFj9sb46BKOrkkXSCBgFUTVviA+Z+BOdqNvcKpRv4x7wzLB2IH+IfyOaprbKXXQrKJ+8yn8RH5Ub46lIgEyMnB33EMQdoiik6Q5Lgi4KGS+WIYqEFoaZk628RTpMtA09ZGfmLe4sLC3EVZUAsFa3MsR98rsN8dPrDc4YKCpUguxiSQ24aQPEgie464im2+TYLFWIyswsAmfNM7gsDk9qpt5t/oVck1SQwqWuoUYwQTq1KGDeaMrtIScfgap24RwA2loJIGxyDBGDPWtHwvCurAh/JkFAqKCIwTpOTMUI9sh/Na0AFZRQ69ehckgnMZq6m11dlPD4B+H4rwoBtPMAHUqnpkwU2kAjtUlzjlZSGgfe1HWST2yxOxGfr6WfEcOLrOdNxStksRoJ2nq90+U9/wNZ3lgN97aqgEBpIAgwhInaPdPXrUUotOT7FXB2ku5ccstC/KoEKjJ1KRvExk7Y3PU0LfFu27I1xFZTBEMY64K22EfA0Pw/M2UFTbaACTpAXSQDqPXVHfG3yNcnNW+8FJOciityb54A6AOI467dZdbM5ACrJOBAACjpgDbetv7NcC7JbuMDq8wBMBgsIo3IkaVIHpHQCsCf+EAY+W3rX0ByS8qIltC6AEBMMToABGesiRP/quVr8m2Kiu5r0dqTnV0UVrh7pyBneAVxGAmDtsZ9fhQnH8I4VQV8vjI7SMdmaYgeWRPbEkGtzYDlF1Xzq8uoZ7WwY8o6q3+v6V3tI6mxdHvMqMwZvcB8xzO4CmYjtXLxva1SNz1MsvDizxziOFUkASwEebr6iIyOx39KfZ5asEubaBojLuwEmSBbB+jwdu81eck4MvcZ7rWzbAJ0pE3MESugEiMGDBOB1rS8t5Zw+lmuWkbS5ALOZbCkAW1IEb5J6+kV3opy4VnMyVHlmL5VyqyWdWa66BWIhfDLGIDZLRBOOsZxtRXEcZqIK8OoCLCk3LgOmBgEmYxse5iJiieZcxFq7cdbQCaCAgAOSsajG+c1W2eKL2rbMEnSCfJbye8RT46fxHUvuCOXbG19gS4jkjQoRpmVtgaY66tIPUnr+VW/Glbdu0EUltILuw0nVmICqFAg+6QSO5ihEvxJGgGei2x+mKmu8fdlUdCim0CCwAFwFj5xjb4evoBo/h9jj0FeLuvqSXeNtmwmq+WJdtdpRcBCwQG1FtMZiI60zllm34DM957jaLv8Ig+HbYldLgRuVDjvtkUDxLqoUIAPNq8oXcRuYmrC1zK7pcWw12V/iET/DQGS5xt+47VV4EnJprqgvLajfqVdvwUYO+liWdiDqJEjEyIIkmPhRXJr6DSz3UcG+x+z6BldMKzORlQT7mR5Z32T8fIANwwOkmpBzIqoZbh1CYjcfjNaJ6Z1doXHMrqixa3YsoRdW2G8VwNK6j5QgKnEAZ+R75rPPxS6mjQFJXBUFhBkxJGkYirviufXrtpheF21Nxj5kZQ5OXGwHl8mM+99ROC49URlBQgspgopMgg+9Ej3dp70vDjlKFtrkZmmt1LoH8t4/h9JDIsKDJ8JG3xJ7xvBxWQvcUwUeaH1GYAGIEHUAO5x6Vo0e9ed1sKpU2EW4TjSFCrqksMkiNuvzFTzSwHnxAy3v5/KQwGNhAO3vCZpU3U3EiTlBMsuUcx4WxoPma4GlnEbEAEAsCsA6ukkHetVzvibFoB3so2sx4gCsBpCiPcwI0xk4zXmzcluC34ispWQN4MxJxsYjOeq963vs7dTibA4O8QGCIUbJaQDpYA+9EMrAZKnpBIfp4wcXF8ldsn6EI5vw7fdVB6Wzv1yEn5TWi4d7F+wmgi5vaHkMB1jMMIU6HWJ30gDtWO4v2c420+jQpQ+86G0ilZ1GWJGBGCegHatNw9teEs3RZL6nDMhVhJuaY8p0x5VY+bTudhIijglk9xPb8wRlO+egBzFbHEXSjwjKQgCglOkTpEEhfdzPTsKA4vRwTMl1V8PWpnww7MjKWSAwwYA3g/hUfDXra3A1tSRxSKCzOGCsSFuApoAJDBoJ9CBS432c8ZfELltQlSSDgzGTqZtydh07VnnlhF3N8DcWLJN3FWV/B8daUlwxEAHSXYTbkg+XYgNGKseN9prXhnBIbdix67QoMHbbt+FLxnspdUSDiIIyvlkNGpyBuD09c1WPyRlUecZzENE7YMQ224mmQcM3MeaDOE8fmVF7a9pLcySTtvMnbA3zHeBj4U5PaRBpCkeuooMRnJkiq//cNggEXbsZgm3ZHVYn+N2Zsn+UdJiOz7NK5MXlUASCwTIE4Om4YMAHr7x7As1RpdCviSDbnMluOGA8qsDIZT2JE7CcbjpRz85TTqAZmJchAFaF+5qZVPrPw9ay3OeX/Zx4fjW7gJkhDJxGWHTp1/IwuV8V4di42D5wqjvgTH1P0oTkmkvgUjak38S/T2hOxRV/hm5BBwegGRO+/pVZZ465HiKxf+IFgwTgA6iASIEgbzQHB8UGuooQAMdJ96SDvPmjfsBTVcG3xBEaQy6BiJLGPjhR9KXUS7k31NFc9orzl7jWUIO48646ADxAYJzmaJtAaYuSAWBUICCGhhpMq5YQYww9ZxGS5SZD2yxUsUiCB97oJzvRA457D6Ue5/DcFTCsNQMzDevTNRRXRdCKa6s0X2ThsDx7YPVXBTSfiTnI3EVY2OV2QMtbb1Rlj9c1jncHw7rtOrWDIAiO8TJ6x60NeYOQSUECN32HeFzU8Ld3KuSXYgW1BI6DrXtvLW1FFkCblseonTnPrXjxaQT/fT0r0/kl8vZS6IIOliIkyIwBORXE9qLY4t9LOp7NVqa+KPWbVoIQgTyQfNgj4MDmT3E+sYnC+19wIvEgHAS5geid+kbfKnn2iv6dMkDAxExgTqIJx9aoPaDiP/AKbiCZH8J4BgySsbwP3rNqNViybYw62huDR5cW6c/gzJHmd5HFy1dnUzMB4PiaZlhCgE+XcTtpBrnCcbeuKzOzHUZAjSFH8oXoPSsxy7mlzh7i3bZhlII6jBnIq/4PmovBiFIznqCTkxXq9HLG7UutHByyky39nbui5cOATbdZM9RnaqcWACNhmiLF8qSRGaHdzPSnRwQUm6A8stqRw2V1E+var72nuK68P/AMNkL06Vnxdzk1NxF2QB+9GWKLlF/AEcj2y9Qa/AAG2/9/hVny/ilsIZeBfVkjQ2ABM6uoJxIBA6x0qb1sHv/c1Y8BxLBVE+VQYGcSIP1FYqcskkvia1ShFsEIB7URy1QLiTEBh+dCkd6kskgiDXQlFOPQxRdSNB7YXWcW9LgQ91iIUyWZTJ6jasxwYcMQ2nSZk+adhEZj8O9WHGXmIE5oKaTgxRhFIfmm5Ss1HI7ZUXCNPnQKDrSCSwMYO/pVbzXkxYQ9y2jLG+p20gGMICSPWq23eYTHURIwYx1GegopuPZmDN5isRqzGTgFY9Pe1bfS7xY27rktCSpIScJwy6QeIuGCx8tsiDA6sQckRt2o3h+Z2RoRvEEOr6i1t7sMDJJWcCVMSSCMwdprXHq5WbA+9MOY2wASR320j41P4t9BK20VewVQxHxlgPrTIadxTcPsDLz/0WtnnZuELodwCdDmWBj3SRp3OD96CT1ANFcu5G7SzXfCYDDNOFhhpVSQRuBv8APashxXML7Y1XO8a4ETOYIorlnANe1hPGUqsswFslxIw0uIGDtPTFVyxnCC2pr1FKSTast+W8HatC5Za9ZADFrekgw0Q0hQ2kwVEZ652q55RywtbCJcttpGnDFZIa4DiDiAhAic1kOE9m7l1mVUYo13RrLKvn0yAZnSSIwAaCucn4u28WxcHlLiRK6QxBaVwYIM4HTvXC1MHl4kzfgy+E+DbW+FdSdSsJutbBADaiFZ/uw2wbMHastxfK9T2mgDxDejyEsCt25MrGoghkgR3qrPtdxVoqrHKvqGtTEwRIHlnDHPrVjZ9pLN0p4qwVbylCyNtgmNRMHMY2PcRbRRlpXJr8VdPQZqMyzJX2L+/y62iW4S2J8IHMHzAkmA8/c+mv1iT/AHUjkjQCAdGoM3TSCcEkZYn4IOhk0FvgOHdmNriDMGFujWuMGQpDDeM9CaGscqusHe1dRyQCmi5nX4lsEkT2E5PQdhXoceuxNc5GvmmcyWKXaINxHCFFdoB0XmQKQDIGQ0kapHaYz3iouaezra9M6tP8oJE6VJ2knDfy1dDlrCwLTqTe1G6IKkeGVUOY3xEnoIzWpPJXuAsEZZlfNb1yGRRqgRA9DHr3rj6/Uxc04M0whUakeSXuQFcTpMASfLGfeGsJJ/Q1G/IbgGFbSWDQoZhpEgxp1AnzNB/evTOaJpLN5d2kS6kebWcEfyhtxO/rTrfK1YBmt77NpRurmZXO2n6j/irl5ddKHazZh0kZrl0eVcPy/Q9oltJF3zErqCKCmhiJDMSdcjHujOaCscOzPpYEEnzEidM5LGNwMnG/SvSvaDhFVJGowdgxkYWRD6gNziKpeK4FFRngmVXZVn8vX4YrRg1SyK6opm0rxuk7Mo/DtGkEsviGPLAI28UaoIBC+6YOK5b4JsyDuYjRkd/exWgveCj6WaD27e7v+P09atuC5OGUESRjZpGwNaXJJWzOscpOjFvxbQQDH1/evSvYh54S3O8fMV5WLKjr+Vej+xt6OGXrvnFcv2yt2BfM6HsnnK16GrLb5Jggfl/Wqr2oBbg7qgSSFxHXUu1PHGZj8yPTG9TcEq3mFtyArAiTtIBK9I3ArzmODU4v1R3csLhK/geTX+VuuSDsCTnyztq7HIpnAca1okLpIMTPp679a3fMlXh0dbzBkdfKqTDFWDRcYeqqY/KsDxm5IXSDkDOO+eokV6fS6mb5R5fUadRdGl4XiEuZGcSQem4/Q0506xiqHkPMhYuK5QXFByhLANjYkdsn50WecBl94Al2bSQQUBIgBwAGBHQjGnpNdzFrot1Jfqc+eJ9mWHWpnMxQCcTmGwRv6fEdKnuXMSD/AHIrbLJHbuQqMHdMFa/Mkg4+fpv8xRPBXCQZxG3Wq7xj2B2M95MfpUvDXtuxWfzH71yMGR+Jb7nSyxWyl2C2NOtNmhLt+CZ9Pxrv2pc57/tXS8VNMw7GmWV55FDzQfDcXqjM+QfGQYNT22Bn0+XaqxyKi7hbJg9c1UxRTkimKVlaLflaZFabi3/hiIrO8rX8M1acU8rgj6CujFcIdHylHxV4zmrLknE6NWd1iqjiN6dw47GKmSVqjJt5ZreT86Nq0AOlzVuN4rT8t4qbawQB4VzEN946jMdZ6nua8zNq4LfiQ3h6tOqPLqidM94zVtwfHsLezHEZn5YFeb1eNbm0dDF2sl/2h20f7OFI8toDy4+RiqJfYh34Zb6FfM7LpmMBS2rtkgiIpvMuJkiTt6RWo5PzZF4e3bckIrEkjSTGZiT69RWfFFqEmx2WMeFEwXN/ZvieGA8RCBpV9wwAbbYwDg9OlA8u5i9ltSqD0MjpIPTIyAZFem+1HFtxIAtrMqqjKgSNzMxHr0rH8v5C5uQQDJiF8zb7QN62eFhePc8iT7pszVkutrILftDxFuNFx2Q5hjkHrI3B7wc/lecD/tF4hCCxnEdI3ycgmdvvD9tRa4Nb/EC/Ztra02hbC3VUZAjXsw2/LpWW4z2XsrM3DMmdMEfgpIrmZMuKLSTv5fY0xwZJLp9S6te3yXFZbiKyuSWVh5STAzGqB16fOrvheL4crYldBKllKKArwSuoKjapDE9M+bvWM5Z7NWCw1aysyTJBA6n3ZwKueb8u4Oyq+Qlh0unA+GxOe/8ASsmScHL3bs048co8ML9q7dhlBW6zCDqkBipgAYgE9dz3+YR5Zba0gJXsSTphUAM5G5AOOkZqsPMrOuddkTGJMbQBoIjoOtWXHe1vC27WlTakbvbQiTsRqAjAI+tUcJ/hTGOaXWSaMH7R8jYX3dYClvd1FmAhTqMAgDzLmdzV1ybmTWbS20CkLOWB1EkzmF6AgD0AqG77dcOTBt6jO/X/AKpFEp7bWQPJYMevhgz1xoNa/wCZtpxMt41JuLPPTbtlgJZxpnGmdUTGC07dK2nspdA4dJnY43rMLYZdOtxJVCDpwF03IByv59etaDkgPhCMfIHt/Sq6/wB/FQz2a9mW/Q0d51W4w0kQYidsj19B9K5w3FLqXdcbjvG4FVd5Lgc6y2qYaQAZJXfHrUvAHS9smSC0ETJgg/0rjvEqO3DMy7PL2vpd85JByNC6txkSBmP6emG5rZQ8WllVPmVjJ3ltTZE7+T8a9U5dxPhMDuOvwnrXlntVe1c1cqSP49sDbE6MY6ST9TW3QKM7SfKT/wDTFrm4tWuG1z90VPHcva2Y0+tVxtGev0r1njeAV8NAPQgR6/2KzXM+RA7eUmQD90xAI7qcr3GelHDrk+GK1XsqUblDlFFa5kCgS4slRCuoAbYgBj94Tp9QJiprNtggMz5QSR0n+bsZj8KI4b2fIYBiqksoyTsWAL4BBAmZJAgGovtfiAg9MAKAF3Gfpma6kMzcOHwcpY3GVNETXIDNjDhem+PTHvCpC+AT1jb1MR+NDXCIYT/9xZ7CSoH5HP7VJfWFAmSCuZkGGGZG+xMijF8oc+4zmNvMjsKB5bZZ2VAMsRgkD13O2BR3FXg4IU7KM/HGPmI+VQcsHnTedUYGonMRG5prm6l+onanJB3DWCnE3LQAEPeAAkgRrcDAztFEcilkv6jELO0zqJgDONt60qcli/4y3LmvW7aQFQ+ZQAPMZBEdZ+uaa/s/4YY+YFlVSX1EbzqwO89awvXp+7fw+/J0IaJr3q+Pf04M0rRU1ppNam17G3Lgm3p0gjzEnMz0H7YgepqDivZ1kkG4i7CSE/CJb8BNdJe0MdnP/hZkXLnC5aAJ+XT8aJ5jxNgKCtwfr9BVZe5VaUHVfmF2hskTAggfWetU97iVB8qgCMyZ83UgRjrjO9bl7Sb8qI4bVTDL3EBjiT8o/Oi+XcMzsAQVB3Jgf30qn+3MASDgEKdKj1xO/Q/Sp7HFXNwI9XJ/CKzZNTnne1khHCn7ys3S8ltraAe6WQ5CjUBq9PN29BVeVQnSlu72A+7896yPNfay8o8IEEiCCIEemVJPxkfCqxfaq+d7rj/mNcl48zb3yNnjYo+WJ6VxXLE0AldLidYuEKI+7GQGJzUXKvam3ws+dRGMDYdpUERWBsXhdOpm1Hc5JLbRJ6xH/qu82ufwWCgDbbrkb06Ghco3KQqWqp8JGv5n7X2XcnUxG40MvXOYP4HPeo+H9sbax4aXWuThrlwaV+MZ/CvKzd7ijeE4hgRDH5ifoaWtNBKqBLUzb6m55l7V3lU3VtpamCFEnfbBwBWcue119vvQZnUp0t8IECpeZMbtsdmCgn6Vnfsmd62Z9NhxNKHdGeGfLK9zZoLPtLdcBLl1ykglTOfQ9xVdz7iGW6yByyiNJyCQVBB79dqh4fhyDMnFE8WQ+ksJIUDV1Px7xtSNyXQPLRVJePf65o6+Wa2oxhjgb7RP4U5UFX9zkgHCLxAZsvojTGd+p2xuJqssijXqFRuzJLwzf+6sODlARjed/QenpU32f1rYezvsV9osi4T1I6+nb41Ms/DjcgwjbpGOYvoEIqtKQCAZGh/Nmf7itB7P8SIZZ2zPQggD8wfrULWuHSSbl50ACyipbbxNJEQdcrLGTvAxQns3A4kpJCkOsjeO49Z/Kk5qyYpGjTScMsa7ltzX2gti84GpxqkkDqCIHr+lRcJzhWaCrADIMT6dP7xVHxPLjZuvaP3WI7+o6CTByYAo3h+ELjyjP69qD02FR5+oyOpzOXy7G6ve0llXYFxEAKYJDNLTkddvwrzTjLVy5cZyQWJkmTkwBP1FW3DceEdrd1WBZAiQM+ZlIMEgn69cUBxzfxRBAE5H/Mavo9PHDJ13oprNQ80VfYv7vtY7aTpGoW9DNIgtKS8AbeUiN/NiIoDifaa6zaoUQCAIkCYznM4H407heVo4WbhlxqgKcSJ0zPT4dK5xXLVUlTLSZgD0IiAMbnFPjpcMedhR6rO1W4rm5redg2oyoMEAALu3QR033qVLrE+cuTpzrJMHExOwkjFF3OHMM2lpJyzYJJJEmcySx+tC3Eh8Y8sQNt/6Cry21SjQtOTe5uzn2QENn3mU/DSZpyqAqqMwVHxiDn5CmW1OkTgsRqHyyPzp9tWhdYGqQSB32/WqosDNwhIAQGdJWSQFgERv1GZk9R61Ny3hjb4hCwhTdUos6hp1zpDfe3AongSNUbHMncGYjGI7SD2o4IwkBQ4JnT2I6joPw+VbFgWSD+Jm37JI33FceRda2xCrMW1JGYEswHaQw6bfCqq9zIqt24SSFfWOk6SpIB+A3xQXC80BWGOmEuCYAiQ2cDGwzETJxgUXzS1q4fiQuoxbS2oYnHk1OST0APX+Xc15jJpZYpJTXw+56LHqIzg3F/EruK9urjiUUQsZcl3YnEgliBG/7VUXucXrgGq4QMCF8o7VnOBU6dyBCmM5kDO3ed/hRT3I8pB2n1BmI/vtXawY8MX0OJOc5LqEc8vG3Y8pPncBoJkwCRn4/pVHxFwhwFJyBiTHb9KIu8ebq27fZwZ3yDQ/BIXu21YwNYE9sjPwzPyrVnUbuPTgSpN0i14O6Q+ll3MzJjYlfnB60eL4lhOx/QH9ar+c2GtX9JcvCoSTtOgfhtVZY40l2/4jP02j5VfS50ofMmWDUqO89Gu5K9ooO1w7dxVg1gsC/QGK7YtZGw9TWXJPdJtBUXGrJ+VrBzAEZjc/hRXGwVgetaHmXst4PDLd3JEyCsEfl8xWWVTVcGfxIPay8obXTA/AirXk3JLnEGLYGN5MfkDTeItZFbf/AGY2wbjKfj0+FZ9Q5Qwua6l1FeJtZjuZWLlptDbrA+nxoIcJ5J6z+Far25EcS47VRg+WK1RvLCEn6FFUXJF3/s45D43FKScLn5/AiD1x+1Q+3HL/AA+LuYUCcQB+MD41oP8AZm2i4zDciM7R379OlVnt7c1XycfDMj+lZI/4tr0LtfybM1wfB62C7T1ifyr0/m+gcst2Oqwdh65nvn4155yxoYRWr5pxh+zQT8PT96OrUnkikHDW1tmHIzXrPsHxAXhACD7x2J2gV5SRmvQPZ/jwtkD19PT1o+0It40kDTVudmWuWWAFzKoQTqAFtCIknUFKn/VWUF0q5ZTBDkg79d560K7gjMmBABbp0AnYVxXAB/D+/wC9qfDT7PUrPMpPhUGXeIZ9TsZYtqJ7kn+/pWk9ivaG1w7P41pbsjy6ioCsAZ3U7iOxwKx7XP0p1i8f770zLiUltZTHlcXaNp7S+1i3yCbdtCGAkF2JAmABMCB8vyFJc4FmIeVE7RJjMgbjv+FB8NdQGNJPVhsDGQAd6N43mxuOWgIGIKgQYgaY2/4frVsEYQlVcAyylNdQi3Yv23TQdRzGNjpPQHbB+tDWOcujnxQN4Iggg9QQaR424d2xsdv/AHUHFcPZgESXI6sTMBlMz1Mg71ryycJXHyvsZ4+8qfVFlxvFlxHSfwgH6SBQoU/Hy4+n70y1eDLtA0zH5/LtUrNBVQBme4PU9Ph+Nc7NkuVpG/HHjkZ6wd9vwqVlIgtjY7+jH9PxFBXuJIUPiZ9Y2U/tRIc64MRE/gPn1qrl7oUlYwnTmYgEz6ZIj6UVwnFQcsRtnH5mheJUFYOxXP0aaEuXYcj4Z6HbFasGWUXaM+aC6M0lrjVcwSA/3WB9754g+lF2ONKLcScMDiRpnQVB7Lj4D6Zy9q56wMziY9fXarrgeIBQLciAPK0j5Z6H861yjj1Mds0JjOWJ2hj2FYeYDVb4e2OgAbWAZAGMODBg5HeqtLBB+RM9MsP0FW3HAopnIIiTExIMfX4/jQ3Cr5QQJBBx6z0xj+tcjNiennTfB0cUllj05KXhnWRFrfy6izGGXLOBgebaDMR3zTRw7FwdIEOdgAYGxnc1aaGgdMdBHr1NCltQOe+Z/HH705T3WIePbVhXtIv8QvKwbaZEx7ggCRNUliNQwBnf6j9av/bG0EIUCAFtmIUZKaj7oA3J6VmGXv2NWw7dir4Fc9738zS2h/CKxuZrvK7PnHx9KYp8tT8tA1jMUJY1GMqLzm5bfQ3/ADriJ4OIOB5QAB0j4968361uOO4weDG0CdznHwxWJvETisvs6GyMl6h1Dtqjr5rV+wd/Q5P9/wB4rJTVvyG7DT+1aNTBSxOIuE34lk3tc+q8x/v+96o5xR3OXLOWPX+4/Kq+abhW3GkUm/ebNZ7I39M96A9pH1OT+tRcovEH0j+m8VDzO9O39azrHWZyGud41EG4QwatOZ8TNsCqewc0VxD+X0p043JMpF8Ahar7lnEAJvGf2rOk0dw18hdvzo5Y7kVi6MoKaPePwH60qVbTMzlzY/32qPgveX50qVJy9S8Cztdfiv8A3UJb3X/NSpUpDC3PX++tDcb9z5/pSpVul5DOvMGcP7zfA/8AyqXiPft/P8mrtKuNkOpDy/QruM/wP+b/ALVo8++P8n/jSpUJeVAh5voc4j3T/kP5NQnH/wCG/wDmX/4LSpVt0/cRqBL7w+A/I11NjSpVfF5mLn0LXmH+Cv8AlFT+zn+F/q/MUqVYPafb9DpaDz/oCc0/wrn+Q/rVDwXu/wCqu0qtpfKxGr8yL3279/5Wv/1VlKVKmaX+lD5IVqf6svmzSLt8hTrXvClSp8uhU0/P/cHwNZU0qVZ9J5A5vMP6UbwFKlTcnQououY7n5VXilSq2PygfUsuA/b9Kj4/3h/falSpa85b8IPRHEda5Sq76k7AVF8PtSpVdlUf/9k=">
            <a:hlinkClick r:id="rId2"/>
          </p:cNvPr>
          <p:cNvSpPr>
            <a:spLocks noChangeAspect="1" noChangeArrowheads="1"/>
          </p:cNvSpPr>
          <p:nvPr/>
        </p:nvSpPr>
        <p:spPr bwMode="auto">
          <a:xfrm>
            <a:off x="120650" y="-1409700"/>
            <a:ext cx="4714875" cy="2943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8" y="942441"/>
            <a:ext cx="3914496" cy="2342582"/>
          </a:xfrm>
          <a:prstGeom prst="rect">
            <a:avLst/>
          </a:prstGeom>
          <a:noFill/>
          <a:ln w="38100">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0" name="Down Arrow 19"/>
          <p:cNvSpPr/>
          <p:nvPr/>
        </p:nvSpPr>
        <p:spPr bwMode="auto">
          <a:xfrm>
            <a:off x="4114798" y="3305993"/>
            <a:ext cx="304800" cy="356733"/>
          </a:xfrm>
          <a:prstGeom prst="downArrow">
            <a:avLst/>
          </a:prstGeom>
          <a:solidFill>
            <a:srgbClr val="CC33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TextBox 20"/>
          <p:cNvSpPr txBox="1"/>
          <p:nvPr/>
        </p:nvSpPr>
        <p:spPr>
          <a:xfrm>
            <a:off x="4380698" y="3293394"/>
            <a:ext cx="817015" cy="369332"/>
          </a:xfrm>
          <a:prstGeom prst="rect">
            <a:avLst/>
          </a:prstGeom>
          <a:noFill/>
        </p:spPr>
        <p:txBody>
          <a:bodyPr wrap="square" rtlCol="0">
            <a:spAutoFit/>
          </a:bodyPr>
          <a:lstStyle/>
          <a:p>
            <a:r>
              <a:rPr lang="en-US" sz="1800" b="1" dirty="0" smtClean="0">
                <a:solidFill>
                  <a:srgbClr val="C00000"/>
                </a:solidFill>
                <a:latin typeface="+mn-lt"/>
              </a:rPr>
              <a:t>17:30</a:t>
            </a:r>
            <a:endParaRPr lang="en-US" sz="1800" b="1" dirty="0">
              <a:solidFill>
                <a:srgbClr val="C00000"/>
              </a:solidFill>
              <a:latin typeface="+mn-lt"/>
            </a:endParaRPr>
          </a:p>
        </p:txBody>
      </p:sp>
      <p:sp>
        <p:nvSpPr>
          <p:cNvPr id="22" name="Down Arrow 21"/>
          <p:cNvSpPr/>
          <p:nvPr/>
        </p:nvSpPr>
        <p:spPr bwMode="auto">
          <a:xfrm rot="16200000">
            <a:off x="1478380" y="1815234"/>
            <a:ext cx="304800" cy="716863"/>
          </a:xfrm>
          <a:prstGeom prst="downArrow">
            <a:avLst/>
          </a:prstGeom>
          <a:solidFill>
            <a:srgbClr val="33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1272348" y="1632926"/>
            <a:ext cx="716863" cy="369332"/>
          </a:xfrm>
          <a:prstGeom prst="rect">
            <a:avLst/>
          </a:prstGeom>
          <a:noFill/>
        </p:spPr>
        <p:txBody>
          <a:bodyPr wrap="none" rtlCol="0">
            <a:spAutoFit/>
          </a:bodyPr>
          <a:lstStyle/>
          <a:p>
            <a:r>
              <a:rPr lang="en-US" sz="1800" b="1" dirty="0" smtClean="0">
                <a:solidFill>
                  <a:srgbClr val="3399FF"/>
                </a:solidFill>
                <a:latin typeface="+mn-lt"/>
              </a:rPr>
              <a:t>08:45</a:t>
            </a:r>
            <a:endParaRPr lang="en-US" sz="1800" b="1" dirty="0">
              <a:solidFill>
                <a:srgbClr val="3399FF"/>
              </a:solidFill>
              <a:latin typeface="+mn-lt"/>
            </a:endParaRPr>
          </a:p>
        </p:txBody>
      </p:sp>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6915" y="5888678"/>
            <a:ext cx="2100262" cy="816922"/>
          </a:xfrm>
          <a:prstGeom prst="rect">
            <a:avLst/>
          </a:prstGeom>
          <a:solidFill>
            <a:srgbClr val="CC00CC"/>
          </a:solidFill>
          <a:ln w="28575">
            <a:solidFill>
              <a:srgbClr val="CC00CC"/>
            </a:solidFill>
            <a:miter lim="800000"/>
            <a:headEnd/>
            <a:tailEnd/>
          </a:ln>
          <a:effectLst/>
        </p:spPr>
      </p:pic>
      <p:sp>
        <p:nvSpPr>
          <p:cNvPr id="26" name="Down Arrow 25"/>
          <p:cNvSpPr/>
          <p:nvPr/>
        </p:nvSpPr>
        <p:spPr bwMode="auto">
          <a:xfrm>
            <a:off x="4125663" y="5507025"/>
            <a:ext cx="304800" cy="356733"/>
          </a:xfrm>
          <a:prstGeom prst="downArrow">
            <a:avLst/>
          </a:prstGeom>
          <a:solidFill>
            <a:srgbClr val="CC00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7" name="Curved Connector 26"/>
          <p:cNvCxnSpPr>
            <a:stCxn id="25" idx="1"/>
            <a:endCxn id="22" idx="0"/>
          </p:cNvCxnSpPr>
          <p:nvPr/>
        </p:nvCxnSpPr>
        <p:spPr bwMode="auto">
          <a:xfrm rot="10800000">
            <a:off x="1272349" y="2173667"/>
            <a:ext cx="1844566" cy="4123473"/>
          </a:xfrm>
          <a:prstGeom prst="curvedConnector3">
            <a:avLst>
              <a:gd name="adj1" fmla="val 161098"/>
            </a:avLst>
          </a:prstGeom>
          <a:solidFill>
            <a:schemeClr val="accent1"/>
          </a:solidFill>
          <a:ln w="12700" cap="flat" cmpd="sng" algn="ctr">
            <a:solidFill>
              <a:srgbClr val="CC00CC"/>
            </a:solidFill>
            <a:prstDash val="solid"/>
            <a:round/>
            <a:headEnd type="none" w="sm" len="sm"/>
            <a:tailEnd type="arrow"/>
          </a:ln>
          <a:effectLst/>
        </p:spPr>
      </p:cxnSp>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255" y="1459333"/>
            <a:ext cx="21717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364585" y="5507025"/>
            <a:ext cx="817015" cy="369332"/>
          </a:xfrm>
          <a:prstGeom prst="rect">
            <a:avLst/>
          </a:prstGeom>
          <a:noFill/>
        </p:spPr>
        <p:txBody>
          <a:bodyPr wrap="square" rtlCol="0">
            <a:spAutoFit/>
          </a:bodyPr>
          <a:lstStyle/>
          <a:p>
            <a:r>
              <a:rPr lang="en-US" sz="1800" b="1" dirty="0" smtClean="0">
                <a:solidFill>
                  <a:srgbClr val="C00000"/>
                </a:solidFill>
                <a:latin typeface="+mn-lt"/>
              </a:rPr>
              <a:t>?</a:t>
            </a:r>
            <a:endParaRPr lang="en-US" sz="1800" b="1" dirty="0">
              <a:solidFill>
                <a:srgbClr val="C00000"/>
              </a:solidFill>
              <a:latin typeface="+mn-lt"/>
            </a:endParaRPr>
          </a:p>
        </p:txBody>
      </p:sp>
      <p:pic>
        <p:nvPicPr>
          <p:cNvPr id="2050" name="Picture 2" descr="http://www.fussball-jobs.de/wp-content/uploads/sv-darmstadt-981.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3244236"/>
            <a:ext cx="1110273" cy="111027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Bildergebnis für bretzel"/>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Bildergebnis für bretzel"/>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Bildergebnis für bretzel"/>
          <p:cNvSpPr>
            <a:spLocks noChangeAspect="1" noChangeArrowheads="1"/>
          </p:cNvSpPr>
          <p:nvPr/>
        </p:nvSpPr>
        <p:spPr bwMode="auto">
          <a:xfrm>
            <a:off x="4222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444688"/>
            <a:ext cx="1383554" cy="111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3794739"/>
            <a:ext cx="3826892" cy="153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9375" y="4267200"/>
            <a:ext cx="1508225" cy="105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1046" y="2819990"/>
            <a:ext cx="1996736"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3307" y="5398627"/>
            <a:ext cx="2955498" cy="98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673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Rectangle 6"/>
          <p:cNvSpPr>
            <a:spLocks noChangeArrowheads="1"/>
          </p:cNvSpPr>
          <p:nvPr/>
        </p:nvSpPr>
        <p:spPr bwMode="auto">
          <a:xfrm>
            <a:off x="762000" y="3733800"/>
            <a:ext cx="1676400" cy="304800"/>
          </a:xfrm>
          <a:prstGeom prst="rect">
            <a:avLst/>
          </a:prstGeom>
          <a:solidFill>
            <a:srgbClr val="FFFFCC"/>
          </a:solidFill>
          <a:ln w="12700" algn="ctr">
            <a:noFill/>
            <a:round/>
            <a:headEnd type="none" w="sm" len="sm"/>
            <a:tailEnd type="none" w="sm" len="sm"/>
          </a:ln>
        </p:spPr>
        <p:txBody>
          <a:bodyPr/>
          <a:lstStyle/>
          <a:p>
            <a:pPr eaLnBrk="0" hangingPunct="0"/>
            <a:endParaRPr lang="en-GB" dirty="0"/>
          </a:p>
        </p:txBody>
      </p:sp>
      <p:sp>
        <p:nvSpPr>
          <p:cNvPr id="795650" name="Rectangle 5"/>
          <p:cNvSpPr>
            <a:spLocks noChangeArrowheads="1"/>
          </p:cNvSpPr>
          <p:nvPr/>
        </p:nvSpPr>
        <p:spPr bwMode="auto">
          <a:xfrm>
            <a:off x="838200" y="3124200"/>
            <a:ext cx="3352800" cy="228600"/>
          </a:xfrm>
          <a:prstGeom prst="rect">
            <a:avLst/>
          </a:prstGeom>
          <a:solidFill>
            <a:srgbClr val="FFFFCC"/>
          </a:solidFill>
          <a:ln w="12700" algn="ctr">
            <a:noFill/>
            <a:round/>
            <a:headEnd type="none" w="sm" len="sm"/>
            <a:tailEnd type="none" w="sm" len="sm"/>
          </a:ln>
        </p:spPr>
        <p:txBody>
          <a:bodyPr/>
          <a:lstStyle/>
          <a:p>
            <a:pPr eaLnBrk="0" hangingPunct="0"/>
            <a:endParaRPr lang="en-GB" dirty="0"/>
          </a:p>
        </p:txBody>
      </p:sp>
      <p:sp>
        <p:nvSpPr>
          <p:cNvPr id="795651" name="Rectangle 4"/>
          <p:cNvSpPr>
            <a:spLocks noChangeArrowheads="1"/>
          </p:cNvSpPr>
          <p:nvPr/>
        </p:nvSpPr>
        <p:spPr bwMode="auto">
          <a:xfrm>
            <a:off x="762000" y="2819400"/>
            <a:ext cx="3962400" cy="228600"/>
          </a:xfrm>
          <a:prstGeom prst="rect">
            <a:avLst/>
          </a:prstGeom>
          <a:solidFill>
            <a:srgbClr val="FFFFCC"/>
          </a:solidFill>
          <a:ln w="12700" algn="ctr">
            <a:noFill/>
            <a:round/>
            <a:headEnd type="none" w="sm" len="sm"/>
            <a:tailEnd type="none" w="sm" len="sm"/>
          </a:ln>
        </p:spPr>
        <p:txBody>
          <a:bodyPr/>
          <a:lstStyle/>
          <a:p>
            <a:pPr eaLnBrk="0" hangingPunct="0"/>
            <a:endParaRPr lang="en-GB" dirty="0"/>
          </a:p>
        </p:txBody>
      </p:sp>
      <p:sp>
        <p:nvSpPr>
          <p:cNvPr id="795652" name="Rectangle 3"/>
          <p:cNvSpPr>
            <a:spLocks noChangeArrowheads="1"/>
          </p:cNvSpPr>
          <p:nvPr/>
        </p:nvSpPr>
        <p:spPr bwMode="auto">
          <a:xfrm>
            <a:off x="762000" y="1828800"/>
            <a:ext cx="4724400" cy="381000"/>
          </a:xfrm>
          <a:prstGeom prst="rect">
            <a:avLst/>
          </a:prstGeom>
          <a:solidFill>
            <a:srgbClr val="FFFFCC"/>
          </a:solidFill>
          <a:ln w="12700" algn="ctr">
            <a:noFill/>
            <a:round/>
            <a:headEnd type="none" w="sm" len="sm"/>
            <a:tailEnd type="none" w="sm" len="sm"/>
          </a:ln>
        </p:spPr>
        <p:txBody>
          <a:bodyPr/>
          <a:lstStyle/>
          <a:p>
            <a:pPr eaLnBrk="0" hangingPunct="0"/>
            <a:endParaRPr lang="en-GB" dirty="0"/>
          </a:p>
        </p:txBody>
      </p:sp>
      <p:sp>
        <p:nvSpPr>
          <p:cNvPr id="787458" name="Rectangle 2"/>
          <p:cNvSpPr>
            <a:spLocks noGrp="1" noChangeArrowheads="1"/>
          </p:cNvSpPr>
          <p:nvPr>
            <p:ph type="title" idx="4294967295"/>
          </p:nvPr>
        </p:nvSpPr>
        <p:spPr bwMode="auto">
          <a:xfrm>
            <a:off x="533400" y="228600"/>
            <a:ext cx="7772400" cy="838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Administrative Overview </a:t>
            </a:r>
            <a:r>
              <a:rPr lang="en-US" sz="2400" dirty="0" smtClean="0">
                <a:solidFill>
                  <a:srgbClr val="000099"/>
                </a:solidFill>
                <a:effectLst>
                  <a:outerShdw blurRad="38100" dist="38100" dir="2700000" algn="tl">
                    <a:srgbClr val="000000">
                      <a:alpha val="43137"/>
                    </a:srgbClr>
                  </a:outerShdw>
                </a:effectLst>
              </a:rPr>
              <a:t> </a:t>
            </a:r>
            <a:endParaRPr lang="de-DE" sz="2400" dirty="0">
              <a:solidFill>
                <a:srgbClr val="000099"/>
              </a:solidFill>
              <a:effectLst>
                <a:outerShdw blurRad="38100" dist="38100" dir="2700000" algn="tl">
                  <a:srgbClr val="000000">
                    <a:alpha val="43137"/>
                  </a:srgbClr>
                </a:outerShdw>
              </a:effectLst>
            </a:endParaRPr>
          </a:p>
        </p:txBody>
      </p:sp>
      <p:sp>
        <p:nvSpPr>
          <p:cNvPr id="10" name="Rectangle 3"/>
          <p:cNvSpPr txBox="1">
            <a:spLocks noChangeArrowheads="1"/>
          </p:cNvSpPr>
          <p:nvPr/>
        </p:nvSpPr>
        <p:spPr bwMode="auto">
          <a:xfrm>
            <a:off x="228600" y="914400"/>
            <a:ext cx="8763000" cy="5638800"/>
          </a:xfrm>
          <a:prstGeom prst="rect">
            <a:avLst/>
          </a:prstGeom>
          <a:solidFill>
            <a:schemeClr val="bg1"/>
          </a:solid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542925" indent="-542925">
              <a:lnSpc>
                <a:spcPct val="100000"/>
              </a:lnSpc>
              <a:spcBef>
                <a:spcPts val="600"/>
              </a:spcBef>
              <a:spcAft>
                <a:spcPct val="0"/>
              </a:spcAft>
              <a:defRPr/>
            </a:pPr>
            <a:r>
              <a:rPr lang="en-US" sz="2000" dirty="0" smtClean="0"/>
              <a:t>Registration / Secretariat will remain at Beckman Institute all week.</a:t>
            </a:r>
          </a:p>
          <a:p>
            <a:pPr marL="542925" indent="-542925">
              <a:lnSpc>
                <a:spcPct val="100000"/>
              </a:lnSpc>
              <a:spcBef>
                <a:spcPts val="600"/>
              </a:spcBef>
              <a:spcAft>
                <a:spcPct val="0"/>
              </a:spcAft>
              <a:defRPr/>
            </a:pPr>
            <a:r>
              <a:rPr lang="en-US" sz="2000" dirty="0" smtClean="0"/>
              <a:t>Meeting and break schedules:</a:t>
            </a:r>
          </a:p>
          <a:p>
            <a:pPr lvl="2"/>
            <a:r>
              <a:rPr lang="en-US" sz="2000" dirty="0" smtClean="0"/>
              <a:t>Start time</a:t>
            </a:r>
            <a:r>
              <a:rPr lang="en-US" sz="2000" dirty="0"/>
              <a:t>	</a:t>
            </a:r>
            <a:r>
              <a:rPr lang="en-US" sz="2000" dirty="0" smtClean="0"/>
              <a:t>08:45</a:t>
            </a:r>
          </a:p>
          <a:p>
            <a:pPr lvl="2"/>
            <a:r>
              <a:rPr lang="en-US" sz="2000" dirty="0" smtClean="0"/>
              <a:t>Coffee break   	10:30-10:45</a:t>
            </a:r>
          </a:p>
          <a:p>
            <a:pPr lvl="2"/>
            <a:r>
              <a:rPr lang="en-US" sz="2000" dirty="0" smtClean="0"/>
              <a:t>Lunch Break    	12:30-13:30 (staggered lunch breaks)</a:t>
            </a:r>
          </a:p>
          <a:p>
            <a:pPr lvl="2"/>
            <a:r>
              <a:rPr lang="en-US" sz="2000" dirty="0" smtClean="0"/>
              <a:t>Coffee Break   	15:30-15:45</a:t>
            </a:r>
          </a:p>
          <a:p>
            <a:pPr lvl="2"/>
            <a:r>
              <a:rPr lang="en-US" sz="2000" dirty="0" smtClean="0"/>
              <a:t>End time	17:30</a:t>
            </a:r>
          </a:p>
          <a:p>
            <a:pPr marL="542925" indent="-542925">
              <a:lnSpc>
                <a:spcPct val="100000"/>
              </a:lnSpc>
              <a:spcBef>
                <a:spcPts val="600"/>
              </a:spcBef>
              <a:spcAft>
                <a:spcPct val="0"/>
              </a:spcAft>
              <a:defRPr/>
            </a:pPr>
            <a:r>
              <a:rPr lang="en-US" sz="2000" dirty="0" smtClean="0"/>
              <a:t>Coffee, tea, snacks will be served at Beckman Institute, </a:t>
            </a:r>
            <a:r>
              <a:rPr lang="en-US" sz="2000" dirty="0" err="1" smtClean="0"/>
              <a:t>Dabney</a:t>
            </a:r>
            <a:r>
              <a:rPr lang="en-US" sz="2000" dirty="0" smtClean="0"/>
              <a:t>, and Moore.</a:t>
            </a:r>
          </a:p>
          <a:p>
            <a:pPr marL="542925" indent="-542925">
              <a:lnSpc>
                <a:spcPct val="100000"/>
              </a:lnSpc>
              <a:spcBef>
                <a:spcPts val="600"/>
              </a:spcBef>
              <a:spcAft>
                <a:spcPct val="0"/>
              </a:spcAft>
              <a:defRPr/>
            </a:pPr>
            <a:r>
              <a:rPr lang="fr-FR" sz="2000" dirty="0" smtClean="0"/>
              <a:t>No host lunch available in the restaurant/cafeteria (cash </a:t>
            </a:r>
            <a:r>
              <a:rPr lang="fr-FR" sz="2000" dirty="0" err="1" smtClean="0"/>
              <a:t>only</a:t>
            </a:r>
            <a:r>
              <a:rPr lang="fr-FR" sz="2000" dirty="0" smtClean="0"/>
              <a:t>)</a:t>
            </a:r>
            <a:r>
              <a:rPr lang="en-US" sz="2000" dirty="0" smtClean="0"/>
              <a:t>.</a:t>
            </a:r>
          </a:p>
          <a:p>
            <a:pPr marL="542925" indent="-542925">
              <a:lnSpc>
                <a:spcPct val="100000"/>
              </a:lnSpc>
              <a:spcBef>
                <a:spcPts val="600"/>
              </a:spcBef>
              <a:spcAft>
                <a:spcPct val="0"/>
              </a:spcAft>
              <a:defRPr/>
            </a:pPr>
            <a:r>
              <a:rPr lang="en-US" sz="2000" dirty="0" smtClean="0"/>
              <a:t>Please let the Secretariat know as soon as possible if you will not be using your meeting room or if you will meet beyond the schedule time.</a:t>
            </a:r>
          </a:p>
          <a:p>
            <a:pPr marL="542925" indent="-542925">
              <a:lnSpc>
                <a:spcPct val="100000"/>
              </a:lnSpc>
              <a:spcBef>
                <a:spcPts val="600"/>
              </a:spcBef>
              <a:spcAft>
                <a:spcPct val="0"/>
              </a:spcAft>
              <a:defRPr/>
            </a:pPr>
            <a:r>
              <a:rPr lang="en-US" sz="2000" dirty="0"/>
              <a:t>W</a:t>
            </a:r>
            <a:r>
              <a:rPr lang="en-US" sz="2000" dirty="0" smtClean="0"/>
              <a:t>ireless internet is available in all the meeting rooms and around campus:</a:t>
            </a:r>
          </a:p>
          <a:p>
            <a:pPr marL="623887" lvl="1" indent="-285750">
              <a:lnSpc>
                <a:spcPct val="100000"/>
              </a:lnSpc>
              <a:spcBef>
                <a:spcPts val="600"/>
              </a:spcBef>
              <a:spcAft>
                <a:spcPct val="0"/>
              </a:spcAft>
              <a:defRPr/>
            </a:pPr>
            <a:r>
              <a:rPr lang="en-US" sz="1700" dirty="0" smtClean="0"/>
              <a:t>SSID: </a:t>
            </a:r>
            <a:r>
              <a:rPr lang="en-US" sz="1800" dirty="0"/>
              <a:t>Caltech Conference Network </a:t>
            </a:r>
            <a:endParaRPr lang="en-US" sz="1800" dirty="0" smtClean="0"/>
          </a:p>
          <a:p>
            <a:pPr marL="623887" lvl="1" indent="-285750">
              <a:lnSpc>
                <a:spcPct val="100000"/>
              </a:lnSpc>
              <a:spcBef>
                <a:spcPts val="600"/>
              </a:spcBef>
              <a:spcAft>
                <a:spcPct val="0"/>
              </a:spcAft>
              <a:defRPr/>
            </a:pPr>
            <a:r>
              <a:rPr lang="en-US" sz="1700" dirty="0" smtClean="0"/>
              <a:t>Username</a:t>
            </a:r>
            <a:r>
              <a:rPr lang="en-US" sz="1700" dirty="0"/>
              <a:t>: CCSDS </a:t>
            </a:r>
            <a:endParaRPr lang="en-US" sz="1700" dirty="0" smtClean="0"/>
          </a:p>
          <a:p>
            <a:pPr marL="623887" lvl="1" indent="-285750">
              <a:lnSpc>
                <a:spcPct val="100000"/>
              </a:lnSpc>
              <a:spcBef>
                <a:spcPts val="600"/>
              </a:spcBef>
              <a:spcAft>
                <a:spcPct val="0"/>
              </a:spcAft>
              <a:defRPr/>
            </a:pPr>
            <a:r>
              <a:rPr lang="en-US" sz="1700" dirty="0" smtClean="0"/>
              <a:t>Password</a:t>
            </a:r>
            <a:r>
              <a:rPr lang="en-US" sz="1700" dirty="0"/>
              <a:t>: Workshop2015 </a:t>
            </a:r>
          </a:p>
        </p:txBody>
      </p:sp>
      <p:sp>
        <p:nvSpPr>
          <p:cNvPr id="2" name="TextBox 1"/>
          <p:cNvSpPr txBox="1"/>
          <p:nvPr/>
        </p:nvSpPr>
        <p:spPr>
          <a:xfrm rot="19631283">
            <a:off x="6671580" y="1854181"/>
            <a:ext cx="1994457" cy="461665"/>
          </a:xfrm>
          <a:prstGeom prst="rect">
            <a:avLst/>
          </a:prstGeom>
          <a:solidFill>
            <a:srgbClr val="FFFF00"/>
          </a:solidFill>
        </p:spPr>
        <p:txBody>
          <a:bodyPr wrap="none" rtlCol="0">
            <a:spAutoFit/>
          </a:bodyPr>
          <a:lstStyle/>
          <a:p>
            <a:r>
              <a:rPr lang="en-GB" dirty="0" smtClean="0"/>
              <a:t>Nick to update</a:t>
            </a:r>
            <a:endParaRPr lang="en-GB" dirty="0"/>
          </a:p>
        </p:txBody>
      </p:sp>
    </p:spTree>
    <p:extLst>
      <p:ext uri="{BB962C8B-B14F-4D97-AF65-F5344CB8AC3E}">
        <p14:creationId xmlns:p14="http://schemas.microsoft.com/office/powerpoint/2010/main" val="38311406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21" name="Picture 6"/>
          <p:cNvPicPr>
            <a:picLocks noChangeAspect="1" noChangeArrowheads="1"/>
          </p:cNvPicPr>
          <p:nvPr/>
        </p:nvPicPr>
        <p:blipFill>
          <a:blip r:embed="rId2" cstate="print"/>
          <a:srcRect b="9396"/>
          <a:stretch>
            <a:fillRect/>
          </a:stretch>
        </p:blipFill>
        <p:spPr bwMode="auto">
          <a:xfrm>
            <a:off x="3200400" y="0"/>
            <a:ext cx="3200400" cy="804863"/>
          </a:xfrm>
          <a:prstGeom prst="rect">
            <a:avLst/>
          </a:prstGeom>
          <a:noFill/>
          <a:ln w="9525">
            <a:noFill/>
            <a:miter lim="800000"/>
            <a:headEnd/>
            <a:tailEnd/>
          </a:ln>
        </p:spPr>
      </p:pic>
      <p:sp>
        <p:nvSpPr>
          <p:cNvPr id="14" name="TextBox 13"/>
          <p:cNvSpPr txBox="1"/>
          <p:nvPr/>
        </p:nvSpPr>
        <p:spPr>
          <a:xfrm>
            <a:off x="1905437" y="838200"/>
            <a:ext cx="5333127" cy="2369880"/>
          </a:xfrm>
          <a:prstGeom prst="rect">
            <a:avLst/>
          </a:prstGeom>
          <a:noFill/>
        </p:spPr>
        <p:txBody>
          <a:bodyPr wrap="none">
            <a:spAutoFit/>
          </a:bodyPr>
          <a:lstStyle/>
          <a:p>
            <a:pPr algn="ctr" eaLnBrk="0" hangingPunct="0">
              <a:defRPr/>
            </a:pPr>
            <a:r>
              <a:rPr lang="en-US" sz="4000" b="1" dirty="0">
                <a:solidFill>
                  <a:srgbClr val="000099"/>
                </a:solidFill>
                <a:effectLst>
                  <a:outerShdw blurRad="38100" dist="38100" dir="2700000" algn="tl">
                    <a:srgbClr val="000000">
                      <a:alpha val="43137"/>
                    </a:srgbClr>
                  </a:outerShdw>
                </a:effectLst>
                <a:latin typeface="+mn-lt"/>
              </a:rPr>
              <a:t>CCSDS Technical Editors:</a:t>
            </a:r>
          </a:p>
          <a:p>
            <a:pPr algn="ctr" eaLnBrk="0" hangingPunct="0">
              <a:defRPr/>
            </a:pPr>
            <a:r>
              <a:rPr lang="en-US" sz="4000" b="1" dirty="0">
                <a:solidFill>
                  <a:srgbClr val="000099"/>
                </a:solidFill>
                <a:effectLst>
                  <a:outerShdw blurRad="38100" dist="38100" dir="2700000" algn="tl">
                    <a:srgbClr val="000000">
                      <a:alpha val="43137"/>
                    </a:srgbClr>
                  </a:outerShdw>
                </a:effectLst>
                <a:latin typeface="+mn-lt"/>
              </a:rPr>
              <a:t>“Boot Camp”</a:t>
            </a:r>
          </a:p>
          <a:p>
            <a:pPr algn="ctr" eaLnBrk="0" hangingPunct="0">
              <a:defRPr/>
            </a:pPr>
            <a:endParaRPr lang="en-US" sz="800" b="1" dirty="0">
              <a:solidFill>
                <a:srgbClr val="000099"/>
              </a:solidFill>
              <a:effectLst>
                <a:outerShdw blurRad="38100" dist="38100" dir="2700000" algn="tl">
                  <a:srgbClr val="000000">
                    <a:alpha val="43137"/>
                  </a:srgbClr>
                </a:outerShdw>
              </a:effectLst>
              <a:latin typeface="+mn-lt"/>
            </a:endParaRPr>
          </a:p>
          <a:p>
            <a:pPr algn="ctr" eaLnBrk="0" hangingPunct="0">
              <a:defRPr/>
            </a:pPr>
            <a:r>
              <a:rPr lang="en-US" sz="2000" b="1" dirty="0">
                <a:solidFill>
                  <a:srgbClr val="000099"/>
                </a:solidFill>
                <a:effectLst>
                  <a:outerShdw blurRad="38100" dist="38100" dir="2700000" algn="tl">
                    <a:srgbClr val="000000">
                      <a:alpha val="43137"/>
                    </a:srgbClr>
                  </a:outerShdw>
                </a:effectLst>
                <a:latin typeface="+mn-lt"/>
              </a:rPr>
              <a:t>Tom Gannett - CCSDS Chief Technical </a:t>
            </a:r>
            <a:r>
              <a:rPr lang="en-US" sz="2000" b="1" dirty="0" smtClean="0">
                <a:solidFill>
                  <a:srgbClr val="000099"/>
                </a:solidFill>
                <a:effectLst>
                  <a:outerShdw blurRad="38100" dist="38100" dir="2700000" algn="tl">
                    <a:srgbClr val="000000">
                      <a:alpha val="43137"/>
                    </a:srgbClr>
                  </a:outerShdw>
                </a:effectLst>
                <a:latin typeface="+mn-lt"/>
              </a:rPr>
              <a:t>Editor</a:t>
            </a:r>
          </a:p>
          <a:p>
            <a:pPr algn="ctr" eaLnBrk="0" hangingPunct="0">
              <a:defRPr/>
            </a:pPr>
            <a:r>
              <a:rPr lang="en-US" sz="2000" b="1" dirty="0">
                <a:solidFill>
                  <a:srgbClr val="000099"/>
                </a:solidFill>
                <a:effectLst>
                  <a:outerShdw blurRad="38100" dist="38100" dir="2700000" algn="tl">
                    <a:srgbClr val="000000">
                      <a:alpha val="43137"/>
                    </a:srgbClr>
                  </a:outerShdw>
                </a:effectLst>
                <a:latin typeface="+mn-lt"/>
              </a:rPr>
              <a:t>Peter Shames – CCSDS SEA Area Director</a:t>
            </a:r>
          </a:p>
          <a:p>
            <a:pPr algn="ctr" eaLnBrk="0" hangingPunct="0">
              <a:defRPr/>
            </a:pPr>
            <a:endParaRPr lang="en-US" sz="2000" b="1" dirty="0">
              <a:solidFill>
                <a:srgbClr val="000099"/>
              </a:solidFill>
              <a:effectLst>
                <a:outerShdw blurRad="38100" dist="38100" dir="2700000" algn="tl">
                  <a:srgbClr val="000000">
                    <a:alpha val="43137"/>
                  </a:srgbClr>
                </a:outerShdw>
              </a:effectLst>
              <a:latin typeface="+mn-lt"/>
            </a:endParaRPr>
          </a:p>
        </p:txBody>
      </p:sp>
      <p:sp>
        <p:nvSpPr>
          <p:cNvPr id="15" name="Rectangle 14"/>
          <p:cNvSpPr/>
          <p:nvPr/>
        </p:nvSpPr>
        <p:spPr>
          <a:xfrm>
            <a:off x="838200" y="2819400"/>
            <a:ext cx="7848600" cy="1200150"/>
          </a:xfrm>
          <a:prstGeom prst="rect">
            <a:avLst/>
          </a:prstGeom>
        </p:spPr>
        <p:txBody>
          <a:bodyPr>
            <a:spAutoFit/>
          </a:bodyPr>
          <a:lstStyle/>
          <a:p>
            <a:pPr eaLnBrk="0" hangingPunct="0">
              <a:defRPr/>
            </a:pPr>
            <a:r>
              <a:rPr lang="en-US" sz="1800" dirty="0">
                <a:latin typeface="+mn-lt"/>
                <a:cs typeface="Arial" pitchFamily="34" charset="0"/>
              </a:rPr>
              <a:t>The purpose of the technical editor “boot camp” is to improve overall quality and enable faster processing of documents submitted to the Secretariat by familiarizing working group technical editors with CCSDS requirements for </a:t>
            </a:r>
            <a:r>
              <a:rPr lang="en-US" sz="1800" i="1" u="sng" dirty="0">
                <a:latin typeface="+mn-lt"/>
                <a:cs typeface="Arial" pitchFamily="34" charset="0"/>
              </a:rPr>
              <a:t>technical content</a:t>
            </a:r>
            <a:r>
              <a:rPr lang="en-US" sz="1800" dirty="0">
                <a:latin typeface="+mn-lt"/>
                <a:cs typeface="Arial" pitchFamily="34" charset="0"/>
              </a:rPr>
              <a:t>, </a:t>
            </a:r>
            <a:r>
              <a:rPr lang="en-US" sz="1800" i="1" u="sng" dirty="0">
                <a:latin typeface="+mn-lt"/>
                <a:cs typeface="Arial" pitchFamily="34" charset="0"/>
              </a:rPr>
              <a:t>publication style </a:t>
            </a:r>
            <a:r>
              <a:rPr lang="en-US" sz="1800" dirty="0">
                <a:latin typeface="+mn-lt"/>
                <a:cs typeface="Arial" pitchFamily="34" charset="0"/>
              </a:rPr>
              <a:t>and </a:t>
            </a:r>
            <a:r>
              <a:rPr lang="en-US" sz="1800" i="1" u="sng" dirty="0">
                <a:latin typeface="+mn-lt"/>
                <a:cs typeface="Arial" pitchFamily="34" charset="0"/>
              </a:rPr>
              <a:t>procedures for document submission.</a:t>
            </a:r>
          </a:p>
        </p:txBody>
      </p:sp>
      <p:sp>
        <p:nvSpPr>
          <p:cNvPr id="16" name="Rectangle 15"/>
          <p:cNvSpPr/>
          <p:nvPr/>
        </p:nvSpPr>
        <p:spPr>
          <a:xfrm>
            <a:off x="838200" y="4191000"/>
            <a:ext cx="7467600" cy="923925"/>
          </a:xfrm>
          <a:prstGeom prst="rect">
            <a:avLst/>
          </a:prstGeom>
        </p:spPr>
        <p:txBody>
          <a:bodyPr>
            <a:spAutoFit/>
          </a:bodyPr>
          <a:lstStyle/>
          <a:p>
            <a:pPr eaLnBrk="0" hangingPunct="0">
              <a:defRPr/>
            </a:pPr>
            <a:r>
              <a:rPr lang="en-US" sz="1800" b="1" u="sng" dirty="0">
                <a:solidFill>
                  <a:srgbClr val="CC3300"/>
                </a:solidFill>
                <a:effectLst>
                  <a:outerShdw blurRad="38100" dist="38100" dir="2700000" algn="tl">
                    <a:srgbClr val="000000">
                      <a:alpha val="43137"/>
                    </a:srgbClr>
                  </a:outerShdw>
                </a:effectLst>
                <a:latin typeface="+mn-lt"/>
                <a:cs typeface="Arial" pitchFamily="34" charset="0"/>
              </a:rPr>
              <a:t>IT IS MANDATORY THAT ANY PERSON WHO IS ASSIGNED TO BE THE EDITOR OF A  CCSDS DOCUMENT </a:t>
            </a:r>
            <a:r>
              <a:rPr lang="en-US" sz="1800" b="1" u="sng" dirty="0" smtClean="0">
                <a:solidFill>
                  <a:srgbClr val="CC3300"/>
                </a:solidFill>
                <a:effectLst>
                  <a:outerShdw blurRad="38100" dist="38100" dir="2700000" algn="tl">
                    <a:srgbClr val="000000">
                      <a:alpha val="43137"/>
                    </a:srgbClr>
                  </a:outerShdw>
                </a:effectLst>
                <a:latin typeface="+mn-lt"/>
                <a:cs typeface="Arial" pitchFamily="34" charset="0"/>
              </a:rPr>
              <a:t>MUST ATTEND </a:t>
            </a:r>
            <a:r>
              <a:rPr lang="en-US" sz="1800" b="1" u="sng" dirty="0">
                <a:solidFill>
                  <a:srgbClr val="CC3300"/>
                </a:solidFill>
                <a:effectLst>
                  <a:outerShdw blurRad="38100" dist="38100" dir="2700000" algn="tl">
                    <a:srgbClr val="000000">
                      <a:alpha val="43137"/>
                    </a:srgbClr>
                  </a:outerShdw>
                </a:effectLst>
                <a:latin typeface="+mn-lt"/>
                <a:cs typeface="Arial" pitchFamily="34" charset="0"/>
              </a:rPr>
              <a:t>A BOOT CAMP.  </a:t>
            </a:r>
          </a:p>
          <a:p>
            <a:pPr eaLnBrk="0" hangingPunct="0">
              <a:defRPr/>
            </a:pPr>
            <a:r>
              <a:rPr lang="en-US" sz="1800" dirty="0">
                <a:latin typeface="+mn-lt"/>
                <a:cs typeface="Arial" pitchFamily="34" charset="0"/>
              </a:rPr>
              <a:t>This week, Boot Camp sessions are scheduled as follows:</a:t>
            </a:r>
          </a:p>
        </p:txBody>
      </p:sp>
      <p:grpSp>
        <p:nvGrpSpPr>
          <p:cNvPr id="17" name="Group 12"/>
          <p:cNvGrpSpPr>
            <a:grpSpLocks/>
          </p:cNvGrpSpPr>
          <p:nvPr/>
        </p:nvGrpSpPr>
        <p:grpSpPr bwMode="auto">
          <a:xfrm>
            <a:off x="1371600" y="5237163"/>
            <a:ext cx="6477000" cy="1164372"/>
            <a:chOff x="1600200" y="5498068"/>
            <a:chExt cx="5943600" cy="1164333"/>
          </a:xfrm>
        </p:grpSpPr>
        <p:sp>
          <p:nvSpPr>
            <p:cNvPr id="18" name="Rectangle 17"/>
            <p:cNvSpPr/>
            <p:nvPr/>
          </p:nvSpPr>
          <p:spPr>
            <a:xfrm>
              <a:off x="1600200" y="5831432"/>
              <a:ext cx="3048000" cy="830969"/>
            </a:xfrm>
            <a:prstGeom prst="rect">
              <a:avLst/>
            </a:prstGeom>
          </p:spPr>
          <p:txBody>
            <a:bodyPr>
              <a:spAutoFit/>
            </a:bodyPr>
            <a:lstStyle/>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Monday, </a:t>
              </a:r>
              <a:r>
                <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rPr>
                <a:t>13:30 - </a:t>
              </a: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17:30</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Friday, 13:30 - 17:30</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
          <p:nvSpPr>
            <p:cNvPr id="19" name="Rectangle 18"/>
            <p:cNvSpPr/>
            <p:nvPr/>
          </p:nvSpPr>
          <p:spPr>
            <a:xfrm>
              <a:off x="5105400" y="5831432"/>
              <a:ext cx="2438400" cy="830969"/>
            </a:xfrm>
            <a:prstGeom prst="rect">
              <a:avLst/>
            </a:prstGeom>
          </p:spPr>
          <p:txBody>
            <a:bodyPr>
              <a:spAutoFit/>
            </a:bodyPr>
            <a:lstStyle/>
            <a:p>
              <a:pPr eaLnBrk="0" hangingPunct="0">
                <a:defRPr/>
              </a:pPr>
              <a:r>
                <a:rPr lang="en-US" b="1" dirty="0" err="1"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Dabney</a:t>
              </a: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 110</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Keck 142</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
          <p:nvSpPr>
            <p:cNvPr id="20" name="Rectangle 19"/>
            <p:cNvSpPr/>
            <p:nvPr/>
          </p:nvSpPr>
          <p:spPr>
            <a:xfrm>
              <a:off x="1600200" y="5498068"/>
              <a:ext cx="2438400" cy="461947"/>
            </a:xfrm>
            <a:prstGeom prst="rect">
              <a:avLst/>
            </a:prstGeom>
          </p:spPr>
          <p:txBody>
            <a:bodyPr>
              <a:spAutoFit/>
            </a:bodyPr>
            <a:lstStyle/>
            <a:p>
              <a:pPr eaLnBrk="0" hangingPunct="0">
                <a:defRPr/>
              </a:pPr>
              <a:r>
                <a:rPr lang="en-US" b="1" u="sng" dirty="0">
                  <a:solidFill>
                    <a:schemeClr val="accent1">
                      <a:lumMod val="75000"/>
                    </a:schemeClr>
                  </a:solidFill>
                  <a:effectLst>
                    <a:outerShdw blurRad="38100" dist="38100" dir="2700000" algn="tl">
                      <a:srgbClr val="000000">
                        <a:alpha val="43137"/>
                      </a:srgbClr>
                    </a:outerShdw>
                  </a:effectLst>
                  <a:latin typeface="+mn-lt"/>
                  <a:cs typeface="Arial" pitchFamily="34" charset="0"/>
                </a:rPr>
                <a:t>Session</a:t>
              </a:r>
            </a:p>
          </p:txBody>
        </p:sp>
        <p:sp>
          <p:nvSpPr>
            <p:cNvPr id="21" name="Rectangle 20"/>
            <p:cNvSpPr/>
            <p:nvPr/>
          </p:nvSpPr>
          <p:spPr>
            <a:xfrm>
              <a:off x="5105400" y="5498068"/>
              <a:ext cx="2438400" cy="461947"/>
            </a:xfrm>
            <a:prstGeom prst="rect">
              <a:avLst/>
            </a:prstGeom>
          </p:spPr>
          <p:txBody>
            <a:bodyPr>
              <a:spAutoFit/>
            </a:bodyPr>
            <a:lstStyle/>
            <a:p>
              <a:pPr eaLnBrk="0" hangingPunct="0">
                <a:defRPr/>
              </a:pPr>
              <a:r>
                <a:rPr lang="en-US" b="1" u="sng" dirty="0">
                  <a:solidFill>
                    <a:schemeClr val="accent1">
                      <a:lumMod val="75000"/>
                    </a:schemeClr>
                  </a:solidFill>
                  <a:effectLst>
                    <a:outerShdw blurRad="38100" dist="38100" dir="2700000" algn="tl">
                      <a:srgbClr val="000000">
                        <a:alpha val="43137"/>
                      </a:srgbClr>
                    </a:outerShdw>
                  </a:effectLst>
                  <a:latin typeface="+mn-lt"/>
                  <a:cs typeface="Arial" pitchFamily="34" charset="0"/>
                </a:rPr>
                <a:t>Room</a:t>
              </a:r>
            </a:p>
          </p:txBody>
        </p:sp>
      </p:gr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715363"/>
            <a:ext cx="1219200" cy="1082040"/>
          </a:xfrm>
          <a:prstGeom prst="rect">
            <a:avLst/>
          </a:prstGeom>
          <a:noFill/>
          <a:ln w="1905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845" y="1793305"/>
            <a:ext cx="1600200" cy="10565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rot="19631283">
            <a:off x="6217451" y="1854181"/>
            <a:ext cx="2902718" cy="461665"/>
          </a:xfrm>
          <a:prstGeom prst="rect">
            <a:avLst/>
          </a:prstGeom>
          <a:solidFill>
            <a:srgbClr val="FFFF00"/>
          </a:solidFill>
        </p:spPr>
        <p:txBody>
          <a:bodyPr wrap="none" rtlCol="0">
            <a:spAutoFit/>
          </a:bodyPr>
          <a:lstStyle/>
          <a:p>
            <a:r>
              <a:rPr lang="en-GB" dirty="0" smtClean="0"/>
              <a:t>Tom / Peter  to update</a:t>
            </a:r>
            <a:endParaRPr lang="en-GB" dirty="0"/>
          </a:p>
        </p:txBody>
      </p:sp>
    </p:spTree>
    <p:extLst>
      <p:ext uri="{BB962C8B-B14F-4D97-AF65-F5344CB8AC3E}">
        <p14:creationId xmlns:p14="http://schemas.microsoft.com/office/powerpoint/2010/main" val="5343042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38200" y="228600"/>
            <a:ext cx="7043738" cy="336550"/>
          </a:xfrm>
          <a:prstGeom prst="rect">
            <a:avLst/>
          </a:prstGeom>
          <a:noFill/>
          <a:ln>
            <a:miter lim="800000"/>
            <a:headEnd/>
            <a:tailEnd/>
          </a:ln>
        </p:spPr>
        <p:txBody>
          <a:bodyPr/>
          <a:lstStyle/>
          <a:p>
            <a:pPr algn="ctr" eaLnBrk="0" hangingPunct="0">
              <a:lnSpc>
                <a:spcPct val="90000"/>
              </a:lnSpc>
              <a:defRPr/>
            </a:pPr>
            <a:r>
              <a:rPr lang="en-US" b="1" kern="0" dirty="0">
                <a:solidFill>
                  <a:srgbClr val="000099"/>
                </a:solidFill>
                <a:effectLst>
                  <a:outerShdw blurRad="38100" dist="38100" dir="2700000" algn="tl">
                    <a:srgbClr val="000000">
                      <a:alpha val="43137"/>
                    </a:srgbClr>
                  </a:outerShdw>
                </a:effectLst>
                <a:latin typeface="Calibri" pitchFamily="34" charset="0"/>
                <a:ea typeface="+mj-ea"/>
                <a:cs typeface="+mj-cs"/>
              </a:rPr>
              <a:t>Upcoming Meetings</a:t>
            </a:r>
          </a:p>
        </p:txBody>
      </p:sp>
      <p:sp>
        <p:nvSpPr>
          <p:cNvPr id="79462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GB" sz="1800">
              <a:latin typeface="Arial" charset="0"/>
            </a:endParaRPr>
          </a:p>
        </p:txBody>
      </p:sp>
      <p:sp>
        <p:nvSpPr>
          <p:cNvPr id="794657" name="Content Placeholder 6"/>
          <p:cNvSpPr>
            <a:spLocks noGrp="1"/>
          </p:cNvSpPr>
          <p:nvPr>
            <p:ph idx="1"/>
          </p:nvPr>
        </p:nvSpPr>
        <p:spPr>
          <a:xfrm>
            <a:off x="747713" y="6400800"/>
            <a:ext cx="8243887" cy="838200"/>
          </a:xfrm>
        </p:spPr>
        <p:txBody>
          <a:bodyPr/>
          <a:lstStyle/>
          <a:p>
            <a:r>
              <a:rPr lang="en-US" sz="1400" dirty="0" smtClean="0">
                <a:solidFill>
                  <a:schemeClr val="accent1">
                    <a:lumMod val="75000"/>
                  </a:schemeClr>
                </a:solidFill>
              </a:rPr>
              <a:t>Visa </a:t>
            </a:r>
            <a:r>
              <a:rPr lang="en-US" sz="1400" dirty="0">
                <a:solidFill>
                  <a:schemeClr val="accent1">
                    <a:lumMod val="75000"/>
                  </a:schemeClr>
                </a:solidFill>
              </a:rPr>
              <a:t>letters:  </a:t>
            </a:r>
            <a:r>
              <a:rPr lang="en-US" sz="1400" dirty="0" smtClean="0"/>
              <a:t>now </a:t>
            </a:r>
            <a:r>
              <a:rPr lang="en-US" sz="1400" dirty="0"/>
              <a:t>being provided </a:t>
            </a:r>
            <a:r>
              <a:rPr lang="en-US" sz="1400" dirty="0" smtClean="0"/>
              <a:t>for the </a:t>
            </a:r>
            <a:r>
              <a:rPr lang="en-US" sz="1400" i="1" dirty="0" smtClean="0"/>
              <a:t>next</a:t>
            </a:r>
            <a:r>
              <a:rPr lang="en-US" sz="1400" dirty="0" smtClean="0"/>
              <a:t> meeting.  Available 6 </a:t>
            </a:r>
            <a:r>
              <a:rPr lang="en-US" sz="1400" dirty="0"/>
              <a:t>months in advance – get </a:t>
            </a:r>
            <a:r>
              <a:rPr lang="en-US" sz="1400" dirty="0" smtClean="0"/>
              <a:t>yours NOW for Fall 2015 from Nick Tongson (CCSDS Secretariat) at the registration desk</a:t>
            </a:r>
            <a:endParaRPr lang="en-US" sz="1400" dirty="0"/>
          </a:p>
          <a:p>
            <a:pPr>
              <a:buNone/>
            </a:pPr>
            <a:endParaRPr lang="en-US" sz="1400" dirty="0" smtClean="0"/>
          </a:p>
        </p:txBody>
      </p:sp>
      <p:pic>
        <p:nvPicPr>
          <p:cNvPr id="10" name="table"/>
          <p:cNvPicPr>
            <a:picLocks noChangeAspect="1"/>
          </p:cNvPicPr>
          <p:nvPr/>
        </p:nvPicPr>
        <p:blipFill>
          <a:blip r:embed="rId2"/>
          <a:stretch>
            <a:fillRect/>
          </a:stretch>
        </p:blipFill>
        <p:spPr>
          <a:xfrm>
            <a:off x="304800" y="1142998"/>
            <a:ext cx="8458200" cy="5257802"/>
          </a:xfrm>
          <a:prstGeom prst="rect">
            <a:avLst/>
          </a:prstGeom>
        </p:spPr>
      </p:pic>
      <p:sp>
        <p:nvSpPr>
          <p:cNvPr id="16" name="Left Arrow 15"/>
          <p:cNvSpPr/>
          <p:nvPr/>
        </p:nvSpPr>
        <p:spPr bwMode="auto">
          <a:xfrm>
            <a:off x="7391400" y="2514600"/>
            <a:ext cx="1143000" cy="79716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rPr>
              <a:t>4-Day</a:t>
            </a:r>
          </a:p>
        </p:txBody>
      </p:sp>
      <p:sp>
        <p:nvSpPr>
          <p:cNvPr id="15" name="Left Arrow 14"/>
          <p:cNvSpPr/>
          <p:nvPr/>
        </p:nvSpPr>
        <p:spPr bwMode="auto">
          <a:xfrm>
            <a:off x="7086600" y="1905000"/>
            <a:ext cx="1143000" cy="79716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rPr>
              <a:t>5-Day</a:t>
            </a:r>
          </a:p>
        </p:txBody>
      </p:sp>
      <p:sp>
        <p:nvSpPr>
          <p:cNvPr id="12" name="Left Arrow 11"/>
          <p:cNvSpPr/>
          <p:nvPr/>
        </p:nvSpPr>
        <p:spPr bwMode="auto">
          <a:xfrm>
            <a:off x="7848600" y="3165234"/>
            <a:ext cx="1143000" cy="79716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rPr>
              <a:t>5-Day</a:t>
            </a:r>
          </a:p>
        </p:txBody>
      </p:sp>
      <p:sp>
        <p:nvSpPr>
          <p:cNvPr id="9" name="TextBox 8"/>
          <p:cNvSpPr txBox="1"/>
          <p:nvPr/>
        </p:nvSpPr>
        <p:spPr>
          <a:xfrm rot="19631283">
            <a:off x="6671580" y="1854181"/>
            <a:ext cx="1994457" cy="461665"/>
          </a:xfrm>
          <a:prstGeom prst="rect">
            <a:avLst/>
          </a:prstGeom>
          <a:solidFill>
            <a:srgbClr val="FFFF00"/>
          </a:solidFill>
        </p:spPr>
        <p:txBody>
          <a:bodyPr wrap="none" rtlCol="0">
            <a:spAutoFit/>
          </a:bodyPr>
          <a:lstStyle/>
          <a:p>
            <a:r>
              <a:rPr lang="en-GB" dirty="0" smtClean="0"/>
              <a:t>Nick to update</a:t>
            </a:r>
            <a:endParaRPr lang="en-GB" dirty="0"/>
          </a:p>
        </p:txBody>
      </p:sp>
    </p:spTree>
    <p:extLst>
      <p:ext uri="{BB962C8B-B14F-4D97-AF65-F5344CB8AC3E}">
        <p14:creationId xmlns:p14="http://schemas.microsoft.com/office/powerpoint/2010/main" val="27555352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CCSDS Overview </a:t>
            </a:r>
          </a:p>
        </p:txBody>
      </p:sp>
      <p:graphicFrame>
        <p:nvGraphicFramePr>
          <p:cNvPr id="12" name="Chart 11"/>
          <p:cNvGraphicFramePr>
            <a:graphicFrameLocks/>
          </p:cNvGraphicFramePr>
          <p:nvPr>
            <p:extLst>
              <p:ext uri="{D42A27DB-BD31-4B8C-83A1-F6EECF244321}">
                <p14:modId xmlns:p14="http://schemas.microsoft.com/office/powerpoint/2010/main" val="125393360"/>
              </p:ext>
            </p:extLst>
          </p:nvPr>
        </p:nvGraphicFramePr>
        <p:xfrm>
          <a:off x="289392" y="1023912"/>
          <a:ext cx="4657725" cy="33147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10"/>
          <p:cNvSpPr txBox="1">
            <a:spLocks noChangeArrowheads="1"/>
          </p:cNvSpPr>
          <p:nvPr/>
        </p:nvSpPr>
        <p:spPr bwMode="auto">
          <a:xfrm>
            <a:off x="5138556" y="838200"/>
            <a:ext cx="3484401" cy="3216265"/>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2800" b="1" dirty="0" smtClean="0">
                <a:solidFill>
                  <a:srgbClr val="002060"/>
                </a:solidFill>
                <a:latin typeface="Calibri" pitchFamily="34" charset="0"/>
              </a:rPr>
              <a:t>Currently Active Publications: </a:t>
            </a:r>
            <a:r>
              <a:rPr lang="en-US" sz="2800" b="1" dirty="0" smtClean="0">
                <a:solidFill>
                  <a:srgbClr val="FF0000"/>
                </a:solidFill>
                <a:latin typeface="Calibri" pitchFamily="34" charset="0"/>
              </a:rPr>
              <a:t>141</a:t>
            </a:r>
            <a:r>
              <a:rPr lang="en-US" sz="2800" b="1" dirty="0" smtClean="0">
                <a:solidFill>
                  <a:srgbClr val="002060"/>
                </a:solidFill>
                <a:latin typeface="Calibri" pitchFamily="34" charset="0"/>
              </a:rPr>
              <a:t> </a:t>
            </a:r>
            <a:r>
              <a:rPr lang="en-US" sz="1600" b="1" i="1" dirty="0" smtClean="0">
                <a:solidFill>
                  <a:srgbClr val="002060"/>
                </a:solidFill>
                <a:latin typeface="Calibri" pitchFamily="34" charset="0"/>
              </a:rPr>
              <a:t>Normative (Blue &amp; Magenta)</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86</a:t>
            </a:r>
            <a:endParaRPr lang="en-US" sz="1600" b="1" dirty="0" smtClean="0">
              <a:solidFill>
                <a:srgbClr val="002060"/>
              </a:solidFill>
              <a:latin typeface="Calibri" pitchFamily="34" charset="0"/>
            </a:endParaRPr>
          </a:p>
          <a:p>
            <a:pPr fontAlgn="auto">
              <a:spcBef>
                <a:spcPts val="0"/>
              </a:spcBef>
              <a:spcAft>
                <a:spcPts val="0"/>
              </a:spcAft>
              <a:defRPr/>
            </a:pPr>
            <a:r>
              <a:rPr lang="en-US" sz="1600" b="1" i="1" dirty="0" smtClean="0">
                <a:solidFill>
                  <a:srgbClr val="002060"/>
                </a:solidFill>
                <a:latin typeface="Calibri" pitchFamily="34" charset="0"/>
              </a:rPr>
              <a:t>Informative (Green)</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55</a:t>
            </a:r>
          </a:p>
          <a:p>
            <a:pPr fontAlgn="auto">
              <a:spcBef>
                <a:spcPts val="0"/>
              </a:spcBef>
              <a:spcAft>
                <a:spcPts val="0"/>
              </a:spcAft>
              <a:defRPr/>
            </a:pPr>
            <a:endParaRPr lang="en-US" sz="18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Downloadable for free from </a:t>
            </a:r>
            <a:r>
              <a:rPr lang="en-US" sz="1800" b="1" dirty="0" smtClean="0">
                <a:solidFill>
                  <a:srgbClr val="FF0000"/>
                </a:solidFill>
                <a:latin typeface="Calibri" pitchFamily="34" charset="0"/>
                <a:hlinkClick r:id="rId3"/>
              </a:rPr>
              <a:t>www.ccsds.org</a:t>
            </a:r>
            <a:r>
              <a:rPr lang="en-US" sz="1800" b="1" dirty="0" smtClean="0">
                <a:solidFill>
                  <a:srgbClr val="FF0000"/>
                </a:solidFill>
                <a:latin typeface="Calibri" pitchFamily="34" charset="0"/>
              </a:rPr>
              <a:t>  </a:t>
            </a:r>
            <a:endParaRPr lang="en-US" sz="1200" b="1" dirty="0" smtClean="0">
              <a:solidFill>
                <a:srgbClr val="002060"/>
              </a:solidFill>
              <a:latin typeface="Calibri" pitchFamily="34" charset="0"/>
            </a:endParaRPr>
          </a:p>
          <a:p>
            <a:pPr fontAlgn="auto">
              <a:spcBef>
                <a:spcPts val="0"/>
              </a:spcBef>
              <a:spcAft>
                <a:spcPts val="0"/>
              </a:spcAft>
              <a:defRPr/>
            </a:pPr>
            <a:endParaRPr lang="en-US" sz="11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All major pubs since 1982: </a:t>
            </a:r>
            <a:r>
              <a:rPr lang="en-US" sz="1800" b="1" dirty="0" smtClean="0">
                <a:solidFill>
                  <a:srgbClr val="FF0000"/>
                </a:solidFill>
                <a:latin typeface="Calibri" pitchFamily="34" charset="0"/>
              </a:rPr>
              <a:t>~285</a:t>
            </a:r>
            <a:r>
              <a:rPr lang="en-US" sz="1800" b="1" dirty="0" smtClean="0">
                <a:solidFill>
                  <a:srgbClr val="002060"/>
                </a:solidFill>
                <a:latin typeface="Calibri" pitchFamily="34" charset="0"/>
              </a:rPr>
              <a:t> </a:t>
            </a:r>
          </a:p>
          <a:p>
            <a:pPr fontAlgn="auto">
              <a:spcBef>
                <a:spcPts val="0"/>
              </a:spcBef>
              <a:spcAft>
                <a:spcPts val="0"/>
              </a:spcAft>
              <a:defRPr/>
            </a:pPr>
            <a:r>
              <a:rPr lang="en-US" sz="1600" b="1" dirty="0" smtClean="0">
                <a:solidFill>
                  <a:srgbClr val="002060"/>
                </a:solidFill>
                <a:latin typeface="Calibri" pitchFamily="34" charset="0"/>
              </a:rPr>
              <a:t>(Some were historical mission needs </a:t>
            </a:r>
          </a:p>
          <a:p>
            <a:pPr fontAlgn="auto">
              <a:spcBef>
                <a:spcPts val="0"/>
              </a:spcBef>
              <a:spcAft>
                <a:spcPts val="0"/>
              </a:spcAft>
              <a:defRPr/>
            </a:pPr>
            <a:r>
              <a:rPr lang="en-US" sz="1600" b="1" dirty="0" smtClean="0">
                <a:solidFill>
                  <a:srgbClr val="002060"/>
                </a:solidFill>
                <a:latin typeface="Calibri" pitchFamily="34" charset="0"/>
              </a:rPr>
              <a:t>or superseded technology)</a:t>
            </a:r>
            <a:endParaRPr lang="en-US" b="1" dirty="0">
              <a:solidFill>
                <a:srgbClr val="002060"/>
              </a:solidFill>
              <a:latin typeface="Calibri" pitchFamily="34" charset="0"/>
            </a:endParaRPr>
          </a:p>
        </p:txBody>
      </p:sp>
      <p:sp>
        <p:nvSpPr>
          <p:cNvPr id="14" name="Text Box 10"/>
          <p:cNvSpPr txBox="1">
            <a:spLocks noChangeArrowheads="1"/>
          </p:cNvSpPr>
          <p:nvPr/>
        </p:nvSpPr>
        <p:spPr bwMode="auto">
          <a:xfrm>
            <a:off x="772601" y="4664231"/>
            <a:ext cx="4212616" cy="1384996"/>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dirty="0" smtClean="0">
                <a:solidFill>
                  <a:srgbClr val="FF0000"/>
                </a:solidFill>
                <a:effectLst/>
              </a:rPr>
              <a:t>751</a:t>
            </a:r>
            <a:r>
              <a:rPr lang="en-US" dirty="0" smtClean="0">
                <a:effectLst/>
              </a:rPr>
              <a:t> </a:t>
            </a:r>
            <a:r>
              <a:rPr lang="en-US" dirty="0">
                <a:effectLst/>
              </a:rPr>
              <a:t>space missions have adopted and used various CCSDS standards</a:t>
            </a:r>
          </a:p>
        </p:txBody>
      </p:sp>
      <p:sp>
        <p:nvSpPr>
          <p:cNvPr id="15" name="Text Box 10"/>
          <p:cNvSpPr txBox="1">
            <a:spLocks noChangeArrowheads="1"/>
          </p:cNvSpPr>
          <p:nvPr/>
        </p:nvSpPr>
        <p:spPr bwMode="auto">
          <a:xfrm>
            <a:off x="1082208" y="838200"/>
            <a:ext cx="2605650" cy="461665"/>
          </a:xfrm>
          <a:prstGeom prst="rect">
            <a:avLst/>
          </a:prstGeom>
          <a:noFill/>
          <a:ln w="12700">
            <a:noFill/>
            <a:miter lim="800000"/>
            <a:headEnd type="none" w="sm" len="sm"/>
            <a:tailEnd type="none" w="sm" len="sm"/>
          </a:ln>
          <a:effec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C00000"/>
                </a:solidFill>
                <a:effectLst>
                  <a:outerShdw blurRad="38100" dist="38100" dir="2700000" algn="tl">
                    <a:srgbClr val="000000">
                      <a:alpha val="43137"/>
                    </a:srgbClr>
                  </a:outerShdw>
                </a:effectLst>
                <a:latin typeface="Calibri" pitchFamily="34" charset="0"/>
              </a:rPr>
              <a:t>Active Publications</a:t>
            </a:r>
          </a:p>
        </p:txBody>
      </p:sp>
      <p:graphicFrame>
        <p:nvGraphicFramePr>
          <p:cNvPr id="16" name="Chart 15"/>
          <p:cNvGraphicFramePr>
            <a:graphicFrameLocks/>
          </p:cNvGraphicFramePr>
          <p:nvPr>
            <p:extLst>
              <p:ext uri="{D42A27DB-BD31-4B8C-83A1-F6EECF244321}">
                <p14:modId xmlns:p14="http://schemas.microsoft.com/office/powerpoint/2010/main" val="3319436498"/>
              </p:ext>
            </p:extLst>
          </p:nvPr>
        </p:nvGraphicFramePr>
        <p:xfrm>
          <a:off x="3901608" y="3978675"/>
          <a:ext cx="49530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rot="19631283">
            <a:off x="6560171" y="1854181"/>
            <a:ext cx="2217274" cy="461665"/>
          </a:xfrm>
          <a:prstGeom prst="rect">
            <a:avLst/>
          </a:prstGeom>
          <a:solidFill>
            <a:srgbClr val="FFFF00"/>
          </a:solidFill>
        </p:spPr>
        <p:txBody>
          <a:bodyPr wrap="none" rtlCol="0">
            <a:spAutoFit/>
          </a:bodyPr>
          <a:lstStyle/>
          <a:p>
            <a:r>
              <a:rPr lang="en-GB" dirty="0" smtClean="0"/>
              <a:t>Nestor to update</a:t>
            </a:r>
            <a:endParaRPr lang="en-GB" dirty="0"/>
          </a:p>
        </p:txBody>
      </p:sp>
    </p:spTree>
    <p:extLst>
      <p:ext uri="{BB962C8B-B14F-4D97-AF65-F5344CB8AC3E}">
        <p14:creationId xmlns:p14="http://schemas.microsoft.com/office/powerpoint/2010/main" val="13166610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721659"/>
          </a:xfrm>
        </p:spPr>
        <p:txBody>
          <a:bodyPr/>
          <a:lstStyle/>
          <a:p>
            <a:r>
              <a:rPr lang="en-US" dirty="0" smtClean="0">
                <a:solidFill>
                  <a:schemeClr val="accent1">
                    <a:lumMod val="50000"/>
                  </a:schemeClr>
                </a:solidFill>
              </a:rPr>
              <a:t>CCSDS Overview</a:t>
            </a:r>
            <a:br>
              <a:rPr lang="en-US" dirty="0" smtClean="0">
                <a:solidFill>
                  <a:schemeClr val="accent1">
                    <a:lumMod val="50000"/>
                  </a:schemeClr>
                </a:solidFill>
              </a:rPr>
            </a:br>
            <a:r>
              <a:rPr lang="en-US" dirty="0" smtClean="0">
                <a:solidFill>
                  <a:schemeClr val="accent1">
                    <a:lumMod val="50000"/>
                  </a:schemeClr>
                </a:solidFill>
              </a:rPr>
              <a:t>End-to-End Architecture</a:t>
            </a:r>
            <a:endParaRPr lang="en-US" dirty="0">
              <a:solidFill>
                <a:schemeClr val="accent1">
                  <a:lumMod val="50000"/>
                </a:schemeClr>
              </a:solidFill>
            </a:endParaRPr>
          </a:p>
        </p:txBody>
      </p:sp>
      <p:grpSp>
        <p:nvGrpSpPr>
          <p:cNvPr id="159" name="Group 158"/>
          <p:cNvGrpSpPr/>
          <p:nvPr/>
        </p:nvGrpSpPr>
        <p:grpSpPr>
          <a:xfrm>
            <a:off x="625460" y="1911100"/>
            <a:ext cx="7794467" cy="2754522"/>
            <a:chOff x="648204" y="1970299"/>
            <a:chExt cx="7794467" cy="2754522"/>
          </a:xfrm>
        </p:grpSpPr>
        <p:cxnSp>
          <p:nvCxnSpPr>
            <p:cNvPr id="160"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61"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62"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63"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64"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5"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6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70" name="Freeform 169"/>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7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grpSp>
      <p:grpSp>
        <p:nvGrpSpPr>
          <p:cNvPr id="173" name="Group 172"/>
          <p:cNvGrpSpPr/>
          <p:nvPr/>
        </p:nvGrpSpPr>
        <p:grpSpPr>
          <a:xfrm>
            <a:off x="625460" y="1911100"/>
            <a:ext cx="7794467" cy="2754522"/>
            <a:chOff x="648204" y="1970299"/>
            <a:chExt cx="7794467" cy="2754522"/>
          </a:xfrm>
        </p:grpSpPr>
        <p:cxnSp>
          <p:nvCxnSpPr>
            <p:cNvPr id="174"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175"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176"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177"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179"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18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181"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182"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183"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184" name="Freeform 183"/>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85"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grpSp>
      <p:sp>
        <p:nvSpPr>
          <p:cNvPr id="186" name="Rounded Rectangle 185"/>
          <p:cNvSpPr/>
          <p:nvPr/>
        </p:nvSpPr>
        <p:spPr bwMode="auto">
          <a:xfrm>
            <a:off x="7278045" y="1570340"/>
            <a:ext cx="1386472" cy="5120371"/>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187" name="Group 186"/>
          <p:cNvGrpSpPr/>
          <p:nvPr/>
        </p:nvGrpSpPr>
        <p:grpSpPr>
          <a:xfrm>
            <a:off x="7134256" y="5282220"/>
            <a:ext cx="1704944" cy="1078329"/>
            <a:chOff x="7134256" y="5282220"/>
            <a:chExt cx="1704944" cy="1078329"/>
          </a:xfrm>
        </p:grpSpPr>
        <p:sp>
          <p:nvSpPr>
            <p:cNvPr id="188" name="Text Box 162"/>
            <p:cNvSpPr txBox="1">
              <a:spLocks noChangeArrowheads="1"/>
            </p:cNvSpPr>
            <p:nvPr/>
          </p:nvSpPr>
          <p:spPr bwMode="auto">
            <a:xfrm>
              <a:off x="7134256" y="5714218"/>
              <a:ext cx="1704944" cy="646331"/>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Data Archive Ingestion</a:t>
              </a:r>
            </a:p>
            <a:p>
              <a:pPr marL="112713" indent="-112713">
                <a:lnSpc>
                  <a:spcPct val="90000"/>
                </a:lnSpc>
                <a:buFont typeface="Wingdings" pitchFamily="2" charset="2"/>
                <a:buChar char="t"/>
              </a:pPr>
              <a:r>
                <a:rPr lang="en-US" sz="800" b="1" dirty="0">
                  <a:solidFill>
                    <a:srgbClr val="0033CC"/>
                  </a:solidFill>
                  <a:latin typeface="Arial"/>
                </a:rPr>
                <a:t>Navigation </a:t>
              </a:r>
            </a:p>
            <a:p>
              <a:pPr marL="112713" indent="-112713">
                <a:lnSpc>
                  <a:spcPct val="90000"/>
                </a:lnSpc>
                <a:buFont typeface="Wingdings" pitchFamily="2" charset="2"/>
                <a:buChar char="t"/>
              </a:pPr>
              <a:r>
                <a:rPr lang="en-US" sz="800" b="1" dirty="0" smtClean="0">
                  <a:solidFill>
                    <a:srgbClr val="0033CC"/>
                  </a:solidFill>
                  <a:latin typeface="Arial"/>
                </a:rPr>
                <a:t>SM&amp;C</a:t>
              </a:r>
            </a:p>
            <a:p>
              <a:pPr marL="112713" indent="-112713">
                <a:lnSpc>
                  <a:spcPct val="90000"/>
                </a:lnSpc>
                <a:buFont typeface="Wingdings" pitchFamily="2" charset="2"/>
                <a:buChar char="t"/>
              </a:pPr>
              <a:r>
                <a:rPr lang="en-US" sz="800" b="1" dirty="0" err="1" smtClean="0">
                  <a:solidFill>
                    <a:srgbClr val="0033CC"/>
                  </a:solidFill>
                  <a:latin typeface="Arial"/>
                </a:rPr>
                <a:t>Telerobotics</a:t>
              </a:r>
              <a:endParaRPr lang="en-US" sz="800" b="1" dirty="0" smtClean="0">
                <a:solidFill>
                  <a:srgbClr val="0033CC"/>
                </a:solidFill>
                <a:latin typeface="Arial"/>
              </a:endParaRPr>
            </a:p>
            <a:p>
              <a:pPr marL="112713" indent="-112713">
                <a:lnSpc>
                  <a:spcPct val="90000"/>
                </a:lnSpc>
                <a:buFont typeface="Wingdings" pitchFamily="2" charset="2"/>
                <a:buChar char="t"/>
              </a:pPr>
              <a:r>
                <a:rPr lang="en-US" sz="800" b="1" dirty="0" smtClean="0">
                  <a:solidFill>
                    <a:srgbClr val="FF0000"/>
                  </a:solidFill>
                  <a:latin typeface="Arial"/>
                </a:rPr>
                <a:t>Planning &amp; Scheduling</a:t>
              </a:r>
              <a:endParaRPr lang="en-US" sz="800" b="1" dirty="0">
                <a:solidFill>
                  <a:srgbClr val="FF0000"/>
                </a:solidFill>
                <a:latin typeface="Arial"/>
              </a:endParaRPr>
            </a:p>
          </p:txBody>
        </p:sp>
        <p:sp>
          <p:nvSpPr>
            <p:cNvPr id="201" name="Rounded Rectangle 200"/>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
        <p:nvSpPr>
          <p:cNvPr id="202" name="Rounded Rectangle 201"/>
          <p:cNvSpPr/>
          <p:nvPr/>
        </p:nvSpPr>
        <p:spPr bwMode="auto">
          <a:xfrm>
            <a:off x="5523033" y="1613346"/>
            <a:ext cx="1386472" cy="5093738"/>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03" name="Group 202"/>
          <p:cNvGrpSpPr/>
          <p:nvPr/>
        </p:nvGrpSpPr>
        <p:grpSpPr>
          <a:xfrm>
            <a:off x="5430255" y="5282220"/>
            <a:ext cx="1722175" cy="966014"/>
            <a:chOff x="5430255" y="5282220"/>
            <a:chExt cx="1965325" cy="966014"/>
          </a:xfrm>
        </p:grpSpPr>
        <p:sp>
          <p:nvSpPr>
            <p:cNvPr id="204" name="Text Box 166"/>
            <p:cNvSpPr txBox="1">
              <a:spLocks noChangeArrowheads="1"/>
            </p:cNvSpPr>
            <p:nvPr/>
          </p:nvSpPr>
          <p:spPr bwMode="auto">
            <a:xfrm>
              <a:off x="5430255" y="5712703"/>
              <a:ext cx="1965325" cy="535531"/>
            </a:xfrm>
            <a:prstGeom prst="rect">
              <a:avLst/>
            </a:prstGeom>
            <a:noFill/>
            <a:ln w="9525">
              <a:noFill/>
              <a:miter lim="800000"/>
              <a:headEnd/>
              <a:tailEnd/>
            </a:ln>
          </p:spPr>
          <p:txBody>
            <a:bodyPr>
              <a:spAutoFit/>
            </a:bodyPr>
            <a:lstStyle/>
            <a:p>
              <a:pPr marL="112713" indent="-112713">
                <a:lnSpc>
                  <a:spcPct val="90000"/>
                </a:lnSpc>
                <a:buFont typeface="Wingdings" pitchFamily="2" charset="2"/>
                <a:buChar char="t"/>
              </a:pPr>
              <a:r>
                <a:rPr lang="en-US" sz="800" b="1" dirty="0" smtClean="0">
                  <a:solidFill>
                    <a:srgbClr val="0033CC"/>
                  </a:solidFill>
                  <a:latin typeface="Arial"/>
                </a:rPr>
                <a:t>Motion </a:t>
              </a:r>
              <a:r>
                <a:rPr lang="en-US" sz="800" b="1" dirty="0">
                  <a:solidFill>
                    <a:srgbClr val="0033CC"/>
                  </a:solidFill>
                  <a:latin typeface="Arial"/>
                </a:rPr>
                <a:t>Imagery &amp; Apps</a:t>
              </a:r>
            </a:p>
            <a:p>
              <a:pPr marL="112713" indent="-112713">
                <a:lnSpc>
                  <a:spcPct val="90000"/>
                </a:lnSpc>
                <a:buFont typeface="Wingdings" pitchFamily="2" charset="2"/>
                <a:buChar char="t"/>
              </a:pPr>
              <a:r>
                <a:rPr lang="en-US" sz="800" b="1" dirty="0">
                  <a:solidFill>
                    <a:srgbClr val="0033CC"/>
                  </a:solidFill>
                  <a:latin typeface="Arial"/>
                </a:rPr>
                <a:t>Delay Tolerant Networking</a:t>
              </a:r>
            </a:p>
            <a:p>
              <a:pPr marL="112713" indent="-112713">
                <a:lnSpc>
                  <a:spcPct val="90000"/>
                </a:lnSpc>
                <a:buFont typeface="Wingdings" pitchFamily="2" charset="2"/>
                <a:buChar char="t"/>
              </a:pPr>
              <a:r>
                <a:rPr lang="en-US" sz="800" b="1" dirty="0" smtClean="0">
                  <a:solidFill>
                    <a:srgbClr val="0033CC"/>
                  </a:solidFill>
                  <a:latin typeface="Arial"/>
                </a:rPr>
                <a:t>Voice</a:t>
              </a: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Revisions</a:t>
              </a:r>
              <a:endParaRPr lang="en-US" sz="800" b="1" dirty="0">
                <a:solidFill>
                  <a:srgbClr val="0033CC"/>
                </a:solidFill>
                <a:latin typeface="Arial"/>
              </a:endParaRPr>
            </a:p>
          </p:txBody>
        </p:sp>
        <p:sp>
          <p:nvSpPr>
            <p:cNvPr id="205" name="Rounded Rectangle 204"/>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
        <p:nvSpPr>
          <p:cNvPr id="206" name="Rounded Rectangle 205"/>
          <p:cNvSpPr/>
          <p:nvPr/>
        </p:nvSpPr>
        <p:spPr bwMode="auto">
          <a:xfrm>
            <a:off x="3875075" y="1631102"/>
            <a:ext cx="1386472" cy="5093738"/>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07" name="Group 206"/>
          <p:cNvGrpSpPr/>
          <p:nvPr/>
        </p:nvGrpSpPr>
        <p:grpSpPr>
          <a:xfrm>
            <a:off x="3754281" y="5282220"/>
            <a:ext cx="1536456" cy="737122"/>
            <a:chOff x="3754281" y="5282220"/>
            <a:chExt cx="1536456" cy="737122"/>
          </a:xfrm>
        </p:grpSpPr>
        <p:sp>
          <p:nvSpPr>
            <p:cNvPr id="208" name="Text Box 162"/>
            <p:cNvSpPr txBox="1">
              <a:spLocks noChangeArrowheads="1"/>
            </p:cNvSpPr>
            <p:nvPr/>
          </p:nvSpPr>
          <p:spPr bwMode="auto">
            <a:xfrm>
              <a:off x="3754281" y="5705410"/>
              <a:ext cx="1536456" cy="313932"/>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CS Service </a:t>
              </a:r>
              <a:r>
                <a:rPr lang="en-US" sz="800" b="1" dirty="0" smtClean="0">
                  <a:solidFill>
                    <a:srgbClr val="0033CC"/>
                  </a:solidFill>
                  <a:latin typeface="Arial"/>
                </a:rPr>
                <a:t>Management</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CS </a:t>
              </a:r>
              <a:r>
                <a:rPr lang="en-US" sz="800" b="1" dirty="0" smtClean="0">
                  <a:solidFill>
                    <a:srgbClr val="0033CC"/>
                  </a:solidFill>
                  <a:latin typeface="Arial"/>
                </a:rPr>
                <a:t>Transfer Services</a:t>
              </a:r>
              <a:endParaRPr lang="en-US" sz="800" b="1" dirty="0">
                <a:solidFill>
                  <a:srgbClr val="0033CC"/>
                </a:solidFill>
                <a:latin typeface="Arial"/>
              </a:endParaRPr>
            </a:p>
          </p:txBody>
        </p:sp>
        <p:sp>
          <p:nvSpPr>
            <p:cNvPr id="209" name="Rounded Rectangle 208"/>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grpSp>
        <p:nvGrpSpPr>
          <p:cNvPr id="210" name="Group 209"/>
          <p:cNvGrpSpPr/>
          <p:nvPr/>
        </p:nvGrpSpPr>
        <p:grpSpPr>
          <a:xfrm>
            <a:off x="4087184" y="2575861"/>
            <a:ext cx="1678008" cy="1633054"/>
            <a:chOff x="4087184" y="2575861"/>
            <a:chExt cx="1678008" cy="1633054"/>
          </a:xfrm>
          <a:effectLst>
            <a:glow rad="63500">
              <a:schemeClr val="accent4">
                <a:satMod val="175000"/>
                <a:alpha val="40000"/>
              </a:schemeClr>
            </a:glow>
          </a:effectLst>
        </p:grpSpPr>
        <p:sp>
          <p:nvSpPr>
            <p:cNvPr id="211"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12"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13"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14"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a:solidFill>
                  <a:srgbClr val="000000"/>
                </a:solidFill>
              </a:endParaRPr>
            </a:p>
          </p:txBody>
        </p:sp>
      </p:grpSp>
      <p:grpSp>
        <p:nvGrpSpPr>
          <p:cNvPr id="215" name="Group 214"/>
          <p:cNvGrpSpPr/>
          <p:nvPr/>
        </p:nvGrpSpPr>
        <p:grpSpPr>
          <a:xfrm>
            <a:off x="4121277" y="2643376"/>
            <a:ext cx="1676215" cy="1449943"/>
            <a:chOff x="4111753" y="2643376"/>
            <a:chExt cx="1676215" cy="1449943"/>
          </a:xfrm>
        </p:grpSpPr>
        <p:sp>
          <p:nvSpPr>
            <p:cNvPr id="216"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217"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218"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219"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sp>
        <p:nvSpPr>
          <p:cNvPr id="220" name="Rounded Rectangle 219"/>
          <p:cNvSpPr/>
          <p:nvPr/>
        </p:nvSpPr>
        <p:spPr bwMode="auto">
          <a:xfrm>
            <a:off x="2194349" y="1639980"/>
            <a:ext cx="1386472" cy="507598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21" name="Group 417"/>
          <p:cNvGrpSpPr>
            <a:grpSpLocks/>
          </p:cNvGrpSpPr>
          <p:nvPr/>
        </p:nvGrpSpPr>
        <p:grpSpPr bwMode="auto">
          <a:xfrm>
            <a:off x="1674579" y="1890210"/>
            <a:ext cx="2150350" cy="2930368"/>
            <a:chOff x="1423988" y="1019175"/>
            <a:chExt cx="2167767" cy="3427032"/>
          </a:xfrm>
          <a:effectLst>
            <a:glow rad="63500">
              <a:schemeClr val="accent4">
                <a:satMod val="175000"/>
                <a:alpha val="40000"/>
              </a:schemeClr>
            </a:glow>
          </a:effectLst>
        </p:grpSpPr>
        <p:sp>
          <p:nvSpPr>
            <p:cNvPr id="222"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223"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224"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225"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226"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227"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grpSp>
        <p:nvGrpSpPr>
          <p:cNvPr id="228" name="Group 227"/>
          <p:cNvGrpSpPr/>
          <p:nvPr/>
        </p:nvGrpSpPr>
        <p:grpSpPr>
          <a:xfrm>
            <a:off x="2052518" y="5282220"/>
            <a:ext cx="1684638" cy="1144461"/>
            <a:chOff x="2052518" y="5282220"/>
            <a:chExt cx="1684638" cy="1144461"/>
          </a:xfrm>
        </p:grpSpPr>
        <p:sp>
          <p:nvSpPr>
            <p:cNvPr id="229" name="Text Box 167"/>
            <p:cNvSpPr txBox="1">
              <a:spLocks noChangeArrowheads="1"/>
            </p:cNvSpPr>
            <p:nvPr/>
          </p:nvSpPr>
          <p:spPr bwMode="auto">
            <a:xfrm>
              <a:off x="2052518" y="5669551"/>
              <a:ext cx="1684638" cy="7571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RF &amp; Modulation </a:t>
              </a:r>
            </a:p>
            <a:p>
              <a:pPr marL="112713" indent="-112713">
                <a:lnSpc>
                  <a:spcPct val="90000"/>
                </a:lnSpc>
                <a:buFont typeface="Wingdings" pitchFamily="2" charset="2"/>
                <a:buChar char="t"/>
              </a:pPr>
              <a:r>
                <a:rPr lang="en-US" sz="800" b="1" dirty="0">
                  <a:solidFill>
                    <a:srgbClr val="0033CC"/>
                  </a:solidFill>
                  <a:latin typeface="Arial"/>
                </a:rPr>
                <a:t>Space Link Coding &amp; Sync. </a:t>
              </a:r>
            </a:p>
            <a:p>
              <a:pPr marL="112713" indent="-112713">
                <a:lnSpc>
                  <a:spcPct val="90000"/>
                </a:lnSpc>
                <a:buFont typeface="Wingdings" pitchFamily="2" charset="2"/>
                <a:buChar char="t"/>
              </a:pPr>
              <a:r>
                <a:rPr lang="en-US" sz="800" b="1" dirty="0">
                  <a:solidFill>
                    <a:srgbClr val="0033CC"/>
                  </a:solidFill>
                  <a:latin typeface="Arial"/>
                </a:rPr>
                <a:t>Multi/Hyper Data Compress.</a:t>
              </a:r>
            </a:p>
            <a:p>
              <a:pPr marL="112713" indent="-112713">
                <a:lnSpc>
                  <a:spcPct val="90000"/>
                </a:lnSpc>
                <a:buFont typeface="Wingdings" pitchFamily="2" charset="2"/>
                <a:buChar char="t"/>
              </a:pPr>
              <a:r>
                <a:rPr lang="en-US" sz="800" b="1" dirty="0">
                  <a:solidFill>
                    <a:srgbClr val="0033CC"/>
                  </a:solidFill>
                  <a:latin typeface="Arial"/>
                </a:rPr>
                <a:t>Space Link Protocols </a:t>
              </a:r>
            </a:p>
            <a:p>
              <a:pPr marL="112713" indent="-112713">
                <a:lnSpc>
                  <a:spcPct val="90000"/>
                </a:lnSpc>
                <a:buFont typeface="Wingdings" pitchFamily="2" charset="2"/>
                <a:buChar char="t"/>
              </a:pPr>
              <a:r>
                <a:rPr lang="en-US" sz="800" b="1" dirty="0">
                  <a:solidFill>
                    <a:srgbClr val="0033CC"/>
                  </a:solidFill>
                  <a:latin typeface="Arial"/>
                </a:rPr>
                <a:t>Space Data Link Security</a:t>
              </a:r>
              <a:endParaRPr lang="en-US" sz="800" b="1" dirty="0">
                <a:solidFill>
                  <a:srgbClr val="FF9900"/>
                </a:solidFill>
                <a:latin typeface="Arial"/>
              </a:endParaRPr>
            </a:p>
            <a:p>
              <a:pPr marL="112713" indent="-112713">
                <a:lnSpc>
                  <a:spcPct val="90000"/>
                </a:lnSpc>
                <a:buFont typeface="Wingdings" pitchFamily="2" charset="2"/>
                <a:buChar char="t"/>
              </a:pPr>
              <a:r>
                <a:rPr lang="en-US" sz="800" b="1" dirty="0" smtClean="0">
                  <a:solidFill>
                    <a:srgbClr val="0033CC"/>
                  </a:solidFill>
                  <a:latin typeface="Arial"/>
                </a:rPr>
                <a:t>Optical </a:t>
              </a:r>
              <a:r>
                <a:rPr lang="en-US" sz="800" b="1" dirty="0">
                  <a:solidFill>
                    <a:srgbClr val="0033CC"/>
                  </a:solidFill>
                  <a:latin typeface="Arial"/>
                </a:rPr>
                <a:t>Coding and </a:t>
              </a:r>
              <a:r>
                <a:rPr lang="en-US" sz="800" b="1" dirty="0" smtClean="0">
                  <a:solidFill>
                    <a:srgbClr val="0033CC"/>
                  </a:solidFill>
                  <a:latin typeface="Arial"/>
                </a:rPr>
                <a:t>Mod</a:t>
              </a:r>
              <a:endParaRPr lang="en-US" sz="800" b="1" dirty="0">
                <a:solidFill>
                  <a:srgbClr val="FF9900"/>
                </a:solidFill>
                <a:latin typeface="Arial"/>
              </a:endParaRPr>
            </a:p>
          </p:txBody>
        </p:sp>
        <p:sp>
          <p:nvSpPr>
            <p:cNvPr id="230" name="Rounded Rectangle 229"/>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
        <p:nvSpPr>
          <p:cNvPr id="231" name="Rounded Rectangle 230"/>
          <p:cNvSpPr/>
          <p:nvPr/>
        </p:nvSpPr>
        <p:spPr bwMode="auto">
          <a:xfrm>
            <a:off x="509183" y="1635544"/>
            <a:ext cx="1386472" cy="5049342"/>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a:solidFill>
                <a:srgbClr val="000000"/>
              </a:solidFill>
            </a:endParaRPr>
          </a:p>
        </p:txBody>
      </p:sp>
      <p:sp>
        <p:nvSpPr>
          <p:cNvPr id="232" name="Slide Number Placeholder 2"/>
          <p:cNvSpPr txBox="1">
            <a:spLocks/>
          </p:cNvSpPr>
          <p:nvPr/>
        </p:nvSpPr>
        <p:spPr>
          <a:xfrm>
            <a:off x="6781800" y="6473825"/>
            <a:ext cx="2133600" cy="23177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solidFill>
                <a:srgbClr val="000000"/>
              </a:solidFill>
            </a:endParaRPr>
          </a:p>
        </p:txBody>
      </p:sp>
      <p:grpSp>
        <p:nvGrpSpPr>
          <p:cNvPr id="234" name="Group 233"/>
          <p:cNvGrpSpPr/>
          <p:nvPr/>
        </p:nvGrpSpPr>
        <p:grpSpPr>
          <a:xfrm>
            <a:off x="379402" y="5282220"/>
            <a:ext cx="1609200" cy="983132"/>
            <a:chOff x="379402" y="5282220"/>
            <a:chExt cx="1609200" cy="983132"/>
          </a:xfrm>
        </p:grpSpPr>
        <p:sp>
          <p:nvSpPr>
            <p:cNvPr id="235" name="Text Box 380"/>
            <p:cNvSpPr txBox="1">
              <a:spLocks noChangeArrowheads="1"/>
            </p:cNvSpPr>
            <p:nvPr/>
          </p:nvSpPr>
          <p:spPr bwMode="auto">
            <a:xfrm>
              <a:off x="379402" y="5680577"/>
              <a:ext cx="1609200" cy="584775"/>
            </a:xfrm>
            <a:prstGeom prst="rect">
              <a:avLst/>
            </a:prstGeom>
            <a:noFill/>
            <a:ln w="12700">
              <a:noFill/>
              <a:miter lim="800000"/>
              <a:headEnd type="none" w="sm" len="sm"/>
              <a:tailEnd type="none" w="sm" len="sm"/>
            </a:ln>
          </p:spPr>
          <p:txBody>
            <a:bodyPr wrap="square">
              <a:spAutoFit/>
            </a:bodyPr>
            <a:lstStyle/>
            <a:p>
              <a:pPr marL="112713" indent="-112713">
                <a:buFont typeface="Wingdings" pitchFamily="2" charset="2"/>
                <a:buChar char=""/>
              </a:pPr>
              <a:r>
                <a:rPr lang="en-US" sz="800" b="1" dirty="0">
                  <a:solidFill>
                    <a:srgbClr val="0033CC"/>
                  </a:solidFill>
                  <a:latin typeface="Arial"/>
                </a:rPr>
                <a:t>Onboard Wireless WG</a:t>
              </a:r>
              <a:endParaRPr lang="en-US" sz="800" b="1" dirty="0">
                <a:solidFill>
                  <a:srgbClr val="FF0000"/>
                </a:solidFill>
                <a:latin typeface="Arial"/>
              </a:endParaRPr>
            </a:p>
            <a:p>
              <a:pPr marL="112713" indent="-112713">
                <a:buFont typeface="Wingdings" pitchFamily="2" charset="2"/>
                <a:buChar char=""/>
              </a:pPr>
              <a:r>
                <a:rPr lang="en-US" sz="800" b="1" dirty="0">
                  <a:solidFill>
                    <a:srgbClr val="0033CC"/>
                  </a:solidFill>
                  <a:latin typeface="Arial"/>
                </a:rPr>
                <a:t>Application </a:t>
              </a:r>
              <a:r>
                <a:rPr lang="en-US" sz="800" b="1" dirty="0" smtClean="0">
                  <a:solidFill>
                    <a:srgbClr val="0033CC"/>
                  </a:solidFill>
                  <a:latin typeface="Arial"/>
                </a:rPr>
                <a:t>Supt Services (incl. Plug-n-Play)</a:t>
              </a:r>
            </a:p>
            <a:p>
              <a:pPr marL="112713" indent="-112713">
                <a:buFont typeface="Wingdings" pitchFamily="2" charset="2"/>
                <a:buChar char=""/>
              </a:pPr>
              <a:r>
                <a:rPr lang="en-US" sz="800" b="1" dirty="0" smtClean="0">
                  <a:solidFill>
                    <a:srgbClr val="FF0000"/>
                  </a:solidFill>
                  <a:latin typeface="Arial"/>
                </a:rPr>
                <a:t>Deterministic Networking</a:t>
              </a:r>
            </a:p>
          </p:txBody>
        </p:sp>
        <p:sp>
          <p:nvSpPr>
            <p:cNvPr id="236" name="Rounded Rectangle 235"/>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grpSp>
        <p:nvGrpSpPr>
          <p:cNvPr id="237" name="Group 376"/>
          <p:cNvGrpSpPr>
            <a:grpSpLocks/>
          </p:cNvGrpSpPr>
          <p:nvPr/>
        </p:nvGrpSpPr>
        <p:grpSpPr bwMode="auto">
          <a:xfrm>
            <a:off x="649778" y="2888515"/>
            <a:ext cx="1937834" cy="1543286"/>
            <a:chOff x="457200" y="2195342"/>
            <a:chExt cx="1955006" cy="1805732"/>
          </a:xfrm>
          <a:effectLst>
            <a:glow rad="63500">
              <a:schemeClr val="accent4">
                <a:satMod val="175000"/>
                <a:alpha val="40000"/>
              </a:schemeClr>
            </a:glow>
          </a:effectLst>
        </p:grpSpPr>
        <p:sp>
          <p:nvSpPr>
            <p:cNvPr id="238" name="Rectangle 237"/>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239" name="Rectangle 238"/>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240" name="Rectangle 239"/>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241" name="Rectangle 240"/>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grpSp>
      <p:sp>
        <p:nvSpPr>
          <p:cNvPr id="242" name="Rectangle 418"/>
          <p:cNvSpPr>
            <a:spLocks noChangeArrowheads="1"/>
          </p:cNvSpPr>
          <p:nvPr/>
        </p:nvSpPr>
        <p:spPr bwMode="auto">
          <a:xfrm rot="1717673">
            <a:off x="1490439" y="2722026"/>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43" name="Rectangle 419"/>
          <p:cNvSpPr>
            <a:spLocks noChangeArrowheads="1"/>
          </p:cNvSpPr>
          <p:nvPr/>
        </p:nvSpPr>
        <p:spPr bwMode="auto">
          <a:xfrm rot="19983654">
            <a:off x="1569108" y="3238850"/>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44" name="Rectangle 377"/>
          <p:cNvSpPr>
            <a:spLocks noChangeArrowheads="1"/>
          </p:cNvSpPr>
          <p:nvPr/>
        </p:nvSpPr>
        <p:spPr bwMode="auto">
          <a:xfrm>
            <a:off x="1603740" y="2378885"/>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grpSp>
        <p:nvGrpSpPr>
          <p:cNvPr id="245" name="Group 410"/>
          <p:cNvGrpSpPr/>
          <p:nvPr/>
        </p:nvGrpSpPr>
        <p:grpSpPr>
          <a:xfrm>
            <a:off x="6037820" y="2705022"/>
            <a:ext cx="1479482" cy="1285495"/>
            <a:chOff x="6482411" y="2137070"/>
            <a:chExt cx="997822" cy="1239689"/>
          </a:xfrm>
          <a:effectLst>
            <a:glow rad="63500">
              <a:schemeClr val="accent4">
                <a:satMod val="175000"/>
                <a:alpha val="40000"/>
              </a:schemeClr>
            </a:glow>
          </a:effectLst>
        </p:grpSpPr>
        <p:cxnSp>
          <p:nvCxnSpPr>
            <p:cNvPr id="246"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247"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248"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49"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250" name="Group 249"/>
          <p:cNvGrpSpPr/>
          <p:nvPr/>
        </p:nvGrpSpPr>
        <p:grpSpPr>
          <a:xfrm>
            <a:off x="766428" y="1984334"/>
            <a:ext cx="5004584" cy="2753626"/>
            <a:chOff x="766428" y="1984334"/>
            <a:chExt cx="5004584" cy="2753626"/>
          </a:xfrm>
        </p:grpSpPr>
        <p:sp>
          <p:nvSpPr>
            <p:cNvPr id="251"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52"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253"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54"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255"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56"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57"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58"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59"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60"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261"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262" name="Group 261"/>
          <p:cNvGrpSpPr/>
          <p:nvPr/>
        </p:nvGrpSpPr>
        <p:grpSpPr>
          <a:xfrm>
            <a:off x="648204" y="1970299"/>
            <a:ext cx="7794467" cy="2754522"/>
            <a:chOff x="648204" y="1970299"/>
            <a:chExt cx="7794467" cy="2754522"/>
          </a:xfrm>
        </p:grpSpPr>
        <p:grpSp>
          <p:nvGrpSpPr>
            <p:cNvPr id="265" name="Group 264"/>
            <p:cNvGrpSpPr/>
            <p:nvPr/>
          </p:nvGrpSpPr>
          <p:grpSpPr>
            <a:xfrm>
              <a:off x="648204" y="1970299"/>
              <a:ext cx="7794467" cy="2754522"/>
              <a:chOff x="648204" y="1970299"/>
              <a:chExt cx="7794467" cy="2754522"/>
            </a:xfrm>
          </p:grpSpPr>
          <p:grpSp>
            <p:nvGrpSpPr>
              <p:cNvPr id="270" name="Group 411"/>
              <p:cNvGrpSpPr/>
              <p:nvPr/>
            </p:nvGrpSpPr>
            <p:grpSpPr>
              <a:xfrm>
                <a:off x="6021329" y="2708384"/>
                <a:ext cx="1510576" cy="1288947"/>
                <a:chOff x="6472886" y="2130009"/>
                <a:chExt cx="1018793" cy="1243021"/>
              </a:xfrm>
              <a:effectLst/>
            </p:grpSpPr>
            <p:cxnSp>
              <p:nvCxnSpPr>
                <p:cNvPr id="416"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417"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418"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419"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271"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72"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73"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410"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411"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412"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413"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414" name="Freeform 413"/>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415"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cxnSp>
          <p:nvCxnSpPr>
            <p:cNvPr id="266"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268"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269"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420" name="AutoShape 5"/>
          <p:cNvSpPr>
            <a:spLocks noChangeArrowheads="1"/>
          </p:cNvSpPr>
          <p:nvPr/>
        </p:nvSpPr>
        <p:spPr bwMode="ltGray">
          <a:xfrm>
            <a:off x="214064" y="1714402"/>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grpSp>
        <p:nvGrpSpPr>
          <p:cNvPr id="421" name="Group 420"/>
          <p:cNvGrpSpPr/>
          <p:nvPr/>
        </p:nvGrpSpPr>
        <p:grpSpPr>
          <a:xfrm>
            <a:off x="443118" y="1767504"/>
            <a:ext cx="8373232" cy="3360741"/>
            <a:chOff x="443118" y="1767504"/>
            <a:chExt cx="8373232" cy="3360741"/>
          </a:xfrm>
        </p:grpSpPr>
        <p:pic>
          <p:nvPicPr>
            <p:cNvPr id="422" name="Picture 421"/>
            <p:cNvPicPr>
              <a:picLocks noChangeAspect="1"/>
            </p:cNvPicPr>
            <p:nvPr/>
          </p:nvPicPr>
          <p:blipFill>
            <a:blip r:embed="rId3"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23" name="Picture 422"/>
            <p:cNvPicPr>
              <a:picLocks noChangeAspect="1"/>
            </p:cNvPicPr>
            <p:nvPr/>
          </p:nvPicPr>
          <p:blipFill>
            <a:blip r:embed="rId4"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24" name="Picture 9"/>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425" name="Picture 424"/>
            <p:cNvPicPr>
              <a:picLocks noChangeAspect="1"/>
            </p:cNvPicPr>
            <p:nvPr/>
          </p:nvPicPr>
          <p:blipFill>
            <a:blip r:embed="rId6"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426" name="Picture 425"/>
            <p:cNvPicPr>
              <a:picLocks noChangeAspect="1"/>
            </p:cNvPicPr>
            <p:nvPr/>
          </p:nvPicPr>
          <p:blipFill>
            <a:blip r:embed="rId7"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427" name="Picture 426"/>
            <p:cNvPicPr>
              <a:picLocks noChangeAspect="1"/>
            </p:cNvPicPr>
            <p:nvPr/>
          </p:nvPicPr>
          <p:blipFill>
            <a:blip r:embed="rId8"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428" name="Picture 427"/>
            <p:cNvPicPr>
              <a:picLocks noChangeAspect="1"/>
            </p:cNvPicPr>
            <p:nvPr/>
          </p:nvPicPr>
          <p:blipFill>
            <a:blip r:embed="rId9"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29" name="Picture 428"/>
            <p:cNvPicPr>
              <a:picLocks noChangeAspect="1"/>
            </p:cNvPicPr>
            <p:nvPr/>
          </p:nvPicPr>
          <p:blipFill>
            <a:blip r:embed="rId10"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30" name="Picture 10"/>
            <p:cNvPicPr>
              <a:picLocks noChangeAspect="1" noChangeArrowheads="1"/>
            </p:cNvPicPr>
            <p:nvPr/>
          </p:nvPicPr>
          <p:blipFill>
            <a:blip r:embed="rId11"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431" name="Picture 430"/>
            <p:cNvPicPr>
              <a:picLocks noChangeAspect="1"/>
            </p:cNvPicPr>
            <p:nvPr/>
          </p:nvPicPr>
          <p:blipFill>
            <a:blip r:embed="rId12"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32" name="Picture 431"/>
            <p:cNvPicPr>
              <a:picLocks noChangeAspect="1"/>
            </p:cNvPicPr>
            <p:nvPr/>
          </p:nvPicPr>
          <p:blipFill>
            <a:blip r:embed="rId13"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33" name="Picture 432"/>
            <p:cNvPicPr>
              <a:picLocks noChangeAspect="1"/>
            </p:cNvPicPr>
            <p:nvPr/>
          </p:nvPicPr>
          <p:blipFill>
            <a:blip r:embed="rId14"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434" name="Group 370"/>
            <p:cNvGrpSpPr/>
            <p:nvPr/>
          </p:nvGrpSpPr>
          <p:grpSpPr>
            <a:xfrm>
              <a:off x="5481431" y="3562639"/>
              <a:ext cx="1091856" cy="838100"/>
              <a:chOff x="5774530" y="2719488"/>
              <a:chExt cx="985837" cy="756721"/>
            </a:xfrm>
          </p:grpSpPr>
          <p:sp>
            <p:nvSpPr>
              <p:cNvPr id="454" name="Rounded Rectangle 453"/>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sp>
            <p:nvSpPr>
              <p:cNvPr id="455" name="TextBox 454"/>
              <p:cNvSpPr txBox="1">
                <a:spLocks noChangeArrowheads="1"/>
              </p:cNvSpPr>
              <p:nvPr/>
            </p:nvSpPr>
            <p:spPr bwMode="auto">
              <a:xfrm>
                <a:off x="5774530" y="2719488"/>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pic>
            <p:nvPicPr>
              <p:cNvPr id="456" name="Picture 455"/>
              <p:cNvPicPr>
                <a:picLocks noChangeAspect="1"/>
              </p:cNvPicPr>
              <p:nvPr/>
            </p:nvPicPr>
            <p:blipFill>
              <a:blip r:embed="rId15" cstate="print"/>
              <a:stretch>
                <a:fillRect/>
              </a:stretch>
            </p:blipFill>
            <p:spPr>
              <a:xfrm>
                <a:off x="5903003" y="2977442"/>
                <a:ext cx="716872" cy="498767"/>
              </a:xfrm>
              <a:prstGeom prst="roundRect">
                <a:avLst/>
              </a:prstGeom>
              <a:ln w="25400">
                <a:solidFill>
                  <a:srgbClr val="FF33CC"/>
                </a:solidFill>
              </a:ln>
              <a:effectLst/>
            </p:spPr>
          </p:pic>
        </p:grpSp>
        <p:grpSp>
          <p:nvGrpSpPr>
            <p:cNvPr id="435" name="Group 371"/>
            <p:cNvGrpSpPr/>
            <p:nvPr/>
          </p:nvGrpSpPr>
          <p:grpSpPr>
            <a:xfrm>
              <a:off x="5469524" y="2171989"/>
              <a:ext cx="1082256" cy="828574"/>
              <a:chOff x="5791199" y="1466951"/>
              <a:chExt cx="985837" cy="754756"/>
            </a:xfrm>
          </p:grpSpPr>
          <p:sp>
            <p:nvSpPr>
              <p:cNvPr id="451" name="Rounded Rectangle 450"/>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pic>
            <p:nvPicPr>
              <p:cNvPr id="452" name="Picture 451"/>
              <p:cNvPicPr>
                <a:picLocks noChangeAspect="1"/>
              </p:cNvPicPr>
              <p:nvPr/>
            </p:nvPicPr>
            <p:blipFill>
              <a:blip r:embed="rId16" cstate="print"/>
              <a:stretch>
                <a:fillRect/>
              </a:stretch>
            </p:blipFill>
            <p:spPr>
              <a:xfrm>
                <a:off x="5924790" y="1721744"/>
                <a:ext cx="708886" cy="472591"/>
              </a:xfrm>
              <a:prstGeom prst="roundRect">
                <a:avLst/>
              </a:prstGeom>
              <a:ln w="25400">
                <a:solidFill>
                  <a:srgbClr val="FF33CC"/>
                </a:solidFill>
              </a:ln>
              <a:effectLst/>
            </p:spPr>
          </p:pic>
          <p:sp>
            <p:nvSpPr>
              <p:cNvPr id="453" name="TextBox 452"/>
              <p:cNvSpPr txBox="1">
                <a:spLocks noChangeArrowheads="1"/>
              </p:cNvSpPr>
              <p:nvPr/>
            </p:nvSpPr>
            <p:spPr bwMode="auto">
              <a:xfrm>
                <a:off x="5791199" y="1466951"/>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grpSp>
        <p:grpSp>
          <p:nvGrpSpPr>
            <p:cNvPr id="436" name="Group 384"/>
            <p:cNvGrpSpPr/>
            <p:nvPr/>
          </p:nvGrpSpPr>
          <p:grpSpPr>
            <a:xfrm>
              <a:off x="7314994" y="2186277"/>
              <a:ext cx="1082256" cy="742848"/>
              <a:chOff x="7022953" y="1815770"/>
              <a:chExt cx="1082256" cy="742848"/>
            </a:xfrm>
          </p:grpSpPr>
          <p:sp>
            <p:nvSpPr>
              <p:cNvPr id="448" name="Rounded Rectangle 447"/>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449" name="TextBox 448"/>
              <p:cNvSpPr txBox="1">
                <a:spLocks noChangeArrowheads="1"/>
              </p:cNvSpPr>
              <p:nvPr/>
            </p:nvSpPr>
            <p:spPr bwMode="auto">
              <a:xfrm>
                <a:off x="7022953" y="1815770"/>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450" name="Picture 449"/>
              <p:cNvPicPr>
                <a:picLocks noChangeAspect="1"/>
              </p:cNvPicPr>
              <p:nvPr/>
            </p:nvPicPr>
            <p:blipFill>
              <a:blip r:embed="rId17"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437" name="Group 389"/>
            <p:cNvGrpSpPr/>
            <p:nvPr/>
          </p:nvGrpSpPr>
          <p:grpSpPr>
            <a:xfrm>
              <a:off x="7300707" y="3681710"/>
              <a:ext cx="1082256" cy="742848"/>
              <a:chOff x="7111060" y="3099264"/>
              <a:chExt cx="1082256" cy="742848"/>
            </a:xfrm>
          </p:grpSpPr>
          <p:sp>
            <p:nvSpPr>
              <p:cNvPr id="445" name="Rounded Rectangle 444"/>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446" name="TextBox 445"/>
              <p:cNvSpPr txBox="1">
                <a:spLocks noChangeArrowheads="1"/>
              </p:cNvSpPr>
              <p:nvPr/>
            </p:nvSpPr>
            <p:spPr bwMode="auto">
              <a:xfrm>
                <a:off x="7111060" y="309926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447" name="Picture 446"/>
              <p:cNvPicPr>
                <a:picLocks noChangeAspect="1"/>
              </p:cNvPicPr>
              <p:nvPr/>
            </p:nvPicPr>
            <p:blipFill>
              <a:blip r:embed="rId18" cstate="print"/>
              <a:stretch>
                <a:fillRect/>
              </a:stretch>
            </p:blipFill>
            <p:spPr>
              <a:xfrm>
                <a:off x="7250905" y="3283744"/>
                <a:ext cx="811223" cy="545994"/>
              </a:xfrm>
              <a:prstGeom prst="roundRect">
                <a:avLst/>
              </a:prstGeom>
              <a:ln w="25400">
                <a:solidFill>
                  <a:srgbClr val="FF0000"/>
                </a:solidFill>
              </a:ln>
              <a:effectLst/>
            </p:spPr>
          </p:pic>
        </p:grpSp>
        <p:grpSp>
          <p:nvGrpSpPr>
            <p:cNvPr id="438" name="Group 394"/>
            <p:cNvGrpSpPr/>
            <p:nvPr/>
          </p:nvGrpSpPr>
          <p:grpSpPr>
            <a:xfrm>
              <a:off x="7734094" y="3038763"/>
              <a:ext cx="1082256" cy="589295"/>
              <a:chOff x="7818290" y="2544430"/>
              <a:chExt cx="1082256" cy="589295"/>
            </a:xfrm>
          </p:grpSpPr>
          <p:grpSp>
            <p:nvGrpSpPr>
              <p:cNvPr id="441" name="Group 390"/>
              <p:cNvGrpSpPr/>
              <p:nvPr/>
            </p:nvGrpSpPr>
            <p:grpSpPr>
              <a:xfrm>
                <a:off x="7818290" y="2544430"/>
                <a:ext cx="1082256" cy="589295"/>
                <a:chOff x="7032478" y="1901494"/>
                <a:chExt cx="1082256" cy="589295"/>
              </a:xfrm>
            </p:grpSpPr>
            <p:sp>
              <p:nvSpPr>
                <p:cNvPr id="443" name="Rounded Rectangle 442"/>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444" name="TextBox 443"/>
                <p:cNvSpPr txBox="1">
                  <a:spLocks noChangeArrowheads="1"/>
                </p:cNvSpPr>
                <p:nvPr/>
              </p:nvSpPr>
              <p:spPr bwMode="auto">
                <a:xfrm>
                  <a:off x="7032478" y="190149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Applications/Archives</a:t>
                  </a:r>
                  <a:endParaRPr lang="en-US" sz="700" b="1" dirty="0">
                    <a:solidFill>
                      <a:srgbClr val="FFFFFF"/>
                    </a:solidFill>
                    <a:latin typeface="Arial Narrow"/>
                    <a:cs typeface="Arial Narrow"/>
                  </a:endParaRPr>
                </a:p>
              </p:txBody>
            </p:sp>
          </p:grpSp>
          <p:pic>
            <p:nvPicPr>
              <p:cNvPr id="442" name="Picture 441"/>
              <p:cNvPicPr>
                <a:picLocks noChangeAspect="1"/>
              </p:cNvPicPr>
              <p:nvPr/>
            </p:nvPicPr>
            <p:blipFill>
              <a:blip r:embed="rId19" cstate="print"/>
              <a:stretch>
                <a:fillRect/>
              </a:stretch>
            </p:blipFill>
            <p:spPr>
              <a:xfrm>
                <a:off x="7960253" y="2726178"/>
                <a:ext cx="788460" cy="383735"/>
              </a:xfrm>
              <a:prstGeom prst="roundRect">
                <a:avLst/>
              </a:prstGeom>
              <a:ln w="25400">
                <a:solidFill>
                  <a:srgbClr val="FF0000"/>
                </a:solidFill>
              </a:ln>
              <a:effectLst/>
            </p:spPr>
          </p:pic>
        </p:grpSp>
        <p:pic>
          <p:nvPicPr>
            <p:cNvPr id="439" name="Picture 438"/>
            <p:cNvPicPr>
              <a:picLocks noChangeAspect="1"/>
            </p:cNvPicPr>
            <p:nvPr/>
          </p:nvPicPr>
          <p:blipFill>
            <a:blip r:embed="rId20"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440" name="Picture 439"/>
            <p:cNvPicPr>
              <a:picLocks noChangeAspect="1"/>
            </p:cNvPicPr>
            <p:nvPr/>
          </p:nvPicPr>
          <p:blipFill>
            <a:blip r:embed="rId21"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457" name="Group 456"/>
          <p:cNvGrpSpPr/>
          <p:nvPr/>
        </p:nvGrpSpPr>
        <p:grpSpPr>
          <a:xfrm>
            <a:off x="5970235" y="772675"/>
            <a:ext cx="3011584" cy="1322463"/>
            <a:chOff x="5970235" y="772675"/>
            <a:chExt cx="3011584" cy="1322463"/>
          </a:xfrm>
        </p:grpSpPr>
        <p:grpSp>
          <p:nvGrpSpPr>
            <p:cNvPr id="458" name="Group 457"/>
            <p:cNvGrpSpPr/>
            <p:nvPr/>
          </p:nvGrpSpPr>
          <p:grpSpPr>
            <a:xfrm>
              <a:off x="5970235" y="772676"/>
              <a:ext cx="3011584" cy="1322462"/>
              <a:chOff x="5970235" y="772676"/>
              <a:chExt cx="3011584" cy="1322462"/>
            </a:xfrm>
          </p:grpSpPr>
          <p:sp>
            <p:nvSpPr>
              <p:cNvPr id="460" name="AutoShape 5"/>
              <p:cNvSpPr>
                <a:spLocks noChangeArrowheads="1"/>
              </p:cNvSpPr>
              <p:nvPr/>
            </p:nvSpPr>
            <p:spPr bwMode="ltGray">
              <a:xfrm>
                <a:off x="6604990" y="772676"/>
                <a:ext cx="232595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sp>
            <p:nvSpPr>
              <p:cNvPr id="461" name="Text Box 379"/>
              <p:cNvSpPr txBox="1">
                <a:spLocks noChangeArrowheads="1"/>
              </p:cNvSpPr>
              <p:nvPr/>
            </p:nvSpPr>
            <p:spPr bwMode="auto">
              <a:xfrm>
                <a:off x="6655645" y="1136375"/>
                <a:ext cx="2326174" cy="867930"/>
              </a:xfrm>
              <a:prstGeom prst="rect">
                <a:avLst/>
              </a:prstGeom>
              <a:noFill/>
              <a:ln w="12700">
                <a:noFill/>
                <a:miter lim="800000"/>
                <a:headEnd type="none" w="sm" len="sm"/>
                <a:tailEnd type="none" w="sm" len="sm"/>
              </a:ln>
            </p:spPr>
            <p:txBody>
              <a:bodyPr wrap="square">
                <a:spAutoFit/>
              </a:bodyPr>
              <a:lstStyle/>
              <a:p>
                <a:pPr marL="112713" indent="-112713">
                  <a:lnSpc>
                    <a:spcPct val="90000"/>
                  </a:lnSpc>
                  <a:buFont typeface="Wingdings" pitchFamily="2" charset="2"/>
                  <a:buChar char="t"/>
                </a:pPr>
                <a:r>
                  <a:rPr lang="en-US" sz="800" b="1" dirty="0" smtClean="0">
                    <a:solidFill>
                      <a:srgbClr val="0033CC"/>
                    </a:solidFill>
                    <a:latin typeface="Arial"/>
                  </a:rPr>
                  <a:t>Security</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smtClean="0">
                    <a:solidFill>
                      <a:srgbClr val="0033CC"/>
                    </a:solidFill>
                    <a:latin typeface="Arial"/>
                  </a:rPr>
                  <a:t>Delta-DOR</a:t>
                </a:r>
                <a:endParaRPr lang="en-US" sz="800" b="1" dirty="0">
                  <a:solidFill>
                    <a:srgbClr val="0033CC"/>
                  </a:solidFill>
                  <a:latin typeface="Arial"/>
                </a:endParaRPr>
              </a:p>
              <a:p>
                <a:pPr marL="112713" indent="-112713">
                  <a:lnSpc>
                    <a:spcPct val="90000"/>
                  </a:lnSpc>
                  <a:buClr>
                    <a:srgbClr val="FF0000"/>
                  </a:buClr>
                  <a:buFont typeface="Wingdings" pitchFamily="2" charset="2"/>
                  <a:buChar char="t"/>
                </a:pPr>
                <a:r>
                  <a:rPr lang="en-US" sz="800" b="1" dirty="0" smtClean="0">
                    <a:solidFill>
                      <a:srgbClr val="0033CC"/>
                    </a:solidFill>
                    <a:latin typeface="Arial"/>
                  </a:rPr>
                  <a:t>System Architecture</a:t>
                </a:r>
              </a:p>
              <a:p>
                <a:pPr marL="112713" indent="-112713">
                  <a:lnSpc>
                    <a:spcPct val="90000"/>
                  </a:lnSpc>
                  <a:buClr>
                    <a:srgbClr val="FF0000"/>
                  </a:buClr>
                  <a:buFont typeface="Wingdings" pitchFamily="2" charset="2"/>
                  <a:buChar char="t"/>
                </a:pPr>
                <a:r>
                  <a:rPr lang="en-US" sz="800" b="1" dirty="0" smtClean="0">
                    <a:solidFill>
                      <a:srgbClr val="0033CC"/>
                    </a:solidFill>
                    <a:latin typeface="Arial"/>
                  </a:rPr>
                  <a:t>Timeline Data Exchange</a:t>
                </a:r>
                <a:endParaRPr lang="en-US" sz="800" b="1" dirty="0">
                  <a:solidFill>
                    <a:srgbClr val="0033CC"/>
                  </a:solidFill>
                  <a:latin typeface="Arial"/>
                </a:endParaRPr>
              </a:p>
              <a:p>
                <a:pPr marL="112713" indent="-112713">
                  <a:lnSpc>
                    <a:spcPct val="90000"/>
                  </a:lnSpc>
                  <a:buClr>
                    <a:srgbClr val="FF9900"/>
                  </a:buClr>
                  <a:buFont typeface="Wingdings" pitchFamily="2" charset="2"/>
                  <a:buChar char="t"/>
                </a:pPr>
                <a:r>
                  <a:rPr lang="en-US" sz="800" b="1" dirty="0">
                    <a:solidFill>
                      <a:srgbClr val="0033CC"/>
                    </a:solidFill>
                    <a:latin typeface="Arial"/>
                  </a:rPr>
                  <a:t>XML Standards and Guidelines</a:t>
                </a:r>
              </a:p>
              <a:p>
                <a:pPr marL="112713" indent="-112713">
                  <a:lnSpc>
                    <a:spcPct val="90000"/>
                  </a:lnSpc>
                  <a:buClr>
                    <a:srgbClr val="FF9900"/>
                  </a:buClr>
                  <a:buFont typeface="Wingdings" pitchFamily="2" charset="2"/>
                  <a:buChar char="t"/>
                </a:pPr>
                <a:endParaRPr lang="en-US" sz="800" b="1" dirty="0">
                  <a:solidFill>
                    <a:schemeClr val="accent5">
                      <a:lumMod val="50000"/>
                    </a:schemeClr>
                  </a:solidFill>
                  <a:latin typeface="Arial"/>
                </a:endParaRPr>
              </a:p>
              <a:p>
                <a:pPr marL="112713" indent="-112713">
                  <a:lnSpc>
                    <a:spcPct val="90000"/>
                  </a:lnSpc>
                  <a:buClr>
                    <a:srgbClr val="FF9900"/>
                  </a:buClr>
                  <a:buFont typeface="Wingdings" pitchFamily="2" charset="2"/>
                  <a:buChar char="t"/>
                </a:pPr>
                <a:endParaRPr lang="en-US" sz="800" b="1" dirty="0">
                  <a:solidFill>
                    <a:srgbClr val="FF9900"/>
                  </a:solidFill>
                  <a:latin typeface="Arial"/>
                </a:endParaRPr>
              </a:p>
            </p:txBody>
          </p:sp>
          <p:sp>
            <p:nvSpPr>
              <p:cNvPr id="462" name="Arc 461"/>
              <p:cNvSpPr/>
              <p:nvPr/>
            </p:nvSpPr>
            <p:spPr bwMode="auto">
              <a:xfrm rot="5400000">
                <a:off x="5965797" y="1083083"/>
                <a:ext cx="639192" cy="630315"/>
              </a:xfrm>
              <a:prstGeom prst="arc">
                <a:avLst/>
              </a:prstGeom>
              <a:noFill/>
              <a:ln w="165100" algn="ctr">
                <a:solidFill>
                  <a:schemeClr val="bg1">
                    <a:lumMod val="75000"/>
                  </a:schemeClr>
                </a:solidFill>
                <a:round/>
                <a:headEnd type="none" w="sm" len="sm"/>
                <a:tailEnd type="none" w="sm" len="sm"/>
              </a:ln>
            </p:spPr>
            <p:txBody>
              <a:bodyPr/>
              <a:lstStyle/>
              <a:p>
                <a:endParaRPr lang="en-US" smtClean="0">
                  <a:solidFill>
                    <a:srgbClr val="000000"/>
                  </a:solidFill>
                </a:endParaRPr>
              </a:p>
            </p:txBody>
          </p:sp>
          <p:cxnSp>
            <p:nvCxnSpPr>
              <p:cNvPr id="463" name="Straight Connector 462"/>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459" name="Rounded Rectangle 458"/>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grpSp>
        <p:nvGrpSpPr>
          <p:cNvPr id="464" name="Group 430"/>
          <p:cNvGrpSpPr/>
          <p:nvPr/>
        </p:nvGrpSpPr>
        <p:grpSpPr>
          <a:xfrm>
            <a:off x="826453" y="893688"/>
            <a:ext cx="6045790" cy="685800"/>
            <a:chOff x="542273" y="6291309"/>
            <a:chExt cx="6045790" cy="685800"/>
          </a:xfrm>
        </p:grpSpPr>
        <p:sp>
          <p:nvSpPr>
            <p:cNvPr id="465" name="Rectangle 2"/>
            <p:cNvSpPr txBox="1">
              <a:spLocks noChangeArrowheads="1"/>
            </p:cNvSpPr>
            <p:nvPr/>
          </p:nvSpPr>
          <p:spPr bwMode="auto">
            <a:xfrm>
              <a:off x="542273" y="6291309"/>
              <a:ext cx="2721739" cy="657225"/>
            </a:xfrm>
            <a:prstGeom prst="rect">
              <a:avLst/>
            </a:prstGeom>
            <a:noFill/>
            <a:ln>
              <a:miter lim="800000"/>
              <a:headEnd/>
              <a:tailEnd/>
            </a:ln>
          </p:spPr>
          <p:txBody>
            <a:bodyPr/>
            <a:lstStyle/>
            <a:p>
              <a:pPr algn="r">
                <a:lnSpc>
                  <a:spcPct val="90000"/>
                </a:lnSpc>
                <a:defRPr/>
              </a:pPr>
              <a:r>
                <a:rPr lang="en-US" sz="1800" b="1" dirty="0" smtClean="0">
                  <a:solidFill>
                    <a:srgbClr val="000099"/>
                  </a:solidFill>
                  <a:latin typeface="Arial"/>
                </a:rPr>
                <a:t>Six  Technical Areas,</a:t>
              </a:r>
            </a:p>
            <a:p>
              <a:pPr algn="r">
                <a:lnSpc>
                  <a:spcPct val="90000"/>
                </a:lnSpc>
                <a:defRPr/>
              </a:pPr>
              <a:r>
                <a:rPr lang="en-US" sz="1800" b="1" dirty="0" smtClean="0">
                  <a:solidFill>
                    <a:srgbClr val="000099"/>
                  </a:solidFill>
                  <a:latin typeface="Arial"/>
                </a:rPr>
                <a:t>Twenty-Six Teams</a:t>
              </a:r>
              <a:endParaRPr lang="en-US" sz="1800" b="1" dirty="0">
                <a:solidFill>
                  <a:srgbClr val="000099"/>
                </a:solidFill>
                <a:latin typeface="Arial"/>
              </a:endParaRPr>
            </a:p>
          </p:txBody>
        </p:sp>
        <p:grpSp>
          <p:nvGrpSpPr>
            <p:cNvPr id="466" name="Group 323"/>
            <p:cNvGrpSpPr/>
            <p:nvPr/>
          </p:nvGrpSpPr>
          <p:grpSpPr>
            <a:xfrm>
              <a:off x="3235263" y="6469278"/>
              <a:ext cx="3352800" cy="507831"/>
              <a:chOff x="3856700" y="6220703"/>
              <a:chExt cx="3352800" cy="507831"/>
            </a:xfrm>
          </p:grpSpPr>
          <p:sp>
            <p:nvSpPr>
              <p:cNvPr id="467" name="Rectangle 466"/>
              <p:cNvSpPr/>
              <p:nvPr/>
            </p:nvSpPr>
            <p:spPr>
              <a:xfrm>
                <a:off x="4085300" y="6220703"/>
                <a:ext cx="3124200" cy="507831"/>
              </a:xfrm>
              <a:prstGeom prst="rect">
                <a:avLst/>
              </a:prstGeom>
            </p:spPr>
            <p:txBody>
              <a:bodyPr wrap="square">
                <a:spAutoFit/>
              </a:bodyPr>
              <a:lstStyle/>
              <a:p>
                <a:pPr marL="112713" indent="-112713">
                  <a:lnSpc>
                    <a:spcPct val="90000"/>
                  </a:lnSpc>
                  <a:buFont typeface="Wingdings" pitchFamily="2" charset="2"/>
                  <a:buChar char="t"/>
                </a:pPr>
                <a:r>
                  <a:rPr lang="en-US" sz="1000" dirty="0" smtClean="0">
                    <a:solidFill>
                      <a:srgbClr val="0033CC"/>
                    </a:solidFill>
                    <a:latin typeface="Arial"/>
                  </a:rPr>
                  <a:t>20 Working Group (producing standards)</a:t>
                </a:r>
                <a:endParaRPr lang="en-US" sz="1000" b="1" dirty="0" smtClean="0">
                  <a:solidFill>
                    <a:srgbClr val="0033CC"/>
                  </a:solidFill>
                  <a:latin typeface="Arial"/>
                </a:endParaRPr>
              </a:p>
              <a:p>
                <a:pPr marL="112713" indent="-112713">
                  <a:lnSpc>
                    <a:spcPct val="90000"/>
                  </a:lnSpc>
                  <a:buClr>
                    <a:srgbClr val="FF0000"/>
                  </a:buClr>
                  <a:buFont typeface="Wingdings" pitchFamily="2" charset="2"/>
                  <a:buChar char="t"/>
                </a:pPr>
                <a:r>
                  <a:rPr lang="en-US" sz="1000" dirty="0" smtClean="0">
                    <a:solidFill>
                      <a:srgbClr val="0033CC"/>
                    </a:solidFill>
                    <a:latin typeface="Arial"/>
                  </a:rPr>
                  <a:t>4 Birds-Of-a-Feather stage (pre-approval)</a:t>
                </a:r>
              </a:p>
              <a:p>
                <a:pPr marL="112713" indent="-112713">
                  <a:lnSpc>
                    <a:spcPct val="90000"/>
                  </a:lnSpc>
                  <a:buClr>
                    <a:srgbClr val="FF9900"/>
                  </a:buClr>
                  <a:buFont typeface="Wingdings" pitchFamily="2" charset="2"/>
                  <a:buChar char="t"/>
                </a:pPr>
                <a:r>
                  <a:rPr lang="en-US" sz="1000" dirty="0" smtClean="0">
                    <a:solidFill>
                      <a:srgbClr val="0033CC"/>
                    </a:solidFill>
                    <a:latin typeface="Arial"/>
                  </a:rPr>
                  <a:t>1 Special Interest Group (integration forum)</a:t>
                </a:r>
                <a:endParaRPr lang="en-US" sz="1000" dirty="0">
                  <a:solidFill>
                    <a:srgbClr val="0033CC"/>
                  </a:solidFill>
                  <a:latin typeface="Arial"/>
                </a:endParaRPr>
              </a:p>
            </p:txBody>
          </p:sp>
          <p:sp>
            <p:nvSpPr>
              <p:cNvPr id="468" name="Left Brace 467"/>
              <p:cNvSpPr/>
              <p:nvPr/>
            </p:nvSpPr>
            <p:spPr bwMode="auto">
              <a:xfrm>
                <a:off x="3856700" y="6242759"/>
                <a:ext cx="285750" cy="457200"/>
              </a:xfrm>
              <a:prstGeom prst="leftBrace">
                <a:avLst>
                  <a:gd name="adj1" fmla="val 25000"/>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spTree>
    <p:extLst>
      <p:ext uri="{BB962C8B-B14F-4D97-AF65-F5344CB8AC3E}">
        <p14:creationId xmlns:p14="http://schemas.microsoft.com/office/powerpoint/2010/main" val="35299180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CESG Open Issues &amp; more</a:t>
            </a:r>
            <a:endParaRPr lang="en-US" dirty="0">
              <a:solidFill>
                <a:srgbClr val="000099"/>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auto">
          <a:xfrm>
            <a:off x="76200" y="838200"/>
            <a:ext cx="89916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2400" dirty="0" smtClean="0"/>
              <a:t>CESG main topics addressed since Nov 2014</a:t>
            </a:r>
          </a:p>
          <a:p>
            <a:pPr lvl="1">
              <a:lnSpc>
                <a:spcPct val="100000"/>
              </a:lnSpc>
              <a:spcBef>
                <a:spcPct val="0"/>
              </a:spcBef>
              <a:spcAft>
                <a:spcPct val="0"/>
              </a:spcAft>
            </a:pPr>
            <a:r>
              <a:rPr lang="en-US" sz="2100" dirty="0" smtClean="0"/>
              <a:t>Overlaps (3 solved, 4 open)</a:t>
            </a:r>
          </a:p>
          <a:p>
            <a:pPr lvl="1">
              <a:lnSpc>
                <a:spcPct val="100000"/>
              </a:lnSpc>
              <a:spcBef>
                <a:spcPct val="0"/>
              </a:spcBef>
              <a:spcAft>
                <a:spcPct val="0"/>
              </a:spcAft>
            </a:pPr>
            <a:r>
              <a:rPr lang="en-US" sz="2100" dirty="0" smtClean="0"/>
              <a:t>Cloud based Interoperability </a:t>
            </a:r>
            <a:r>
              <a:rPr lang="en-US" sz="2100" dirty="0" err="1" smtClean="0"/>
              <a:t>testbed</a:t>
            </a:r>
            <a:r>
              <a:rPr lang="en-US" sz="2100" dirty="0" smtClean="0"/>
              <a:t>              </a:t>
            </a:r>
          </a:p>
          <a:p>
            <a:pPr lvl="2">
              <a:lnSpc>
                <a:spcPct val="100000"/>
              </a:lnSpc>
              <a:spcBef>
                <a:spcPct val="0"/>
              </a:spcBef>
              <a:spcAft>
                <a:spcPct val="0"/>
              </a:spcAft>
            </a:pPr>
            <a:r>
              <a:rPr lang="en-US" sz="2300" dirty="0" smtClean="0"/>
              <a:t>SDLS Extended Procedures selected as pilot Project</a:t>
            </a:r>
          </a:p>
          <a:p>
            <a:pPr lvl="1">
              <a:lnSpc>
                <a:spcPct val="100000"/>
              </a:lnSpc>
              <a:spcBef>
                <a:spcPct val="0"/>
              </a:spcBef>
              <a:spcAft>
                <a:spcPct val="0"/>
              </a:spcAft>
            </a:pPr>
            <a:r>
              <a:rPr lang="en-US" sz="2100" dirty="0" smtClean="0"/>
              <a:t>Consistent Resource Unit agreed :  </a:t>
            </a:r>
            <a:r>
              <a:rPr lang="en-US" sz="2100" dirty="0" err="1" smtClean="0"/>
              <a:t>wm</a:t>
            </a:r>
            <a:r>
              <a:rPr lang="en-US" sz="2100" dirty="0" smtClean="0"/>
              <a:t> = </a:t>
            </a:r>
            <a:r>
              <a:rPr lang="en-US" sz="2100" dirty="0" err="1" smtClean="0"/>
              <a:t>Workmonths</a:t>
            </a:r>
            <a:endParaRPr lang="en-US" sz="2100" dirty="0" smtClean="0"/>
          </a:p>
          <a:p>
            <a:pPr lvl="1">
              <a:lnSpc>
                <a:spcPct val="100000"/>
              </a:lnSpc>
              <a:spcBef>
                <a:spcPct val="0"/>
              </a:spcBef>
              <a:spcAft>
                <a:spcPct val="0"/>
              </a:spcAft>
            </a:pPr>
            <a:r>
              <a:rPr lang="en-US" sz="2100" dirty="0" smtClean="0"/>
              <a:t>Definition of </a:t>
            </a:r>
            <a:r>
              <a:rPr lang="en-US" sz="2100" dirty="0"/>
              <a:t>E</a:t>
            </a:r>
            <a:r>
              <a:rPr lang="en-US" sz="2100" dirty="0" smtClean="0"/>
              <a:t>xpert </a:t>
            </a:r>
            <a:r>
              <a:rPr lang="en-US" sz="2100" dirty="0"/>
              <a:t>G</a:t>
            </a:r>
            <a:r>
              <a:rPr lang="en-US" sz="2100" dirty="0" smtClean="0"/>
              <a:t>roups</a:t>
            </a:r>
          </a:p>
          <a:p>
            <a:pPr>
              <a:lnSpc>
                <a:spcPct val="100000"/>
              </a:lnSpc>
              <a:spcBef>
                <a:spcPct val="0"/>
              </a:spcBef>
              <a:spcAft>
                <a:spcPct val="0"/>
              </a:spcAft>
            </a:pPr>
            <a:r>
              <a:rPr lang="en-US" sz="2400" dirty="0" smtClean="0"/>
              <a:t>Project resources in the FW CWE		</a:t>
            </a:r>
            <a:r>
              <a:rPr lang="en-US" sz="1600" dirty="0" smtClean="0">
                <a:solidFill>
                  <a:srgbClr val="FF0000"/>
                </a:solidFill>
              </a:rPr>
              <a:t>109 Projects currently in CWE FW</a:t>
            </a:r>
          </a:p>
          <a:p>
            <a:pPr lvl="1">
              <a:lnSpc>
                <a:spcPct val="100000"/>
              </a:lnSpc>
              <a:spcBef>
                <a:spcPct val="0"/>
              </a:spcBef>
              <a:spcAft>
                <a:spcPct val="0"/>
              </a:spcAft>
            </a:pPr>
            <a:r>
              <a:rPr lang="en-US" sz="1800" dirty="0"/>
              <a:t>72 Approved Projects </a:t>
            </a:r>
            <a:r>
              <a:rPr lang="en-US" sz="1800" dirty="0" smtClean="0"/>
              <a:t>with10 behind schedule     </a:t>
            </a:r>
            <a:r>
              <a:rPr lang="en-US" sz="1800" dirty="0" smtClean="0">
                <a:sym typeface="Wingdings" pitchFamily="2" charset="2"/>
              </a:rPr>
              <a:t> </a:t>
            </a:r>
            <a:r>
              <a:rPr lang="en-US" sz="1800" dirty="0" smtClean="0">
                <a:solidFill>
                  <a:srgbClr val="FF0000"/>
                </a:solidFill>
                <a:sym typeface="Wingdings" pitchFamily="2" charset="2"/>
              </a:rPr>
              <a:t>Check</a:t>
            </a:r>
            <a:endParaRPr lang="en-US" sz="1800" dirty="0">
              <a:solidFill>
                <a:srgbClr val="FF0000"/>
              </a:solidFill>
            </a:endParaRPr>
          </a:p>
          <a:p>
            <a:pPr lvl="1">
              <a:lnSpc>
                <a:spcPct val="100000"/>
              </a:lnSpc>
              <a:spcBef>
                <a:spcPct val="0"/>
              </a:spcBef>
              <a:spcAft>
                <a:spcPct val="0"/>
              </a:spcAft>
            </a:pPr>
            <a:r>
              <a:rPr lang="en-US" sz="1800" dirty="0"/>
              <a:t>32 pending </a:t>
            </a:r>
            <a:r>
              <a:rPr lang="en-US" sz="1800" dirty="0" smtClean="0"/>
              <a:t>Projects			           </a:t>
            </a:r>
            <a:r>
              <a:rPr lang="en-US" sz="1800" dirty="0" smtClean="0">
                <a:sym typeface="Wingdings" pitchFamily="2" charset="2"/>
              </a:rPr>
              <a:t> </a:t>
            </a:r>
            <a:r>
              <a:rPr lang="en-US" sz="1800" dirty="0" smtClean="0">
                <a:solidFill>
                  <a:srgbClr val="FF0000"/>
                </a:solidFill>
                <a:sym typeface="Wingdings" pitchFamily="2" charset="2"/>
              </a:rPr>
              <a:t>Check need for CMC approval</a:t>
            </a:r>
            <a:endParaRPr lang="en-US" sz="1800" dirty="0">
              <a:solidFill>
                <a:srgbClr val="FF0000"/>
              </a:solidFill>
            </a:endParaRPr>
          </a:p>
          <a:p>
            <a:pPr lvl="1">
              <a:lnSpc>
                <a:spcPct val="100000"/>
              </a:lnSpc>
              <a:spcBef>
                <a:spcPct val="0"/>
              </a:spcBef>
              <a:spcAft>
                <a:spcPct val="0"/>
              </a:spcAft>
            </a:pPr>
            <a:r>
              <a:rPr lang="en-US" sz="1800" dirty="0"/>
              <a:t>3 Pending Projects, with an approved CMC poll to change status</a:t>
            </a:r>
          </a:p>
          <a:p>
            <a:pPr lvl="1">
              <a:lnSpc>
                <a:spcPct val="100000"/>
              </a:lnSpc>
              <a:spcBef>
                <a:spcPct val="0"/>
              </a:spcBef>
              <a:spcAft>
                <a:spcPct val="0"/>
              </a:spcAft>
            </a:pPr>
            <a:r>
              <a:rPr lang="en-US" sz="1800" dirty="0"/>
              <a:t>2 Grandfathered Projects, whose status has to be changed </a:t>
            </a:r>
            <a:endParaRPr lang="en-US" sz="1800" dirty="0" smtClean="0"/>
          </a:p>
          <a:p>
            <a:pPr>
              <a:lnSpc>
                <a:spcPct val="100000"/>
              </a:lnSpc>
              <a:spcBef>
                <a:spcPct val="0"/>
              </a:spcBef>
              <a:spcAft>
                <a:spcPct val="0"/>
              </a:spcAft>
            </a:pPr>
            <a:r>
              <a:rPr lang="en-US" sz="2400" dirty="0" smtClean="0"/>
              <a:t>CESG meeting on Monday 30</a:t>
            </a:r>
            <a:r>
              <a:rPr lang="en-US" sz="2400" baseline="30000" dirty="0" smtClean="0"/>
              <a:t>th</a:t>
            </a:r>
            <a:r>
              <a:rPr lang="en-US" sz="2400" dirty="0" smtClean="0"/>
              <a:t> March – Main topics </a:t>
            </a:r>
          </a:p>
          <a:p>
            <a:pPr lvl="1">
              <a:lnSpc>
                <a:spcPct val="100000"/>
              </a:lnSpc>
              <a:spcBef>
                <a:spcPct val="0"/>
              </a:spcBef>
              <a:spcAft>
                <a:spcPct val="0"/>
              </a:spcAft>
            </a:pPr>
            <a:r>
              <a:rPr lang="en-US" sz="2000" dirty="0" smtClean="0"/>
              <a:t>Strategic </a:t>
            </a:r>
            <a:r>
              <a:rPr lang="en-US" sz="2000" dirty="0"/>
              <a:t>Plan in CWE – Updates done by Areas CCSDS Project resources / schedule status – issues   Future </a:t>
            </a:r>
            <a:r>
              <a:rPr lang="en-US" sz="2000" dirty="0" smtClean="0"/>
              <a:t>(Draft) Projects</a:t>
            </a:r>
            <a:endParaRPr lang="en-US" sz="2000" dirty="0"/>
          </a:p>
          <a:p>
            <a:pPr lvl="1">
              <a:lnSpc>
                <a:spcPct val="100000"/>
              </a:lnSpc>
              <a:spcBef>
                <a:spcPct val="0"/>
              </a:spcBef>
              <a:spcAft>
                <a:spcPct val="0"/>
              </a:spcAft>
            </a:pPr>
            <a:r>
              <a:rPr lang="en-US" sz="2000" dirty="0" smtClean="0"/>
              <a:t>ICPA (IOAG CCSDS Product Agreement)            </a:t>
            </a:r>
            <a:r>
              <a:rPr lang="en-US" sz="2000" dirty="0" smtClean="0">
                <a:solidFill>
                  <a:srgbClr val="FF0000"/>
                </a:solidFill>
              </a:rPr>
              <a:t>New field added in Project View</a:t>
            </a:r>
            <a:endParaRPr lang="en-US" sz="2000" dirty="0">
              <a:solidFill>
                <a:srgbClr val="FF0000"/>
              </a:solidFill>
            </a:endParaRPr>
          </a:p>
          <a:p>
            <a:pPr lvl="1">
              <a:lnSpc>
                <a:spcPct val="100000"/>
              </a:lnSpc>
              <a:spcBef>
                <a:spcPct val="0"/>
              </a:spcBef>
              <a:spcAft>
                <a:spcPct val="0"/>
              </a:spcAft>
            </a:pPr>
            <a:r>
              <a:rPr lang="en-US" sz="2000" dirty="0" smtClean="0"/>
              <a:t>Multiple Registries</a:t>
            </a:r>
            <a:endParaRPr lang="en-US" sz="2000" dirty="0"/>
          </a:p>
          <a:p>
            <a:pPr lvl="1">
              <a:lnSpc>
                <a:spcPct val="100000"/>
              </a:lnSpc>
              <a:spcBef>
                <a:spcPct val="0"/>
              </a:spcBef>
              <a:spcAft>
                <a:spcPct val="0"/>
              </a:spcAft>
            </a:pPr>
            <a:r>
              <a:rPr lang="en-US" sz="2000" dirty="0" smtClean="0"/>
              <a:t>Wiki Forum Approach		         </a:t>
            </a:r>
            <a:r>
              <a:rPr lang="en-US" sz="2000" dirty="0" smtClean="0">
                <a:sym typeface="Wingdings" pitchFamily="2" charset="2"/>
              </a:rPr>
              <a:t> </a:t>
            </a:r>
            <a:r>
              <a:rPr lang="en-US" sz="2000" dirty="0" smtClean="0">
                <a:solidFill>
                  <a:srgbClr val="FF0000"/>
                </a:solidFill>
                <a:sym typeface="Wingdings" pitchFamily="2" charset="2"/>
              </a:rPr>
              <a:t>Check at WG / Area level</a:t>
            </a:r>
            <a:endParaRPr lang="en-US" dirty="0" smtClean="0">
              <a:solidFill>
                <a:srgbClr val="FF0000"/>
              </a:solidFill>
            </a:endParaRPr>
          </a:p>
          <a:p>
            <a:pPr lvl="1">
              <a:lnSpc>
                <a:spcPct val="100000"/>
              </a:lnSpc>
              <a:spcBef>
                <a:spcPct val="0"/>
              </a:spcBef>
              <a:spcAft>
                <a:spcPct val="0"/>
              </a:spcAft>
            </a:pPr>
            <a:r>
              <a:rPr lang="en-US" sz="2000" dirty="0" smtClean="0"/>
              <a:t>CCSDS Terminology</a:t>
            </a:r>
          </a:p>
        </p:txBody>
      </p:sp>
      <p:sp>
        <p:nvSpPr>
          <p:cNvPr id="4" name="TextBox 3"/>
          <p:cNvSpPr txBox="1"/>
          <p:nvPr/>
        </p:nvSpPr>
        <p:spPr>
          <a:xfrm rot="19631283">
            <a:off x="6560171" y="1854181"/>
            <a:ext cx="2217274" cy="461665"/>
          </a:xfrm>
          <a:prstGeom prst="rect">
            <a:avLst/>
          </a:prstGeom>
          <a:solidFill>
            <a:srgbClr val="FFFF00"/>
          </a:solidFill>
        </p:spPr>
        <p:txBody>
          <a:bodyPr wrap="none" rtlCol="0">
            <a:spAutoFit/>
          </a:bodyPr>
          <a:lstStyle/>
          <a:p>
            <a:r>
              <a:rPr lang="en-GB" dirty="0" smtClean="0"/>
              <a:t>Nestor to update</a:t>
            </a:r>
            <a:endParaRPr lang="en-GB" dirty="0"/>
          </a:p>
        </p:txBody>
      </p:sp>
    </p:spTree>
    <p:extLst>
      <p:ext uri="{BB962C8B-B14F-4D97-AF65-F5344CB8AC3E}">
        <p14:creationId xmlns:p14="http://schemas.microsoft.com/office/powerpoint/2010/main" val="2889654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CESG Open Issues &amp; more</a:t>
            </a:r>
            <a:endParaRPr lang="en-US" dirty="0">
              <a:solidFill>
                <a:srgbClr val="000099"/>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auto">
          <a:xfrm>
            <a:off x="64316" y="838200"/>
            <a:ext cx="89916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2000" dirty="0"/>
              <a:t>2014 Publication Statistics</a:t>
            </a:r>
          </a:p>
          <a:p>
            <a:pPr lvl="1">
              <a:lnSpc>
                <a:spcPct val="100000"/>
              </a:lnSpc>
              <a:spcBef>
                <a:spcPct val="0"/>
              </a:spcBef>
              <a:spcAft>
                <a:spcPct val="0"/>
              </a:spcAft>
            </a:pPr>
            <a:r>
              <a:rPr lang="en-US" sz="1700" dirty="0"/>
              <a:t>9 BBs, 4 MBs, 8 GBs, 1 OB, 1 YB</a:t>
            </a:r>
          </a:p>
          <a:p>
            <a:pPr lvl="1">
              <a:lnSpc>
                <a:spcPct val="100000"/>
              </a:lnSpc>
              <a:spcBef>
                <a:spcPct val="0"/>
              </a:spcBef>
              <a:spcAft>
                <a:spcPct val="0"/>
              </a:spcAft>
            </a:pPr>
            <a:r>
              <a:rPr lang="en-US" sz="1700" dirty="0"/>
              <a:t>Total = 23 books or ca. 2 Books / </a:t>
            </a:r>
            <a:r>
              <a:rPr lang="en-US" sz="1700" dirty="0" smtClean="0"/>
              <a:t>month</a:t>
            </a:r>
            <a:endParaRPr lang="en-US" sz="2000" dirty="0" smtClean="0"/>
          </a:p>
          <a:p>
            <a:pPr>
              <a:lnSpc>
                <a:spcPct val="100000"/>
              </a:lnSpc>
              <a:spcBef>
                <a:spcPct val="0"/>
              </a:spcBef>
              <a:spcAft>
                <a:spcPct val="0"/>
              </a:spcAft>
            </a:pPr>
            <a:r>
              <a:rPr lang="en-US" sz="2000" dirty="0" smtClean="0">
                <a:solidFill>
                  <a:srgbClr val="FF0000"/>
                </a:solidFill>
              </a:rPr>
              <a:t>193 Registrants</a:t>
            </a:r>
          </a:p>
          <a:p>
            <a:pPr lvl="1">
              <a:lnSpc>
                <a:spcPct val="100000"/>
              </a:lnSpc>
              <a:spcBef>
                <a:spcPct val="0"/>
              </a:spcBef>
              <a:spcAft>
                <a:spcPct val="0"/>
              </a:spcAft>
            </a:pPr>
            <a:r>
              <a:rPr lang="en-US" sz="1700" dirty="0" smtClean="0"/>
              <a:t>ASI		  1</a:t>
            </a:r>
          </a:p>
          <a:p>
            <a:pPr lvl="1">
              <a:lnSpc>
                <a:spcPct val="100000"/>
              </a:lnSpc>
              <a:spcBef>
                <a:spcPct val="0"/>
              </a:spcBef>
              <a:spcAft>
                <a:spcPct val="0"/>
              </a:spcAft>
            </a:pPr>
            <a:r>
              <a:rPr lang="en-US" sz="1700" dirty="0" smtClean="0"/>
              <a:t>CNES	20</a:t>
            </a:r>
          </a:p>
          <a:p>
            <a:pPr lvl="1">
              <a:lnSpc>
                <a:spcPct val="100000"/>
              </a:lnSpc>
              <a:spcBef>
                <a:spcPct val="0"/>
              </a:spcBef>
              <a:spcAft>
                <a:spcPct val="0"/>
              </a:spcAft>
            </a:pPr>
            <a:r>
              <a:rPr lang="en-US" sz="1700" dirty="0" smtClean="0"/>
              <a:t>CNSA	  3</a:t>
            </a:r>
          </a:p>
          <a:p>
            <a:pPr lvl="1">
              <a:lnSpc>
                <a:spcPct val="100000"/>
              </a:lnSpc>
              <a:spcBef>
                <a:spcPct val="0"/>
              </a:spcBef>
              <a:spcAft>
                <a:spcPct val="0"/>
              </a:spcAft>
            </a:pPr>
            <a:r>
              <a:rPr lang="en-US" sz="1700" dirty="0" smtClean="0"/>
              <a:t>CSA		  1</a:t>
            </a:r>
          </a:p>
          <a:p>
            <a:pPr lvl="1">
              <a:lnSpc>
                <a:spcPct val="100000"/>
              </a:lnSpc>
              <a:spcBef>
                <a:spcPct val="0"/>
              </a:spcBef>
              <a:spcAft>
                <a:spcPct val="0"/>
              </a:spcAft>
            </a:pPr>
            <a:r>
              <a:rPr lang="en-US" sz="1700" dirty="0" smtClean="0"/>
              <a:t>DLR	18</a:t>
            </a:r>
          </a:p>
          <a:p>
            <a:pPr lvl="1">
              <a:lnSpc>
                <a:spcPct val="100000"/>
              </a:lnSpc>
              <a:spcBef>
                <a:spcPct val="0"/>
              </a:spcBef>
              <a:spcAft>
                <a:spcPct val="0"/>
              </a:spcAft>
            </a:pPr>
            <a:r>
              <a:rPr lang="en-US" sz="1700" dirty="0" smtClean="0"/>
              <a:t>ESA		40</a:t>
            </a:r>
          </a:p>
          <a:p>
            <a:pPr lvl="1">
              <a:lnSpc>
                <a:spcPct val="100000"/>
              </a:lnSpc>
              <a:spcBef>
                <a:spcPct val="0"/>
              </a:spcBef>
              <a:spcAft>
                <a:spcPct val="0"/>
              </a:spcAft>
            </a:pPr>
            <a:r>
              <a:rPr lang="en-US" sz="1700" dirty="0" smtClean="0"/>
              <a:t>FSA		  8</a:t>
            </a:r>
          </a:p>
          <a:p>
            <a:pPr lvl="1">
              <a:lnSpc>
                <a:spcPct val="100000"/>
              </a:lnSpc>
              <a:spcBef>
                <a:spcPct val="0"/>
              </a:spcBef>
              <a:spcAft>
                <a:spcPct val="0"/>
              </a:spcAft>
            </a:pPr>
            <a:r>
              <a:rPr lang="en-US" sz="1700" dirty="0" smtClean="0"/>
              <a:t>INPE	  1</a:t>
            </a:r>
          </a:p>
          <a:p>
            <a:pPr lvl="1">
              <a:lnSpc>
                <a:spcPct val="100000"/>
              </a:lnSpc>
              <a:spcBef>
                <a:spcPct val="0"/>
              </a:spcBef>
              <a:spcAft>
                <a:spcPct val="0"/>
              </a:spcAft>
            </a:pPr>
            <a:r>
              <a:rPr lang="en-US" sz="1700" dirty="0" smtClean="0"/>
              <a:t>JAXA	12</a:t>
            </a:r>
          </a:p>
          <a:p>
            <a:pPr lvl="1">
              <a:lnSpc>
                <a:spcPct val="100000"/>
              </a:lnSpc>
              <a:spcBef>
                <a:spcPct val="0"/>
              </a:spcBef>
              <a:spcAft>
                <a:spcPct val="0"/>
              </a:spcAft>
            </a:pPr>
            <a:r>
              <a:rPr lang="en-US" sz="1700" dirty="0" smtClean="0"/>
              <a:t>ETRI	  2</a:t>
            </a:r>
          </a:p>
          <a:p>
            <a:pPr lvl="1">
              <a:lnSpc>
                <a:spcPct val="100000"/>
              </a:lnSpc>
              <a:spcBef>
                <a:spcPct val="0"/>
              </a:spcBef>
              <a:spcAft>
                <a:spcPct val="0"/>
              </a:spcAft>
            </a:pPr>
            <a:r>
              <a:rPr lang="en-US" sz="1700" dirty="0" smtClean="0"/>
              <a:t>KARI	  1</a:t>
            </a:r>
          </a:p>
          <a:p>
            <a:pPr lvl="1">
              <a:lnSpc>
                <a:spcPct val="100000"/>
              </a:lnSpc>
              <a:spcBef>
                <a:spcPct val="0"/>
              </a:spcBef>
              <a:spcAft>
                <a:spcPct val="0"/>
              </a:spcAft>
            </a:pPr>
            <a:r>
              <a:rPr lang="en-US" sz="1700" dirty="0" smtClean="0"/>
              <a:t>NASA	80</a:t>
            </a:r>
          </a:p>
          <a:p>
            <a:pPr lvl="1">
              <a:lnSpc>
                <a:spcPct val="100000"/>
              </a:lnSpc>
              <a:spcBef>
                <a:spcPct val="0"/>
              </a:spcBef>
              <a:spcAft>
                <a:spcPct val="0"/>
              </a:spcAft>
            </a:pPr>
            <a:r>
              <a:rPr lang="en-US" sz="1700" dirty="0" smtClean="0"/>
              <a:t>UKSA	  6</a:t>
            </a:r>
          </a:p>
          <a:p>
            <a:pPr>
              <a:lnSpc>
                <a:spcPct val="100000"/>
              </a:lnSpc>
              <a:spcBef>
                <a:spcPct val="0"/>
              </a:spcBef>
              <a:spcAft>
                <a:spcPct val="0"/>
              </a:spcAft>
            </a:pPr>
            <a:endParaRPr lang="en-US" sz="2000" dirty="0"/>
          </a:p>
          <a:p>
            <a:pPr>
              <a:lnSpc>
                <a:spcPct val="100000"/>
              </a:lnSpc>
              <a:spcBef>
                <a:spcPct val="0"/>
              </a:spcBef>
              <a:spcAft>
                <a:spcPct val="0"/>
              </a:spcAft>
            </a:pPr>
            <a:r>
              <a:rPr lang="en-US" sz="2000" dirty="0" smtClean="0"/>
              <a:t>Missing WG Co-Chairs: Discussion at Area Plenary and WG meetings</a:t>
            </a:r>
          </a:p>
          <a:p>
            <a:pPr lvl="1">
              <a:lnSpc>
                <a:spcPct val="100000"/>
              </a:lnSpc>
              <a:spcBef>
                <a:spcPct val="0"/>
              </a:spcBef>
              <a:spcAft>
                <a:spcPct val="0"/>
              </a:spcAft>
            </a:pPr>
            <a:r>
              <a:rPr lang="en-US" sz="1700" dirty="0" smtClean="0"/>
              <a:t>To be discussed in next CESG meeting </a:t>
            </a:r>
          </a:p>
          <a:p>
            <a:pPr lvl="1">
              <a:lnSpc>
                <a:spcPct val="100000"/>
              </a:lnSpc>
              <a:spcBef>
                <a:spcPct val="0"/>
              </a:spcBef>
              <a:spcAft>
                <a:spcPct val="0"/>
              </a:spcAft>
            </a:pPr>
            <a:endParaRPr lang="en-US" sz="1700" dirty="0" smtClean="0">
              <a:solidFill>
                <a:srgbClr val="FF0000"/>
              </a:solidFill>
            </a:endParaRPr>
          </a:p>
          <a:p>
            <a:pPr lvl="1">
              <a:lnSpc>
                <a:spcPct val="100000"/>
              </a:lnSpc>
              <a:spcBef>
                <a:spcPct val="0"/>
              </a:spcBef>
              <a:spcAft>
                <a:spcPct val="0"/>
              </a:spcAft>
            </a:pPr>
            <a:endParaRPr lang="en-US" sz="1700" dirty="0">
              <a:solidFill>
                <a:srgbClr val="FF0000"/>
              </a:solidFill>
            </a:endParaRPr>
          </a:p>
        </p:txBody>
      </p:sp>
      <p:sp>
        <p:nvSpPr>
          <p:cNvPr id="4" name="TextBox 3"/>
          <p:cNvSpPr txBox="1"/>
          <p:nvPr/>
        </p:nvSpPr>
        <p:spPr>
          <a:xfrm>
            <a:off x="5105400" y="1219200"/>
            <a:ext cx="3146118" cy="461665"/>
          </a:xfrm>
          <a:prstGeom prst="rect">
            <a:avLst/>
          </a:prstGeom>
          <a:solidFill>
            <a:srgbClr val="FFFF00"/>
          </a:solidFill>
        </p:spPr>
        <p:txBody>
          <a:bodyPr wrap="none" rtlCol="0">
            <a:spAutoFit/>
          </a:bodyPr>
          <a:lstStyle/>
          <a:p>
            <a:r>
              <a:rPr lang="en-GB" dirty="0" smtClean="0"/>
              <a:t>CONGRATULATIONS</a:t>
            </a:r>
            <a:endParaRPr lang="en-GB" dirty="0"/>
          </a:p>
        </p:txBody>
      </p:sp>
      <p:sp>
        <p:nvSpPr>
          <p:cNvPr id="6" name="TextBox 5"/>
          <p:cNvSpPr txBox="1"/>
          <p:nvPr/>
        </p:nvSpPr>
        <p:spPr>
          <a:xfrm rot="19631283">
            <a:off x="6560171" y="1854181"/>
            <a:ext cx="2217274" cy="461665"/>
          </a:xfrm>
          <a:prstGeom prst="rect">
            <a:avLst/>
          </a:prstGeom>
          <a:solidFill>
            <a:srgbClr val="FFFF00"/>
          </a:solidFill>
        </p:spPr>
        <p:txBody>
          <a:bodyPr wrap="none" rtlCol="0">
            <a:spAutoFit/>
          </a:bodyPr>
          <a:lstStyle/>
          <a:p>
            <a:r>
              <a:rPr lang="en-GB" dirty="0" smtClean="0"/>
              <a:t>Nestor to update</a:t>
            </a:r>
            <a:endParaRPr lang="en-GB" dirty="0"/>
          </a:p>
        </p:txBody>
      </p:sp>
    </p:spTree>
    <p:extLst>
      <p:ext uri="{BB962C8B-B14F-4D97-AF65-F5344CB8AC3E}">
        <p14:creationId xmlns:p14="http://schemas.microsoft.com/office/powerpoint/2010/main" val="24936899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2ee15c208980d92d158651cf7e877f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B2DC24-1D41-467A-B03D-77BA02A3B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457800E-935F-49E2-85FA-F495AF8B6E7A}">
  <ds:schemaRefs>
    <ds:schemaRef ds:uri="http://schemas.microsoft.com/sharepoint/v3/contenttype/forms"/>
  </ds:schemaRefs>
</ds:datastoreItem>
</file>

<file path=customXml/itemProps3.xml><?xml version="1.0" encoding="utf-8"?>
<ds:datastoreItem xmlns:ds="http://schemas.openxmlformats.org/officeDocument/2006/customXml" ds:itemID="{07EE77AD-9972-4D1E-BCF1-F56CDFC7CF90}">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TotalTime>
  <Pages>51</Pages>
  <Words>1341</Words>
  <Application>Microsoft Macintosh PowerPoint</Application>
  <PresentationFormat>Letter Paper (8.5x11 in)</PresentationFormat>
  <Paragraphs>435</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TMOD Presentations</vt:lpstr>
      <vt:lpstr>PowerPoint Presentation</vt:lpstr>
      <vt:lpstr>A new CESG Organization  </vt:lpstr>
      <vt:lpstr>Administrative Overview  </vt:lpstr>
      <vt:lpstr>PowerPoint Presentation</vt:lpstr>
      <vt:lpstr>PowerPoint Presentation</vt:lpstr>
      <vt:lpstr>CCSDS Overview </vt:lpstr>
      <vt:lpstr>CCSDS Overview End-to-End Architecture</vt:lpstr>
      <vt:lpstr>CESG Open Issues &amp; more</vt:lpstr>
      <vt:lpstr>CESG Open Issues &amp; more</vt:lpstr>
      <vt:lpstr>RESOURCES</vt:lpstr>
      <vt:lpstr>CESG / CMC Poll Statistics</vt:lpstr>
      <vt:lpstr>SEA Meeting Objectives</vt:lpstr>
      <vt:lpstr>SANA Registry Re-Engineering</vt:lpstr>
      <vt:lpstr>Re-engineered CCSDS SANA Databases</vt:lpstr>
      <vt:lpstr>MOIMS Meeting Objectives</vt:lpstr>
      <vt:lpstr>CSS Meeting Objectives</vt:lpstr>
      <vt:lpstr>SLS Meeting Objectives: 1/2</vt:lpstr>
      <vt:lpstr>SLS Meeting Objectives: 2/2</vt:lpstr>
      <vt:lpstr>SIS Meeting Objectives: 1/2</vt:lpstr>
      <vt:lpstr>SIS Meeting Objectives: 2/2</vt:lpstr>
      <vt:lpstr>SOIS Meeting Objectives</vt:lpstr>
      <vt:lpstr>Have a great meeting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LORNA G. FRASCHETTI</dc:creator>
  <cp:lastModifiedBy>Peter Shames</cp:lastModifiedBy>
  <cp:revision>1088</cp:revision>
  <cp:lastPrinted>2015-03-20T15:35:02Z</cp:lastPrinted>
  <dcterms:created xsi:type="dcterms:W3CDTF">1998-05-20T16:00:08Z</dcterms:created>
  <dcterms:modified xsi:type="dcterms:W3CDTF">2015-11-04T01:39:13Z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