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6" r:id="rId3"/>
    <p:sldId id="280" r:id="rId4"/>
    <p:sldId id="281" r:id="rId5"/>
    <p:sldId id="279" r:id="rId6"/>
    <p:sldId id="257" r:id="rId7"/>
    <p:sldId id="269" r:id="rId8"/>
    <p:sldId id="261" r:id="rId9"/>
    <p:sldId id="277" r:id="rId10"/>
    <p:sldId id="265" r:id="rId11"/>
    <p:sldId id="278" r:id="rId12"/>
    <p:sldId id="270" r:id="rId13"/>
    <p:sldId id="264" r:id="rId14"/>
    <p:sldId id="282" r:id="rId15"/>
    <p:sldId id="271" r:id="rId16"/>
    <p:sldId id="262" r:id="rId17"/>
    <p:sldId id="272" r:id="rId18"/>
    <p:sldId id="273" r:id="rId19"/>
    <p:sldId id="263" r:id="rId20"/>
    <p:sldId id="283" r:id="rId21"/>
    <p:sldId id="268" r:id="rId22"/>
    <p:sldId id="267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31" autoAdjust="0"/>
  </p:normalViewPr>
  <p:slideViewPr>
    <p:cSldViewPr snapToGrid="0" snapToObjects="1">
      <p:cViewPr varScale="1">
        <p:scale>
          <a:sx n="112" d="100"/>
          <a:sy n="112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5F4F-FC4A-4743-B853-85B303795AB7}" type="datetimeFigureOut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1589"/>
            <a:ext cx="7772400" cy="19993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CCSDS </a:t>
            </a:r>
            <a:r>
              <a:rPr lang="en-US" b="1" dirty="0"/>
              <a:t>Registry Re-Engineering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Organizations &amp; Persons</a:t>
            </a:r>
            <a:br>
              <a:rPr lang="en-US" dirty="0" smtClean="0"/>
            </a:br>
            <a:r>
              <a:rPr lang="en-US" dirty="0" smtClean="0"/>
              <a:t>SCIDs, Assets (new) &amp; OID 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878" y="3886200"/>
            <a:ext cx="7086600" cy="1752600"/>
          </a:xfrm>
        </p:spPr>
        <p:txBody>
          <a:bodyPr/>
          <a:lstStyle/>
          <a:p>
            <a:r>
              <a:rPr lang="en-US" dirty="0" smtClean="0"/>
              <a:t>Peter Shames, Erik Barkley</a:t>
            </a:r>
          </a:p>
          <a:p>
            <a:r>
              <a:rPr lang="en-US" dirty="0" smtClean="0"/>
              <a:t>Marc Blanchet, Brian Oliver, Tom Gannett</a:t>
            </a:r>
          </a:p>
          <a:p>
            <a:r>
              <a:rPr lang="en-US" smtClean="0"/>
              <a:t>13</a:t>
            </a:r>
            <a:r>
              <a:rPr lang="en-US" smtClean="0"/>
              <a:t> </a:t>
            </a:r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6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42"/>
            <a:ext cx="8229600" cy="1143000"/>
          </a:xfrm>
        </p:spPr>
        <p:txBody>
          <a:bodyPr/>
          <a:lstStyle/>
          <a:p>
            <a:r>
              <a:rPr lang="en-US" dirty="0" smtClean="0"/>
              <a:t>Person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5" name="Content Placeholder 4" descr="CCSDS Person relationships (trim) 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3896" r="5656" b="37434"/>
          <a:stretch/>
        </p:blipFill>
        <p:spPr>
          <a:xfrm>
            <a:off x="-521623" y="1372167"/>
            <a:ext cx="10132087" cy="5105097"/>
          </a:xfrm>
        </p:spPr>
      </p:pic>
    </p:spTree>
    <p:extLst>
      <p:ext uri="{BB962C8B-B14F-4D97-AF65-F5344CB8AC3E}">
        <p14:creationId xmlns:p14="http://schemas.microsoft.com/office/powerpoint/2010/main" val="77027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367"/>
            <a:ext cx="8229600" cy="1143000"/>
          </a:xfrm>
        </p:spPr>
        <p:txBody>
          <a:bodyPr/>
          <a:lstStyle/>
          <a:p>
            <a:r>
              <a:rPr lang="en-US" dirty="0" smtClean="0"/>
              <a:t>Person Type Database</a:t>
            </a:r>
            <a:endParaRPr lang="en-US" dirty="0"/>
          </a:p>
        </p:txBody>
      </p:sp>
      <p:pic>
        <p:nvPicPr>
          <p:cNvPr id="4" name="Content Placeholder 3" descr="CCSDS Person info &amp; roles 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2" t="37096" r="10618" b="4412"/>
          <a:stretch/>
        </p:blipFill>
        <p:spPr>
          <a:xfrm>
            <a:off x="1167981" y="980633"/>
            <a:ext cx="6486273" cy="5877367"/>
          </a:xfrm>
        </p:spPr>
      </p:pic>
    </p:spTree>
    <p:extLst>
      <p:ext uri="{BB962C8B-B14F-4D97-AF65-F5344CB8AC3E}">
        <p14:creationId xmlns:p14="http://schemas.microsoft.com/office/powerpoint/2010/main" val="328678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SCID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Extends the </a:t>
            </a:r>
            <a:r>
              <a:rPr lang="en-US" dirty="0"/>
              <a:t>existing SCID </a:t>
            </a:r>
            <a:r>
              <a:rPr lang="en-US" dirty="0" smtClean="0"/>
              <a:t>registry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SCID assignment or relinquishment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/>
              <a:t>Unique OIDs for all </a:t>
            </a:r>
            <a:r>
              <a:rPr lang="en-US" dirty="0" smtClean="0"/>
              <a:t>Spacecraft that </a:t>
            </a:r>
            <a:r>
              <a:rPr lang="en-US" dirty="0"/>
              <a:t>are </a:t>
            </a:r>
            <a:r>
              <a:rPr lang="en-US" dirty="0" smtClean="0"/>
              <a:t>registered, in addition to the SCID</a:t>
            </a:r>
            <a:endParaRPr lang="en-US" dirty="0"/>
          </a:p>
          <a:p>
            <a:pPr lvl="1"/>
            <a:r>
              <a:rPr lang="en-US" dirty="0"/>
              <a:t>Requires tagging all data, uniformly, with the date of any changes and the ID of the persons requesting and performing the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Adds spacecraft name, abbreviation, and alias attributes</a:t>
            </a:r>
          </a:p>
          <a:p>
            <a:pPr lvl="1"/>
            <a:r>
              <a:rPr lang="en-US" dirty="0" smtClean="0"/>
              <a:t>Permits assignment of an OID without a SCID and makes OIDs permanent tags for the spacecraft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/>
          <a:lstStyle/>
          <a:p>
            <a:r>
              <a:rPr lang="en-US" dirty="0" smtClean="0"/>
              <a:t>SCID Registry </a:t>
            </a:r>
            <a:r>
              <a:rPr lang="en-US" dirty="0"/>
              <a:t>Relationships</a:t>
            </a:r>
          </a:p>
        </p:txBody>
      </p:sp>
      <p:pic>
        <p:nvPicPr>
          <p:cNvPr id="5" name="Content Placeholder 4" descr="CCSDS SCID Registry relationships v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402167" y="1369933"/>
            <a:ext cx="9969500" cy="5482841"/>
          </a:xfrm>
        </p:spPr>
      </p:pic>
    </p:spTree>
    <p:extLst>
      <p:ext uri="{BB962C8B-B14F-4D97-AF65-F5344CB8AC3E}">
        <p14:creationId xmlns:p14="http://schemas.microsoft.com/office/powerpoint/2010/main" val="335940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8"/>
            <a:ext cx="8229600" cy="643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Spacecraft Registry</a:t>
            </a:r>
            <a:endParaRPr lang="en-US" dirty="0"/>
          </a:p>
        </p:txBody>
      </p:sp>
      <p:pic>
        <p:nvPicPr>
          <p:cNvPr id="4" name="Content Placeholder 3" descr="Spacecraft ID, name, &amp; characteristics v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18304" r="4020" b="6067"/>
          <a:stretch/>
        </p:blipFill>
        <p:spPr>
          <a:xfrm>
            <a:off x="1598903" y="737117"/>
            <a:ext cx="5454351" cy="5880161"/>
          </a:xfrm>
        </p:spPr>
      </p:pic>
    </p:spTree>
    <p:extLst>
      <p:ext uri="{BB962C8B-B14F-4D97-AF65-F5344CB8AC3E}">
        <p14:creationId xmlns:p14="http://schemas.microsoft.com/office/powerpoint/2010/main" val="144824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Asset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Extends the </a:t>
            </a:r>
            <a:r>
              <a:rPr lang="en-US" dirty="0"/>
              <a:t>existing </a:t>
            </a:r>
            <a:r>
              <a:rPr lang="en-US" dirty="0" smtClean="0"/>
              <a:t>IOAG RF Asset registry</a:t>
            </a:r>
            <a:endParaRPr lang="en-US" dirty="0"/>
          </a:p>
          <a:p>
            <a:r>
              <a:rPr lang="en-US" dirty="0" smtClean="0"/>
              <a:t>Adopts the </a:t>
            </a:r>
            <a:r>
              <a:rPr lang="en-US" dirty="0"/>
              <a:t>same pattern </a:t>
            </a:r>
            <a:r>
              <a:rPr lang="en-US" dirty="0" smtClean="0"/>
              <a:t>as the SCID and MACAO of </a:t>
            </a:r>
            <a:r>
              <a:rPr lang="en-US" dirty="0"/>
              <a:t>requiring:</a:t>
            </a:r>
          </a:p>
          <a:p>
            <a:pPr lvl="1"/>
            <a:r>
              <a:rPr lang="en-US" dirty="0" smtClean="0"/>
              <a:t>A designated AR from a Member or observer agency, or from an affiliate, to request RF Asset registry changes</a:t>
            </a:r>
          </a:p>
          <a:p>
            <a:pPr lvl="1"/>
            <a:r>
              <a:rPr lang="en-US" dirty="0"/>
              <a:t>Requires that site and asset names be </a:t>
            </a:r>
            <a:r>
              <a:rPr lang="en-US" dirty="0" smtClean="0"/>
              <a:t>unique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/>
              <a:t>Unique OIDs for all </a:t>
            </a:r>
            <a:r>
              <a:rPr lang="en-US" dirty="0" smtClean="0"/>
              <a:t>RF Assets that </a:t>
            </a:r>
            <a:r>
              <a:rPr lang="en-US" dirty="0"/>
              <a:t>are </a:t>
            </a:r>
            <a:r>
              <a:rPr lang="en-US" dirty="0" smtClean="0"/>
              <a:t>registered and assigns a unique OID for the site as well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tagging all data, uniformly, with the date of any changes and the ID of the persons requesting and performing the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Adds Asset name abbreviation and alias attributes</a:t>
            </a:r>
          </a:p>
        </p:txBody>
      </p:sp>
    </p:spTree>
    <p:extLst>
      <p:ext uri="{BB962C8B-B14F-4D97-AF65-F5344CB8AC3E}">
        <p14:creationId xmlns:p14="http://schemas.microsoft.com/office/powerpoint/2010/main" val="364728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RF Asset Registry</a:t>
            </a:r>
            <a:endParaRPr lang="en-US" dirty="0"/>
          </a:p>
        </p:txBody>
      </p:sp>
      <p:pic>
        <p:nvPicPr>
          <p:cNvPr id="8" name="Content Placeholder 7" descr="RF Asset Registry (Existing IOAG) 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5323" r="5216" b="26615"/>
          <a:stretch/>
        </p:blipFill>
        <p:spPr>
          <a:xfrm>
            <a:off x="507996" y="857249"/>
            <a:ext cx="8202083" cy="8009093"/>
          </a:xfrm>
        </p:spPr>
      </p:pic>
    </p:spTree>
    <p:extLst>
      <p:ext uri="{BB962C8B-B14F-4D97-AF65-F5344CB8AC3E}">
        <p14:creationId xmlns:p14="http://schemas.microsoft.com/office/powerpoint/2010/main" val="288160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Site &amp; Aperture Registry </a:t>
            </a:r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2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Defines a new Service Site and Aperture registry</a:t>
            </a:r>
          </a:p>
          <a:p>
            <a:pPr lvl="1"/>
            <a:r>
              <a:rPr lang="en-US" dirty="0" smtClean="0"/>
              <a:t>Tied to the RF Asset Registry using the Aperture </a:t>
            </a:r>
            <a:r>
              <a:rPr lang="en-US" dirty="0" smtClean="0"/>
              <a:t>OIDs as the unique ID</a:t>
            </a:r>
          </a:p>
          <a:p>
            <a:pPr lvl="1"/>
            <a:r>
              <a:rPr lang="en-US" dirty="0" smtClean="0"/>
              <a:t>A spacecraft (that does relay or PSLT) may be a Site too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registry changes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 smtClean="0"/>
              <a:t>Unique OIDs for all Sites that are registered, in addition to the Apertures at a Site</a:t>
            </a:r>
          </a:p>
          <a:p>
            <a:pPr lvl="1"/>
            <a:r>
              <a:rPr lang="en-US" dirty="0" smtClean="0"/>
              <a:t>A Site may have zero or more Apertures and zero or more Services</a:t>
            </a:r>
          </a:p>
          <a:p>
            <a:pPr lvl="1"/>
            <a:r>
              <a:rPr lang="en-US" dirty="0" smtClean="0"/>
              <a:t>A Site may be a static place on the Earth’s surface, or on another planetary </a:t>
            </a:r>
            <a:r>
              <a:rPr lang="en-US" dirty="0" smtClean="0"/>
              <a:t>body (PSLT), </a:t>
            </a:r>
            <a:r>
              <a:rPr lang="en-US" dirty="0" smtClean="0"/>
              <a:t>or in </a:t>
            </a:r>
            <a:r>
              <a:rPr lang="en-US" dirty="0" smtClean="0"/>
              <a:t>orbit (relay spacecraft)</a:t>
            </a:r>
            <a:endParaRPr lang="en-US" dirty="0" smtClean="0"/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r>
              <a:rPr lang="en-US" dirty="0" smtClean="0"/>
              <a:t>Adds Site name, abbreviation, and alias attributes</a:t>
            </a:r>
          </a:p>
        </p:txBody>
      </p:sp>
    </p:spTree>
    <p:extLst>
      <p:ext uri="{BB962C8B-B14F-4D97-AF65-F5344CB8AC3E}">
        <p14:creationId xmlns:p14="http://schemas.microsoft.com/office/powerpoint/2010/main" val="240220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Site &amp; Aperture Registry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Content Placeholder 5" descr="CCSDS Asset Registry relationships++ 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1422" r="6280" b="15595"/>
          <a:stretch/>
        </p:blipFill>
        <p:spPr>
          <a:xfrm>
            <a:off x="90717" y="1047233"/>
            <a:ext cx="8856257" cy="5666179"/>
          </a:xfrm>
        </p:spPr>
      </p:pic>
    </p:spTree>
    <p:extLst>
      <p:ext uri="{BB962C8B-B14F-4D97-AF65-F5344CB8AC3E}">
        <p14:creationId xmlns:p14="http://schemas.microsoft.com/office/powerpoint/2010/main" val="138939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Site &amp; Aperture Internal Relationships</a:t>
            </a:r>
            <a:endParaRPr lang="en-US" dirty="0"/>
          </a:p>
        </p:txBody>
      </p:sp>
      <p:pic>
        <p:nvPicPr>
          <p:cNvPr id="5" name="Content Placeholder 4" descr="Service Site &amp; Aperture Registry++ Relationships v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455083" y="1342946"/>
            <a:ext cx="10033000" cy="5517764"/>
          </a:xfrm>
        </p:spPr>
      </p:pic>
    </p:spTree>
    <p:extLst>
      <p:ext uri="{BB962C8B-B14F-4D97-AF65-F5344CB8AC3E}">
        <p14:creationId xmlns:p14="http://schemas.microsoft.com/office/powerpoint/2010/main" val="28129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Registry Re-engineering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issues with the current CCSDS registries have been identified</a:t>
            </a:r>
          </a:p>
          <a:p>
            <a:r>
              <a:rPr lang="en-US" dirty="0" smtClean="0"/>
              <a:t>A study has been performed to develop an approach to remove issues and to clarify the common / core registries for re-use</a:t>
            </a:r>
          </a:p>
          <a:p>
            <a:r>
              <a:rPr lang="en-US" dirty="0" smtClean="0"/>
              <a:t>The following pages describe the proposed approach, registry contents, and relationships</a:t>
            </a:r>
          </a:p>
          <a:p>
            <a:r>
              <a:rPr lang="en-US" dirty="0" smtClean="0"/>
              <a:t>It also adds unique identifiers for all objects, following CSS approach, that permits unambiguous cross-referencing when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18"/>
            <a:ext cx="8229600" cy="734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Site &amp; Asset Registry</a:t>
            </a:r>
            <a:endParaRPr lang="en-US" dirty="0"/>
          </a:p>
        </p:txBody>
      </p:sp>
      <p:pic>
        <p:nvPicPr>
          <p:cNvPr id="4" name="Content Placeholder 3" descr="Service Site and Aperture (GS, Antenna)++ 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3982" r="6282" b="4314"/>
          <a:stretch/>
        </p:blipFill>
        <p:spPr>
          <a:xfrm>
            <a:off x="-63785" y="641451"/>
            <a:ext cx="9207785" cy="7407085"/>
          </a:xfrm>
        </p:spPr>
      </p:pic>
    </p:spTree>
    <p:extLst>
      <p:ext uri="{BB962C8B-B14F-4D97-AF65-F5344CB8AC3E}">
        <p14:creationId xmlns:p14="http://schemas.microsoft.com/office/powerpoint/2010/main" val="360098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that need unique 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Organizations (and sub-elements)</a:t>
            </a:r>
          </a:p>
          <a:p>
            <a:r>
              <a:rPr lang="en-US" dirty="0" smtClean="0"/>
              <a:t>Persons</a:t>
            </a:r>
          </a:p>
          <a:p>
            <a:r>
              <a:rPr lang="en-US" dirty="0" smtClean="0"/>
              <a:t>Spacecraft</a:t>
            </a:r>
          </a:p>
          <a:p>
            <a:r>
              <a:rPr lang="en-US" dirty="0" smtClean="0"/>
              <a:t>Sites (including spacecraft) &amp; Apertures (Antennas)</a:t>
            </a:r>
          </a:p>
          <a:p>
            <a:r>
              <a:rPr lang="en-US" dirty="0" smtClean="0"/>
              <a:t>Service Provider Sites </a:t>
            </a:r>
          </a:p>
          <a:p>
            <a:r>
              <a:rPr lang="en-US" dirty="0" smtClean="0"/>
              <a:t>All CSS assigned identifiers</a:t>
            </a:r>
          </a:p>
          <a:p>
            <a:r>
              <a:rPr lang="en-US" dirty="0" smtClean="0"/>
              <a:t>Roles (both org &amp; person role types)</a:t>
            </a:r>
          </a:p>
          <a:p>
            <a:endParaRPr lang="en-US" dirty="0"/>
          </a:p>
          <a:p>
            <a:r>
              <a:rPr lang="en-US" dirty="0"/>
              <a:t>Countries (use ISO-3166-1 code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6"/>
            <a:ext cx="8229600" cy="769283"/>
          </a:xfrm>
        </p:spPr>
        <p:txBody>
          <a:bodyPr/>
          <a:lstStyle/>
          <a:p>
            <a:r>
              <a:rPr lang="en-US" dirty="0" smtClean="0"/>
              <a:t>OID Tree proposal (flattened)</a:t>
            </a:r>
            <a:endParaRPr lang="en-US" dirty="0"/>
          </a:p>
        </p:txBody>
      </p:sp>
      <p:pic>
        <p:nvPicPr>
          <p:cNvPr id="4" name="Content Placeholder 3" descr="CCSDS OID Tree flat 10Jul15 v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4414" r="5243" b="10529"/>
          <a:stretch/>
        </p:blipFill>
        <p:spPr>
          <a:xfrm>
            <a:off x="-11340" y="941241"/>
            <a:ext cx="9877069" cy="6327839"/>
          </a:xfrm>
        </p:spPr>
      </p:pic>
    </p:spTree>
    <p:extLst>
      <p:ext uri="{BB962C8B-B14F-4D97-AF65-F5344CB8AC3E}">
        <p14:creationId xmlns:p14="http://schemas.microsoft.com/office/powerpoint/2010/main" val="60418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CCSDS </a:t>
            </a:r>
            <a:r>
              <a:rPr lang="en-US" dirty="0" smtClean="0"/>
              <a:t>Registry Update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Uses patterns from the existing SCID and MACAO registries</a:t>
            </a:r>
          </a:p>
          <a:p>
            <a:r>
              <a:rPr lang="en-US" dirty="0" smtClean="0"/>
              <a:t>All organizations have responsibility for managing updates to their own data</a:t>
            </a:r>
          </a:p>
          <a:p>
            <a:pPr lvl="1"/>
            <a:r>
              <a:rPr lang="en-US" dirty="0" smtClean="0"/>
              <a:t>The Agency </a:t>
            </a:r>
            <a:r>
              <a:rPr lang="en-US" dirty="0" err="1" smtClean="0"/>
              <a:t>HoD</a:t>
            </a:r>
            <a:r>
              <a:rPr lang="en-US" dirty="0" smtClean="0"/>
              <a:t> (or Org </a:t>
            </a:r>
            <a:r>
              <a:rPr lang="en-US" dirty="0" err="1" smtClean="0"/>
              <a:t>PoC</a:t>
            </a:r>
            <a:r>
              <a:rPr lang="en-US" dirty="0" smtClean="0"/>
              <a:t>) must appoint one or more Agency Representatives (AR) to request changes to their data </a:t>
            </a:r>
          </a:p>
          <a:p>
            <a:pPr lvl="1"/>
            <a:r>
              <a:rPr lang="en-US" dirty="0" smtClean="0"/>
              <a:t>Only the appointed AR(s) can request changes</a:t>
            </a:r>
          </a:p>
          <a:p>
            <a:pPr lvl="1"/>
            <a:r>
              <a:rPr lang="en-US" dirty="0" smtClean="0"/>
              <a:t>A member of the SANA staff will make the actual changes</a:t>
            </a:r>
          </a:p>
          <a:p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Unique OIDs for all organizations, persons, or objects that are registered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1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8"/>
            <a:ext cx="822960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Top Level </a:t>
            </a:r>
            <a:r>
              <a:rPr lang="en-US" dirty="0"/>
              <a:t>CCSDS Registry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CCSDS registries, counting both the SANA and the CCSDS Web Site, now include the following;</a:t>
            </a:r>
          </a:p>
          <a:p>
            <a:pPr lvl="1"/>
            <a:r>
              <a:rPr lang="en-US" sz="2100" u="sng" dirty="0"/>
              <a:t>Ten separate "organization" type registries </a:t>
            </a:r>
            <a:r>
              <a:rPr lang="en-US" sz="2100" dirty="0"/>
              <a:t>(member, observer, affiliate, operator, </a:t>
            </a:r>
            <a:r>
              <a:rPr lang="en-US" sz="2100" dirty="0" smtClean="0"/>
              <a:t>originator) </a:t>
            </a:r>
            <a:r>
              <a:rPr lang="en-US" sz="2100" dirty="0"/>
              <a:t>with different levels of completeness and accuracy, ranging from a full spec </a:t>
            </a:r>
            <a:r>
              <a:rPr lang="en-US" sz="2100" dirty="0" smtClean="0"/>
              <a:t>(name, address, point of contact, email, </a:t>
            </a:r>
            <a:r>
              <a:rPr lang="en-US" sz="2100" dirty="0" err="1" smtClean="0"/>
              <a:t>etc</a:t>
            </a:r>
            <a:r>
              <a:rPr lang="en-US" sz="2100" dirty="0" smtClean="0"/>
              <a:t>) to </a:t>
            </a:r>
            <a:r>
              <a:rPr lang="en-US" sz="2100" dirty="0"/>
              <a:t>a "1024 character </a:t>
            </a:r>
            <a:r>
              <a:rPr lang="en-US" sz="2100" dirty="0" smtClean="0"/>
              <a:t>string”</a:t>
            </a:r>
            <a:endParaRPr lang="en-US" sz="2100" dirty="0"/>
          </a:p>
          <a:p>
            <a:pPr lvl="2"/>
            <a:r>
              <a:rPr lang="en-US" sz="1700" dirty="0" smtClean="0"/>
              <a:t>Includes two new "</a:t>
            </a:r>
            <a:r>
              <a:rPr lang="en-US" sz="1700" dirty="0"/>
              <a:t>organization type </a:t>
            </a:r>
            <a:r>
              <a:rPr lang="en-US" sz="1700" dirty="0" smtClean="0"/>
              <a:t>registries” proposed </a:t>
            </a:r>
            <a:r>
              <a:rPr lang="en-US" sz="1700" dirty="0"/>
              <a:t>by SOIS and CSS, </a:t>
            </a:r>
            <a:r>
              <a:rPr lang="en-US" sz="1700" dirty="0" smtClean="0"/>
              <a:t>with weak “1024 </a:t>
            </a:r>
            <a:r>
              <a:rPr lang="en-US" sz="1700" dirty="0"/>
              <a:t>character </a:t>
            </a:r>
            <a:r>
              <a:rPr lang="en-US" sz="1700" dirty="0" smtClean="0"/>
              <a:t>string” type specs, more </a:t>
            </a:r>
            <a:r>
              <a:rPr lang="en-US" sz="1700" dirty="0"/>
              <a:t>are surely on the way</a:t>
            </a:r>
          </a:p>
          <a:p>
            <a:pPr lvl="1"/>
            <a:r>
              <a:rPr lang="en-US" sz="2100" dirty="0"/>
              <a:t> </a:t>
            </a:r>
            <a:r>
              <a:rPr lang="en-US" sz="2100" u="sng" dirty="0"/>
              <a:t>Four different "contacts" registries </a:t>
            </a:r>
            <a:r>
              <a:rPr lang="en-US" sz="2100" dirty="0"/>
              <a:t>(contacts, </a:t>
            </a:r>
            <a:r>
              <a:rPr lang="en-US" sz="2100" dirty="0" err="1"/>
              <a:t>PoC</a:t>
            </a:r>
            <a:r>
              <a:rPr lang="en-US" sz="2100" dirty="0"/>
              <a:t>, </a:t>
            </a:r>
            <a:r>
              <a:rPr lang="en-US" sz="2100" dirty="0" err="1"/>
              <a:t>HoD</a:t>
            </a:r>
            <a:r>
              <a:rPr lang="en-US" sz="2100" dirty="0"/>
              <a:t>) with different levels of completeness and accuracy</a:t>
            </a:r>
          </a:p>
          <a:p>
            <a:pPr lvl="2"/>
            <a:r>
              <a:rPr lang="en-US" sz="1700" dirty="0"/>
              <a:t>Two new, weakly specified, </a:t>
            </a:r>
            <a:r>
              <a:rPr lang="en-US" sz="1700" dirty="0" smtClean="0"/>
              <a:t>”contact" </a:t>
            </a:r>
            <a:r>
              <a:rPr lang="en-US" sz="1700" dirty="0"/>
              <a:t>type registries were just proposed by SOIS and CSS, more are surely on the way</a:t>
            </a:r>
          </a:p>
          <a:p>
            <a:pPr lvl="1"/>
            <a:r>
              <a:rPr lang="en-US" sz="2100" u="sng" dirty="0"/>
              <a:t>Two different antenna and station registries </a:t>
            </a:r>
            <a:r>
              <a:rPr lang="en-US" sz="2100" dirty="0"/>
              <a:t>(plus </a:t>
            </a:r>
            <a:r>
              <a:rPr lang="en-US" sz="2100" dirty="0" smtClean="0"/>
              <a:t>future optical assets and a new, weakly specified, station registry from </a:t>
            </a:r>
            <a:r>
              <a:rPr lang="en-US" sz="2100" dirty="0"/>
              <a:t>CSS</a:t>
            </a:r>
            <a:r>
              <a:rPr lang="en-US" sz="2100" dirty="0" smtClean="0"/>
              <a:t>)</a:t>
            </a:r>
          </a:p>
          <a:p>
            <a:endParaRPr lang="en-US" sz="2400" dirty="0" smtClean="0">
              <a:solidFill>
                <a:srgbClr val="FF00FF"/>
              </a:solidFill>
            </a:endParaRPr>
          </a:p>
          <a:p>
            <a:r>
              <a:rPr lang="en-US" sz="2400" dirty="0" smtClean="0">
                <a:solidFill>
                  <a:srgbClr val="FF00FF"/>
                </a:solidFill>
              </a:rPr>
              <a:t>There </a:t>
            </a:r>
            <a:r>
              <a:rPr lang="en-US" sz="2400" dirty="0">
                <a:solidFill>
                  <a:srgbClr val="FF00FF"/>
                </a:solidFill>
              </a:rPr>
              <a:t>is little real guidance for creators of new </a:t>
            </a:r>
            <a:r>
              <a:rPr lang="en-US" sz="2400" dirty="0" smtClean="0">
                <a:solidFill>
                  <a:srgbClr val="FF00FF"/>
                </a:solidFill>
              </a:rPr>
              <a:t>registries, and none about re-use of existing ones</a:t>
            </a:r>
            <a:endParaRPr lang="en-US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1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SEA/SSG </a:t>
            </a:r>
            <a:r>
              <a:rPr lang="en-US" dirty="0" smtClean="0"/>
              <a:t>Registry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Identify a defined set of categories of registries with some well defined policies</a:t>
            </a:r>
          </a:p>
          <a:p>
            <a:endParaRPr lang="en-US" sz="2400" dirty="0" smtClean="0"/>
          </a:p>
          <a:p>
            <a:r>
              <a:rPr lang="en-US" sz="2400" dirty="0" smtClean="0"/>
              <a:t>Initial set of categories:</a:t>
            </a:r>
          </a:p>
          <a:p>
            <a:pPr lvl="1"/>
            <a:r>
              <a:rPr lang="en-US" sz="1800" dirty="0" smtClean="0"/>
              <a:t>Enterprise r</a:t>
            </a:r>
            <a:r>
              <a:rPr lang="en-US" sz="1800" dirty="0" smtClean="0"/>
              <a:t>egistries </a:t>
            </a:r>
            <a:r>
              <a:rPr lang="en-US" sz="1800" dirty="0" smtClean="0"/>
              <a:t>with information managed (or requested) by </a:t>
            </a:r>
            <a:r>
              <a:rPr lang="en-US" sz="1800" dirty="0" smtClean="0"/>
              <a:t>agencies and other participating organizations</a:t>
            </a:r>
            <a:endParaRPr lang="en-US" sz="1800" dirty="0" smtClean="0"/>
          </a:p>
          <a:p>
            <a:pPr lvl="1"/>
            <a:r>
              <a:rPr lang="en-US" sz="1800" dirty="0" smtClean="0"/>
              <a:t>Global r</a:t>
            </a:r>
            <a:r>
              <a:rPr lang="en-US" sz="1800" dirty="0" smtClean="0"/>
              <a:t>egistries </a:t>
            </a:r>
            <a:r>
              <a:rPr lang="en-US" sz="1800" dirty="0" smtClean="0"/>
              <a:t>with cross-cutting information that is “owned” at CESG level but curated by SANA with guidance from one or more Expert Groups</a:t>
            </a:r>
          </a:p>
          <a:p>
            <a:pPr lvl="1"/>
            <a:r>
              <a:rPr lang="en-US" sz="1800" dirty="0" smtClean="0"/>
              <a:t>Registries with information that is local and managed by Areas (or WG)</a:t>
            </a:r>
          </a:p>
          <a:p>
            <a:pPr lvl="1"/>
            <a:endParaRPr lang="en-US" sz="1800" dirty="0"/>
          </a:p>
          <a:p>
            <a:r>
              <a:rPr lang="en-US" sz="2400" dirty="0" smtClean="0"/>
              <a:t>Require WGs to re-use existing well specified registries instead of inventing new, weakly specified, ones:</a:t>
            </a:r>
          </a:p>
          <a:p>
            <a:pPr lvl="1"/>
            <a:r>
              <a:rPr lang="en-US" sz="1800" dirty="0"/>
              <a:t>Add new organizations and contacts as </a:t>
            </a:r>
            <a:r>
              <a:rPr lang="en-US" sz="1800" dirty="0" smtClean="0"/>
              <a:t>needed to existing registries</a:t>
            </a:r>
            <a:endParaRPr lang="en-US" sz="1800" dirty="0"/>
          </a:p>
          <a:p>
            <a:pPr lvl="1"/>
            <a:r>
              <a:rPr lang="en-US" sz="1800" dirty="0"/>
              <a:t>Add new roles and other attributes as needed</a:t>
            </a:r>
          </a:p>
          <a:p>
            <a:endParaRPr lang="en-US" sz="1800" dirty="0">
              <a:ea typeface="ＭＳ Ｐゴシック" pitchFamily="-107" charset="-128"/>
            </a:endParaRPr>
          </a:p>
          <a:p>
            <a:r>
              <a:rPr lang="en-US" sz="2400" dirty="0" smtClean="0"/>
              <a:t>Following charts describe the SANA roles and these categories in more detail along with some examples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0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922"/>
            <a:ext cx="8229600" cy="1143000"/>
          </a:xfrm>
        </p:spPr>
        <p:txBody>
          <a:bodyPr/>
          <a:lstStyle/>
          <a:p>
            <a:r>
              <a:rPr lang="en-US" dirty="0" smtClean="0"/>
              <a:t>CCSDS SANA Databases</a:t>
            </a:r>
            <a:endParaRPr lang="en-US" dirty="0"/>
          </a:p>
        </p:txBody>
      </p:sp>
      <p:pic>
        <p:nvPicPr>
          <p:cNvPr id="4" name="Content Placeholder 3" descr="CCSDS SANA Databases v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9580" r="5105" b="8033"/>
          <a:stretch/>
        </p:blipFill>
        <p:spPr>
          <a:xfrm>
            <a:off x="369946" y="771144"/>
            <a:ext cx="8474971" cy="5987215"/>
          </a:xfrm>
        </p:spPr>
      </p:pic>
    </p:spTree>
    <p:extLst>
      <p:ext uri="{BB962C8B-B14F-4D97-AF65-F5344CB8AC3E}">
        <p14:creationId xmlns:p14="http://schemas.microsoft.com/office/powerpoint/2010/main" val="215727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CCSDS Org &amp; Person Registry Management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CCSDS Website (Brian)</a:t>
            </a:r>
          </a:p>
          <a:p>
            <a:pPr lvl="1"/>
            <a:r>
              <a:rPr lang="en-US" dirty="0" smtClean="0"/>
              <a:t>Retain curation of existing CCSDS organization and person registries</a:t>
            </a:r>
          </a:p>
          <a:p>
            <a:pPr lvl="1"/>
            <a:r>
              <a:rPr lang="en-US" dirty="0" smtClean="0"/>
              <a:t>Use assigned OID (from SANA) as unique tags for organizations and persons</a:t>
            </a:r>
          </a:p>
          <a:p>
            <a:pPr lvl="1"/>
            <a:r>
              <a:rPr lang="en-US" dirty="0" smtClean="0"/>
              <a:t>Provide updated organization </a:t>
            </a:r>
            <a:r>
              <a:rPr lang="en-US" dirty="0"/>
              <a:t>and </a:t>
            </a:r>
            <a:r>
              <a:rPr lang="en-US" dirty="0" smtClean="0"/>
              <a:t>person data to SANA via programmatic or “data dump” interface (TBD)</a:t>
            </a:r>
          </a:p>
          <a:p>
            <a:endParaRPr lang="en-US" dirty="0" smtClean="0"/>
          </a:p>
          <a:p>
            <a:r>
              <a:rPr lang="en-US" dirty="0" smtClean="0"/>
              <a:t>SANA (Marc &amp; team)</a:t>
            </a:r>
          </a:p>
          <a:p>
            <a:pPr lvl="1"/>
            <a:r>
              <a:rPr lang="en-US" dirty="0" smtClean="0"/>
              <a:t>Retain curation of all other registries</a:t>
            </a:r>
          </a:p>
          <a:p>
            <a:pPr lvl="1"/>
            <a:r>
              <a:rPr lang="en-US" dirty="0" smtClean="0"/>
              <a:t>Provide unique OIDs for organizations, persons, RF Assets, and other objects, as needed</a:t>
            </a:r>
          </a:p>
          <a:p>
            <a:pPr lvl="1"/>
            <a:r>
              <a:rPr lang="en-US" dirty="0" smtClean="0"/>
              <a:t>Acquire </a:t>
            </a:r>
            <a:r>
              <a:rPr lang="en-US" dirty="0"/>
              <a:t>organizations and </a:t>
            </a:r>
            <a:r>
              <a:rPr lang="en-US" dirty="0" smtClean="0"/>
              <a:t>persons data from CCSDS Website whenever it is updated</a:t>
            </a:r>
          </a:p>
          <a:p>
            <a:pPr lvl="1"/>
            <a:r>
              <a:rPr lang="en-US" dirty="0" smtClean="0"/>
              <a:t>Merge into operational &amp; extensible SANA registries that have programmatic interfaces, using the unique OID “handle”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4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CCSDS </a:t>
            </a:r>
            <a:r>
              <a:rPr lang="en-US" dirty="0" smtClean="0"/>
              <a:t>Enterprise (Org </a:t>
            </a:r>
            <a:r>
              <a:rPr lang="en-US" dirty="0"/>
              <a:t>&amp; </a:t>
            </a:r>
            <a:r>
              <a:rPr lang="en-US" dirty="0" smtClean="0"/>
              <a:t>Person) </a:t>
            </a:r>
            <a:r>
              <a:rPr lang="en-US" dirty="0" smtClean="0"/>
              <a:t>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1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Patterned after the existing SCID and MACAO registries</a:t>
            </a:r>
          </a:p>
          <a:p>
            <a:r>
              <a:rPr lang="en-US" dirty="0" smtClean="0"/>
              <a:t>Use the same pattern of requiring:</a:t>
            </a:r>
          </a:p>
          <a:p>
            <a:pPr lvl="1"/>
            <a:r>
              <a:rPr lang="en-US" dirty="0" smtClean="0"/>
              <a:t>An agency to identify a Head of Delegation (</a:t>
            </a:r>
            <a:r>
              <a:rPr lang="en-US" dirty="0" err="1" smtClean="0"/>
              <a:t>HoD</a:t>
            </a:r>
            <a:r>
              <a:rPr lang="en-US" dirty="0" smtClean="0"/>
              <a:t>, also the CMC member)</a:t>
            </a:r>
          </a:p>
          <a:p>
            <a:pPr lvl="1"/>
            <a:r>
              <a:rPr lang="en-US" dirty="0" smtClean="0"/>
              <a:t>The Agency </a:t>
            </a:r>
            <a:r>
              <a:rPr lang="en-US" dirty="0" err="1" smtClean="0"/>
              <a:t>HoD</a:t>
            </a:r>
            <a:r>
              <a:rPr lang="en-US" dirty="0" smtClean="0"/>
              <a:t> to appoint one or more Agency Representatives (AR) to request changes to the </a:t>
            </a:r>
            <a:r>
              <a:rPr lang="en-US" dirty="0" smtClean="0"/>
              <a:t>different kinds of agency </a:t>
            </a:r>
            <a:r>
              <a:rPr lang="en-US" dirty="0" smtClean="0"/>
              <a:t>data </a:t>
            </a:r>
            <a:endParaRPr lang="en-US" dirty="0" smtClean="0"/>
          </a:p>
          <a:p>
            <a:pPr lvl="1"/>
            <a:r>
              <a:rPr lang="en-US" dirty="0" smtClean="0"/>
              <a:t>One AR may handle one or more different kinds of data</a:t>
            </a:r>
            <a:endParaRPr lang="en-US" dirty="0" smtClean="0"/>
          </a:p>
          <a:p>
            <a:pPr lvl="1"/>
            <a:r>
              <a:rPr lang="en-US" dirty="0" smtClean="0"/>
              <a:t>Member Agencies to sponsor Observer agencies in their country</a:t>
            </a:r>
          </a:p>
          <a:p>
            <a:pPr lvl="1"/>
            <a:r>
              <a:rPr lang="en-US" dirty="0" smtClean="0"/>
              <a:t>Member or observer agencies to sponsor affiliates or data providers in their country</a:t>
            </a:r>
          </a:p>
          <a:p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Unique OIDs for all organizations, persons, or objects that are registered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1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5" name="Content Placeholder 4" descr="CCSDS Organization relationships (trim) 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8344" r="7813" b="41083"/>
          <a:stretch/>
        </p:blipFill>
        <p:spPr>
          <a:xfrm>
            <a:off x="0" y="1939177"/>
            <a:ext cx="8984853" cy="4445367"/>
          </a:xfrm>
        </p:spPr>
      </p:pic>
    </p:spTree>
    <p:extLst>
      <p:ext uri="{BB962C8B-B14F-4D97-AF65-F5344CB8AC3E}">
        <p14:creationId xmlns:p14="http://schemas.microsoft.com/office/powerpoint/2010/main" val="157178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270"/>
            <a:ext cx="8229600" cy="1143000"/>
          </a:xfrm>
        </p:spPr>
        <p:txBody>
          <a:bodyPr/>
          <a:lstStyle/>
          <a:p>
            <a:r>
              <a:rPr lang="en-US" dirty="0" smtClean="0"/>
              <a:t>Organization Type Database</a:t>
            </a:r>
            <a:endParaRPr lang="en-US" dirty="0"/>
          </a:p>
        </p:txBody>
      </p:sp>
      <p:pic>
        <p:nvPicPr>
          <p:cNvPr id="4" name="Content Placeholder 3" descr="CCSDS Organization types &amp; relationships 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32566" r="17232" b="4326"/>
          <a:stretch/>
        </p:blipFill>
        <p:spPr>
          <a:xfrm>
            <a:off x="1417455" y="827837"/>
            <a:ext cx="5635206" cy="5917944"/>
          </a:xfrm>
        </p:spPr>
      </p:pic>
    </p:spTree>
    <p:extLst>
      <p:ext uri="{BB962C8B-B14F-4D97-AF65-F5344CB8AC3E}">
        <p14:creationId xmlns:p14="http://schemas.microsoft.com/office/powerpoint/2010/main" val="214574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30948</TotalTime>
  <Words>1153</Words>
  <Application>Microsoft Macintosh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CCSDS Registry Re-Engineering Organizations &amp; Persons SCIDs, Assets (new) &amp; OID Tree</vt:lpstr>
      <vt:lpstr>CCSDS Registry Re-engineering</vt:lpstr>
      <vt:lpstr>Top Level CCSDS Registry Issues</vt:lpstr>
      <vt:lpstr>SEA/SSG Registry Proposal</vt:lpstr>
      <vt:lpstr>CCSDS SANA Databases</vt:lpstr>
      <vt:lpstr>CCSDS Org &amp; Person Registry Management Approach</vt:lpstr>
      <vt:lpstr>CCSDS Enterprise (Org &amp; Person) Registries</vt:lpstr>
      <vt:lpstr>Organization Relationships</vt:lpstr>
      <vt:lpstr>Organization Type Database</vt:lpstr>
      <vt:lpstr>Person Relationships</vt:lpstr>
      <vt:lpstr>Person Type Database</vt:lpstr>
      <vt:lpstr>CCSDS SCID Registry</vt:lpstr>
      <vt:lpstr>SCID Registry Relationships</vt:lpstr>
      <vt:lpstr>Spacecraft Registry</vt:lpstr>
      <vt:lpstr>RF Asset Registry</vt:lpstr>
      <vt:lpstr>RF Asset Registry</vt:lpstr>
      <vt:lpstr>Service Site &amp; Aperture Registry Registry</vt:lpstr>
      <vt:lpstr>Service Site &amp; Aperture Registry Relationships</vt:lpstr>
      <vt:lpstr>Service Site &amp; Aperture Internal Relationships</vt:lpstr>
      <vt:lpstr>Service Site &amp; Asset Registry</vt:lpstr>
      <vt:lpstr>Objects that need unique OIDs</vt:lpstr>
      <vt:lpstr>OID Tree proposal (flattened)</vt:lpstr>
      <vt:lpstr>CCSDS Registry Update Summary</vt:lpstr>
    </vt:vector>
  </TitlesOfParts>
  <Company>NASA/JPL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Registry Proposal</dc:title>
  <dc:creator>Peter Shames</dc:creator>
  <cp:lastModifiedBy>Peter Shames</cp:lastModifiedBy>
  <cp:revision>22</cp:revision>
  <dcterms:created xsi:type="dcterms:W3CDTF">2015-06-18T19:50:28Z</dcterms:created>
  <dcterms:modified xsi:type="dcterms:W3CDTF">2015-07-13T21:15:26Z</dcterms:modified>
</cp:coreProperties>
</file>