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vml" ContentType="application/vnd.openxmlformats-officedocument.vmlDrawi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embeddings/oleObject1.bin" ContentType="application/vnd.openxmlformats-officedocument.oleObject"/>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30"/>
  </p:notesMasterIdLst>
  <p:handoutMasterIdLst>
    <p:handoutMasterId r:id="rId31"/>
  </p:handoutMasterIdLst>
  <p:sldIdLst>
    <p:sldId id="644" r:id="rId2"/>
    <p:sldId id="701" r:id="rId3"/>
    <p:sldId id="712" r:id="rId4"/>
    <p:sldId id="734" r:id="rId5"/>
    <p:sldId id="704" r:id="rId6"/>
    <p:sldId id="708" r:id="rId7"/>
    <p:sldId id="709" r:id="rId8"/>
    <p:sldId id="719" r:id="rId9"/>
    <p:sldId id="726" r:id="rId10"/>
    <p:sldId id="722" r:id="rId11"/>
    <p:sldId id="711" r:id="rId12"/>
    <p:sldId id="710" r:id="rId13"/>
    <p:sldId id="723" r:id="rId14"/>
    <p:sldId id="718" r:id="rId15"/>
    <p:sldId id="716" r:id="rId16"/>
    <p:sldId id="717" r:id="rId17"/>
    <p:sldId id="725" r:id="rId18"/>
    <p:sldId id="727" r:id="rId19"/>
    <p:sldId id="724" r:id="rId20"/>
    <p:sldId id="720" r:id="rId21"/>
    <p:sldId id="733" r:id="rId22"/>
    <p:sldId id="732" r:id="rId23"/>
    <p:sldId id="728" r:id="rId24"/>
    <p:sldId id="729" r:id="rId25"/>
    <p:sldId id="730" r:id="rId26"/>
    <p:sldId id="731" r:id="rId27"/>
    <p:sldId id="721" r:id="rId28"/>
    <p:sldId id="715" r:id="rId29"/>
  </p:sldIdLst>
  <p:sldSz cx="9144000" cy="6858000" type="letter"/>
  <p:notesSz cx="7315200" cy="9601200"/>
  <p:defaultTextStyle>
    <a:defPPr>
      <a:defRPr lang="en-US"/>
    </a:defPPr>
    <a:lvl1pPr algn="l" rtl="0" fontAlgn="base">
      <a:spcBef>
        <a:spcPct val="0"/>
      </a:spcBef>
      <a:spcAft>
        <a:spcPct val="0"/>
      </a:spcAft>
      <a:defRPr sz="2400" b="1"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sz="2400" b="1"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sz="2400" b="1"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sz="2400" b="1"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sz="2400" b="1"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b="1"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b="1"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b="1"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b="1"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99A6"/>
    <a:srgbClr val="800080"/>
    <a:srgbClr val="A50021"/>
    <a:srgbClr val="0000FF"/>
    <a:srgbClr val="CC0000"/>
    <a:srgbClr val="BF7512"/>
    <a:srgbClr val="FA0DAA"/>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p:restoredLeft sz="11936" autoAdjust="0"/>
    <p:restoredTop sz="99449" autoAdjust="0"/>
  </p:normalViewPr>
  <p:slideViewPr>
    <p:cSldViewPr>
      <p:cViewPr varScale="1">
        <p:scale>
          <a:sx n="204" d="100"/>
          <a:sy n="204" d="100"/>
        </p:scale>
        <p:origin x="-120" y="-104"/>
      </p:cViewPr>
      <p:guideLst>
        <p:guide orient="horz" pos="792"/>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35" d="100"/>
          <a:sy n="35" d="100"/>
        </p:scale>
        <p:origin x="-1494" y="-72"/>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notesMaster" Target="notesMasters/notesMaster1.xml"/><Relationship Id="rId31" Type="http://schemas.openxmlformats.org/officeDocument/2006/relationships/handoutMaster" Target="handoutMasters/handoutMaster1.xml"/><Relationship Id="rId32" Type="http://schemas.openxmlformats.org/officeDocument/2006/relationships/printerSettings" Target="printerSettings/printerSettings1.bin"/><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778EAD6-55C9-484E-9DE9-E634816C1FF1}" type="doc">
      <dgm:prSet loTypeId="urn:microsoft.com/office/officeart/2009/3/layout/RandomtoResultProcess" loCatId="process" qsTypeId="urn:microsoft.com/office/officeart/2005/8/quickstyle/simple1" qsCatId="simple" csTypeId="urn:microsoft.com/office/officeart/2005/8/colors/accent1_2" csCatId="accent1" phldr="1"/>
      <dgm:spPr/>
      <dgm:t>
        <a:bodyPr/>
        <a:lstStyle/>
        <a:p>
          <a:endParaRPr lang="en-US"/>
        </a:p>
      </dgm:t>
    </dgm:pt>
    <dgm:pt modelId="{AD93CC39-6F32-4396-B5D5-DFD7CD153B93}">
      <dgm:prSet phldrT="[Text]"/>
      <dgm:spPr/>
      <dgm:t>
        <a:bodyPr/>
        <a:lstStyle/>
        <a:p>
          <a:r>
            <a:rPr lang="en-US" dirty="0" smtClean="0"/>
            <a:t>WGs Develop Recommendations and Check Registries </a:t>
          </a:r>
          <a:endParaRPr lang="en-US" dirty="0"/>
        </a:p>
      </dgm:t>
    </dgm:pt>
    <dgm:pt modelId="{7FD5BC01-5490-453F-B211-F12B3F6B79A6}" type="parTrans" cxnId="{B35FA196-5ACC-4F6D-BD29-81DC263F164D}">
      <dgm:prSet/>
      <dgm:spPr/>
      <dgm:t>
        <a:bodyPr/>
        <a:lstStyle/>
        <a:p>
          <a:endParaRPr lang="en-US"/>
        </a:p>
      </dgm:t>
    </dgm:pt>
    <dgm:pt modelId="{C8274037-A389-4554-B981-D717FB72E9E4}" type="sibTrans" cxnId="{B35FA196-5ACC-4F6D-BD29-81DC263F164D}">
      <dgm:prSet/>
      <dgm:spPr/>
      <dgm:t>
        <a:bodyPr/>
        <a:lstStyle/>
        <a:p>
          <a:endParaRPr lang="en-US"/>
        </a:p>
      </dgm:t>
    </dgm:pt>
    <dgm:pt modelId="{38A58FAD-8F74-4FD9-9735-EA1A09EF7957}">
      <dgm:prSet phldrT="[Text]"/>
      <dgm:spPr/>
      <dgm:t>
        <a:bodyPr/>
        <a:lstStyle/>
        <a:p>
          <a:r>
            <a:rPr lang="en-US" dirty="0" smtClean="0"/>
            <a:t>ADs/DADs Oversight</a:t>
          </a:r>
          <a:endParaRPr lang="en-US" dirty="0"/>
        </a:p>
      </dgm:t>
    </dgm:pt>
    <dgm:pt modelId="{4394E66D-0729-409E-AA80-7272F2A435D0}" type="parTrans" cxnId="{E2BD7F4A-3821-4738-B908-07753275561C}">
      <dgm:prSet/>
      <dgm:spPr/>
      <dgm:t>
        <a:bodyPr/>
        <a:lstStyle/>
        <a:p>
          <a:endParaRPr lang="en-US"/>
        </a:p>
      </dgm:t>
    </dgm:pt>
    <dgm:pt modelId="{D270E778-65F0-467A-B6A6-A47086091EA4}" type="sibTrans" cxnId="{E2BD7F4A-3821-4738-B908-07753275561C}">
      <dgm:prSet/>
      <dgm:spPr/>
      <dgm:t>
        <a:bodyPr/>
        <a:lstStyle/>
        <a:p>
          <a:endParaRPr lang="en-US"/>
        </a:p>
      </dgm:t>
    </dgm:pt>
    <dgm:pt modelId="{05E4D985-2422-4A9D-ACB0-85573EED2E5D}">
      <dgm:prSet phldrT="[Text]"/>
      <dgm:spPr/>
      <dgm:t>
        <a:bodyPr/>
        <a:lstStyle/>
        <a:p>
          <a:r>
            <a:rPr lang="en-US" dirty="0" smtClean="0"/>
            <a:t>CESG Agency Review Poll</a:t>
          </a:r>
          <a:endParaRPr lang="en-US" dirty="0"/>
        </a:p>
      </dgm:t>
    </dgm:pt>
    <dgm:pt modelId="{88C778CE-4FC3-49EB-B830-EC5F09C45797}" type="parTrans" cxnId="{C25E3CC0-AA1D-438B-90E4-46584BAC5F4A}">
      <dgm:prSet/>
      <dgm:spPr/>
      <dgm:t>
        <a:bodyPr/>
        <a:lstStyle/>
        <a:p>
          <a:endParaRPr lang="en-US"/>
        </a:p>
      </dgm:t>
    </dgm:pt>
    <dgm:pt modelId="{F54FF338-8F0A-4809-9B57-61BE0B19C092}" type="sibTrans" cxnId="{C25E3CC0-AA1D-438B-90E4-46584BAC5F4A}">
      <dgm:prSet/>
      <dgm:spPr/>
      <dgm:t>
        <a:bodyPr/>
        <a:lstStyle/>
        <a:p>
          <a:endParaRPr lang="en-US"/>
        </a:p>
      </dgm:t>
    </dgm:pt>
    <dgm:pt modelId="{38EC4EF9-16D2-4843-B520-9ABEE7752FC0}">
      <dgm:prSet phldrT="[Text]"/>
      <dgm:spPr/>
      <dgm:t>
        <a:bodyPr/>
        <a:lstStyle/>
        <a:p>
          <a:r>
            <a:rPr lang="en-US" dirty="0" smtClean="0"/>
            <a:t>CESG Check</a:t>
          </a:r>
          <a:endParaRPr lang="en-US" dirty="0"/>
        </a:p>
      </dgm:t>
    </dgm:pt>
    <dgm:pt modelId="{78D30BA7-9E42-44A7-AA78-D801DEEDF713}" type="parTrans" cxnId="{5AE1AFE5-5344-4255-8C9E-BA4A9011FDD1}">
      <dgm:prSet/>
      <dgm:spPr/>
      <dgm:t>
        <a:bodyPr/>
        <a:lstStyle/>
        <a:p>
          <a:endParaRPr lang="en-US"/>
        </a:p>
      </dgm:t>
    </dgm:pt>
    <dgm:pt modelId="{361C32B7-E73C-4ED8-AB6E-4EDA4CB1F8AA}" type="sibTrans" cxnId="{5AE1AFE5-5344-4255-8C9E-BA4A9011FDD1}">
      <dgm:prSet/>
      <dgm:spPr/>
      <dgm:t>
        <a:bodyPr/>
        <a:lstStyle/>
        <a:p>
          <a:endParaRPr lang="en-US"/>
        </a:p>
      </dgm:t>
    </dgm:pt>
    <dgm:pt modelId="{CE74588F-15E9-449C-9721-6D7B68A18624}">
      <dgm:prSet phldrT="[Text]"/>
      <dgm:spPr/>
      <dgm:t>
        <a:bodyPr/>
        <a:lstStyle/>
        <a:p>
          <a:r>
            <a:rPr lang="en-US" dirty="0" smtClean="0"/>
            <a:t>AD signs off on registry management as part of requesting CESG release polls</a:t>
          </a:r>
          <a:endParaRPr lang="en-US" dirty="0"/>
        </a:p>
      </dgm:t>
    </dgm:pt>
    <dgm:pt modelId="{0B9C5A3D-3A3D-4CEF-BD68-44BBA530940A}" type="parTrans" cxnId="{FD397273-A051-4075-9215-1BF8D673490F}">
      <dgm:prSet/>
      <dgm:spPr/>
      <dgm:t>
        <a:bodyPr/>
        <a:lstStyle/>
        <a:p>
          <a:endParaRPr lang="en-US"/>
        </a:p>
      </dgm:t>
    </dgm:pt>
    <dgm:pt modelId="{1C068A98-854D-4552-8F80-2BF7748C6E77}" type="sibTrans" cxnId="{FD397273-A051-4075-9215-1BF8D673490F}">
      <dgm:prSet/>
      <dgm:spPr/>
      <dgm:t>
        <a:bodyPr/>
        <a:lstStyle/>
        <a:p>
          <a:endParaRPr lang="en-US"/>
        </a:p>
      </dgm:t>
    </dgm:pt>
    <dgm:pt modelId="{1F08A6D1-E5AC-4800-9303-D397C82617FF}">
      <dgm:prSet/>
      <dgm:spPr/>
      <dgm:t>
        <a:bodyPr/>
        <a:lstStyle/>
        <a:p>
          <a:r>
            <a:rPr lang="en-US" dirty="0" smtClean="0"/>
            <a:t>CESG checks and request proper remedial work if overlapping registry definitions exist</a:t>
          </a:r>
          <a:endParaRPr lang="en-US" dirty="0"/>
        </a:p>
      </dgm:t>
    </dgm:pt>
    <dgm:pt modelId="{20552C32-0E66-42D4-B677-F130C39C8555}" type="parTrans" cxnId="{65383980-D1D3-4F18-B313-9C1728BE1875}">
      <dgm:prSet/>
      <dgm:spPr/>
      <dgm:t>
        <a:bodyPr/>
        <a:lstStyle/>
        <a:p>
          <a:endParaRPr lang="en-US"/>
        </a:p>
      </dgm:t>
    </dgm:pt>
    <dgm:pt modelId="{9A897F0E-8BD7-49CD-8206-438FF67BD28E}" type="sibTrans" cxnId="{65383980-D1D3-4F18-B313-9C1728BE1875}">
      <dgm:prSet/>
      <dgm:spPr/>
      <dgm:t>
        <a:bodyPr/>
        <a:lstStyle/>
        <a:p>
          <a:endParaRPr lang="en-US"/>
        </a:p>
      </dgm:t>
    </dgm:pt>
    <dgm:pt modelId="{4BE7B9D4-4F20-4CAD-A1F0-B4515F15D77F}" type="pres">
      <dgm:prSet presAssocID="{F778EAD6-55C9-484E-9DE9-E634816C1FF1}" presName="Name0" presStyleCnt="0">
        <dgm:presLayoutVars>
          <dgm:dir/>
          <dgm:animOne val="branch"/>
          <dgm:animLvl val="lvl"/>
        </dgm:presLayoutVars>
      </dgm:prSet>
      <dgm:spPr/>
      <dgm:t>
        <a:bodyPr/>
        <a:lstStyle/>
        <a:p>
          <a:endParaRPr lang="en-US"/>
        </a:p>
      </dgm:t>
    </dgm:pt>
    <dgm:pt modelId="{3B0A2A6A-E5BE-43ED-9C05-4377B778DB4B}" type="pres">
      <dgm:prSet presAssocID="{AD93CC39-6F32-4396-B5D5-DFD7CD153B93}" presName="chaos" presStyleCnt="0"/>
      <dgm:spPr/>
    </dgm:pt>
    <dgm:pt modelId="{A997CDEC-55E3-424E-81D4-CBC089962E6E}" type="pres">
      <dgm:prSet presAssocID="{AD93CC39-6F32-4396-B5D5-DFD7CD153B93}" presName="parTx1" presStyleLbl="revTx" presStyleIdx="0" presStyleCnt="3"/>
      <dgm:spPr/>
      <dgm:t>
        <a:bodyPr/>
        <a:lstStyle/>
        <a:p>
          <a:endParaRPr lang="en-US"/>
        </a:p>
      </dgm:t>
    </dgm:pt>
    <dgm:pt modelId="{90D10596-E825-4A16-AF0E-4EF5151F0F36}" type="pres">
      <dgm:prSet presAssocID="{AD93CC39-6F32-4396-B5D5-DFD7CD153B93}" presName="desTx1" presStyleLbl="revTx" presStyleIdx="1" presStyleCnt="3">
        <dgm:presLayoutVars>
          <dgm:bulletEnabled val="1"/>
        </dgm:presLayoutVars>
      </dgm:prSet>
      <dgm:spPr/>
      <dgm:t>
        <a:bodyPr/>
        <a:lstStyle/>
        <a:p>
          <a:endParaRPr lang="en-US"/>
        </a:p>
      </dgm:t>
    </dgm:pt>
    <dgm:pt modelId="{719A2AE8-9ADE-4FF4-92CC-5FB80C0ADB14}" type="pres">
      <dgm:prSet presAssocID="{AD93CC39-6F32-4396-B5D5-DFD7CD153B93}" presName="c1" presStyleLbl="node1" presStyleIdx="0" presStyleCnt="19"/>
      <dgm:spPr/>
    </dgm:pt>
    <dgm:pt modelId="{53041A84-79B1-48E7-B75C-6D18C8837B47}" type="pres">
      <dgm:prSet presAssocID="{AD93CC39-6F32-4396-B5D5-DFD7CD153B93}" presName="c2" presStyleLbl="node1" presStyleIdx="1" presStyleCnt="19"/>
      <dgm:spPr/>
    </dgm:pt>
    <dgm:pt modelId="{F7D22E20-0F45-4254-A04E-8F35FE3DAFF2}" type="pres">
      <dgm:prSet presAssocID="{AD93CC39-6F32-4396-B5D5-DFD7CD153B93}" presName="c3" presStyleLbl="node1" presStyleIdx="2" presStyleCnt="19"/>
      <dgm:spPr/>
    </dgm:pt>
    <dgm:pt modelId="{D0AD3B3E-98BD-48DA-8C27-818C7926A739}" type="pres">
      <dgm:prSet presAssocID="{AD93CC39-6F32-4396-B5D5-DFD7CD153B93}" presName="c4" presStyleLbl="node1" presStyleIdx="3" presStyleCnt="19"/>
      <dgm:spPr/>
    </dgm:pt>
    <dgm:pt modelId="{4AD0D7A6-4EFD-49CD-BC54-967191A7A512}" type="pres">
      <dgm:prSet presAssocID="{AD93CC39-6F32-4396-B5D5-DFD7CD153B93}" presName="c5" presStyleLbl="node1" presStyleIdx="4" presStyleCnt="19"/>
      <dgm:spPr/>
    </dgm:pt>
    <dgm:pt modelId="{BBB7E001-CBBF-403F-80F2-F30B5AE5ED61}" type="pres">
      <dgm:prSet presAssocID="{AD93CC39-6F32-4396-B5D5-DFD7CD153B93}" presName="c6" presStyleLbl="node1" presStyleIdx="5" presStyleCnt="19"/>
      <dgm:spPr/>
    </dgm:pt>
    <dgm:pt modelId="{6B9FA1BF-44C8-4FB0-BFD6-A0E6FEA5CA52}" type="pres">
      <dgm:prSet presAssocID="{AD93CC39-6F32-4396-B5D5-DFD7CD153B93}" presName="c7" presStyleLbl="node1" presStyleIdx="6" presStyleCnt="19"/>
      <dgm:spPr/>
    </dgm:pt>
    <dgm:pt modelId="{EBF876B3-DBDA-427C-A85B-019CD41099A9}" type="pres">
      <dgm:prSet presAssocID="{AD93CC39-6F32-4396-B5D5-DFD7CD153B93}" presName="c8" presStyleLbl="node1" presStyleIdx="7" presStyleCnt="19"/>
      <dgm:spPr/>
    </dgm:pt>
    <dgm:pt modelId="{BD3D36F4-BDC2-4EA9-A923-07C2C77924C3}" type="pres">
      <dgm:prSet presAssocID="{AD93CC39-6F32-4396-B5D5-DFD7CD153B93}" presName="c9" presStyleLbl="node1" presStyleIdx="8" presStyleCnt="19"/>
      <dgm:spPr/>
    </dgm:pt>
    <dgm:pt modelId="{ABD490B2-F9EE-42DF-ADE0-BEFB0AFDB4F2}" type="pres">
      <dgm:prSet presAssocID="{AD93CC39-6F32-4396-B5D5-DFD7CD153B93}" presName="c10" presStyleLbl="node1" presStyleIdx="9" presStyleCnt="19"/>
      <dgm:spPr/>
    </dgm:pt>
    <dgm:pt modelId="{AA741916-9AE1-4D31-B21B-AD40068E9CF3}" type="pres">
      <dgm:prSet presAssocID="{AD93CC39-6F32-4396-B5D5-DFD7CD153B93}" presName="c11" presStyleLbl="node1" presStyleIdx="10" presStyleCnt="19"/>
      <dgm:spPr/>
    </dgm:pt>
    <dgm:pt modelId="{6B8EAD2A-8158-4D04-B1E8-A33AD8CF8B6F}" type="pres">
      <dgm:prSet presAssocID="{AD93CC39-6F32-4396-B5D5-DFD7CD153B93}" presName="c12" presStyleLbl="node1" presStyleIdx="11" presStyleCnt="19"/>
      <dgm:spPr/>
    </dgm:pt>
    <dgm:pt modelId="{7162E1E7-9FBB-4A67-8C05-CAE570149643}" type="pres">
      <dgm:prSet presAssocID="{AD93CC39-6F32-4396-B5D5-DFD7CD153B93}" presName="c13" presStyleLbl="node1" presStyleIdx="12" presStyleCnt="19"/>
      <dgm:spPr/>
    </dgm:pt>
    <dgm:pt modelId="{C6243857-5A2A-427C-A188-00ADCEB07497}" type="pres">
      <dgm:prSet presAssocID="{AD93CC39-6F32-4396-B5D5-DFD7CD153B93}" presName="c14" presStyleLbl="node1" presStyleIdx="13" presStyleCnt="19"/>
      <dgm:spPr/>
    </dgm:pt>
    <dgm:pt modelId="{8EC69B40-4CEB-4E31-9D69-21349E5C8A3A}" type="pres">
      <dgm:prSet presAssocID="{AD93CC39-6F32-4396-B5D5-DFD7CD153B93}" presName="c15" presStyleLbl="node1" presStyleIdx="14" presStyleCnt="19"/>
      <dgm:spPr/>
    </dgm:pt>
    <dgm:pt modelId="{4820AE7F-BD27-432A-B543-0737B7537555}" type="pres">
      <dgm:prSet presAssocID="{AD93CC39-6F32-4396-B5D5-DFD7CD153B93}" presName="c16" presStyleLbl="node1" presStyleIdx="15" presStyleCnt="19"/>
      <dgm:spPr/>
    </dgm:pt>
    <dgm:pt modelId="{27867448-C20C-458A-ABC2-77AF0D991EED}" type="pres">
      <dgm:prSet presAssocID="{AD93CC39-6F32-4396-B5D5-DFD7CD153B93}" presName="c17" presStyleLbl="node1" presStyleIdx="16" presStyleCnt="19"/>
      <dgm:spPr/>
    </dgm:pt>
    <dgm:pt modelId="{63DE260C-1892-42C8-9243-CF47AF6137B5}" type="pres">
      <dgm:prSet presAssocID="{AD93CC39-6F32-4396-B5D5-DFD7CD153B93}" presName="c18" presStyleLbl="node1" presStyleIdx="17" presStyleCnt="19"/>
      <dgm:spPr/>
    </dgm:pt>
    <dgm:pt modelId="{2E8364A0-1FFC-4786-9401-A14B1A93A9DB}" type="pres">
      <dgm:prSet presAssocID="{C8274037-A389-4554-B981-D717FB72E9E4}" presName="chevronComposite1" presStyleCnt="0"/>
      <dgm:spPr/>
    </dgm:pt>
    <dgm:pt modelId="{6701B691-C584-4992-BC5E-7EDD3C0E9364}" type="pres">
      <dgm:prSet presAssocID="{C8274037-A389-4554-B981-D717FB72E9E4}" presName="chevron1" presStyleLbl="sibTrans2D1" presStyleIdx="0" presStyleCnt="2"/>
      <dgm:spPr/>
    </dgm:pt>
    <dgm:pt modelId="{A9354DE6-D3E5-4EAB-A2D6-1A53EDFE59A8}" type="pres">
      <dgm:prSet presAssocID="{C8274037-A389-4554-B981-D717FB72E9E4}" presName="spChevron1" presStyleCnt="0"/>
      <dgm:spPr/>
    </dgm:pt>
    <dgm:pt modelId="{248D3C44-AC2F-4E1F-9978-0E65D9A16BAD}" type="pres">
      <dgm:prSet presAssocID="{C8274037-A389-4554-B981-D717FB72E9E4}" presName="overlap" presStyleCnt="0"/>
      <dgm:spPr/>
    </dgm:pt>
    <dgm:pt modelId="{930DD40B-C78C-40CE-8F22-2BA46BC553E6}" type="pres">
      <dgm:prSet presAssocID="{C8274037-A389-4554-B981-D717FB72E9E4}" presName="chevronComposite2" presStyleCnt="0"/>
      <dgm:spPr/>
    </dgm:pt>
    <dgm:pt modelId="{20A22026-4863-46CE-91CB-E3413A072A36}" type="pres">
      <dgm:prSet presAssocID="{C8274037-A389-4554-B981-D717FB72E9E4}" presName="chevron2" presStyleLbl="sibTrans2D1" presStyleIdx="1" presStyleCnt="2"/>
      <dgm:spPr/>
    </dgm:pt>
    <dgm:pt modelId="{A5A89ADD-C453-44A7-A8A3-1E8ABA6FA5D4}" type="pres">
      <dgm:prSet presAssocID="{C8274037-A389-4554-B981-D717FB72E9E4}" presName="spChevron2" presStyleCnt="0"/>
      <dgm:spPr/>
    </dgm:pt>
    <dgm:pt modelId="{E616AC90-D748-4F2B-AFDF-DC3037390660}" type="pres">
      <dgm:prSet presAssocID="{05E4D985-2422-4A9D-ACB0-85573EED2E5D}" presName="last" presStyleCnt="0"/>
      <dgm:spPr/>
    </dgm:pt>
    <dgm:pt modelId="{6B4FE745-015E-4A18-90CC-F3EC5CFA0432}" type="pres">
      <dgm:prSet presAssocID="{05E4D985-2422-4A9D-ACB0-85573EED2E5D}" presName="circleTx" presStyleLbl="node1" presStyleIdx="18" presStyleCnt="19"/>
      <dgm:spPr/>
      <dgm:t>
        <a:bodyPr/>
        <a:lstStyle/>
        <a:p>
          <a:endParaRPr lang="en-US"/>
        </a:p>
      </dgm:t>
    </dgm:pt>
    <dgm:pt modelId="{13581E77-F202-4C5C-8085-F34B6F568E35}" type="pres">
      <dgm:prSet presAssocID="{05E4D985-2422-4A9D-ACB0-85573EED2E5D}" presName="desTxN" presStyleLbl="revTx" presStyleIdx="2" presStyleCnt="3">
        <dgm:presLayoutVars>
          <dgm:bulletEnabled val="1"/>
        </dgm:presLayoutVars>
      </dgm:prSet>
      <dgm:spPr/>
      <dgm:t>
        <a:bodyPr/>
        <a:lstStyle/>
        <a:p>
          <a:endParaRPr lang="en-US"/>
        </a:p>
      </dgm:t>
    </dgm:pt>
    <dgm:pt modelId="{A1AC6FF1-7403-4F04-BCBD-0A3A24B5B5DA}" type="pres">
      <dgm:prSet presAssocID="{05E4D985-2422-4A9D-ACB0-85573EED2E5D}" presName="spN" presStyleCnt="0"/>
      <dgm:spPr/>
    </dgm:pt>
  </dgm:ptLst>
  <dgm:cxnLst>
    <dgm:cxn modelId="{E187A5BA-C527-604C-BCA4-C5A6074C528A}" type="presOf" srcId="{38A58FAD-8F74-4FD9-9735-EA1A09EF7957}" destId="{90D10596-E825-4A16-AF0E-4EF5151F0F36}" srcOrd="0" destOrd="0" presId="urn:microsoft.com/office/officeart/2009/3/layout/RandomtoResultProcess"/>
    <dgm:cxn modelId="{65383980-D1D3-4F18-B313-9C1728BE1875}" srcId="{38EC4EF9-16D2-4843-B520-9ABEE7752FC0}" destId="{1F08A6D1-E5AC-4800-9303-D397C82617FF}" srcOrd="0" destOrd="0" parTransId="{20552C32-0E66-42D4-B677-F130C39C8555}" sibTransId="{9A897F0E-8BD7-49CD-8206-438FF67BD28E}"/>
    <dgm:cxn modelId="{5AE1AFE5-5344-4255-8C9E-BA4A9011FDD1}" srcId="{05E4D985-2422-4A9D-ACB0-85573EED2E5D}" destId="{38EC4EF9-16D2-4843-B520-9ABEE7752FC0}" srcOrd="0" destOrd="0" parTransId="{78D30BA7-9E42-44A7-AA78-D801DEEDF713}" sibTransId="{361C32B7-E73C-4ED8-AB6E-4EDA4CB1F8AA}"/>
    <dgm:cxn modelId="{AC3CE717-260F-8849-A1B3-A4D906563A57}" type="presOf" srcId="{F778EAD6-55C9-484E-9DE9-E634816C1FF1}" destId="{4BE7B9D4-4F20-4CAD-A1F0-B4515F15D77F}" srcOrd="0" destOrd="0" presId="urn:microsoft.com/office/officeart/2009/3/layout/RandomtoResultProcess"/>
    <dgm:cxn modelId="{0AFEE6DF-CF72-414F-86A5-3FC788FB122E}" type="presOf" srcId="{AD93CC39-6F32-4396-B5D5-DFD7CD153B93}" destId="{A997CDEC-55E3-424E-81D4-CBC089962E6E}" srcOrd="0" destOrd="0" presId="urn:microsoft.com/office/officeart/2009/3/layout/RandomtoResultProcess"/>
    <dgm:cxn modelId="{C25E3CC0-AA1D-438B-90E4-46584BAC5F4A}" srcId="{F778EAD6-55C9-484E-9DE9-E634816C1FF1}" destId="{05E4D985-2422-4A9D-ACB0-85573EED2E5D}" srcOrd="1" destOrd="0" parTransId="{88C778CE-4FC3-49EB-B830-EC5F09C45797}" sibTransId="{F54FF338-8F0A-4809-9B57-61BE0B19C092}"/>
    <dgm:cxn modelId="{E2BD7F4A-3821-4738-B908-07753275561C}" srcId="{AD93CC39-6F32-4396-B5D5-DFD7CD153B93}" destId="{38A58FAD-8F74-4FD9-9735-EA1A09EF7957}" srcOrd="0" destOrd="0" parTransId="{4394E66D-0729-409E-AA80-7272F2A435D0}" sibTransId="{D270E778-65F0-467A-B6A6-A47086091EA4}"/>
    <dgm:cxn modelId="{94479FA9-693C-274D-992C-106ECC265999}" type="presOf" srcId="{CE74588F-15E9-449C-9721-6D7B68A18624}" destId="{90D10596-E825-4A16-AF0E-4EF5151F0F36}" srcOrd="0" destOrd="1" presId="urn:microsoft.com/office/officeart/2009/3/layout/RandomtoResultProcess"/>
    <dgm:cxn modelId="{FD397273-A051-4075-9215-1BF8D673490F}" srcId="{38A58FAD-8F74-4FD9-9735-EA1A09EF7957}" destId="{CE74588F-15E9-449C-9721-6D7B68A18624}" srcOrd="0" destOrd="0" parTransId="{0B9C5A3D-3A3D-4CEF-BD68-44BBA530940A}" sibTransId="{1C068A98-854D-4552-8F80-2BF7748C6E77}"/>
    <dgm:cxn modelId="{17A6A04D-82E7-5545-BAAB-C757B3DBA2D5}" type="presOf" srcId="{1F08A6D1-E5AC-4800-9303-D397C82617FF}" destId="{13581E77-F202-4C5C-8085-F34B6F568E35}" srcOrd="0" destOrd="1" presId="urn:microsoft.com/office/officeart/2009/3/layout/RandomtoResultProcess"/>
    <dgm:cxn modelId="{08B548D5-E3EC-4F4F-BFC5-81E3D7105885}" type="presOf" srcId="{05E4D985-2422-4A9D-ACB0-85573EED2E5D}" destId="{6B4FE745-015E-4A18-90CC-F3EC5CFA0432}" srcOrd="0" destOrd="0" presId="urn:microsoft.com/office/officeart/2009/3/layout/RandomtoResultProcess"/>
    <dgm:cxn modelId="{B35FA196-5ACC-4F6D-BD29-81DC263F164D}" srcId="{F778EAD6-55C9-484E-9DE9-E634816C1FF1}" destId="{AD93CC39-6F32-4396-B5D5-DFD7CD153B93}" srcOrd="0" destOrd="0" parTransId="{7FD5BC01-5490-453F-B211-F12B3F6B79A6}" sibTransId="{C8274037-A389-4554-B981-D717FB72E9E4}"/>
    <dgm:cxn modelId="{3788E6D5-F4D4-3643-9792-64289855A82B}" type="presOf" srcId="{38EC4EF9-16D2-4843-B520-9ABEE7752FC0}" destId="{13581E77-F202-4C5C-8085-F34B6F568E35}" srcOrd="0" destOrd="0" presId="urn:microsoft.com/office/officeart/2009/3/layout/RandomtoResultProcess"/>
    <dgm:cxn modelId="{C175F7B0-D0F3-5E46-9063-C63A39918C09}" type="presParOf" srcId="{4BE7B9D4-4F20-4CAD-A1F0-B4515F15D77F}" destId="{3B0A2A6A-E5BE-43ED-9C05-4377B778DB4B}" srcOrd="0" destOrd="0" presId="urn:microsoft.com/office/officeart/2009/3/layout/RandomtoResultProcess"/>
    <dgm:cxn modelId="{11A856E9-83B1-6341-8264-29851D454C7C}" type="presParOf" srcId="{3B0A2A6A-E5BE-43ED-9C05-4377B778DB4B}" destId="{A997CDEC-55E3-424E-81D4-CBC089962E6E}" srcOrd="0" destOrd="0" presId="urn:microsoft.com/office/officeart/2009/3/layout/RandomtoResultProcess"/>
    <dgm:cxn modelId="{8F37A2EC-F69F-D443-ADDE-8DC86B48E918}" type="presParOf" srcId="{3B0A2A6A-E5BE-43ED-9C05-4377B778DB4B}" destId="{90D10596-E825-4A16-AF0E-4EF5151F0F36}" srcOrd="1" destOrd="0" presId="urn:microsoft.com/office/officeart/2009/3/layout/RandomtoResultProcess"/>
    <dgm:cxn modelId="{F839A9CC-C94E-EB44-9AD5-D135E8F6D814}" type="presParOf" srcId="{3B0A2A6A-E5BE-43ED-9C05-4377B778DB4B}" destId="{719A2AE8-9ADE-4FF4-92CC-5FB80C0ADB14}" srcOrd="2" destOrd="0" presId="urn:microsoft.com/office/officeart/2009/3/layout/RandomtoResultProcess"/>
    <dgm:cxn modelId="{3A2E514A-2DE2-F14A-9711-CCFE34C87672}" type="presParOf" srcId="{3B0A2A6A-E5BE-43ED-9C05-4377B778DB4B}" destId="{53041A84-79B1-48E7-B75C-6D18C8837B47}" srcOrd="3" destOrd="0" presId="urn:microsoft.com/office/officeart/2009/3/layout/RandomtoResultProcess"/>
    <dgm:cxn modelId="{BB744EEB-1F51-414F-A7E3-922A4BBE0AB5}" type="presParOf" srcId="{3B0A2A6A-E5BE-43ED-9C05-4377B778DB4B}" destId="{F7D22E20-0F45-4254-A04E-8F35FE3DAFF2}" srcOrd="4" destOrd="0" presId="urn:microsoft.com/office/officeart/2009/3/layout/RandomtoResultProcess"/>
    <dgm:cxn modelId="{489FFC9A-642A-3F46-BB6F-7E25E01B052F}" type="presParOf" srcId="{3B0A2A6A-E5BE-43ED-9C05-4377B778DB4B}" destId="{D0AD3B3E-98BD-48DA-8C27-818C7926A739}" srcOrd="5" destOrd="0" presId="urn:microsoft.com/office/officeart/2009/3/layout/RandomtoResultProcess"/>
    <dgm:cxn modelId="{90F164D4-A1D9-1C44-8540-102C9F9B7D67}" type="presParOf" srcId="{3B0A2A6A-E5BE-43ED-9C05-4377B778DB4B}" destId="{4AD0D7A6-4EFD-49CD-BC54-967191A7A512}" srcOrd="6" destOrd="0" presId="urn:microsoft.com/office/officeart/2009/3/layout/RandomtoResultProcess"/>
    <dgm:cxn modelId="{DB71FA5D-60F2-0D43-9D5E-8C929A3EFE68}" type="presParOf" srcId="{3B0A2A6A-E5BE-43ED-9C05-4377B778DB4B}" destId="{BBB7E001-CBBF-403F-80F2-F30B5AE5ED61}" srcOrd="7" destOrd="0" presId="urn:microsoft.com/office/officeart/2009/3/layout/RandomtoResultProcess"/>
    <dgm:cxn modelId="{BDC83B5C-8DE2-594E-AD47-11A3125EAD75}" type="presParOf" srcId="{3B0A2A6A-E5BE-43ED-9C05-4377B778DB4B}" destId="{6B9FA1BF-44C8-4FB0-BFD6-A0E6FEA5CA52}" srcOrd="8" destOrd="0" presId="urn:microsoft.com/office/officeart/2009/3/layout/RandomtoResultProcess"/>
    <dgm:cxn modelId="{692966E4-717F-6145-B7EC-DA842723890E}" type="presParOf" srcId="{3B0A2A6A-E5BE-43ED-9C05-4377B778DB4B}" destId="{EBF876B3-DBDA-427C-A85B-019CD41099A9}" srcOrd="9" destOrd="0" presId="urn:microsoft.com/office/officeart/2009/3/layout/RandomtoResultProcess"/>
    <dgm:cxn modelId="{C3E4EFBE-43E0-4043-BF9D-953F90A05180}" type="presParOf" srcId="{3B0A2A6A-E5BE-43ED-9C05-4377B778DB4B}" destId="{BD3D36F4-BDC2-4EA9-A923-07C2C77924C3}" srcOrd="10" destOrd="0" presId="urn:microsoft.com/office/officeart/2009/3/layout/RandomtoResultProcess"/>
    <dgm:cxn modelId="{DB483AA6-01CE-A144-B30C-6967A811C629}" type="presParOf" srcId="{3B0A2A6A-E5BE-43ED-9C05-4377B778DB4B}" destId="{ABD490B2-F9EE-42DF-ADE0-BEFB0AFDB4F2}" srcOrd="11" destOrd="0" presId="urn:microsoft.com/office/officeart/2009/3/layout/RandomtoResultProcess"/>
    <dgm:cxn modelId="{4321E970-6496-2B48-BAD1-B75723C3256C}" type="presParOf" srcId="{3B0A2A6A-E5BE-43ED-9C05-4377B778DB4B}" destId="{AA741916-9AE1-4D31-B21B-AD40068E9CF3}" srcOrd="12" destOrd="0" presId="urn:microsoft.com/office/officeart/2009/3/layout/RandomtoResultProcess"/>
    <dgm:cxn modelId="{085FF4FE-1EE7-EF45-99F3-1C8F5A6E1056}" type="presParOf" srcId="{3B0A2A6A-E5BE-43ED-9C05-4377B778DB4B}" destId="{6B8EAD2A-8158-4D04-B1E8-A33AD8CF8B6F}" srcOrd="13" destOrd="0" presId="urn:microsoft.com/office/officeart/2009/3/layout/RandomtoResultProcess"/>
    <dgm:cxn modelId="{513ED674-5747-CC49-BDB6-3B5D326CB792}" type="presParOf" srcId="{3B0A2A6A-E5BE-43ED-9C05-4377B778DB4B}" destId="{7162E1E7-9FBB-4A67-8C05-CAE570149643}" srcOrd="14" destOrd="0" presId="urn:microsoft.com/office/officeart/2009/3/layout/RandomtoResultProcess"/>
    <dgm:cxn modelId="{8EBB8F3B-0AFF-054A-957B-7EC10337B454}" type="presParOf" srcId="{3B0A2A6A-E5BE-43ED-9C05-4377B778DB4B}" destId="{C6243857-5A2A-427C-A188-00ADCEB07497}" srcOrd="15" destOrd="0" presId="urn:microsoft.com/office/officeart/2009/3/layout/RandomtoResultProcess"/>
    <dgm:cxn modelId="{DF79A468-1DAF-7E41-8092-B19374A22F0F}" type="presParOf" srcId="{3B0A2A6A-E5BE-43ED-9C05-4377B778DB4B}" destId="{8EC69B40-4CEB-4E31-9D69-21349E5C8A3A}" srcOrd="16" destOrd="0" presId="urn:microsoft.com/office/officeart/2009/3/layout/RandomtoResultProcess"/>
    <dgm:cxn modelId="{AF22FF71-5DBD-D44B-BCBC-FE4820FDE32C}" type="presParOf" srcId="{3B0A2A6A-E5BE-43ED-9C05-4377B778DB4B}" destId="{4820AE7F-BD27-432A-B543-0737B7537555}" srcOrd="17" destOrd="0" presId="urn:microsoft.com/office/officeart/2009/3/layout/RandomtoResultProcess"/>
    <dgm:cxn modelId="{B2F88C37-295E-1F4C-A30F-02CDB52C5918}" type="presParOf" srcId="{3B0A2A6A-E5BE-43ED-9C05-4377B778DB4B}" destId="{27867448-C20C-458A-ABC2-77AF0D991EED}" srcOrd="18" destOrd="0" presId="urn:microsoft.com/office/officeart/2009/3/layout/RandomtoResultProcess"/>
    <dgm:cxn modelId="{E66B62A4-EDCA-8B42-BE70-16FABEF18EAA}" type="presParOf" srcId="{3B0A2A6A-E5BE-43ED-9C05-4377B778DB4B}" destId="{63DE260C-1892-42C8-9243-CF47AF6137B5}" srcOrd="19" destOrd="0" presId="urn:microsoft.com/office/officeart/2009/3/layout/RandomtoResultProcess"/>
    <dgm:cxn modelId="{679934E4-D3F9-C74D-B22B-DB194B6E1E2F}" type="presParOf" srcId="{4BE7B9D4-4F20-4CAD-A1F0-B4515F15D77F}" destId="{2E8364A0-1FFC-4786-9401-A14B1A93A9DB}" srcOrd="1" destOrd="0" presId="urn:microsoft.com/office/officeart/2009/3/layout/RandomtoResultProcess"/>
    <dgm:cxn modelId="{E82CF723-F5F8-7245-86A6-6BC71CC4BB39}" type="presParOf" srcId="{2E8364A0-1FFC-4786-9401-A14B1A93A9DB}" destId="{6701B691-C584-4992-BC5E-7EDD3C0E9364}" srcOrd="0" destOrd="0" presId="urn:microsoft.com/office/officeart/2009/3/layout/RandomtoResultProcess"/>
    <dgm:cxn modelId="{1F029510-CCC7-444C-AF58-5B5E7CEE84AE}" type="presParOf" srcId="{2E8364A0-1FFC-4786-9401-A14B1A93A9DB}" destId="{A9354DE6-D3E5-4EAB-A2D6-1A53EDFE59A8}" srcOrd="1" destOrd="0" presId="urn:microsoft.com/office/officeart/2009/3/layout/RandomtoResultProcess"/>
    <dgm:cxn modelId="{32549496-5F85-6945-AF82-0B508F587DE6}" type="presParOf" srcId="{4BE7B9D4-4F20-4CAD-A1F0-B4515F15D77F}" destId="{248D3C44-AC2F-4E1F-9978-0E65D9A16BAD}" srcOrd="2" destOrd="0" presId="urn:microsoft.com/office/officeart/2009/3/layout/RandomtoResultProcess"/>
    <dgm:cxn modelId="{4A29FD94-FB12-474B-BAF1-F818848E0769}" type="presParOf" srcId="{4BE7B9D4-4F20-4CAD-A1F0-B4515F15D77F}" destId="{930DD40B-C78C-40CE-8F22-2BA46BC553E6}" srcOrd="3" destOrd="0" presId="urn:microsoft.com/office/officeart/2009/3/layout/RandomtoResultProcess"/>
    <dgm:cxn modelId="{10255176-967C-F740-9461-5EA0E5E2A382}" type="presParOf" srcId="{930DD40B-C78C-40CE-8F22-2BA46BC553E6}" destId="{20A22026-4863-46CE-91CB-E3413A072A36}" srcOrd="0" destOrd="0" presId="urn:microsoft.com/office/officeart/2009/3/layout/RandomtoResultProcess"/>
    <dgm:cxn modelId="{B46A8A80-A976-DD48-BB30-0FFB4C9B1E98}" type="presParOf" srcId="{930DD40B-C78C-40CE-8F22-2BA46BC553E6}" destId="{A5A89ADD-C453-44A7-A8A3-1E8ABA6FA5D4}" srcOrd="1" destOrd="0" presId="urn:microsoft.com/office/officeart/2009/3/layout/RandomtoResultProcess"/>
    <dgm:cxn modelId="{8133402C-3BA0-DF40-A7CE-5114D59D9DC2}" type="presParOf" srcId="{4BE7B9D4-4F20-4CAD-A1F0-B4515F15D77F}" destId="{E616AC90-D748-4F2B-AFDF-DC3037390660}" srcOrd="4" destOrd="0" presId="urn:microsoft.com/office/officeart/2009/3/layout/RandomtoResultProcess"/>
    <dgm:cxn modelId="{10E13609-8F74-F543-B13F-B5F510ED5840}" type="presParOf" srcId="{E616AC90-D748-4F2B-AFDF-DC3037390660}" destId="{6B4FE745-015E-4A18-90CC-F3EC5CFA0432}" srcOrd="0" destOrd="0" presId="urn:microsoft.com/office/officeart/2009/3/layout/RandomtoResultProcess"/>
    <dgm:cxn modelId="{79C386D3-933D-164A-944E-9E998329E536}" type="presParOf" srcId="{E616AC90-D748-4F2B-AFDF-DC3037390660}" destId="{13581E77-F202-4C5C-8085-F34B6F568E35}" srcOrd="1" destOrd="0" presId="urn:microsoft.com/office/officeart/2009/3/layout/RandomtoResultProcess"/>
    <dgm:cxn modelId="{817EF528-9E62-6145-8CAB-3BEE65621930}" type="presParOf" srcId="{E616AC90-D748-4F2B-AFDF-DC3037390660}" destId="{A1AC6FF1-7403-4F04-BCBD-0A3A24B5B5DA}" srcOrd="2" destOrd="0" presId="urn:microsoft.com/office/officeart/2009/3/layout/RandomtoResult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97CDEC-55E3-424E-81D4-CBC089962E6E}">
      <dsp:nvSpPr>
        <dsp:cNvPr id="0" name=""/>
        <dsp:cNvSpPr/>
      </dsp:nvSpPr>
      <dsp:spPr>
        <a:xfrm>
          <a:off x="149946" y="1663475"/>
          <a:ext cx="2188121" cy="7210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WGs Develop Recommendations and Check Registries </a:t>
          </a:r>
          <a:endParaRPr lang="en-US" sz="1600" kern="1200" dirty="0"/>
        </a:p>
      </dsp:txBody>
      <dsp:txXfrm>
        <a:off x="149946" y="1663475"/>
        <a:ext cx="2188121" cy="721085"/>
      </dsp:txXfrm>
    </dsp:sp>
    <dsp:sp modelId="{90D10596-E825-4A16-AF0E-4EF5151F0F36}">
      <dsp:nvSpPr>
        <dsp:cNvPr id="0" name=""/>
        <dsp:cNvSpPr/>
      </dsp:nvSpPr>
      <dsp:spPr>
        <a:xfrm>
          <a:off x="149946" y="3183996"/>
          <a:ext cx="2188121" cy="13509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t" anchorCtr="0">
          <a:noAutofit/>
        </a:bodyPr>
        <a:lstStyle/>
        <a:p>
          <a:pPr lvl="0" algn="l" defTabSz="800100">
            <a:lnSpc>
              <a:spcPct val="90000"/>
            </a:lnSpc>
            <a:spcBef>
              <a:spcPct val="0"/>
            </a:spcBef>
            <a:spcAft>
              <a:spcPct val="35000"/>
            </a:spcAft>
          </a:pPr>
          <a:r>
            <a:rPr lang="en-US" sz="1800" kern="1200" dirty="0" smtClean="0"/>
            <a:t>ADs/DADs Oversight</a:t>
          </a:r>
          <a:endParaRPr lang="en-US" sz="1800" kern="1200" dirty="0"/>
        </a:p>
        <a:p>
          <a:pPr marL="114300" lvl="1" indent="-114300" algn="l" defTabSz="622300">
            <a:lnSpc>
              <a:spcPct val="90000"/>
            </a:lnSpc>
            <a:spcBef>
              <a:spcPct val="0"/>
            </a:spcBef>
            <a:spcAft>
              <a:spcPct val="15000"/>
            </a:spcAft>
            <a:buChar char="••"/>
          </a:pPr>
          <a:r>
            <a:rPr lang="en-US" sz="1400" kern="1200" dirty="0" smtClean="0"/>
            <a:t>AD signs off on registry management as part of requesting CESG release polls</a:t>
          </a:r>
          <a:endParaRPr lang="en-US" sz="1400" kern="1200" dirty="0"/>
        </a:p>
      </dsp:txBody>
      <dsp:txXfrm>
        <a:off x="149946" y="3183996"/>
        <a:ext cx="2188121" cy="1350962"/>
      </dsp:txXfrm>
    </dsp:sp>
    <dsp:sp modelId="{719A2AE8-9ADE-4FF4-92CC-5FB80C0ADB14}">
      <dsp:nvSpPr>
        <dsp:cNvPr id="0" name=""/>
        <dsp:cNvSpPr/>
      </dsp:nvSpPr>
      <dsp:spPr>
        <a:xfrm>
          <a:off x="147460" y="1444165"/>
          <a:ext cx="174055" cy="17405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3041A84-79B1-48E7-B75C-6D18C8837B47}">
      <dsp:nvSpPr>
        <dsp:cNvPr id="0" name=""/>
        <dsp:cNvSpPr/>
      </dsp:nvSpPr>
      <dsp:spPr>
        <a:xfrm>
          <a:off x="269298" y="1200488"/>
          <a:ext cx="174055" cy="17405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7D22E20-0F45-4254-A04E-8F35FE3DAFF2}">
      <dsp:nvSpPr>
        <dsp:cNvPr id="0" name=""/>
        <dsp:cNvSpPr/>
      </dsp:nvSpPr>
      <dsp:spPr>
        <a:xfrm>
          <a:off x="561711" y="1249224"/>
          <a:ext cx="273515" cy="27351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0AD3B3E-98BD-48DA-8C27-818C7926A739}">
      <dsp:nvSpPr>
        <dsp:cNvPr id="0" name=""/>
        <dsp:cNvSpPr/>
      </dsp:nvSpPr>
      <dsp:spPr>
        <a:xfrm>
          <a:off x="805388" y="981179"/>
          <a:ext cx="174055" cy="17405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AD0D7A6-4EFD-49CD-BC54-967191A7A512}">
      <dsp:nvSpPr>
        <dsp:cNvPr id="0" name=""/>
        <dsp:cNvSpPr/>
      </dsp:nvSpPr>
      <dsp:spPr>
        <a:xfrm>
          <a:off x="1122168" y="883708"/>
          <a:ext cx="174055" cy="17405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BB7E001-CBBF-403F-80F2-F30B5AE5ED61}">
      <dsp:nvSpPr>
        <dsp:cNvPr id="0" name=""/>
        <dsp:cNvSpPr/>
      </dsp:nvSpPr>
      <dsp:spPr>
        <a:xfrm>
          <a:off x="1512052" y="1054282"/>
          <a:ext cx="174055" cy="17405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B9FA1BF-44C8-4FB0-BFD6-A0E6FEA5CA52}">
      <dsp:nvSpPr>
        <dsp:cNvPr id="0" name=""/>
        <dsp:cNvSpPr/>
      </dsp:nvSpPr>
      <dsp:spPr>
        <a:xfrm>
          <a:off x="1755729" y="1176120"/>
          <a:ext cx="273515" cy="27351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BF876B3-DBDA-427C-A85B-019CD41099A9}">
      <dsp:nvSpPr>
        <dsp:cNvPr id="0" name=""/>
        <dsp:cNvSpPr/>
      </dsp:nvSpPr>
      <dsp:spPr>
        <a:xfrm>
          <a:off x="2096877" y="1444165"/>
          <a:ext cx="174055" cy="17405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D3D36F4-BDC2-4EA9-A923-07C2C77924C3}">
      <dsp:nvSpPr>
        <dsp:cNvPr id="0" name=""/>
        <dsp:cNvSpPr/>
      </dsp:nvSpPr>
      <dsp:spPr>
        <a:xfrm>
          <a:off x="2243083" y="1712210"/>
          <a:ext cx="174055" cy="17405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BD490B2-F9EE-42DF-ADE0-BEFB0AFDB4F2}">
      <dsp:nvSpPr>
        <dsp:cNvPr id="0" name=""/>
        <dsp:cNvSpPr/>
      </dsp:nvSpPr>
      <dsp:spPr>
        <a:xfrm>
          <a:off x="975962" y="1200488"/>
          <a:ext cx="447570" cy="44757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A741916-9AE1-4D31-B21B-AD40068E9CF3}">
      <dsp:nvSpPr>
        <dsp:cNvPr id="0" name=""/>
        <dsp:cNvSpPr/>
      </dsp:nvSpPr>
      <dsp:spPr>
        <a:xfrm>
          <a:off x="25621" y="2126461"/>
          <a:ext cx="174055" cy="17405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B8EAD2A-8158-4D04-B1E8-A33AD8CF8B6F}">
      <dsp:nvSpPr>
        <dsp:cNvPr id="0" name=""/>
        <dsp:cNvSpPr/>
      </dsp:nvSpPr>
      <dsp:spPr>
        <a:xfrm>
          <a:off x="171828" y="2345771"/>
          <a:ext cx="273515" cy="27351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162E1E7-9FBB-4A67-8C05-CAE570149643}">
      <dsp:nvSpPr>
        <dsp:cNvPr id="0" name=""/>
        <dsp:cNvSpPr/>
      </dsp:nvSpPr>
      <dsp:spPr>
        <a:xfrm>
          <a:off x="537343" y="2540712"/>
          <a:ext cx="397840" cy="39784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6243857-5A2A-427C-A188-00ADCEB07497}">
      <dsp:nvSpPr>
        <dsp:cNvPr id="0" name=""/>
        <dsp:cNvSpPr/>
      </dsp:nvSpPr>
      <dsp:spPr>
        <a:xfrm>
          <a:off x="1049065" y="2857493"/>
          <a:ext cx="174055" cy="17405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EC69B40-4CEB-4E31-9D69-21349E5C8A3A}">
      <dsp:nvSpPr>
        <dsp:cNvPr id="0" name=""/>
        <dsp:cNvSpPr/>
      </dsp:nvSpPr>
      <dsp:spPr>
        <a:xfrm>
          <a:off x="1146536" y="2540712"/>
          <a:ext cx="273515" cy="27351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820AE7F-BD27-432A-B543-0737B7537555}">
      <dsp:nvSpPr>
        <dsp:cNvPr id="0" name=""/>
        <dsp:cNvSpPr/>
      </dsp:nvSpPr>
      <dsp:spPr>
        <a:xfrm>
          <a:off x="1390213" y="2881860"/>
          <a:ext cx="174055" cy="17405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7867448-C20C-458A-ABC2-77AF0D991EED}">
      <dsp:nvSpPr>
        <dsp:cNvPr id="0" name=""/>
        <dsp:cNvSpPr/>
      </dsp:nvSpPr>
      <dsp:spPr>
        <a:xfrm>
          <a:off x="1609523" y="2491977"/>
          <a:ext cx="397840" cy="39784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3DE260C-1892-42C8-9243-CF47AF6137B5}">
      <dsp:nvSpPr>
        <dsp:cNvPr id="0" name=""/>
        <dsp:cNvSpPr/>
      </dsp:nvSpPr>
      <dsp:spPr>
        <a:xfrm>
          <a:off x="2145612" y="2394506"/>
          <a:ext cx="273515" cy="27351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701B691-C584-4992-BC5E-7EDD3C0E9364}">
      <dsp:nvSpPr>
        <dsp:cNvPr id="0" name=""/>
        <dsp:cNvSpPr/>
      </dsp:nvSpPr>
      <dsp:spPr>
        <a:xfrm>
          <a:off x="2419128" y="1248818"/>
          <a:ext cx="803275" cy="1533539"/>
        </a:xfrm>
        <a:prstGeom prst="chevron">
          <a:avLst>
            <a:gd name="adj" fmla="val 6231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0A22026-4863-46CE-91CB-E3413A072A36}">
      <dsp:nvSpPr>
        <dsp:cNvPr id="0" name=""/>
        <dsp:cNvSpPr/>
      </dsp:nvSpPr>
      <dsp:spPr>
        <a:xfrm>
          <a:off x="3076353" y="1248818"/>
          <a:ext cx="803275" cy="1533539"/>
        </a:xfrm>
        <a:prstGeom prst="chevron">
          <a:avLst>
            <a:gd name="adj" fmla="val 6231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B4FE745-015E-4A18-90CC-F3EC5CFA0432}">
      <dsp:nvSpPr>
        <dsp:cNvPr id="0" name=""/>
        <dsp:cNvSpPr/>
      </dsp:nvSpPr>
      <dsp:spPr>
        <a:xfrm>
          <a:off x="4043934" y="1140026"/>
          <a:ext cx="1862137" cy="186213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r>
            <a:rPr lang="en-US" sz="1600" kern="1200" dirty="0" smtClean="0"/>
            <a:t>CESG Agency Review Poll</a:t>
          </a:r>
          <a:endParaRPr lang="en-US" sz="1600" kern="1200" dirty="0"/>
        </a:p>
      </dsp:txBody>
      <dsp:txXfrm>
        <a:off x="4316638" y="1412730"/>
        <a:ext cx="1316729" cy="1316729"/>
      </dsp:txXfrm>
    </dsp:sp>
    <dsp:sp modelId="{13581E77-F202-4C5C-8085-F34B6F568E35}">
      <dsp:nvSpPr>
        <dsp:cNvPr id="0" name=""/>
        <dsp:cNvSpPr/>
      </dsp:nvSpPr>
      <dsp:spPr>
        <a:xfrm>
          <a:off x="3879628" y="3183996"/>
          <a:ext cx="2190750" cy="13509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t" anchorCtr="0">
          <a:noAutofit/>
        </a:bodyPr>
        <a:lstStyle/>
        <a:p>
          <a:pPr lvl="0" algn="l" defTabSz="800100">
            <a:lnSpc>
              <a:spcPct val="90000"/>
            </a:lnSpc>
            <a:spcBef>
              <a:spcPct val="0"/>
            </a:spcBef>
            <a:spcAft>
              <a:spcPct val="35000"/>
            </a:spcAft>
          </a:pPr>
          <a:r>
            <a:rPr lang="en-US" sz="1800" kern="1200" dirty="0" smtClean="0"/>
            <a:t>CESG Check</a:t>
          </a:r>
          <a:endParaRPr lang="en-US" sz="1800" kern="1200" dirty="0"/>
        </a:p>
        <a:p>
          <a:pPr marL="114300" lvl="1" indent="-114300" algn="l" defTabSz="622300">
            <a:lnSpc>
              <a:spcPct val="90000"/>
            </a:lnSpc>
            <a:spcBef>
              <a:spcPct val="0"/>
            </a:spcBef>
            <a:spcAft>
              <a:spcPct val="15000"/>
            </a:spcAft>
            <a:buChar char="••"/>
          </a:pPr>
          <a:r>
            <a:rPr lang="en-US" sz="1400" kern="1200" dirty="0" smtClean="0"/>
            <a:t>CESG checks and request proper remedial work if overlapping registry definitions exist</a:t>
          </a:r>
          <a:endParaRPr lang="en-US" sz="1400" kern="1200" dirty="0"/>
        </a:p>
      </dsp:txBody>
      <dsp:txXfrm>
        <a:off x="3879628" y="3183996"/>
        <a:ext cx="2190750" cy="1350962"/>
      </dsp:txXfrm>
    </dsp:sp>
  </dsp:spTree>
</dsp:drawing>
</file>

<file path=ppt/diagrams/layout1.xml><?xml version="1.0" encoding="utf-8"?>
<dgm:layoutDef xmlns:dgm="http://schemas.openxmlformats.org/drawingml/2006/diagram" xmlns:a="http://schemas.openxmlformats.org/drawingml/2006/main" uniqueId="urn:microsoft.com/office/officeart/2009/3/layout/RandomtoResultProcess">
  <dgm:title val=""/>
  <dgm:desc val=""/>
  <dgm:catLst>
    <dgm:cat type="process" pri="1275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clrData>
  <dgm:layoutNode name="Name0">
    <dgm:varLst>
      <dgm:dir/>
      <dgm:animOne val="branch"/>
      <dgm:animLvl val="lvl"/>
    </dgm:varLst>
    <dgm:choose name="Name1">
      <dgm:if name="Name2" func="var" arg="dir" op="equ" val="norm">
        <dgm:alg type="lin">
          <dgm:param type="fallback" val="2D"/>
          <dgm:param type="nodeVertAlign" val="t"/>
        </dgm:alg>
      </dgm:if>
      <dgm:else name="Name3">
        <dgm:alg type="lin">
          <dgm:param type="fallback" val="2D"/>
          <dgm:param type="nodeVertAlign" val="t"/>
          <dgm:param type="linDir" val="fromR"/>
        </dgm:alg>
      </dgm:else>
    </dgm:choose>
    <dgm:shape xmlns:r="http://schemas.openxmlformats.org/officeDocument/2006/relationships" r:blip="">
      <dgm:adjLst/>
    </dgm:shape>
    <dgm:constrLst>
      <dgm:constr type="userH" refType="h" fact="2"/>
      <dgm:constr type="w" for="ch" forName="chaos" refType="userH" fact="0.681"/>
      <dgm:constr type="h" for="ch" forName="chaos" refType="userH"/>
      <dgm:constr type="w" for="ch" forName="middle" refType="userH" fact="0.6"/>
      <dgm:constr type="h" for="ch" forName="middle" refType="userH"/>
      <dgm:constr type="w" for="ch" forName="last" refType="userH" fact="0.6"/>
      <dgm:constr type="h" for="ch" forName="last" refType="userH"/>
      <dgm:constr type="w" for="ch" forName="chevronComposite1" refType="userH" fact="0.22"/>
      <dgm:constr type="h" for="ch" forName="chevronComposite1" refType="userH" fact="0.52"/>
      <dgm:constr type="w" for="ch" forName="chevronComposite2" refType="userH" fact="0.22"/>
      <dgm:constr type="h" for="ch" forName="chevronComposite2" refType="userH" fact="0.52"/>
      <dgm:constr type="w" for="ch" forName="overlap" refType="userH" fact="-0.04"/>
      <dgm:constr type="h" for="ch" forName="overlap" refType="userH" fact="0.06"/>
      <dgm:constr type="primFontSz" for="des" forName="parTx1" op="equ" val="65"/>
      <dgm:constr type="primFontSz" for="des" forName="parTxMid" refType="primFontSz" refFor="des" refForName="parTx1" op="equ"/>
      <dgm:constr type="primFontSz" for="des" forName="circleTx" refType="primFontSz" refFor="des" refForName="parTx1" op="equ"/>
      <dgm:constr type="primFontSz" for="des" forName="desTx1" op="equ" val="65"/>
      <dgm:constr type="primFontSz" for="des" forName="desTxMid" refType="primFontSz" refFor="des" refForName="desTx1" op="equ"/>
      <dgm:constr type="primFontSz" for="des" forName="desTxN" refType="primFontSz" refFor="des" refForName="desTx1" op="equ"/>
    </dgm:constrLst>
    <dgm:forEach name="Name4" axis="ch" ptType="node">
      <dgm:choose name="Name5">
        <dgm:if name="Name6" axis="self" ptType="node" func="pos" op="equ" val="1">
          <dgm:layoutNode name="chaos">
            <dgm:alg type="composite"/>
            <dgm:shape xmlns:r="http://schemas.openxmlformats.org/officeDocument/2006/relationships" r:blip="">
              <dgm:adjLst/>
            </dgm:shape>
            <dgm:presOf/>
            <dgm:constrLst>
              <dgm:constr type="ctrX" for="ch" forName="parTx1" refType="w" fact="0.5"/>
              <dgm:constr type="t" for="ch" forName="parTx1" refType="w" fact="0.32"/>
              <dgm:constr type="w" for="ch" forName="parTx1" refType="w" fact="0.88"/>
              <dgm:constr type="h" for="ch" forName="parTx1" refType="w" fact="0.29"/>
              <dgm:constr type="ctrX" for="ch" forName="desTx1" refType="w" fact="0.5"/>
              <dgm:constr type="b" for="ch" forName="desTx1" refType="h"/>
              <dgm:constr type="w" for="ch" forName="desTx1" refType="w" fact="0.88"/>
              <dgm:constr type="h" for="ch" forName="desTx1" refType="h" fact="0.37"/>
              <dgm:constr type="l" for="ch" forName="c1" refType="w" fact="0.05"/>
              <dgm:constr type="t" for="ch" forName="c1" refType="w" fact="0.23"/>
              <dgm:constr type="w" for="ch" forName="c1" refType="w" fact="0.07"/>
              <dgm:constr type="h" for="ch" forName="c1" refType="w" refFor="ch" refForName="c1"/>
              <dgm:constr type="l" for="ch" forName="c2" refType="w" fact="0.1"/>
              <dgm:constr type="t" for="ch" forName="c2" refType="w" fact="0.13"/>
              <dgm:constr type="w" for="ch" forName="c2" refType="w" fact="0.07"/>
              <dgm:constr type="h" for="ch" forName="c2" refType="w" refFor="ch" refForName="c2"/>
              <dgm:constr type="l" for="ch" forName="c3" refType="w" fact="0.22"/>
              <dgm:constr type="t" for="ch" forName="c3" refType="w" fact="0.15"/>
              <dgm:constr type="w" for="ch" forName="c3" refType="w" fact="0.11"/>
              <dgm:constr type="h" for="ch" forName="c3" refType="w" refFor="ch" refForName="c3"/>
              <dgm:constr type="l" for="ch" forName="c4" refType="w" fact="0.32"/>
              <dgm:constr type="t" for="ch" forName="c4" refType="w" fact="0.04"/>
              <dgm:constr type="w" for="ch" forName="c4" refType="w" fact="0.07"/>
              <dgm:constr type="h" for="ch" forName="c4" refType="w" refFor="ch" refForName="c4"/>
              <dgm:constr type="l" for="ch" forName="c5" refType="w" fact="0.45"/>
              <dgm:constr type="t" for="ch" forName="c5" refType="w" fact="0"/>
              <dgm:constr type="w" for="ch" forName="c5" refType="w" fact="0.07"/>
              <dgm:constr type="h" for="ch" forName="c5" refType="w" refFor="ch" refForName="c5"/>
              <dgm:constr type="l" for="ch" forName="c6" refType="w" fact="0.61"/>
              <dgm:constr type="t" for="ch" forName="c6" refType="w" fact="0.07"/>
              <dgm:constr type="w" for="ch" forName="c6" refType="w" fact="0.07"/>
              <dgm:constr type="h" for="ch" forName="c6" refType="w" refFor="ch" refForName="c6"/>
              <dgm:constr type="l" for="ch" forName="c7" refType="w" fact="0.71"/>
              <dgm:constr type="t" for="ch" forName="c7" refType="w" fact="0.12"/>
              <dgm:constr type="w" for="ch" forName="c7" refType="w" fact="0.11"/>
              <dgm:constr type="h" for="ch" forName="c7" refType="w" refFor="ch" refForName="c7"/>
              <dgm:constr type="l" for="ch" forName="c8" refType="w" fact="0.85"/>
              <dgm:constr type="t" for="ch" forName="c8" refType="w" fact="0.23"/>
              <dgm:constr type="w" for="ch" forName="c8" refType="w" fact="0.07"/>
              <dgm:constr type="h" for="ch" forName="c8" refType="w" refFor="ch" refForName="c8"/>
              <dgm:constr type="l" for="ch" forName="c9" refType="w" fact="0.91"/>
              <dgm:constr type="t" for="ch" forName="c9" refType="w" fact="0.34"/>
              <dgm:constr type="w" for="ch" forName="c9" refType="w" fact="0.07"/>
              <dgm:constr type="h" for="ch" forName="c9" refType="w" refFor="ch" refForName="c9"/>
              <dgm:constr type="l" for="ch" forName="c10" refType="w" fact="0.39"/>
              <dgm:constr type="t" for="ch" forName="c10" refType="w" fact="0.13"/>
              <dgm:constr type="w" for="ch" forName="c10" refType="w" fact="0.18"/>
              <dgm:constr type="h" for="ch" forName="c10" refType="w" refFor="ch" refForName="c10"/>
              <dgm:constr type="l" for="ch" forName="c11" refType="w" fact="0"/>
              <dgm:constr type="t" for="ch" forName="c11" refType="w" fact="0.51"/>
              <dgm:constr type="w" for="ch" forName="c11" refType="w" fact="0.07"/>
              <dgm:constr type="h" for="ch" forName="c11" refType="w" refFor="ch" refForName="c11"/>
              <dgm:constr type="l" for="ch" forName="c12" refType="w" fact="0.06"/>
              <dgm:constr type="t" for="ch" forName="c12" refType="w" fact="0.6"/>
              <dgm:constr type="w" for="ch" forName="c12" refType="w" fact="0.11"/>
              <dgm:constr type="h" for="ch" forName="c12" refType="w" refFor="ch" refForName="c12"/>
              <dgm:constr type="l" for="ch" forName="c13" refType="w" fact="0.21"/>
              <dgm:constr type="t" for="ch" forName="c13" refType="w" fact="0.68"/>
              <dgm:constr type="w" for="ch" forName="c13" refType="w" fact="0.16"/>
              <dgm:constr type="h" for="ch" forName="c13" refType="w" refFor="ch" refForName="c13"/>
              <dgm:constr type="l" for="ch" forName="c14" refType="w" fact="0.42"/>
              <dgm:constr type="t" for="ch" forName="c14" refType="w" fact="0.81"/>
              <dgm:constr type="w" for="ch" forName="c14" refType="w" fact="0.07"/>
              <dgm:constr type="h" for="ch" forName="c14" refType="w" refFor="ch" refForName="c14"/>
              <dgm:constr type="l" for="ch" forName="c15" refType="w" fact="0.46"/>
              <dgm:constr type="t" for="ch" forName="c15" refType="w" fact="0.68"/>
              <dgm:constr type="w" for="ch" forName="c15" refType="w" fact="0.11"/>
              <dgm:constr type="h" for="ch" forName="c15" refType="w" refFor="ch" refForName="c15"/>
              <dgm:constr type="l" for="ch" forName="c16" refType="w" fact="0.56"/>
              <dgm:constr type="t" for="ch" forName="c16" refType="w" fact="0.82"/>
              <dgm:constr type="w" for="ch" forName="c16" refType="w" fact="0.07"/>
              <dgm:constr type="h" for="ch" forName="c16" refType="w" refFor="ch" refForName="c16"/>
              <dgm:constr type="l" for="ch" forName="c17" refType="w" fact="0.65"/>
              <dgm:constr type="t" for="ch" forName="c17" refType="w" fact="0.66"/>
              <dgm:constr type="w" for="ch" forName="c17" refType="w" fact="0.16"/>
              <dgm:constr type="h" for="ch" forName="c17" refType="w" refFor="ch" refForName="c17"/>
              <dgm:constr type="l" for="ch" forName="c18" refType="w" fact="0.87"/>
              <dgm:constr type="t" for="ch" forName="c18" refType="w" fact="0.62"/>
              <dgm:constr type="w" for="ch" forName="c18" refType="w" fact="0.11"/>
              <dgm:constr type="h" for="ch" forName="c18" refType="w" refFor="ch" refForName="c18"/>
            </dgm:constrLst>
            <dgm:layoutNode name="parTx1"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7">
              <dgm:if name="Name8" axis="ch" ptType="node" func="cnt" op="gte" val="1">
                <dgm:layoutNode name="desTx1" styleLbl="revTx">
                  <dgm:varLst>
                    <dgm:bulletEnabled val="1"/>
                  </dgm:varLst>
                  <dgm:choose name="Name9">
                    <dgm:if name="Name10" axis="ch" ptType="node" func="cnt" op="equ" val="1">
                      <dgm:alg type="tx">
                        <dgm:param type="shpTxLTRAlignCh" val="l"/>
                      </dgm:alg>
                    </dgm:if>
                    <dgm:else name="Name11">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2"/>
            </dgm:choose>
            <dgm:layoutNode name="c1" styleLbl="node1">
              <dgm:alg type="sp"/>
              <dgm:shape xmlns:r="http://schemas.openxmlformats.org/officeDocument/2006/relationships" type="ellipse" r:blip="">
                <dgm:adjLst/>
              </dgm:shape>
              <dgm:presOf/>
            </dgm:layoutNode>
            <dgm:layoutNode name="c2" styleLbl="node1">
              <dgm:alg type="sp"/>
              <dgm:shape xmlns:r="http://schemas.openxmlformats.org/officeDocument/2006/relationships" type="ellipse" r:blip="">
                <dgm:adjLst/>
              </dgm:shape>
              <dgm:presOf/>
            </dgm:layoutNode>
            <dgm:layoutNode name="c3" styleLbl="node1">
              <dgm:alg type="sp"/>
              <dgm:shape xmlns:r="http://schemas.openxmlformats.org/officeDocument/2006/relationships" type="ellipse" r:blip="">
                <dgm:adjLst/>
              </dgm:shape>
              <dgm:presOf/>
            </dgm:layoutNode>
            <dgm:layoutNode name="c4" styleLbl="node1">
              <dgm:alg type="sp"/>
              <dgm:shape xmlns:r="http://schemas.openxmlformats.org/officeDocument/2006/relationships" type="ellipse" r:blip="">
                <dgm:adjLst/>
              </dgm:shape>
              <dgm:presOf/>
            </dgm:layoutNode>
            <dgm:layoutNode name="c5" styleLbl="node1">
              <dgm:alg type="sp"/>
              <dgm:shape xmlns:r="http://schemas.openxmlformats.org/officeDocument/2006/relationships" type="ellipse" r:blip="">
                <dgm:adjLst/>
              </dgm:shape>
              <dgm:presOf/>
            </dgm:layoutNode>
            <dgm:layoutNode name="c6" styleLbl="node1">
              <dgm:alg type="sp"/>
              <dgm:shape xmlns:r="http://schemas.openxmlformats.org/officeDocument/2006/relationships" type="ellipse" r:blip="">
                <dgm:adjLst/>
              </dgm:shape>
              <dgm:presOf/>
            </dgm:layoutNode>
            <dgm:layoutNode name="c7" styleLbl="node1">
              <dgm:alg type="sp"/>
              <dgm:shape xmlns:r="http://schemas.openxmlformats.org/officeDocument/2006/relationships" type="ellipse" r:blip="">
                <dgm:adjLst/>
              </dgm:shape>
              <dgm:presOf/>
            </dgm:layoutNode>
            <dgm:layoutNode name="c8" styleLbl="node1">
              <dgm:alg type="sp"/>
              <dgm:shape xmlns:r="http://schemas.openxmlformats.org/officeDocument/2006/relationships" type="ellipse" r:blip="">
                <dgm:adjLst/>
              </dgm:shape>
              <dgm:presOf/>
            </dgm:layoutNode>
            <dgm:layoutNode name="c9" styleLbl="node1">
              <dgm:alg type="sp"/>
              <dgm:shape xmlns:r="http://schemas.openxmlformats.org/officeDocument/2006/relationships" type="ellipse" r:blip="">
                <dgm:adjLst/>
              </dgm:shape>
              <dgm:presOf/>
            </dgm:layoutNode>
            <dgm:layoutNode name="c10" styleLbl="node1">
              <dgm:alg type="sp"/>
              <dgm:shape xmlns:r="http://schemas.openxmlformats.org/officeDocument/2006/relationships" type="ellipse" r:blip="">
                <dgm:adjLst/>
              </dgm:shape>
              <dgm:presOf/>
            </dgm:layoutNode>
            <dgm:layoutNode name="c11" styleLbl="node1">
              <dgm:alg type="sp"/>
              <dgm:shape xmlns:r="http://schemas.openxmlformats.org/officeDocument/2006/relationships" type="ellipse" r:blip="">
                <dgm:adjLst/>
              </dgm:shape>
              <dgm:presOf/>
            </dgm:layoutNode>
            <dgm:layoutNode name="c12" styleLbl="node1">
              <dgm:alg type="sp"/>
              <dgm:shape xmlns:r="http://schemas.openxmlformats.org/officeDocument/2006/relationships" type="ellipse" r:blip="">
                <dgm:adjLst/>
              </dgm:shape>
              <dgm:presOf/>
            </dgm:layoutNode>
            <dgm:layoutNode name="c13" styleLbl="node1">
              <dgm:alg type="sp"/>
              <dgm:shape xmlns:r="http://schemas.openxmlformats.org/officeDocument/2006/relationships" type="ellipse" r:blip="">
                <dgm:adjLst/>
              </dgm:shape>
              <dgm:presOf/>
            </dgm:layoutNode>
            <dgm:layoutNode name="c14" styleLbl="node1">
              <dgm:alg type="sp"/>
              <dgm:shape xmlns:r="http://schemas.openxmlformats.org/officeDocument/2006/relationships" type="ellipse" r:blip="">
                <dgm:adjLst/>
              </dgm:shape>
              <dgm:presOf/>
            </dgm:layoutNode>
            <dgm:layoutNode name="c15" styleLbl="node1">
              <dgm:alg type="sp"/>
              <dgm:shape xmlns:r="http://schemas.openxmlformats.org/officeDocument/2006/relationships" type="ellipse" r:blip="">
                <dgm:adjLst/>
              </dgm:shape>
              <dgm:presOf/>
            </dgm:layoutNode>
            <dgm:layoutNode name="c16" styleLbl="node1">
              <dgm:alg type="sp"/>
              <dgm:shape xmlns:r="http://schemas.openxmlformats.org/officeDocument/2006/relationships" type="ellipse" r:blip="">
                <dgm:adjLst/>
              </dgm:shape>
              <dgm:presOf/>
            </dgm:layoutNode>
            <dgm:layoutNode name="c17" styleLbl="node1">
              <dgm:alg type="sp"/>
              <dgm:shape xmlns:r="http://schemas.openxmlformats.org/officeDocument/2006/relationships" type="ellipse" r:blip="">
                <dgm:adjLst/>
              </dgm:shape>
              <dgm:presOf/>
            </dgm:layoutNode>
            <dgm:layoutNode name="c18" styleLbl="node1">
              <dgm:alg type="sp"/>
              <dgm:shape xmlns:r="http://schemas.openxmlformats.org/officeDocument/2006/relationships" type="ellipse" r:blip="">
                <dgm:adjLst/>
              </dgm:shape>
              <dgm:presOf/>
            </dgm:layoutNode>
          </dgm:layoutNode>
        </dgm:if>
        <dgm:if name="Name13" axis="self" ptType="node" func="revPos" op="equ" val="1">
          <dgm:layoutNode name="last">
            <dgm:alg type="composite"/>
            <dgm:shape xmlns:r="http://schemas.openxmlformats.org/officeDocument/2006/relationships" r:blip="">
              <dgm:adjLst/>
            </dgm:shape>
            <dgm:presOf/>
            <dgm:constrLst>
              <dgm:constr type="ctrX" for="ch" forName="circleTx" refType="w" fact="0.5"/>
              <dgm:constr type="t" for="ch" forName="circleTx" refType="w" fact="0.117"/>
              <dgm:constr type="w" for="ch" forName="circleTx" refType="h" refFor="ch" refForName="circleTx"/>
              <dgm:constr type="h" for="ch" forName="circleTx" refType="w" fact="0.85"/>
              <dgm:constr type="l" for="ch" forName="desTxN"/>
              <dgm:constr type="b" for="ch" forName="desTxN" refType="h"/>
              <dgm:constr type="w" for="ch" forName="desTxN" refType="w"/>
              <dgm:constr type="h" for="ch" forName="desTxN" refType="h" fact="0.37"/>
              <dgm:constr type="ctrX" for="ch" forName="spN" refType="w" fact="0.5"/>
              <dgm:constr type="t" for="ch" forName="spN"/>
              <dgm:constr type="w" for="ch" forName="spN" refType="w" fact="0.93"/>
              <dgm:constr type="h" for="ch" forName="spN" refType="h" fact="0.01"/>
            </dgm:constrLst>
            <dgm:layoutNode name="circleTx" styleLbl="node1">
              <dgm:alg type="tx"/>
              <dgm:shape xmlns:r="http://schemas.openxmlformats.org/officeDocument/2006/relationships" type="ellipse" r:blip="">
                <dgm:adjLst/>
              </dgm:shape>
              <dgm:presOf axis="self" ptType="node"/>
              <dgm:constrLst>
                <dgm:constr type="lMarg"/>
                <dgm:constr type="rMarg"/>
                <dgm:constr type="tMarg"/>
                <dgm:constr type="bMarg"/>
              </dgm:constrLst>
              <dgm:ruleLst>
                <dgm:rule type="primFontSz" val="5" fact="NaN" max="NaN"/>
              </dgm:ruleLst>
            </dgm:layoutNode>
            <dgm:choose name="Name14">
              <dgm:if name="Name15" axis="ch" ptType="node" func="cnt" op="gte" val="1">
                <dgm:layoutNode name="desTxN" styleLbl="revTx">
                  <dgm:varLst>
                    <dgm:bulletEnabled val="1"/>
                  </dgm:varLst>
                  <dgm:choose name="Name16">
                    <dgm:if name="Name17" axis="ch" ptType="node" func="cnt" op="equ" val="1">
                      <dgm:alg type="tx">
                        <dgm:param type="shpTxLTRAlignCh" val="l"/>
                      </dgm:alg>
                    </dgm:if>
                    <dgm:else name="Name18">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9"/>
            </dgm:choose>
            <dgm:layoutNode name="spN">
              <dgm:alg type="sp"/>
              <dgm:shape xmlns:r="http://schemas.openxmlformats.org/officeDocument/2006/relationships" r:blip="">
                <dgm:adjLst/>
              </dgm:shape>
              <dgm:presOf/>
            </dgm:layoutNode>
          </dgm:layoutNode>
        </dgm:if>
        <dgm:else name="Name20">
          <dgm:layoutNode name="middle">
            <dgm:alg type="composite"/>
            <dgm:shape xmlns:r="http://schemas.openxmlformats.org/officeDocument/2006/relationships" r:blip="">
              <dgm:adjLst/>
            </dgm:shape>
            <dgm:presOf/>
            <dgm:constrLst>
              <dgm:constr type="l" for="ch" forName="parTxMid"/>
              <dgm:constr type="t" for="ch" forName="parTxMid" refType="w" fact="0.167"/>
              <dgm:constr type="w" for="ch" forName="parTxMid" refType="w"/>
              <dgm:constr type="h" for="ch" forName="parTxMid" refType="w" fact="0.7"/>
              <dgm:constr type="l" for="ch" forName="desTxMid"/>
              <dgm:constr type="b" for="ch" forName="desTxMid" refType="h"/>
              <dgm:constr type="w" for="ch" forName="desTxMid" refType="w"/>
              <dgm:constr type="h" for="ch" forName="desTxMid" refType="h" fact="0.37"/>
              <dgm:constr type="ctrX" for="ch" forName="spMid" refType="w" fact="0.5"/>
              <dgm:constr type="t" for="ch" forName="spMid"/>
              <dgm:constr type="w" for="ch" forName="spMid" refType="w" fact="0.01"/>
              <dgm:constr type="h" for="ch" forName="spMid" refType="h" fact="0.01"/>
            </dgm:constrLst>
            <dgm:layoutNode name="parTxMid"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1">
              <dgm:if name="Name22" axis="ch" ptType="node" func="cnt" op="gte" val="1">
                <dgm:layoutNode name="desTxMid" styleLbl="revTx">
                  <dgm:varLst>
                    <dgm:bulletEnabled val="1"/>
                  </dgm:varLst>
                  <dgm:choose name="Name23">
                    <dgm:if name="Name24" axis="ch" ptType="node" func="cnt" op="equ" val="1">
                      <dgm:alg type="tx">
                        <dgm:param type="shpTxLTRAlignCh" val="l"/>
                      </dgm:alg>
                    </dgm:if>
                    <dgm:else name="Name25">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26"/>
            </dgm:choose>
            <dgm:layoutNode name="spMid">
              <dgm:alg type="sp"/>
              <dgm:shape xmlns:r="http://schemas.openxmlformats.org/officeDocument/2006/relationships" r:blip="">
                <dgm:adjLst/>
              </dgm:shape>
              <dgm:presOf/>
            </dgm:layoutNode>
          </dgm:layoutNode>
        </dgm:else>
      </dgm:choose>
      <dgm:forEach name="Name27" axis="followSib" ptType="sibTrans" cnt="1">
        <dgm:layoutNode name="chevronComposite1" styleLbl="alignImgPlace1">
          <dgm:alg type="composite"/>
          <dgm:shape xmlns:r="http://schemas.openxmlformats.org/officeDocument/2006/relationships" r:blip="">
            <dgm:adjLst/>
          </dgm:shape>
          <dgm:presOf/>
          <dgm:constrLst>
            <dgm:constr type="l" for="ch" forName="chevron1"/>
            <dgm:constr type="t" for="ch" forName="chevron1" refType="h" fact="0.1923"/>
            <dgm:constr type="w" for="ch" forName="chevron1" refType="w"/>
            <dgm:constr type="b" for="ch" forName="chevron1" refType="h"/>
            <dgm:constr type="l" for="ch" forName="spChevron1"/>
            <dgm:constr type="t" for="ch" forName="spChevron1"/>
            <dgm:constr type="w" for="ch" forName="spChevron1" refType="w" fact="0.01"/>
            <dgm:constr type="h" for="ch" forName="spChevron1" refType="h" fact="0.01"/>
          </dgm:constrLst>
          <dgm:layoutNode name="chevron1">
            <dgm:alg type="sp"/>
            <dgm:choose name="Name28">
              <dgm:if name="Name29" func="var" arg="dir" op="equ" val="norm">
                <dgm:shape xmlns:r="http://schemas.openxmlformats.org/officeDocument/2006/relationships" type="chevron" r:blip="">
                  <dgm:adjLst>
                    <dgm:adj idx="1" val="0.6231"/>
                  </dgm:adjLst>
                </dgm:shape>
              </dgm:if>
              <dgm:else name="Name30">
                <dgm:shape xmlns:r="http://schemas.openxmlformats.org/officeDocument/2006/relationships" rot="180" type="chevron" r:blip="">
                  <dgm:adjLst>
                    <dgm:adj idx="1" val="0.6231"/>
                  </dgm:adjLst>
                </dgm:shape>
              </dgm:else>
            </dgm:choose>
            <dgm:presOf/>
          </dgm:layoutNode>
          <dgm:layoutNode name="spChevron1">
            <dgm:alg type="sp"/>
            <dgm:shape xmlns:r="http://schemas.openxmlformats.org/officeDocument/2006/relationships" r:blip="">
              <dgm:adjLst/>
            </dgm:shape>
            <dgm:presOf/>
          </dgm:layoutNode>
        </dgm:layoutNode>
        <dgm:choose name="Name31">
          <dgm:if name="Name32" axis="root ch" ptType="all node" func="cnt" op="equ" val="2">
            <dgm:layoutNode name="overlap">
              <dgm:alg type="sp"/>
              <dgm:shape xmlns:r="http://schemas.openxmlformats.org/officeDocument/2006/relationships" r:blip="">
                <dgm:adjLst/>
              </dgm:shape>
              <dgm:presOf/>
            </dgm:layoutNode>
            <dgm:layoutNode name="chevronComposite2" styleLbl="alignImgPlace1">
              <dgm:alg type="composite"/>
              <dgm:shape xmlns:r="http://schemas.openxmlformats.org/officeDocument/2006/relationships" r:blip="">
                <dgm:adjLst/>
              </dgm:shape>
              <dgm:presOf/>
              <dgm:constrLst>
                <dgm:constr type="l" for="ch" forName="chevron2"/>
                <dgm:constr type="t" for="ch" forName="chevron2" refType="h" fact="0.1923"/>
                <dgm:constr type="w" for="ch" forName="chevron2" refType="w"/>
                <dgm:constr type="b" for="ch" forName="chevron2" refType="h"/>
                <dgm:constr type="l" for="ch" forName="spChevron2"/>
                <dgm:constr type="t" for="ch" forName="spChevron2"/>
                <dgm:constr type="w" for="ch" forName="spChevron2" refType="w" fact="0.01"/>
                <dgm:constr type="h" for="ch" forName="spChevron2" refType="h" fact="0.01"/>
              </dgm:constrLst>
              <dgm:layoutNode name="chevron2">
                <dgm:alg type="sp"/>
                <dgm:choose name="Name33">
                  <dgm:if name="Name34" func="var" arg="dir" op="equ" val="norm">
                    <dgm:shape xmlns:r="http://schemas.openxmlformats.org/officeDocument/2006/relationships" type="chevron" r:blip="">
                      <dgm:adjLst>
                        <dgm:adj idx="1" val="0.6231"/>
                      </dgm:adjLst>
                    </dgm:shape>
                  </dgm:if>
                  <dgm:else name="Name35">
                    <dgm:shape xmlns:r="http://schemas.openxmlformats.org/officeDocument/2006/relationships" rot="180" type="chevron" r:blip="">
                      <dgm:adjLst>
                        <dgm:adj idx="1" val="0.6231"/>
                      </dgm:adjLst>
                    </dgm:shape>
                  </dgm:else>
                </dgm:choose>
                <dgm:presOf/>
              </dgm:layoutNode>
              <dgm:layoutNode name="spChevron2">
                <dgm:alg type="sp"/>
                <dgm:shape xmlns:r="http://schemas.openxmlformats.org/officeDocument/2006/relationships" r:blip="">
                  <dgm:adjLst/>
                </dgm:shape>
                <dgm:presOf/>
              </dgm:layoutNode>
            </dgm:layoutNode>
          </dgm:if>
          <dgm:else name="Name36"/>
        </dgm:choos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168650" cy="47942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defTabSz="920750" eaLnBrk="0" hangingPunct="0">
              <a:defRPr sz="1000" b="0" i="1">
                <a:latin typeface="Times New Roman" pitchFamily="26" charset="0"/>
                <a:ea typeface="ＭＳ Ｐゴシック" pitchFamily="26" charset="-128"/>
                <a:cs typeface="ＭＳ Ｐゴシック" pitchFamily="26" charset="-128"/>
              </a:defRPr>
            </a:lvl1pPr>
          </a:lstStyle>
          <a:p>
            <a:pPr>
              <a:defRPr/>
            </a:pPr>
            <a:endParaRPr lang="en-US"/>
          </a:p>
        </p:txBody>
      </p:sp>
      <p:sp>
        <p:nvSpPr>
          <p:cNvPr id="4099" name="Rectangle 3"/>
          <p:cNvSpPr>
            <a:spLocks noGrp="1" noChangeArrowheads="1"/>
          </p:cNvSpPr>
          <p:nvPr>
            <p:ph type="dt" sz="quarter" idx="1"/>
          </p:nvPr>
        </p:nvSpPr>
        <p:spPr bwMode="auto">
          <a:xfrm>
            <a:off x="4146550" y="0"/>
            <a:ext cx="3168650" cy="47942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algn="r" defTabSz="920750" eaLnBrk="0" hangingPunct="0">
              <a:defRPr sz="1000" b="0" i="1">
                <a:latin typeface="Times New Roman" pitchFamily="26" charset="0"/>
                <a:ea typeface="ＭＳ Ｐゴシック" pitchFamily="26" charset="-128"/>
                <a:cs typeface="ＭＳ Ｐゴシック" pitchFamily="26" charset="-128"/>
              </a:defRPr>
            </a:lvl1pPr>
          </a:lstStyle>
          <a:p>
            <a:pPr>
              <a:defRPr/>
            </a:pPr>
            <a:endParaRPr lang="en-US"/>
          </a:p>
        </p:txBody>
      </p:sp>
      <p:sp>
        <p:nvSpPr>
          <p:cNvPr id="4100" name="Rectangle 4"/>
          <p:cNvSpPr>
            <a:spLocks noGrp="1" noChangeArrowheads="1"/>
          </p:cNvSpPr>
          <p:nvPr>
            <p:ph type="ftr" sz="quarter" idx="2"/>
          </p:nvPr>
        </p:nvSpPr>
        <p:spPr bwMode="auto">
          <a:xfrm>
            <a:off x="0" y="9121775"/>
            <a:ext cx="3168650" cy="47942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defTabSz="920750" eaLnBrk="0" hangingPunct="0">
              <a:defRPr sz="1000" b="0" i="1">
                <a:latin typeface="Times New Roman" pitchFamily="26" charset="0"/>
                <a:ea typeface="ＭＳ Ｐゴシック" pitchFamily="26" charset="-128"/>
                <a:cs typeface="ＭＳ Ｐゴシック" pitchFamily="26" charset="-128"/>
              </a:defRPr>
            </a:lvl1pPr>
          </a:lstStyle>
          <a:p>
            <a:pPr>
              <a:defRPr/>
            </a:pPr>
            <a:endParaRPr lang="en-US"/>
          </a:p>
        </p:txBody>
      </p:sp>
      <p:sp>
        <p:nvSpPr>
          <p:cNvPr id="4101" name="Rectangle 5"/>
          <p:cNvSpPr>
            <a:spLocks noGrp="1" noChangeArrowheads="1"/>
          </p:cNvSpPr>
          <p:nvPr>
            <p:ph type="sldNum" sz="quarter" idx="3"/>
          </p:nvPr>
        </p:nvSpPr>
        <p:spPr bwMode="auto">
          <a:xfrm>
            <a:off x="4146550" y="9121775"/>
            <a:ext cx="3168650" cy="47942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algn="r" defTabSz="920750" eaLnBrk="0" hangingPunct="0">
              <a:defRPr sz="1000" b="0" i="1">
                <a:latin typeface="Times New Roman" charset="0"/>
              </a:defRPr>
            </a:lvl1pPr>
          </a:lstStyle>
          <a:p>
            <a:fld id="{2AC74424-C686-C245-95CF-A686DA47A8D1}" type="slidenum">
              <a:rPr lang="en-US"/>
              <a:pPr/>
              <a:t>‹#›</a:t>
            </a:fld>
            <a:endParaRPr lang="en-US"/>
          </a:p>
        </p:txBody>
      </p:sp>
    </p:spTree>
    <p:extLst>
      <p:ext uri="{BB962C8B-B14F-4D97-AF65-F5344CB8AC3E}">
        <p14:creationId xmlns:p14="http://schemas.microsoft.com/office/powerpoint/2010/main" val="7444346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3168650" cy="47942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defTabSz="920750" eaLnBrk="0" hangingPunct="0">
              <a:defRPr sz="1000" b="0" i="1">
                <a:latin typeface="Times New Roman" pitchFamily="26" charset="0"/>
                <a:ea typeface="ＭＳ Ｐゴシック" pitchFamily="26" charset="-128"/>
                <a:cs typeface="ＭＳ Ｐゴシック" pitchFamily="26" charset="-128"/>
              </a:defRPr>
            </a:lvl1pPr>
          </a:lstStyle>
          <a:p>
            <a:pPr>
              <a:defRPr/>
            </a:pPr>
            <a:endParaRPr lang="en-US"/>
          </a:p>
        </p:txBody>
      </p:sp>
      <p:sp>
        <p:nvSpPr>
          <p:cNvPr id="2051" name="Rectangle 3"/>
          <p:cNvSpPr>
            <a:spLocks noGrp="1" noChangeArrowheads="1"/>
          </p:cNvSpPr>
          <p:nvPr>
            <p:ph type="dt" idx="1"/>
          </p:nvPr>
        </p:nvSpPr>
        <p:spPr bwMode="auto">
          <a:xfrm>
            <a:off x="4146550" y="0"/>
            <a:ext cx="3168650" cy="47942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algn="r" defTabSz="920750" eaLnBrk="0" hangingPunct="0">
              <a:defRPr sz="1000" b="0" i="1">
                <a:latin typeface="Times New Roman" pitchFamily="26" charset="0"/>
                <a:ea typeface="ＭＳ Ｐゴシック" pitchFamily="26" charset="-128"/>
                <a:cs typeface="ＭＳ Ｐゴシック" pitchFamily="26" charset="-128"/>
              </a:defRPr>
            </a:lvl1pPr>
          </a:lstStyle>
          <a:p>
            <a:pPr>
              <a:defRPr/>
            </a:pPr>
            <a:endParaRPr lang="en-US"/>
          </a:p>
        </p:txBody>
      </p:sp>
      <p:sp>
        <p:nvSpPr>
          <p:cNvPr id="2052" name="Rectangle 4"/>
          <p:cNvSpPr>
            <a:spLocks noGrp="1" noChangeArrowheads="1"/>
          </p:cNvSpPr>
          <p:nvPr>
            <p:ph type="ftr" sz="quarter" idx="4"/>
          </p:nvPr>
        </p:nvSpPr>
        <p:spPr bwMode="auto">
          <a:xfrm>
            <a:off x="0" y="9121775"/>
            <a:ext cx="3168650" cy="47942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defTabSz="920750" eaLnBrk="0" hangingPunct="0">
              <a:defRPr sz="1000" b="0" i="1">
                <a:latin typeface="Times New Roman" pitchFamily="26" charset="0"/>
                <a:ea typeface="ＭＳ Ｐゴシック" pitchFamily="26" charset="-128"/>
                <a:cs typeface="ＭＳ Ｐゴシック" pitchFamily="26" charset="-128"/>
              </a:defRPr>
            </a:lvl1pPr>
          </a:lstStyle>
          <a:p>
            <a:pPr>
              <a:defRPr/>
            </a:pPr>
            <a:endParaRPr lang="en-US"/>
          </a:p>
        </p:txBody>
      </p:sp>
      <p:sp>
        <p:nvSpPr>
          <p:cNvPr id="2053" name="Rectangle 5"/>
          <p:cNvSpPr>
            <a:spLocks noGrp="1" noChangeArrowheads="1"/>
          </p:cNvSpPr>
          <p:nvPr>
            <p:ph type="sldNum" sz="quarter" idx="5"/>
          </p:nvPr>
        </p:nvSpPr>
        <p:spPr bwMode="auto">
          <a:xfrm>
            <a:off x="4146550" y="9121775"/>
            <a:ext cx="3168650" cy="47942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algn="r" defTabSz="920750" eaLnBrk="0" hangingPunct="0">
              <a:defRPr sz="1000" b="0" i="1">
                <a:latin typeface="Times New Roman" charset="0"/>
              </a:defRPr>
            </a:lvl1pPr>
          </a:lstStyle>
          <a:p>
            <a:fld id="{B3493824-80A5-B747-91FF-F475772D276E}" type="slidenum">
              <a:rPr lang="en-US"/>
              <a:pPr/>
              <a:t>‹#›</a:t>
            </a:fld>
            <a:endParaRPr lang="en-US"/>
          </a:p>
        </p:txBody>
      </p:sp>
      <p:sp>
        <p:nvSpPr>
          <p:cNvPr id="2054" name="Rectangle 6"/>
          <p:cNvSpPr>
            <a:spLocks noGrp="1" noChangeArrowheads="1"/>
          </p:cNvSpPr>
          <p:nvPr>
            <p:ph type="body" sz="quarter" idx="3"/>
          </p:nvPr>
        </p:nvSpPr>
        <p:spPr bwMode="auto">
          <a:xfrm>
            <a:off x="977900" y="4560888"/>
            <a:ext cx="5359400" cy="4322762"/>
          </a:xfrm>
          <a:prstGeom prst="rect">
            <a:avLst/>
          </a:prstGeom>
          <a:noFill/>
          <a:ln w="9525">
            <a:noFill/>
            <a:miter lim="800000"/>
            <a:headEnd/>
            <a:tailEnd/>
          </a:ln>
          <a:effectLst/>
        </p:spPr>
        <p:txBody>
          <a:bodyPr vert="horz" wrap="square" lIns="91112" tIns="44759" rIns="91112" bIns="4475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5367" name="Rectangle 7"/>
          <p:cNvSpPr>
            <a:spLocks noGrp="1" noRot="1" noChangeAspect="1" noChangeArrowheads="1" noTextEdit="1"/>
          </p:cNvSpPr>
          <p:nvPr>
            <p:ph type="sldImg" idx="2"/>
          </p:nvPr>
        </p:nvSpPr>
        <p:spPr bwMode="auto">
          <a:xfrm>
            <a:off x="1271588" y="727075"/>
            <a:ext cx="4783137" cy="35877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Tree>
    <p:extLst>
      <p:ext uri="{BB962C8B-B14F-4D97-AF65-F5344CB8AC3E}">
        <p14:creationId xmlns:p14="http://schemas.microsoft.com/office/powerpoint/2010/main" val="1558809229"/>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07" charset="0"/>
        <a:ea typeface="ＭＳ Ｐゴシック" pitchFamily="26" charset="-128"/>
        <a:cs typeface="ＭＳ Ｐゴシック" pitchFamily="26" charset="-128"/>
      </a:defRPr>
    </a:lvl1pPr>
    <a:lvl2pPr marL="457200" algn="l" rtl="0" eaLnBrk="0" fontAlgn="base" hangingPunct="0">
      <a:spcBef>
        <a:spcPct val="30000"/>
      </a:spcBef>
      <a:spcAft>
        <a:spcPct val="0"/>
      </a:spcAft>
      <a:defRPr sz="1200" kern="1200">
        <a:solidFill>
          <a:schemeClr val="tx1"/>
        </a:solidFill>
        <a:latin typeface="Times New Roman" pitchFamily="-107" charset="0"/>
        <a:ea typeface="ＭＳ Ｐゴシック" pitchFamily="-107"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07" charset="0"/>
        <a:ea typeface="ＭＳ Ｐゴシック" pitchFamily="-107"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07" charset="0"/>
        <a:ea typeface="ＭＳ Ｐゴシック" pitchFamily="-107"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07" charset="0"/>
        <a:ea typeface="ＭＳ Ｐゴシック" pitchFamily="-107"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eaLnBrk="0" hangingPunct="0">
              <a:defRPr sz="2400" b="1">
                <a:solidFill>
                  <a:schemeClr val="tx1"/>
                </a:solidFill>
                <a:latin typeface="Arial" charset="0"/>
                <a:ea typeface="ＭＳ Ｐゴシック" charset="0"/>
                <a:cs typeface="ＭＳ Ｐゴシック" charset="0"/>
              </a:defRPr>
            </a:lvl1pPr>
            <a:lvl2pPr marL="37931725" indent="-37474525" defTabSz="920750" eaLnBrk="0" hangingPunct="0">
              <a:defRPr sz="2400" b="1">
                <a:solidFill>
                  <a:schemeClr val="tx1"/>
                </a:solidFill>
                <a:latin typeface="Arial" charset="0"/>
                <a:ea typeface="ＭＳ Ｐゴシック" charset="0"/>
              </a:defRPr>
            </a:lvl2pPr>
            <a:lvl3pPr eaLnBrk="0" hangingPunct="0">
              <a:defRPr sz="2400" b="1">
                <a:solidFill>
                  <a:schemeClr val="tx1"/>
                </a:solidFill>
                <a:latin typeface="Arial" charset="0"/>
                <a:ea typeface="ＭＳ Ｐゴシック" charset="0"/>
              </a:defRPr>
            </a:lvl3pPr>
            <a:lvl4pPr eaLnBrk="0" hangingPunct="0">
              <a:defRPr sz="2400" b="1">
                <a:solidFill>
                  <a:schemeClr val="tx1"/>
                </a:solidFill>
                <a:latin typeface="Arial" charset="0"/>
                <a:ea typeface="ＭＳ Ｐゴシック" charset="0"/>
              </a:defRPr>
            </a:lvl4pPr>
            <a:lvl5pPr eaLnBrk="0" hangingPunct="0">
              <a:defRPr sz="2400" b="1">
                <a:solidFill>
                  <a:schemeClr val="tx1"/>
                </a:solidFill>
                <a:latin typeface="Arial" charset="0"/>
                <a:ea typeface="ＭＳ Ｐゴシック" charset="0"/>
              </a:defRPr>
            </a:lvl5pPr>
            <a:lvl6pPr marL="457200" eaLnBrk="0" fontAlgn="base" hangingPunct="0">
              <a:spcBef>
                <a:spcPct val="0"/>
              </a:spcBef>
              <a:spcAft>
                <a:spcPct val="0"/>
              </a:spcAft>
              <a:defRPr sz="2400" b="1">
                <a:solidFill>
                  <a:schemeClr val="tx1"/>
                </a:solidFill>
                <a:latin typeface="Arial" charset="0"/>
                <a:ea typeface="ＭＳ Ｐゴシック" charset="0"/>
              </a:defRPr>
            </a:lvl6pPr>
            <a:lvl7pPr marL="914400" eaLnBrk="0" fontAlgn="base" hangingPunct="0">
              <a:spcBef>
                <a:spcPct val="0"/>
              </a:spcBef>
              <a:spcAft>
                <a:spcPct val="0"/>
              </a:spcAft>
              <a:defRPr sz="2400" b="1">
                <a:solidFill>
                  <a:schemeClr val="tx1"/>
                </a:solidFill>
                <a:latin typeface="Arial" charset="0"/>
                <a:ea typeface="ＭＳ Ｐゴシック" charset="0"/>
              </a:defRPr>
            </a:lvl7pPr>
            <a:lvl8pPr marL="1371600" eaLnBrk="0" fontAlgn="base" hangingPunct="0">
              <a:spcBef>
                <a:spcPct val="0"/>
              </a:spcBef>
              <a:spcAft>
                <a:spcPct val="0"/>
              </a:spcAft>
              <a:defRPr sz="2400" b="1">
                <a:solidFill>
                  <a:schemeClr val="tx1"/>
                </a:solidFill>
                <a:latin typeface="Arial" charset="0"/>
                <a:ea typeface="ＭＳ Ｐゴシック" charset="0"/>
              </a:defRPr>
            </a:lvl8pPr>
            <a:lvl9pPr marL="1828800" eaLnBrk="0" fontAlgn="base" hangingPunct="0">
              <a:spcBef>
                <a:spcPct val="0"/>
              </a:spcBef>
              <a:spcAft>
                <a:spcPct val="0"/>
              </a:spcAft>
              <a:defRPr sz="2400" b="1">
                <a:solidFill>
                  <a:schemeClr val="tx1"/>
                </a:solidFill>
                <a:latin typeface="Arial" charset="0"/>
                <a:ea typeface="ＭＳ Ｐゴシック" charset="0"/>
              </a:defRPr>
            </a:lvl9pPr>
          </a:lstStyle>
          <a:p>
            <a:fld id="{5ED95582-8E3A-F043-97EE-CB7BF2D46D46}" type="slidenum">
              <a:rPr lang="en-US" sz="1000" b="0">
                <a:latin typeface="Times New Roman" charset="0"/>
              </a:rPr>
              <a:pPr/>
              <a:t>1</a:t>
            </a:fld>
            <a:endParaRPr lang="en-US" sz="1000" b="0">
              <a:latin typeface="Times New Roman" charset="0"/>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2.png"/><Relationship Id="rId5" Type="http://schemas.openxmlformats.org/officeDocument/2006/relationships/image" Target="../media/image1.png"/><Relationship Id="rId1" Type="http://schemas.openxmlformats.org/officeDocument/2006/relationships/vmlDrawing" Target="../drawings/vmlDrawing1.vml"/><Relationship Id="rId2"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5" name="Picture 10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95400" cy="56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Line 1001"/>
          <p:cNvSpPr>
            <a:spLocks noChangeShapeType="1"/>
          </p:cNvSpPr>
          <p:nvPr/>
        </p:nvSpPr>
        <p:spPr bwMode="auto">
          <a:xfrm>
            <a:off x="487363" y="685800"/>
            <a:ext cx="8243887" cy="0"/>
          </a:xfrm>
          <a:prstGeom prst="line">
            <a:avLst/>
          </a:prstGeom>
          <a:noFill/>
          <a:ln w="1651">
            <a:solidFill>
              <a:srgbClr val="333399"/>
            </a:solidFill>
            <a:round/>
            <a:headEnd/>
            <a:tailEnd/>
          </a:ln>
        </p:spPr>
        <p:txBody>
          <a:bodyPr/>
          <a:lstStyle/>
          <a:p>
            <a:pPr eaLnBrk="0" hangingPunct="0">
              <a:lnSpc>
                <a:spcPct val="90000"/>
              </a:lnSpc>
              <a:spcAft>
                <a:spcPct val="10000"/>
              </a:spcAft>
              <a:buSzPct val="125000"/>
              <a:defRPr/>
            </a:pPr>
            <a:endParaRPr lang="en-US" sz="1800">
              <a:latin typeface="Arial" pitchFamily="-107" charset="0"/>
              <a:ea typeface="+mn-ea"/>
              <a:cs typeface="+mn-cs"/>
            </a:endParaRPr>
          </a:p>
        </p:txBody>
      </p:sp>
      <p:sp>
        <p:nvSpPr>
          <p:cNvPr id="7" name="Rectangle 1003"/>
          <p:cNvSpPr>
            <a:spLocks noChangeArrowheads="1"/>
          </p:cNvSpPr>
          <p:nvPr/>
        </p:nvSpPr>
        <p:spPr bwMode="auto">
          <a:xfrm>
            <a:off x="8513763" y="6624638"/>
            <a:ext cx="322450" cy="236748"/>
          </a:xfrm>
          <a:prstGeom prst="rect">
            <a:avLst/>
          </a:prstGeom>
          <a:noFill/>
          <a:ln w="12700">
            <a:noFill/>
            <a:miter lim="800000"/>
            <a:headEnd type="none" w="sm" len="sm"/>
            <a:tailEnd type="none" w="sm" len="sm"/>
          </a:ln>
          <a:effectLst/>
        </p:spPr>
        <p:txBody>
          <a:bodyPr wrap="none" lIns="82058" tIns="41029" rIns="82058" bIns="41029">
            <a:spAutoFit/>
          </a:bodyPr>
          <a:lstStyle/>
          <a:p>
            <a:pPr defTabSz="820738" eaLnBrk="0" hangingPunct="0"/>
            <a:fld id="{8E4DD65A-BA7B-D04E-95B1-EFE67F81DF15}" type="slidenum">
              <a:rPr lang="en-US" sz="1000" b="0" smtClean="0">
                <a:solidFill>
                  <a:srgbClr val="333399"/>
                </a:solidFill>
              </a:rPr>
              <a:pPr defTabSz="820738" eaLnBrk="0" hangingPunct="0"/>
              <a:t>‹#›</a:t>
            </a:fld>
            <a:endParaRPr lang="en-US" sz="1000" b="0" dirty="0">
              <a:solidFill>
                <a:srgbClr val="333399"/>
              </a:solidFill>
            </a:endParaRPr>
          </a:p>
        </p:txBody>
      </p:sp>
      <p:sp>
        <p:nvSpPr>
          <p:cNvPr id="2" name="Title 1"/>
          <p:cNvSpPr>
            <a:spLocks noGrp="1"/>
          </p:cNvSpPr>
          <p:nvPr>
            <p:ph type="ctrTitle"/>
          </p:nvPr>
        </p:nvSpPr>
        <p:spPr>
          <a:xfrm>
            <a:off x="685800" y="2130425"/>
            <a:ext cx="7772400" cy="1470025"/>
          </a:xfrm>
          <a:prstGeom prst="rect">
            <a:avLst/>
          </a:prstGeom>
        </p:spPr>
        <p:txBody>
          <a:bodyPr vert="horz"/>
          <a:lstStyle>
            <a:lvl1pPr>
              <a:defRPr>
                <a:solidFill>
                  <a:srgbClr val="0099A6"/>
                </a:solidFill>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10" name="Rectangle 1002"/>
          <p:cNvSpPr>
            <a:spLocks noGrp="1" noChangeArrowheads="1"/>
          </p:cNvSpPr>
          <p:nvPr>
            <p:ph type="dt" sz="half" idx="10"/>
          </p:nvPr>
        </p:nvSpPr>
        <p:spPr>
          <a:xfrm>
            <a:off x="0" y="6553200"/>
            <a:ext cx="1731963" cy="268288"/>
          </a:xfrm>
        </p:spPr>
        <p:txBody>
          <a:bodyPr/>
          <a:lstStyle>
            <a:lvl1pPr>
              <a:defRPr/>
            </a:lvl1pPr>
          </a:lstStyle>
          <a:p>
            <a:pPr>
              <a:defRPr/>
            </a:pPr>
            <a:r>
              <a:rPr lang="en-US" smtClean="0"/>
              <a:t>26 May 2015</a:t>
            </a:r>
            <a:endParaRPr lang="en-US" dirty="0"/>
          </a:p>
        </p:txBody>
      </p:sp>
    </p:spTree>
    <p:extLst>
      <p:ext uri="{BB962C8B-B14F-4D97-AF65-F5344CB8AC3E}">
        <p14:creationId xmlns:p14="http://schemas.microsoft.com/office/powerpoint/2010/main" val="15711103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pic>
        <p:nvPicPr>
          <p:cNvPr id="5" name="Picture 10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95400" cy="56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Line 1001"/>
          <p:cNvSpPr>
            <a:spLocks noChangeShapeType="1"/>
          </p:cNvSpPr>
          <p:nvPr/>
        </p:nvSpPr>
        <p:spPr bwMode="auto">
          <a:xfrm>
            <a:off x="487363" y="685800"/>
            <a:ext cx="8243887" cy="0"/>
          </a:xfrm>
          <a:prstGeom prst="line">
            <a:avLst/>
          </a:prstGeom>
          <a:noFill/>
          <a:ln w="1651">
            <a:solidFill>
              <a:srgbClr val="333399"/>
            </a:solidFill>
            <a:round/>
            <a:headEnd/>
            <a:tailEnd/>
          </a:ln>
        </p:spPr>
        <p:txBody>
          <a:bodyPr/>
          <a:lstStyle/>
          <a:p>
            <a:pPr eaLnBrk="0" hangingPunct="0">
              <a:lnSpc>
                <a:spcPct val="90000"/>
              </a:lnSpc>
              <a:spcAft>
                <a:spcPct val="10000"/>
              </a:spcAft>
              <a:buSzPct val="125000"/>
              <a:defRPr/>
            </a:pPr>
            <a:endParaRPr lang="en-US" sz="1800">
              <a:latin typeface="Arial" pitchFamily="-107" charset="0"/>
              <a:ea typeface="+mn-ea"/>
              <a:cs typeface="+mn-cs"/>
            </a:endParaRPr>
          </a:p>
        </p:txBody>
      </p:sp>
      <p:sp>
        <p:nvSpPr>
          <p:cNvPr id="7" name="Rectangle 1003"/>
          <p:cNvSpPr>
            <a:spLocks noChangeArrowheads="1"/>
          </p:cNvSpPr>
          <p:nvPr/>
        </p:nvSpPr>
        <p:spPr bwMode="auto">
          <a:xfrm>
            <a:off x="8513763" y="6624638"/>
            <a:ext cx="322450" cy="236748"/>
          </a:xfrm>
          <a:prstGeom prst="rect">
            <a:avLst/>
          </a:prstGeom>
          <a:noFill/>
          <a:ln w="12700">
            <a:noFill/>
            <a:miter lim="800000"/>
            <a:headEnd type="none" w="sm" len="sm"/>
            <a:tailEnd type="none" w="sm" len="sm"/>
          </a:ln>
          <a:effectLst/>
        </p:spPr>
        <p:txBody>
          <a:bodyPr wrap="none" lIns="82058" tIns="41029" rIns="82058" bIns="41029">
            <a:spAutoFit/>
          </a:bodyPr>
          <a:lstStyle/>
          <a:p>
            <a:pPr defTabSz="820738" eaLnBrk="0" hangingPunct="0"/>
            <a:fld id="{D5BC4973-2DC5-7F49-98DC-0DB93428E062}" type="slidenum">
              <a:rPr lang="en-US" sz="1000" b="0" smtClean="0">
                <a:solidFill>
                  <a:srgbClr val="333399"/>
                </a:solidFill>
              </a:rPr>
              <a:pPr defTabSz="820738" eaLnBrk="0" hangingPunct="0"/>
              <a:t>‹#›</a:t>
            </a:fld>
            <a:endParaRPr lang="en-US" sz="1000" b="0" dirty="0">
              <a:solidFill>
                <a:srgbClr val="333399"/>
              </a:solidFill>
            </a:endParaRPr>
          </a:p>
        </p:txBody>
      </p:sp>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62141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5" name="Picture 10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95400" cy="56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Line 1001"/>
          <p:cNvSpPr>
            <a:spLocks noChangeShapeType="1"/>
          </p:cNvSpPr>
          <p:nvPr/>
        </p:nvSpPr>
        <p:spPr bwMode="auto">
          <a:xfrm>
            <a:off x="487363" y="685800"/>
            <a:ext cx="8243887" cy="0"/>
          </a:xfrm>
          <a:prstGeom prst="line">
            <a:avLst/>
          </a:prstGeom>
          <a:noFill/>
          <a:ln w="1651">
            <a:solidFill>
              <a:srgbClr val="333399"/>
            </a:solidFill>
            <a:round/>
            <a:headEnd/>
            <a:tailEnd/>
          </a:ln>
        </p:spPr>
        <p:txBody>
          <a:bodyPr/>
          <a:lstStyle/>
          <a:p>
            <a:pPr eaLnBrk="0" hangingPunct="0">
              <a:lnSpc>
                <a:spcPct val="90000"/>
              </a:lnSpc>
              <a:spcAft>
                <a:spcPct val="10000"/>
              </a:spcAft>
              <a:buSzPct val="125000"/>
              <a:defRPr/>
            </a:pPr>
            <a:endParaRPr lang="en-US" sz="1800">
              <a:latin typeface="Arial" pitchFamily="-107" charset="0"/>
              <a:ea typeface="+mn-ea"/>
              <a:cs typeface="+mn-cs"/>
            </a:endParaRPr>
          </a:p>
        </p:txBody>
      </p:sp>
      <p:sp>
        <p:nvSpPr>
          <p:cNvPr id="7" name="Rectangle 1003"/>
          <p:cNvSpPr>
            <a:spLocks noChangeArrowheads="1"/>
          </p:cNvSpPr>
          <p:nvPr/>
        </p:nvSpPr>
        <p:spPr bwMode="auto">
          <a:xfrm>
            <a:off x="8513763" y="6624638"/>
            <a:ext cx="322450" cy="236748"/>
          </a:xfrm>
          <a:prstGeom prst="rect">
            <a:avLst/>
          </a:prstGeom>
          <a:noFill/>
          <a:ln w="12700">
            <a:noFill/>
            <a:miter lim="800000"/>
            <a:headEnd type="none" w="sm" len="sm"/>
            <a:tailEnd type="none" w="sm" len="sm"/>
          </a:ln>
          <a:effectLst/>
        </p:spPr>
        <p:txBody>
          <a:bodyPr wrap="none" lIns="82058" tIns="41029" rIns="82058" bIns="41029">
            <a:spAutoFit/>
          </a:bodyPr>
          <a:lstStyle/>
          <a:p>
            <a:pPr defTabSz="820738" eaLnBrk="0" hangingPunct="0"/>
            <a:fld id="{5F4755A6-3225-7E48-9F3D-4C93E6C4DD6B}" type="slidenum">
              <a:rPr lang="en-US" sz="1000" b="0" smtClean="0">
                <a:solidFill>
                  <a:srgbClr val="333399"/>
                </a:solidFill>
              </a:rPr>
              <a:pPr defTabSz="820738" eaLnBrk="0" hangingPunct="0"/>
              <a:t>‹#›</a:t>
            </a:fld>
            <a:endParaRPr lang="en-US" sz="1000" b="0" dirty="0">
              <a:solidFill>
                <a:srgbClr val="333399"/>
              </a:solidFill>
            </a:endParaRPr>
          </a:p>
        </p:txBody>
      </p:sp>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Rectangle 1002"/>
          <p:cNvSpPr>
            <a:spLocks noGrp="1" noChangeArrowheads="1"/>
          </p:cNvSpPr>
          <p:nvPr>
            <p:ph type="dt" sz="half" idx="10"/>
          </p:nvPr>
        </p:nvSpPr>
        <p:spPr>
          <a:xfrm>
            <a:off x="0" y="6553200"/>
            <a:ext cx="1731963" cy="268288"/>
          </a:xfrm>
        </p:spPr>
        <p:txBody>
          <a:bodyPr/>
          <a:lstStyle>
            <a:lvl1pPr>
              <a:defRPr/>
            </a:lvl1pPr>
          </a:lstStyle>
          <a:p>
            <a:pPr>
              <a:defRPr/>
            </a:pPr>
            <a:r>
              <a:rPr lang="en-US" smtClean="0"/>
              <a:t>26 May 2015</a:t>
            </a:r>
            <a:endParaRPr lang="en-US" dirty="0"/>
          </a:p>
        </p:txBody>
      </p:sp>
    </p:spTree>
    <p:extLst>
      <p:ext uri="{BB962C8B-B14F-4D97-AF65-F5344CB8AC3E}">
        <p14:creationId xmlns:p14="http://schemas.microsoft.com/office/powerpoint/2010/main" val="3686677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pic>
        <p:nvPicPr>
          <p:cNvPr id="5" name="Picture 10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95400" cy="56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Line 1001"/>
          <p:cNvSpPr>
            <a:spLocks noChangeShapeType="1"/>
          </p:cNvSpPr>
          <p:nvPr/>
        </p:nvSpPr>
        <p:spPr bwMode="auto">
          <a:xfrm>
            <a:off x="487363" y="685800"/>
            <a:ext cx="8243887" cy="0"/>
          </a:xfrm>
          <a:prstGeom prst="line">
            <a:avLst/>
          </a:prstGeom>
          <a:noFill/>
          <a:ln w="1651">
            <a:solidFill>
              <a:srgbClr val="333399"/>
            </a:solidFill>
            <a:round/>
            <a:headEnd/>
            <a:tailEnd/>
          </a:ln>
        </p:spPr>
        <p:txBody>
          <a:bodyPr/>
          <a:lstStyle/>
          <a:p>
            <a:pPr eaLnBrk="0" hangingPunct="0">
              <a:lnSpc>
                <a:spcPct val="90000"/>
              </a:lnSpc>
              <a:spcAft>
                <a:spcPct val="10000"/>
              </a:spcAft>
              <a:buSzPct val="125000"/>
              <a:defRPr/>
            </a:pPr>
            <a:endParaRPr lang="en-US" sz="1800">
              <a:latin typeface="Arial" pitchFamily="-107" charset="0"/>
              <a:ea typeface="+mn-ea"/>
              <a:cs typeface="+mn-cs"/>
            </a:endParaRPr>
          </a:p>
        </p:txBody>
      </p:sp>
      <p:sp>
        <p:nvSpPr>
          <p:cNvPr id="7" name="Rectangle 1003"/>
          <p:cNvSpPr>
            <a:spLocks noChangeArrowheads="1"/>
          </p:cNvSpPr>
          <p:nvPr/>
        </p:nvSpPr>
        <p:spPr bwMode="auto">
          <a:xfrm>
            <a:off x="8513763" y="6624638"/>
            <a:ext cx="322813" cy="236748"/>
          </a:xfrm>
          <a:prstGeom prst="rect">
            <a:avLst/>
          </a:prstGeom>
          <a:noFill/>
          <a:ln w="12700">
            <a:noFill/>
            <a:miter lim="800000"/>
            <a:headEnd type="none" w="sm" len="sm"/>
            <a:tailEnd type="none" w="sm" len="sm"/>
          </a:ln>
          <a:effectLst/>
        </p:spPr>
        <p:txBody>
          <a:bodyPr wrap="none" lIns="82058" tIns="41029" rIns="82058" bIns="41029">
            <a:spAutoFit/>
          </a:bodyPr>
          <a:lstStyle/>
          <a:p>
            <a:pPr defTabSz="820738" eaLnBrk="0" hangingPunct="0"/>
            <a:fld id="{161E4687-1ABE-B44F-A6A6-CFBCB0686193}" type="slidenum">
              <a:rPr lang="en-US" sz="1000" b="0" smtClean="0">
                <a:solidFill>
                  <a:srgbClr val="333399"/>
                </a:solidFill>
              </a:rPr>
              <a:pPr defTabSz="820738" eaLnBrk="0" hangingPunct="0"/>
              <a:t>‹#›</a:t>
            </a:fld>
            <a:endParaRPr lang="en-US" sz="1000" b="0" dirty="0">
              <a:solidFill>
                <a:srgbClr val="333399"/>
              </a:solidFill>
            </a:endParaRPr>
          </a:p>
        </p:txBody>
      </p:sp>
      <p:sp>
        <p:nvSpPr>
          <p:cNvPr id="2" name="Title 1"/>
          <p:cNvSpPr>
            <a:spLocks noGrp="1"/>
          </p:cNvSpPr>
          <p:nvPr>
            <p:ph type="title"/>
          </p:nvPr>
        </p:nvSpPr>
        <p:spPr>
          <a:xfrm>
            <a:off x="457200" y="274638"/>
            <a:ext cx="8229600" cy="1143000"/>
          </a:xfrm>
          <a:prstGeom prst="rect">
            <a:avLst/>
          </a:prstGeom>
        </p:spPr>
        <p:txBody>
          <a:bodyPr vert="horz"/>
          <a:lstStyle>
            <a:lvl1pPr>
              <a:defRPr>
                <a:solidFill>
                  <a:srgbClr val="0099A6"/>
                </a:solidFill>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1002"/>
          <p:cNvSpPr>
            <a:spLocks noGrp="1" noChangeArrowheads="1"/>
          </p:cNvSpPr>
          <p:nvPr>
            <p:ph type="dt" sz="half" idx="10"/>
          </p:nvPr>
        </p:nvSpPr>
        <p:spPr>
          <a:xfrm>
            <a:off x="0" y="6553200"/>
            <a:ext cx="1731963" cy="268288"/>
          </a:xfrm>
        </p:spPr>
        <p:txBody>
          <a:bodyPr/>
          <a:lstStyle>
            <a:lvl1pPr>
              <a:defRPr/>
            </a:lvl1pPr>
          </a:lstStyle>
          <a:p>
            <a:pPr>
              <a:defRPr/>
            </a:pPr>
            <a:r>
              <a:rPr lang="en-US" smtClean="0"/>
              <a:t>26 May 2015</a:t>
            </a:r>
            <a:endParaRPr lang="en-US" dirty="0"/>
          </a:p>
        </p:txBody>
      </p:sp>
    </p:spTree>
    <p:extLst>
      <p:ext uri="{BB962C8B-B14F-4D97-AF65-F5344CB8AC3E}">
        <p14:creationId xmlns:p14="http://schemas.microsoft.com/office/powerpoint/2010/main" val="2227162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5" name="Picture 10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95400" cy="56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Line 1001"/>
          <p:cNvSpPr>
            <a:spLocks noChangeShapeType="1"/>
          </p:cNvSpPr>
          <p:nvPr/>
        </p:nvSpPr>
        <p:spPr bwMode="auto">
          <a:xfrm>
            <a:off x="487363" y="685800"/>
            <a:ext cx="8243887" cy="0"/>
          </a:xfrm>
          <a:prstGeom prst="line">
            <a:avLst/>
          </a:prstGeom>
          <a:noFill/>
          <a:ln w="1651">
            <a:solidFill>
              <a:srgbClr val="333399"/>
            </a:solidFill>
            <a:round/>
            <a:headEnd/>
            <a:tailEnd/>
          </a:ln>
        </p:spPr>
        <p:txBody>
          <a:bodyPr/>
          <a:lstStyle/>
          <a:p>
            <a:pPr eaLnBrk="0" hangingPunct="0">
              <a:lnSpc>
                <a:spcPct val="90000"/>
              </a:lnSpc>
              <a:spcAft>
                <a:spcPct val="10000"/>
              </a:spcAft>
              <a:buSzPct val="125000"/>
              <a:defRPr/>
            </a:pPr>
            <a:endParaRPr lang="en-US" sz="1800">
              <a:latin typeface="Arial" pitchFamily="-107" charset="0"/>
              <a:ea typeface="+mn-ea"/>
              <a:cs typeface="+mn-cs"/>
            </a:endParaRPr>
          </a:p>
        </p:txBody>
      </p:sp>
      <p:sp>
        <p:nvSpPr>
          <p:cNvPr id="7" name="Rectangle 1003"/>
          <p:cNvSpPr>
            <a:spLocks noChangeArrowheads="1"/>
          </p:cNvSpPr>
          <p:nvPr/>
        </p:nvSpPr>
        <p:spPr bwMode="auto">
          <a:xfrm>
            <a:off x="8513763" y="6624638"/>
            <a:ext cx="322450" cy="236748"/>
          </a:xfrm>
          <a:prstGeom prst="rect">
            <a:avLst/>
          </a:prstGeom>
          <a:noFill/>
          <a:ln w="12700">
            <a:noFill/>
            <a:miter lim="800000"/>
            <a:headEnd type="none" w="sm" len="sm"/>
            <a:tailEnd type="none" w="sm" len="sm"/>
          </a:ln>
          <a:effectLst/>
        </p:spPr>
        <p:txBody>
          <a:bodyPr wrap="none" lIns="82058" tIns="41029" rIns="82058" bIns="41029">
            <a:spAutoFit/>
          </a:bodyPr>
          <a:lstStyle/>
          <a:p>
            <a:pPr defTabSz="820738" eaLnBrk="0" hangingPunct="0"/>
            <a:fld id="{1C527252-DB41-8B40-8BD8-C999B497A3B1}" type="slidenum">
              <a:rPr lang="en-US" sz="1000" b="0" smtClean="0">
                <a:solidFill>
                  <a:srgbClr val="333399"/>
                </a:solidFill>
              </a:rPr>
              <a:pPr defTabSz="820738" eaLnBrk="0" hangingPunct="0"/>
              <a:t>‹#›</a:t>
            </a:fld>
            <a:endParaRPr lang="en-US" sz="1000" b="0" dirty="0">
              <a:solidFill>
                <a:srgbClr val="333399"/>
              </a:solidFill>
            </a:endParaRPr>
          </a:p>
        </p:txBody>
      </p:sp>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10" name="Rectangle 1002"/>
          <p:cNvSpPr>
            <a:spLocks noGrp="1" noChangeArrowheads="1"/>
          </p:cNvSpPr>
          <p:nvPr>
            <p:ph type="dt" sz="half" idx="10"/>
          </p:nvPr>
        </p:nvSpPr>
        <p:spPr>
          <a:xfrm>
            <a:off x="0" y="6553200"/>
            <a:ext cx="1731963" cy="268288"/>
          </a:xfrm>
        </p:spPr>
        <p:txBody>
          <a:bodyPr/>
          <a:lstStyle>
            <a:lvl1pPr>
              <a:defRPr/>
            </a:lvl1pPr>
          </a:lstStyle>
          <a:p>
            <a:pPr>
              <a:defRPr/>
            </a:pPr>
            <a:r>
              <a:rPr lang="en-US" smtClean="0"/>
              <a:t>26 May 2015</a:t>
            </a:r>
            <a:endParaRPr lang="en-US" dirty="0"/>
          </a:p>
        </p:txBody>
      </p:sp>
    </p:spTree>
    <p:extLst>
      <p:ext uri="{BB962C8B-B14F-4D97-AF65-F5344CB8AC3E}">
        <p14:creationId xmlns:p14="http://schemas.microsoft.com/office/powerpoint/2010/main" val="42812672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graphicFrame>
        <p:nvGraphicFramePr>
          <p:cNvPr id="5" name="Object 3"/>
          <p:cNvGraphicFramePr>
            <a:graphicFrameLocks noChangeAspect="1"/>
          </p:cNvGraphicFramePr>
          <p:nvPr/>
        </p:nvGraphicFramePr>
        <p:xfrm>
          <a:off x="3352800" y="6488113"/>
          <a:ext cx="2590800" cy="369887"/>
        </p:xfrm>
        <a:graphic>
          <a:graphicData uri="http://schemas.openxmlformats.org/presentationml/2006/ole">
            <mc:AlternateContent xmlns:mc="http://schemas.openxmlformats.org/markup-compatibility/2006">
              <mc:Choice xmlns:v="urn:schemas-microsoft-com:vml" Requires="v">
                <p:oleObj spid="_x0000_s84088" name="Bitmap Image" r:id="rId3" imgW="5668166" imgH="809738" progId="">
                  <p:embed/>
                </p:oleObj>
              </mc:Choice>
              <mc:Fallback>
                <p:oleObj name="Bitmap Image" r:id="rId3" imgW="5668166" imgH="809738"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2800" y="6488113"/>
                        <a:ext cx="2590800" cy="369887"/>
                      </a:xfrm>
                      <a:prstGeom prst="rect">
                        <a:avLst/>
                      </a:prstGeom>
                      <a:noFill/>
                      <a:ln>
                        <a:noFill/>
                      </a:ln>
                      <a:effectLst/>
                      <a:extLst>
                        <a:ext uri="{909E8E84-426E-40dd-AFC4-6F175D3DCCD1}">
                          <a14:hiddenFill xmlns:a14="http://schemas.microsoft.com/office/drawing/2010/main">
                            <a:solidFill>
                              <a:srgbClr val="618FFD"/>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rgbClr val="919191">
                                  <a:alpha val="74998"/>
                                </a:srgbClr>
                              </a:outerShdw>
                            </a:effectLst>
                          </a14:hiddenEffects>
                        </a:ext>
                      </a:extLst>
                    </p:spPr>
                  </p:pic>
                </p:oleObj>
              </mc:Fallback>
            </mc:AlternateContent>
          </a:graphicData>
        </a:graphic>
      </p:graphicFrame>
      <p:pic>
        <p:nvPicPr>
          <p:cNvPr id="6" name="Picture 100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1295400" cy="56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Line 1001"/>
          <p:cNvSpPr>
            <a:spLocks noChangeShapeType="1"/>
          </p:cNvSpPr>
          <p:nvPr/>
        </p:nvSpPr>
        <p:spPr bwMode="auto">
          <a:xfrm>
            <a:off x="487363" y="685800"/>
            <a:ext cx="8243887" cy="0"/>
          </a:xfrm>
          <a:prstGeom prst="line">
            <a:avLst/>
          </a:prstGeom>
          <a:noFill/>
          <a:ln w="1651">
            <a:solidFill>
              <a:srgbClr val="333399"/>
            </a:solidFill>
            <a:round/>
            <a:headEnd/>
            <a:tailEnd/>
          </a:ln>
        </p:spPr>
        <p:txBody>
          <a:bodyPr/>
          <a:lstStyle/>
          <a:p>
            <a:pPr eaLnBrk="0" hangingPunct="0">
              <a:lnSpc>
                <a:spcPct val="90000"/>
              </a:lnSpc>
              <a:spcAft>
                <a:spcPct val="10000"/>
              </a:spcAft>
              <a:buSzPct val="125000"/>
              <a:defRPr/>
            </a:pPr>
            <a:endParaRPr lang="en-US" sz="1800">
              <a:latin typeface="Arial" pitchFamily="-107" charset="0"/>
              <a:ea typeface="+mn-ea"/>
              <a:cs typeface="+mn-cs"/>
            </a:endParaRPr>
          </a:p>
        </p:txBody>
      </p:sp>
      <p:sp>
        <p:nvSpPr>
          <p:cNvPr id="8" name="Rectangle 1003"/>
          <p:cNvSpPr>
            <a:spLocks noChangeArrowheads="1"/>
          </p:cNvSpPr>
          <p:nvPr/>
        </p:nvSpPr>
        <p:spPr bwMode="auto">
          <a:xfrm>
            <a:off x="8513763" y="6624638"/>
            <a:ext cx="322450" cy="236748"/>
          </a:xfrm>
          <a:prstGeom prst="rect">
            <a:avLst/>
          </a:prstGeom>
          <a:noFill/>
          <a:ln w="12700">
            <a:noFill/>
            <a:miter lim="800000"/>
            <a:headEnd type="none" w="sm" len="sm"/>
            <a:tailEnd type="none" w="sm" len="sm"/>
          </a:ln>
          <a:effectLst/>
        </p:spPr>
        <p:txBody>
          <a:bodyPr wrap="none" lIns="82058" tIns="41029" rIns="82058" bIns="41029">
            <a:spAutoFit/>
          </a:bodyPr>
          <a:lstStyle/>
          <a:p>
            <a:pPr defTabSz="820738" eaLnBrk="0" hangingPunct="0"/>
            <a:fld id="{BFF68888-5E0E-D545-9F3E-5F557FB942E3}" type="slidenum">
              <a:rPr lang="en-US" sz="1000" b="0" smtClean="0">
                <a:solidFill>
                  <a:srgbClr val="333399"/>
                </a:solidFill>
              </a:rPr>
              <a:pPr defTabSz="820738" eaLnBrk="0" hangingPunct="0"/>
              <a:t>‹#›</a:t>
            </a:fld>
            <a:endParaRPr lang="en-US" sz="1000" b="0" dirty="0">
              <a:solidFill>
                <a:srgbClr val="333399"/>
              </a:solidFill>
            </a:endParaRPr>
          </a:p>
        </p:txBody>
      </p:sp>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Rectangle 1002"/>
          <p:cNvSpPr>
            <a:spLocks noGrp="1" noChangeArrowheads="1"/>
          </p:cNvSpPr>
          <p:nvPr>
            <p:ph type="dt" sz="half" idx="10"/>
          </p:nvPr>
        </p:nvSpPr>
        <p:spPr>
          <a:xfrm>
            <a:off x="0" y="6553200"/>
            <a:ext cx="1731963" cy="268288"/>
          </a:xfrm>
        </p:spPr>
        <p:txBody>
          <a:bodyPr/>
          <a:lstStyle>
            <a:lvl1pPr>
              <a:defRPr/>
            </a:lvl1pPr>
          </a:lstStyle>
          <a:p>
            <a:pPr>
              <a:defRPr/>
            </a:pPr>
            <a:r>
              <a:rPr lang="en-US" smtClean="0"/>
              <a:t>26 May 2015</a:t>
            </a:r>
            <a:endParaRPr lang="en-US" dirty="0"/>
          </a:p>
        </p:txBody>
      </p:sp>
    </p:spTree>
    <p:extLst>
      <p:ext uri="{BB962C8B-B14F-4D97-AF65-F5344CB8AC3E}">
        <p14:creationId xmlns:p14="http://schemas.microsoft.com/office/powerpoint/2010/main" val="433350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pic>
        <p:nvPicPr>
          <p:cNvPr id="8" name="Picture 10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95400" cy="56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Line 1001"/>
          <p:cNvSpPr>
            <a:spLocks noChangeShapeType="1"/>
          </p:cNvSpPr>
          <p:nvPr/>
        </p:nvSpPr>
        <p:spPr bwMode="auto">
          <a:xfrm>
            <a:off x="487363" y="685800"/>
            <a:ext cx="8243887" cy="0"/>
          </a:xfrm>
          <a:prstGeom prst="line">
            <a:avLst/>
          </a:prstGeom>
          <a:noFill/>
          <a:ln w="1651">
            <a:solidFill>
              <a:srgbClr val="333399"/>
            </a:solidFill>
            <a:round/>
            <a:headEnd/>
            <a:tailEnd/>
          </a:ln>
        </p:spPr>
        <p:txBody>
          <a:bodyPr/>
          <a:lstStyle/>
          <a:p>
            <a:pPr eaLnBrk="0" hangingPunct="0">
              <a:lnSpc>
                <a:spcPct val="90000"/>
              </a:lnSpc>
              <a:spcAft>
                <a:spcPct val="10000"/>
              </a:spcAft>
              <a:buSzPct val="125000"/>
              <a:defRPr/>
            </a:pPr>
            <a:endParaRPr lang="en-US" sz="1800">
              <a:latin typeface="Arial" pitchFamily="-107" charset="0"/>
              <a:ea typeface="+mn-ea"/>
              <a:cs typeface="+mn-cs"/>
            </a:endParaRPr>
          </a:p>
        </p:txBody>
      </p:sp>
      <p:sp>
        <p:nvSpPr>
          <p:cNvPr id="10" name="Rectangle 1003"/>
          <p:cNvSpPr>
            <a:spLocks noChangeArrowheads="1"/>
          </p:cNvSpPr>
          <p:nvPr/>
        </p:nvSpPr>
        <p:spPr bwMode="auto">
          <a:xfrm>
            <a:off x="8513763" y="6624638"/>
            <a:ext cx="322450" cy="236748"/>
          </a:xfrm>
          <a:prstGeom prst="rect">
            <a:avLst/>
          </a:prstGeom>
          <a:noFill/>
          <a:ln w="12700">
            <a:noFill/>
            <a:miter lim="800000"/>
            <a:headEnd type="none" w="sm" len="sm"/>
            <a:tailEnd type="none" w="sm" len="sm"/>
          </a:ln>
          <a:effectLst/>
        </p:spPr>
        <p:txBody>
          <a:bodyPr wrap="none" lIns="82058" tIns="41029" rIns="82058" bIns="41029">
            <a:spAutoFit/>
          </a:bodyPr>
          <a:lstStyle/>
          <a:p>
            <a:pPr defTabSz="820738" eaLnBrk="0" hangingPunct="0"/>
            <a:fld id="{3EFE623B-8E6C-F149-90FF-2D6D06886A68}" type="slidenum">
              <a:rPr lang="en-US" sz="1000" b="0" smtClean="0">
                <a:solidFill>
                  <a:srgbClr val="333399"/>
                </a:solidFill>
              </a:rPr>
              <a:pPr defTabSz="820738" eaLnBrk="0" hangingPunct="0"/>
              <a:t>‹#›</a:t>
            </a:fld>
            <a:endParaRPr lang="en-US" sz="1000" b="0" dirty="0">
              <a:solidFill>
                <a:srgbClr val="333399"/>
              </a:solidFill>
            </a:endParaRPr>
          </a:p>
        </p:txBody>
      </p:sp>
      <p:sp>
        <p:nvSpPr>
          <p:cNvPr id="2" name="Title 1"/>
          <p:cNvSpPr>
            <a:spLocks noGrp="1"/>
          </p:cNvSpPr>
          <p:nvPr>
            <p:ph type="title"/>
          </p:nvPr>
        </p:nvSpPr>
        <p:spPr>
          <a:xfrm>
            <a:off x="457200" y="274638"/>
            <a:ext cx="8229600" cy="11430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Rectangle 1002"/>
          <p:cNvSpPr>
            <a:spLocks noGrp="1" noChangeArrowheads="1"/>
          </p:cNvSpPr>
          <p:nvPr>
            <p:ph type="dt" sz="half" idx="10"/>
          </p:nvPr>
        </p:nvSpPr>
        <p:spPr>
          <a:xfrm>
            <a:off x="0" y="6553200"/>
            <a:ext cx="1731963" cy="268288"/>
          </a:xfrm>
        </p:spPr>
        <p:txBody>
          <a:bodyPr/>
          <a:lstStyle>
            <a:lvl1pPr>
              <a:defRPr/>
            </a:lvl1pPr>
          </a:lstStyle>
          <a:p>
            <a:pPr>
              <a:defRPr/>
            </a:pPr>
            <a:r>
              <a:rPr lang="en-US" smtClean="0"/>
              <a:t>26 May 2015</a:t>
            </a:r>
            <a:endParaRPr lang="en-US" dirty="0"/>
          </a:p>
        </p:txBody>
      </p:sp>
    </p:spTree>
    <p:extLst>
      <p:ext uri="{BB962C8B-B14F-4D97-AF65-F5344CB8AC3E}">
        <p14:creationId xmlns:p14="http://schemas.microsoft.com/office/powerpoint/2010/main" val="9840383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pic>
        <p:nvPicPr>
          <p:cNvPr id="4" name="Picture 10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95400" cy="56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Line 1001"/>
          <p:cNvSpPr>
            <a:spLocks noChangeShapeType="1"/>
          </p:cNvSpPr>
          <p:nvPr/>
        </p:nvSpPr>
        <p:spPr bwMode="auto">
          <a:xfrm>
            <a:off x="487363" y="685800"/>
            <a:ext cx="8243887" cy="0"/>
          </a:xfrm>
          <a:prstGeom prst="line">
            <a:avLst/>
          </a:prstGeom>
          <a:noFill/>
          <a:ln w="1651">
            <a:solidFill>
              <a:srgbClr val="333399"/>
            </a:solidFill>
            <a:round/>
            <a:headEnd/>
            <a:tailEnd/>
          </a:ln>
        </p:spPr>
        <p:txBody>
          <a:bodyPr/>
          <a:lstStyle/>
          <a:p>
            <a:pPr eaLnBrk="0" hangingPunct="0">
              <a:lnSpc>
                <a:spcPct val="90000"/>
              </a:lnSpc>
              <a:spcAft>
                <a:spcPct val="10000"/>
              </a:spcAft>
              <a:buSzPct val="125000"/>
              <a:defRPr/>
            </a:pPr>
            <a:endParaRPr lang="en-US" sz="1800">
              <a:latin typeface="Arial" pitchFamily="-107" charset="0"/>
              <a:ea typeface="+mn-ea"/>
              <a:cs typeface="+mn-cs"/>
            </a:endParaRPr>
          </a:p>
        </p:txBody>
      </p:sp>
      <p:sp>
        <p:nvSpPr>
          <p:cNvPr id="6" name="Rectangle 1003"/>
          <p:cNvSpPr>
            <a:spLocks noChangeArrowheads="1"/>
          </p:cNvSpPr>
          <p:nvPr/>
        </p:nvSpPr>
        <p:spPr bwMode="auto">
          <a:xfrm>
            <a:off x="8513763" y="6624638"/>
            <a:ext cx="322450" cy="236748"/>
          </a:xfrm>
          <a:prstGeom prst="rect">
            <a:avLst/>
          </a:prstGeom>
          <a:noFill/>
          <a:ln w="12700">
            <a:noFill/>
            <a:miter lim="800000"/>
            <a:headEnd type="none" w="sm" len="sm"/>
            <a:tailEnd type="none" w="sm" len="sm"/>
          </a:ln>
          <a:effectLst/>
        </p:spPr>
        <p:txBody>
          <a:bodyPr wrap="none" lIns="82058" tIns="41029" rIns="82058" bIns="41029">
            <a:spAutoFit/>
          </a:bodyPr>
          <a:lstStyle/>
          <a:p>
            <a:pPr defTabSz="820738" eaLnBrk="0" hangingPunct="0"/>
            <a:fld id="{31C6867A-A690-EA45-93A8-A8F53C9DE089}" type="slidenum">
              <a:rPr lang="en-US" sz="1000" b="0" smtClean="0">
                <a:solidFill>
                  <a:srgbClr val="333399"/>
                </a:solidFill>
              </a:rPr>
              <a:pPr defTabSz="820738" eaLnBrk="0" hangingPunct="0"/>
              <a:t>‹#›</a:t>
            </a:fld>
            <a:endParaRPr lang="en-US" sz="1000" b="0" dirty="0">
              <a:solidFill>
                <a:srgbClr val="333399"/>
              </a:solidFill>
            </a:endParaRPr>
          </a:p>
        </p:txBody>
      </p:sp>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9" name="Rectangle 1002"/>
          <p:cNvSpPr>
            <a:spLocks noGrp="1" noChangeArrowheads="1"/>
          </p:cNvSpPr>
          <p:nvPr>
            <p:ph type="dt" sz="half" idx="10"/>
          </p:nvPr>
        </p:nvSpPr>
        <p:spPr>
          <a:xfrm>
            <a:off x="0" y="6553200"/>
            <a:ext cx="1731963" cy="268288"/>
          </a:xfrm>
        </p:spPr>
        <p:txBody>
          <a:bodyPr/>
          <a:lstStyle>
            <a:lvl1pPr>
              <a:defRPr/>
            </a:lvl1pPr>
          </a:lstStyle>
          <a:p>
            <a:pPr>
              <a:defRPr/>
            </a:pPr>
            <a:r>
              <a:rPr lang="en-US" smtClean="0"/>
              <a:t>26 May 2015</a:t>
            </a:r>
            <a:endParaRPr lang="en-US" dirty="0"/>
          </a:p>
        </p:txBody>
      </p:sp>
    </p:spTree>
    <p:extLst>
      <p:ext uri="{BB962C8B-B14F-4D97-AF65-F5344CB8AC3E}">
        <p14:creationId xmlns:p14="http://schemas.microsoft.com/office/powerpoint/2010/main" val="40972693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pic>
        <p:nvPicPr>
          <p:cNvPr id="3" name="Picture 10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95400" cy="56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Line 1001"/>
          <p:cNvSpPr>
            <a:spLocks noChangeShapeType="1"/>
          </p:cNvSpPr>
          <p:nvPr/>
        </p:nvSpPr>
        <p:spPr bwMode="auto">
          <a:xfrm>
            <a:off x="487363" y="685800"/>
            <a:ext cx="8243887" cy="0"/>
          </a:xfrm>
          <a:prstGeom prst="line">
            <a:avLst/>
          </a:prstGeom>
          <a:noFill/>
          <a:ln w="1651">
            <a:solidFill>
              <a:srgbClr val="333399"/>
            </a:solidFill>
            <a:round/>
            <a:headEnd/>
            <a:tailEnd/>
          </a:ln>
        </p:spPr>
        <p:txBody>
          <a:bodyPr/>
          <a:lstStyle/>
          <a:p>
            <a:pPr eaLnBrk="0" hangingPunct="0">
              <a:lnSpc>
                <a:spcPct val="90000"/>
              </a:lnSpc>
              <a:spcAft>
                <a:spcPct val="10000"/>
              </a:spcAft>
              <a:buSzPct val="125000"/>
              <a:defRPr/>
            </a:pPr>
            <a:endParaRPr lang="en-US" sz="1800">
              <a:latin typeface="Arial" pitchFamily="-107" charset="0"/>
              <a:ea typeface="+mn-ea"/>
              <a:cs typeface="+mn-cs"/>
            </a:endParaRPr>
          </a:p>
        </p:txBody>
      </p:sp>
      <p:sp>
        <p:nvSpPr>
          <p:cNvPr id="5" name="Rectangle 1003"/>
          <p:cNvSpPr>
            <a:spLocks noChangeArrowheads="1"/>
          </p:cNvSpPr>
          <p:nvPr/>
        </p:nvSpPr>
        <p:spPr bwMode="auto">
          <a:xfrm>
            <a:off x="8513763" y="6624638"/>
            <a:ext cx="322813" cy="236748"/>
          </a:xfrm>
          <a:prstGeom prst="rect">
            <a:avLst/>
          </a:prstGeom>
          <a:noFill/>
          <a:ln w="12700">
            <a:noFill/>
            <a:miter lim="800000"/>
            <a:headEnd type="none" w="sm" len="sm"/>
            <a:tailEnd type="none" w="sm" len="sm"/>
          </a:ln>
          <a:effectLst/>
        </p:spPr>
        <p:txBody>
          <a:bodyPr wrap="none" lIns="82058" tIns="41029" rIns="82058" bIns="41029">
            <a:spAutoFit/>
          </a:bodyPr>
          <a:lstStyle/>
          <a:p>
            <a:pPr defTabSz="820738" eaLnBrk="0" hangingPunct="0"/>
            <a:fld id="{0452566C-52AE-3B42-BC92-E99F64FF8610}" type="slidenum">
              <a:rPr lang="en-US" sz="1000" b="0" smtClean="0">
                <a:solidFill>
                  <a:srgbClr val="333399"/>
                </a:solidFill>
              </a:rPr>
              <a:pPr defTabSz="820738" eaLnBrk="0" hangingPunct="0"/>
              <a:t>‹#›</a:t>
            </a:fld>
            <a:endParaRPr lang="en-US" sz="1000" b="0" dirty="0">
              <a:solidFill>
                <a:srgbClr val="333399"/>
              </a:solidFill>
            </a:endParaRPr>
          </a:p>
        </p:txBody>
      </p:sp>
      <p:sp>
        <p:nvSpPr>
          <p:cNvPr id="7" name="Rectangle 1002"/>
          <p:cNvSpPr>
            <a:spLocks noGrp="1" noChangeArrowheads="1"/>
          </p:cNvSpPr>
          <p:nvPr>
            <p:ph type="dt" sz="half" idx="10"/>
          </p:nvPr>
        </p:nvSpPr>
        <p:spPr/>
        <p:txBody>
          <a:bodyPr/>
          <a:lstStyle>
            <a:lvl1pPr>
              <a:defRPr/>
            </a:lvl1pPr>
          </a:lstStyle>
          <a:p>
            <a:pPr>
              <a:defRPr/>
            </a:pPr>
            <a:r>
              <a:rPr lang="en-US" smtClean="0"/>
              <a:t>26 May 2015</a:t>
            </a:r>
            <a:endParaRPr lang="en-US" dirty="0"/>
          </a:p>
        </p:txBody>
      </p:sp>
    </p:spTree>
    <p:extLst>
      <p:ext uri="{BB962C8B-B14F-4D97-AF65-F5344CB8AC3E}">
        <p14:creationId xmlns:p14="http://schemas.microsoft.com/office/powerpoint/2010/main" val="27070665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pic>
        <p:nvPicPr>
          <p:cNvPr id="6" name="Picture 10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95400" cy="56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Line 1001"/>
          <p:cNvSpPr>
            <a:spLocks noChangeShapeType="1"/>
          </p:cNvSpPr>
          <p:nvPr/>
        </p:nvSpPr>
        <p:spPr bwMode="auto">
          <a:xfrm>
            <a:off x="487363" y="685800"/>
            <a:ext cx="8243887" cy="0"/>
          </a:xfrm>
          <a:prstGeom prst="line">
            <a:avLst/>
          </a:prstGeom>
          <a:noFill/>
          <a:ln w="1651">
            <a:solidFill>
              <a:srgbClr val="333399"/>
            </a:solidFill>
            <a:round/>
            <a:headEnd/>
            <a:tailEnd/>
          </a:ln>
        </p:spPr>
        <p:txBody>
          <a:bodyPr/>
          <a:lstStyle/>
          <a:p>
            <a:pPr eaLnBrk="0" hangingPunct="0">
              <a:lnSpc>
                <a:spcPct val="90000"/>
              </a:lnSpc>
              <a:spcAft>
                <a:spcPct val="10000"/>
              </a:spcAft>
              <a:buSzPct val="125000"/>
              <a:defRPr/>
            </a:pPr>
            <a:endParaRPr lang="en-US" sz="1800">
              <a:latin typeface="Arial" pitchFamily="-107" charset="0"/>
              <a:ea typeface="+mn-ea"/>
              <a:cs typeface="+mn-cs"/>
            </a:endParaRPr>
          </a:p>
        </p:txBody>
      </p:sp>
      <p:sp>
        <p:nvSpPr>
          <p:cNvPr id="8" name="Rectangle 1003"/>
          <p:cNvSpPr>
            <a:spLocks noChangeArrowheads="1"/>
          </p:cNvSpPr>
          <p:nvPr/>
        </p:nvSpPr>
        <p:spPr bwMode="auto">
          <a:xfrm>
            <a:off x="8513763" y="6624638"/>
            <a:ext cx="322450" cy="236748"/>
          </a:xfrm>
          <a:prstGeom prst="rect">
            <a:avLst/>
          </a:prstGeom>
          <a:noFill/>
          <a:ln w="12700">
            <a:noFill/>
            <a:miter lim="800000"/>
            <a:headEnd type="none" w="sm" len="sm"/>
            <a:tailEnd type="none" w="sm" len="sm"/>
          </a:ln>
          <a:effectLst/>
        </p:spPr>
        <p:txBody>
          <a:bodyPr wrap="none" lIns="82058" tIns="41029" rIns="82058" bIns="41029">
            <a:spAutoFit/>
          </a:bodyPr>
          <a:lstStyle/>
          <a:p>
            <a:pPr defTabSz="820738" eaLnBrk="0" hangingPunct="0"/>
            <a:fld id="{89780DDF-6A49-9946-81E9-F97A108AF92B}" type="slidenum">
              <a:rPr lang="en-US" sz="1000" b="0" smtClean="0">
                <a:solidFill>
                  <a:srgbClr val="333399"/>
                </a:solidFill>
              </a:rPr>
              <a:pPr defTabSz="820738" eaLnBrk="0" hangingPunct="0"/>
              <a:t>‹#›</a:t>
            </a:fld>
            <a:endParaRPr lang="en-US" sz="1000" b="0" dirty="0">
              <a:solidFill>
                <a:srgbClr val="333399"/>
              </a:solidFill>
            </a:endParaRPr>
          </a:p>
        </p:txBody>
      </p:sp>
      <p:pic>
        <p:nvPicPr>
          <p:cNvPr id="9" name="Picture 100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58163" y="76200"/>
            <a:ext cx="909637" cy="56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Rectangle 1002"/>
          <p:cNvSpPr>
            <a:spLocks noGrp="1" noChangeArrowheads="1"/>
          </p:cNvSpPr>
          <p:nvPr>
            <p:ph type="dt" sz="half" idx="10"/>
          </p:nvPr>
        </p:nvSpPr>
        <p:spPr>
          <a:xfrm>
            <a:off x="0" y="6553200"/>
            <a:ext cx="1731963" cy="268288"/>
          </a:xfrm>
        </p:spPr>
        <p:txBody>
          <a:bodyPr/>
          <a:lstStyle>
            <a:lvl1pPr>
              <a:defRPr/>
            </a:lvl1pPr>
          </a:lstStyle>
          <a:p>
            <a:pPr>
              <a:defRPr/>
            </a:pPr>
            <a:r>
              <a:rPr lang="en-US" smtClean="0"/>
              <a:t>26 May 2015</a:t>
            </a:r>
            <a:endParaRPr lang="en-US" dirty="0"/>
          </a:p>
        </p:txBody>
      </p:sp>
    </p:spTree>
    <p:extLst>
      <p:ext uri="{BB962C8B-B14F-4D97-AF65-F5344CB8AC3E}">
        <p14:creationId xmlns:p14="http://schemas.microsoft.com/office/powerpoint/2010/main" val="42785379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6" name="Picture 10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95400" cy="56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Line 1001"/>
          <p:cNvSpPr>
            <a:spLocks noChangeShapeType="1"/>
          </p:cNvSpPr>
          <p:nvPr/>
        </p:nvSpPr>
        <p:spPr bwMode="auto">
          <a:xfrm>
            <a:off x="487363" y="685800"/>
            <a:ext cx="8243887" cy="0"/>
          </a:xfrm>
          <a:prstGeom prst="line">
            <a:avLst/>
          </a:prstGeom>
          <a:noFill/>
          <a:ln w="1651">
            <a:solidFill>
              <a:srgbClr val="333399"/>
            </a:solidFill>
            <a:round/>
            <a:headEnd/>
            <a:tailEnd/>
          </a:ln>
        </p:spPr>
        <p:txBody>
          <a:bodyPr/>
          <a:lstStyle/>
          <a:p>
            <a:pPr eaLnBrk="0" hangingPunct="0">
              <a:lnSpc>
                <a:spcPct val="90000"/>
              </a:lnSpc>
              <a:spcAft>
                <a:spcPct val="10000"/>
              </a:spcAft>
              <a:buSzPct val="125000"/>
              <a:defRPr/>
            </a:pPr>
            <a:endParaRPr lang="en-US" sz="1800">
              <a:latin typeface="Arial" pitchFamily="-107" charset="0"/>
              <a:ea typeface="+mn-ea"/>
              <a:cs typeface="+mn-cs"/>
            </a:endParaRPr>
          </a:p>
        </p:txBody>
      </p:sp>
      <p:sp>
        <p:nvSpPr>
          <p:cNvPr id="8" name="Rectangle 1003"/>
          <p:cNvSpPr>
            <a:spLocks noChangeArrowheads="1"/>
          </p:cNvSpPr>
          <p:nvPr/>
        </p:nvSpPr>
        <p:spPr bwMode="auto">
          <a:xfrm>
            <a:off x="8513763" y="6624638"/>
            <a:ext cx="322450" cy="236748"/>
          </a:xfrm>
          <a:prstGeom prst="rect">
            <a:avLst/>
          </a:prstGeom>
          <a:noFill/>
          <a:ln w="12700">
            <a:noFill/>
            <a:miter lim="800000"/>
            <a:headEnd type="none" w="sm" len="sm"/>
            <a:tailEnd type="none" w="sm" len="sm"/>
          </a:ln>
          <a:effectLst/>
        </p:spPr>
        <p:txBody>
          <a:bodyPr wrap="none" lIns="82058" tIns="41029" rIns="82058" bIns="41029">
            <a:spAutoFit/>
          </a:bodyPr>
          <a:lstStyle/>
          <a:p>
            <a:pPr defTabSz="820738" eaLnBrk="0" hangingPunct="0"/>
            <a:fld id="{5B7F7E20-F281-214D-AEF5-4B82AF58D484}" type="slidenum">
              <a:rPr lang="en-US" sz="1000" b="0" smtClean="0">
                <a:solidFill>
                  <a:srgbClr val="333399"/>
                </a:solidFill>
              </a:rPr>
              <a:pPr defTabSz="820738" eaLnBrk="0" hangingPunct="0"/>
              <a:t>‹#›</a:t>
            </a:fld>
            <a:endParaRPr lang="en-US" sz="1000" b="0" dirty="0">
              <a:solidFill>
                <a:srgbClr val="333399"/>
              </a:solidFill>
            </a:endParaRPr>
          </a:p>
        </p:txBody>
      </p:sp>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Rectangle 1002"/>
          <p:cNvSpPr>
            <a:spLocks noGrp="1" noChangeArrowheads="1"/>
          </p:cNvSpPr>
          <p:nvPr>
            <p:ph type="dt" sz="half" idx="10"/>
          </p:nvPr>
        </p:nvSpPr>
        <p:spPr>
          <a:xfrm>
            <a:off x="0" y="6553200"/>
            <a:ext cx="1731963" cy="268288"/>
          </a:xfrm>
        </p:spPr>
        <p:txBody>
          <a:bodyPr/>
          <a:lstStyle>
            <a:lvl1pPr>
              <a:defRPr/>
            </a:lvl1pPr>
          </a:lstStyle>
          <a:p>
            <a:pPr>
              <a:defRPr/>
            </a:pPr>
            <a:r>
              <a:rPr lang="en-US" smtClean="0"/>
              <a:t>26 May 2015</a:t>
            </a:r>
            <a:endParaRPr lang="en-US" dirty="0"/>
          </a:p>
        </p:txBody>
      </p:sp>
    </p:spTree>
    <p:extLst>
      <p:ext uri="{BB962C8B-B14F-4D97-AF65-F5344CB8AC3E}">
        <p14:creationId xmlns:p14="http://schemas.microsoft.com/office/powerpoint/2010/main" val="9559280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7" name="Picture 1000"/>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1295400" cy="56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40649" name="Line 1001"/>
          <p:cNvSpPr>
            <a:spLocks noChangeShapeType="1"/>
          </p:cNvSpPr>
          <p:nvPr/>
        </p:nvSpPr>
        <p:spPr bwMode="auto">
          <a:xfrm>
            <a:off x="487363" y="685800"/>
            <a:ext cx="8243887" cy="0"/>
          </a:xfrm>
          <a:prstGeom prst="line">
            <a:avLst/>
          </a:prstGeom>
          <a:noFill/>
          <a:ln w="1651">
            <a:solidFill>
              <a:srgbClr val="333399"/>
            </a:solidFill>
            <a:round/>
            <a:headEnd/>
            <a:tailEnd/>
          </a:ln>
        </p:spPr>
        <p:txBody>
          <a:bodyPr/>
          <a:lstStyle/>
          <a:p>
            <a:pPr eaLnBrk="0" hangingPunct="0">
              <a:lnSpc>
                <a:spcPct val="90000"/>
              </a:lnSpc>
              <a:spcAft>
                <a:spcPct val="10000"/>
              </a:spcAft>
              <a:buSzPct val="125000"/>
              <a:defRPr/>
            </a:pPr>
            <a:endParaRPr lang="en-US" sz="1800">
              <a:latin typeface="Arial" pitchFamily="-107" charset="0"/>
              <a:ea typeface="+mn-ea"/>
              <a:cs typeface="+mn-cs"/>
            </a:endParaRPr>
          </a:p>
        </p:txBody>
      </p:sp>
      <p:sp>
        <p:nvSpPr>
          <p:cNvPr id="540650" name="Rectangle 1002"/>
          <p:cNvSpPr>
            <a:spLocks noGrp="1" noChangeArrowheads="1"/>
          </p:cNvSpPr>
          <p:nvPr>
            <p:ph type="dt" sz="half" idx="2"/>
          </p:nvPr>
        </p:nvSpPr>
        <p:spPr bwMode="auto">
          <a:xfrm>
            <a:off x="0" y="6553200"/>
            <a:ext cx="1731963" cy="268288"/>
          </a:xfrm>
          <a:prstGeom prst="rect">
            <a:avLst/>
          </a:prstGeom>
          <a:noFill/>
          <a:ln w="9525">
            <a:noFill/>
            <a:miter lim="800000"/>
            <a:headEnd/>
            <a:tailEnd/>
          </a:ln>
          <a:effectLst/>
        </p:spPr>
        <p:txBody>
          <a:bodyPr vert="horz" wrap="none" lIns="82628" tIns="41315" rIns="82628" bIns="41315" numCol="1" anchor="ctr" anchorCtr="0" compatLnSpc="1">
            <a:prstTxWarp prst="textNoShape">
              <a:avLst/>
            </a:prstTxWarp>
          </a:bodyPr>
          <a:lstStyle>
            <a:lvl1pPr eaLnBrk="0" hangingPunct="0">
              <a:defRPr sz="1000" b="0">
                <a:solidFill>
                  <a:srgbClr val="333399"/>
                </a:solidFill>
                <a:latin typeface="Arial" pitchFamily="26" charset="0"/>
                <a:ea typeface="ＭＳ Ｐゴシック" pitchFamily="26" charset="-128"/>
                <a:cs typeface="ＭＳ Ｐゴシック" pitchFamily="26" charset="-128"/>
              </a:defRPr>
            </a:lvl1pPr>
          </a:lstStyle>
          <a:p>
            <a:pPr>
              <a:defRPr/>
            </a:pPr>
            <a:r>
              <a:rPr lang="en-US" smtClean="0"/>
              <a:t>26 May 2015</a:t>
            </a:r>
            <a:endParaRPr lang="en-US" dirty="0"/>
          </a:p>
        </p:txBody>
      </p:sp>
      <p:sp>
        <p:nvSpPr>
          <p:cNvPr id="540651" name="Rectangle 1003"/>
          <p:cNvSpPr>
            <a:spLocks noChangeArrowheads="1"/>
          </p:cNvSpPr>
          <p:nvPr/>
        </p:nvSpPr>
        <p:spPr bwMode="auto">
          <a:xfrm>
            <a:off x="8821550" y="6624638"/>
            <a:ext cx="322450" cy="236748"/>
          </a:xfrm>
          <a:prstGeom prst="rect">
            <a:avLst/>
          </a:prstGeom>
          <a:noFill/>
          <a:ln w="12700">
            <a:noFill/>
            <a:miter lim="800000"/>
            <a:headEnd type="none" w="sm" len="sm"/>
            <a:tailEnd type="none" w="sm" len="sm"/>
          </a:ln>
          <a:effectLst/>
        </p:spPr>
        <p:txBody>
          <a:bodyPr wrap="none" lIns="82058" tIns="41029" rIns="82058" bIns="41029">
            <a:spAutoFit/>
          </a:bodyPr>
          <a:lstStyle/>
          <a:p>
            <a:pPr defTabSz="820738" eaLnBrk="0" hangingPunct="0"/>
            <a:fld id="{1A7827CB-B016-B64A-8767-604E4B81BBA7}" type="slidenum">
              <a:rPr lang="en-US" sz="1000" b="0" smtClean="0">
                <a:solidFill>
                  <a:srgbClr val="333399"/>
                </a:solidFill>
              </a:rPr>
              <a:pPr defTabSz="820738" eaLnBrk="0" hangingPunct="0"/>
              <a:t>‹#›</a:t>
            </a:fld>
            <a:endParaRPr lang="en-US" sz="1000" b="0" dirty="0">
              <a:solidFill>
                <a:srgbClr val="333399"/>
              </a:solidFill>
            </a:endParaRPr>
          </a:p>
        </p:txBody>
      </p:sp>
      <p:sp>
        <p:nvSpPr>
          <p:cNvPr id="2" name="Footer Placeholder 1"/>
          <p:cNvSpPr>
            <a:spLocks noGrp="1"/>
          </p:cNvSpPr>
          <p:nvPr>
            <p:ph type="ftr" sz="quarter" idx="3"/>
          </p:nvPr>
        </p:nvSpPr>
        <p:spPr>
          <a:xfrm>
            <a:off x="3124200" y="6492875"/>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Tree>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Lst>
  <p:hf sldNum="0" hdr="0" ftr="0"/>
  <p:txStyles>
    <p:titleStyle>
      <a:lvl1pPr algn="ctr" rtl="0" eaLnBrk="0" fontAlgn="base" hangingPunct="0">
        <a:lnSpc>
          <a:spcPct val="90000"/>
        </a:lnSpc>
        <a:spcBef>
          <a:spcPct val="0"/>
        </a:spcBef>
        <a:spcAft>
          <a:spcPct val="0"/>
        </a:spcAft>
        <a:defRPr sz="2500" b="1">
          <a:solidFill>
            <a:schemeClr val="hlink"/>
          </a:solidFill>
          <a:latin typeface="+mj-lt"/>
          <a:ea typeface="ＭＳ Ｐゴシック" pitchFamily="26" charset="-128"/>
          <a:cs typeface="ＭＳ Ｐゴシック" pitchFamily="26" charset="-128"/>
        </a:defRPr>
      </a:lvl1pPr>
      <a:lvl2pPr algn="ctr" rtl="0" eaLnBrk="0" fontAlgn="base" hangingPunct="0">
        <a:lnSpc>
          <a:spcPct val="90000"/>
        </a:lnSpc>
        <a:spcBef>
          <a:spcPct val="0"/>
        </a:spcBef>
        <a:spcAft>
          <a:spcPct val="0"/>
        </a:spcAft>
        <a:defRPr sz="2500" b="1">
          <a:solidFill>
            <a:schemeClr val="hlink"/>
          </a:solidFill>
          <a:latin typeface="Arial" pitchFamily="-107" charset="0"/>
          <a:ea typeface="ＭＳ Ｐゴシック" pitchFamily="26" charset="-128"/>
          <a:cs typeface="ＭＳ Ｐゴシック" pitchFamily="26" charset="-128"/>
        </a:defRPr>
      </a:lvl2pPr>
      <a:lvl3pPr algn="ctr" rtl="0" eaLnBrk="0" fontAlgn="base" hangingPunct="0">
        <a:lnSpc>
          <a:spcPct val="90000"/>
        </a:lnSpc>
        <a:spcBef>
          <a:spcPct val="0"/>
        </a:spcBef>
        <a:spcAft>
          <a:spcPct val="0"/>
        </a:spcAft>
        <a:defRPr sz="2500" b="1">
          <a:solidFill>
            <a:schemeClr val="hlink"/>
          </a:solidFill>
          <a:latin typeface="Arial" pitchFamily="-107" charset="0"/>
          <a:ea typeface="ＭＳ Ｐゴシック" pitchFamily="26" charset="-128"/>
          <a:cs typeface="ＭＳ Ｐゴシック" pitchFamily="26" charset="-128"/>
        </a:defRPr>
      </a:lvl3pPr>
      <a:lvl4pPr algn="ctr" rtl="0" eaLnBrk="0" fontAlgn="base" hangingPunct="0">
        <a:lnSpc>
          <a:spcPct val="90000"/>
        </a:lnSpc>
        <a:spcBef>
          <a:spcPct val="0"/>
        </a:spcBef>
        <a:spcAft>
          <a:spcPct val="0"/>
        </a:spcAft>
        <a:defRPr sz="2500" b="1">
          <a:solidFill>
            <a:schemeClr val="hlink"/>
          </a:solidFill>
          <a:latin typeface="Arial" pitchFamily="-107" charset="0"/>
          <a:ea typeface="ＭＳ Ｐゴシック" pitchFamily="26" charset="-128"/>
          <a:cs typeface="ＭＳ Ｐゴシック" pitchFamily="26" charset="-128"/>
        </a:defRPr>
      </a:lvl4pPr>
      <a:lvl5pPr algn="ctr" rtl="0" eaLnBrk="0" fontAlgn="base" hangingPunct="0">
        <a:lnSpc>
          <a:spcPct val="90000"/>
        </a:lnSpc>
        <a:spcBef>
          <a:spcPct val="0"/>
        </a:spcBef>
        <a:spcAft>
          <a:spcPct val="0"/>
        </a:spcAft>
        <a:defRPr sz="2500" b="1">
          <a:solidFill>
            <a:schemeClr val="hlink"/>
          </a:solidFill>
          <a:latin typeface="Arial" pitchFamily="-107" charset="0"/>
          <a:ea typeface="ＭＳ Ｐゴシック" pitchFamily="26" charset="-128"/>
          <a:cs typeface="ＭＳ Ｐゴシック" pitchFamily="26" charset="-128"/>
        </a:defRPr>
      </a:lvl5pPr>
      <a:lvl6pPr marL="457200" algn="ctr" rtl="0" eaLnBrk="0" fontAlgn="base" hangingPunct="0">
        <a:lnSpc>
          <a:spcPct val="90000"/>
        </a:lnSpc>
        <a:spcBef>
          <a:spcPct val="0"/>
        </a:spcBef>
        <a:spcAft>
          <a:spcPct val="0"/>
        </a:spcAft>
        <a:defRPr sz="2500" b="1">
          <a:solidFill>
            <a:schemeClr val="hlink"/>
          </a:solidFill>
          <a:latin typeface="Arial" pitchFamily="-107" charset="0"/>
        </a:defRPr>
      </a:lvl6pPr>
      <a:lvl7pPr marL="914400" algn="ctr" rtl="0" eaLnBrk="0" fontAlgn="base" hangingPunct="0">
        <a:lnSpc>
          <a:spcPct val="90000"/>
        </a:lnSpc>
        <a:spcBef>
          <a:spcPct val="0"/>
        </a:spcBef>
        <a:spcAft>
          <a:spcPct val="0"/>
        </a:spcAft>
        <a:defRPr sz="2500" b="1">
          <a:solidFill>
            <a:schemeClr val="hlink"/>
          </a:solidFill>
          <a:latin typeface="Arial" pitchFamily="-107" charset="0"/>
        </a:defRPr>
      </a:lvl7pPr>
      <a:lvl8pPr marL="1371600" algn="ctr" rtl="0" eaLnBrk="0" fontAlgn="base" hangingPunct="0">
        <a:lnSpc>
          <a:spcPct val="90000"/>
        </a:lnSpc>
        <a:spcBef>
          <a:spcPct val="0"/>
        </a:spcBef>
        <a:spcAft>
          <a:spcPct val="0"/>
        </a:spcAft>
        <a:defRPr sz="2500" b="1">
          <a:solidFill>
            <a:schemeClr val="hlink"/>
          </a:solidFill>
          <a:latin typeface="Arial" pitchFamily="-107" charset="0"/>
        </a:defRPr>
      </a:lvl8pPr>
      <a:lvl9pPr marL="1828800" algn="ctr" rtl="0" eaLnBrk="0" fontAlgn="base" hangingPunct="0">
        <a:lnSpc>
          <a:spcPct val="90000"/>
        </a:lnSpc>
        <a:spcBef>
          <a:spcPct val="0"/>
        </a:spcBef>
        <a:spcAft>
          <a:spcPct val="0"/>
        </a:spcAft>
        <a:defRPr sz="2500" b="1">
          <a:solidFill>
            <a:schemeClr val="hlink"/>
          </a:solidFill>
          <a:latin typeface="Arial" pitchFamily="-107" charset="0"/>
        </a:defRPr>
      </a:lvl9pPr>
    </p:titleStyle>
    <p:bodyStyle>
      <a:lvl1pPr marL="230188" indent="-230188" algn="l" rtl="0" eaLnBrk="0" fontAlgn="base" hangingPunct="0">
        <a:lnSpc>
          <a:spcPct val="80000"/>
        </a:lnSpc>
        <a:spcBef>
          <a:spcPct val="10000"/>
        </a:spcBef>
        <a:spcAft>
          <a:spcPct val="10000"/>
        </a:spcAft>
        <a:buSzPct val="125000"/>
        <a:buChar char="•"/>
        <a:defRPr sz="2500" b="1">
          <a:solidFill>
            <a:schemeClr val="tx1"/>
          </a:solidFill>
          <a:latin typeface="+mn-lt"/>
          <a:ea typeface="ＭＳ Ｐゴシック" pitchFamily="26" charset="-128"/>
          <a:cs typeface="ＭＳ Ｐゴシック" pitchFamily="26" charset="-128"/>
        </a:defRPr>
      </a:lvl1pPr>
      <a:lvl2pPr marL="568325" indent="-222250" algn="l" rtl="0" eaLnBrk="0" fontAlgn="base" hangingPunct="0">
        <a:lnSpc>
          <a:spcPct val="80000"/>
        </a:lnSpc>
        <a:spcBef>
          <a:spcPct val="10000"/>
        </a:spcBef>
        <a:spcAft>
          <a:spcPct val="10000"/>
        </a:spcAft>
        <a:buSzPct val="125000"/>
        <a:buChar char="•"/>
        <a:defRPr sz="2200" b="1">
          <a:solidFill>
            <a:schemeClr val="tx1"/>
          </a:solidFill>
          <a:latin typeface="+mn-lt"/>
          <a:ea typeface="ＭＳ Ｐゴシック" pitchFamily="-107" charset="-128"/>
        </a:defRPr>
      </a:lvl2pPr>
      <a:lvl3pPr marL="914400" indent="-231775" algn="l" rtl="0" eaLnBrk="0" fontAlgn="base" hangingPunct="0">
        <a:lnSpc>
          <a:spcPct val="80000"/>
        </a:lnSpc>
        <a:spcBef>
          <a:spcPct val="10000"/>
        </a:spcBef>
        <a:spcAft>
          <a:spcPct val="10000"/>
        </a:spcAft>
        <a:buSzPct val="125000"/>
        <a:buChar char="-"/>
        <a:defRPr b="1">
          <a:solidFill>
            <a:schemeClr val="tx1"/>
          </a:solidFill>
          <a:latin typeface="+mn-lt"/>
          <a:ea typeface="ＭＳ Ｐゴシック" pitchFamily="-107" charset="-128"/>
        </a:defRPr>
      </a:lvl3pPr>
      <a:lvl4pPr marL="1260475" indent="-231775" algn="l" rtl="0" eaLnBrk="0" fontAlgn="base" hangingPunct="0">
        <a:lnSpc>
          <a:spcPct val="80000"/>
        </a:lnSpc>
        <a:spcBef>
          <a:spcPct val="10000"/>
        </a:spcBef>
        <a:spcAft>
          <a:spcPct val="10000"/>
        </a:spcAft>
        <a:buSzPct val="125000"/>
        <a:buChar char="-"/>
        <a:defRPr b="1">
          <a:solidFill>
            <a:schemeClr val="tx1"/>
          </a:solidFill>
          <a:latin typeface="+mn-lt"/>
          <a:ea typeface="ＭＳ Ｐゴシック" pitchFamily="-107" charset="-128"/>
        </a:defRPr>
      </a:lvl4pPr>
      <a:lvl5pPr marL="1597025" indent="-220663" algn="l" rtl="0" eaLnBrk="0" fontAlgn="base" hangingPunct="0">
        <a:lnSpc>
          <a:spcPct val="80000"/>
        </a:lnSpc>
        <a:spcBef>
          <a:spcPct val="10000"/>
        </a:spcBef>
        <a:spcAft>
          <a:spcPct val="10000"/>
        </a:spcAft>
        <a:buSzPct val="125000"/>
        <a:buChar char="•"/>
        <a:defRPr b="1">
          <a:solidFill>
            <a:schemeClr val="tx1"/>
          </a:solidFill>
          <a:latin typeface="+mn-lt"/>
          <a:ea typeface="ＭＳ Ｐゴシック" pitchFamily="-107" charset="-128"/>
        </a:defRPr>
      </a:lvl5pPr>
      <a:lvl6pPr marL="2054225" indent="-220663" algn="l" rtl="0" eaLnBrk="0" fontAlgn="base" hangingPunct="0">
        <a:lnSpc>
          <a:spcPct val="80000"/>
        </a:lnSpc>
        <a:spcBef>
          <a:spcPct val="10000"/>
        </a:spcBef>
        <a:spcAft>
          <a:spcPct val="10000"/>
        </a:spcAft>
        <a:buSzPct val="125000"/>
        <a:buChar char="•"/>
        <a:defRPr b="1">
          <a:solidFill>
            <a:schemeClr val="tx1"/>
          </a:solidFill>
          <a:latin typeface="+mn-lt"/>
          <a:ea typeface="ＭＳ Ｐゴシック" pitchFamily="-107" charset="-128"/>
        </a:defRPr>
      </a:lvl6pPr>
      <a:lvl7pPr marL="2511425" indent="-220663" algn="l" rtl="0" eaLnBrk="0" fontAlgn="base" hangingPunct="0">
        <a:lnSpc>
          <a:spcPct val="80000"/>
        </a:lnSpc>
        <a:spcBef>
          <a:spcPct val="10000"/>
        </a:spcBef>
        <a:spcAft>
          <a:spcPct val="10000"/>
        </a:spcAft>
        <a:buSzPct val="125000"/>
        <a:buChar char="•"/>
        <a:defRPr b="1">
          <a:solidFill>
            <a:schemeClr val="tx1"/>
          </a:solidFill>
          <a:latin typeface="+mn-lt"/>
          <a:ea typeface="ＭＳ Ｐゴシック" pitchFamily="-107" charset="-128"/>
        </a:defRPr>
      </a:lvl7pPr>
      <a:lvl8pPr marL="2968625" indent="-220663" algn="l" rtl="0" eaLnBrk="0" fontAlgn="base" hangingPunct="0">
        <a:lnSpc>
          <a:spcPct val="80000"/>
        </a:lnSpc>
        <a:spcBef>
          <a:spcPct val="10000"/>
        </a:spcBef>
        <a:spcAft>
          <a:spcPct val="10000"/>
        </a:spcAft>
        <a:buSzPct val="125000"/>
        <a:buChar char="•"/>
        <a:defRPr b="1">
          <a:solidFill>
            <a:schemeClr val="tx1"/>
          </a:solidFill>
          <a:latin typeface="+mn-lt"/>
          <a:ea typeface="ＭＳ Ｐゴシック" pitchFamily="-107" charset="-128"/>
        </a:defRPr>
      </a:lvl8pPr>
      <a:lvl9pPr marL="3425825" indent="-220663" algn="l" rtl="0" eaLnBrk="0" fontAlgn="base" hangingPunct="0">
        <a:lnSpc>
          <a:spcPct val="80000"/>
        </a:lnSpc>
        <a:spcBef>
          <a:spcPct val="10000"/>
        </a:spcBef>
        <a:spcAft>
          <a:spcPct val="10000"/>
        </a:spcAft>
        <a:buSzPct val="125000"/>
        <a:buChar char="•"/>
        <a:defRPr b="1">
          <a:solidFill>
            <a:schemeClr val="tx1"/>
          </a:solidFill>
          <a:latin typeface="+mn-lt"/>
          <a:ea typeface="ＭＳ Ｐゴシック" pitchFamily="-107"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7"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86200" y="76200"/>
            <a:ext cx="1295400" cy="56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8" name="Rectangle 5"/>
          <p:cNvSpPr>
            <a:spLocks noChangeArrowheads="1"/>
          </p:cNvSpPr>
          <p:nvPr/>
        </p:nvSpPr>
        <p:spPr bwMode="auto">
          <a:xfrm>
            <a:off x="0" y="0"/>
            <a:ext cx="13716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lnSpc>
                <a:spcPct val="90000"/>
              </a:lnSpc>
              <a:spcAft>
                <a:spcPct val="10000"/>
              </a:spcAft>
              <a:buSzPct val="125000"/>
            </a:pPr>
            <a:endParaRPr lang="en-US" sz="1800"/>
          </a:p>
        </p:txBody>
      </p:sp>
      <p:sp>
        <p:nvSpPr>
          <p:cNvPr id="16389" name="Rectangle 6"/>
          <p:cNvSpPr>
            <a:spLocks noChangeArrowheads="1"/>
          </p:cNvSpPr>
          <p:nvPr/>
        </p:nvSpPr>
        <p:spPr bwMode="auto">
          <a:xfrm>
            <a:off x="7696200" y="0"/>
            <a:ext cx="1447800" cy="6858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lnSpc>
                <a:spcPct val="90000"/>
              </a:lnSpc>
              <a:spcAft>
                <a:spcPct val="10000"/>
              </a:spcAft>
              <a:buSzPct val="125000"/>
            </a:pPr>
            <a:endParaRPr lang="en-US" sz="1800"/>
          </a:p>
        </p:txBody>
      </p:sp>
      <p:sp>
        <p:nvSpPr>
          <p:cNvPr id="16390" name="Rectangle 7"/>
          <p:cNvSpPr>
            <a:spLocks noChangeArrowheads="1"/>
          </p:cNvSpPr>
          <p:nvPr/>
        </p:nvSpPr>
        <p:spPr bwMode="auto">
          <a:xfrm>
            <a:off x="0" y="6248400"/>
            <a:ext cx="13716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lnSpc>
                <a:spcPct val="90000"/>
              </a:lnSpc>
              <a:spcAft>
                <a:spcPct val="10000"/>
              </a:spcAft>
              <a:buSzPct val="125000"/>
            </a:pPr>
            <a:endParaRPr lang="en-US" sz="1800"/>
          </a:p>
        </p:txBody>
      </p:sp>
      <p:sp>
        <p:nvSpPr>
          <p:cNvPr id="16391" name="Rectangle 8"/>
          <p:cNvSpPr>
            <a:spLocks noChangeArrowheads="1"/>
          </p:cNvSpPr>
          <p:nvPr/>
        </p:nvSpPr>
        <p:spPr bwMode="auto">
          <a:xfrm>
            <a:off x="7772400" y="6248400"/>
            <a:ext cx="13716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lnSpc>
                <a:spcPct val="90000"/>
              </a:lnSpc>
              <a:spcAft>
                <a:spcPct val="10000"/>
              </a:spcAft>
              <a:buSzPct val="125000"/>
            </a:pPr>
            <a:endParaRPr lang="en-US" sz="1800"/>
          </a:p>
        </p:txBody>
      </p:sp>
      <p:sp>
        <p:nvSpPr>
          <p:cNvPr id="16392" name="Rectangle 9"/>
          <p:cNvSpPr>
            <a:spLocks noChangeArrowheads="1"/>
          </p:cNvSpPr>
          <p:nvPr/>
        </p:nvSpPr>
        <p:spPr bwMode="auto">
          <a:xfrm>
            <a:off x="381000" y="609600"/>
            <a:ext cx="85344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lnSpc>
                <a:spcPct val="90000"/>
              </a:lnSpc>
              <a:spcAft>
                <a:spcPct val="10000"/>
              </a:spcAft>
              <a:buSzPct val="125000"/>
            </a:pPr>
            <a:endParaRPr lang="en-US" sz="1800"/>
          </a:p>
        </p:txBody>
      </p:sp>
      <p:sp>
        <p:nvSpPr>
          <p:cNvPr id="929803" name="Text Box 11"/>
          <p:cNvSpPr txBox="1">
            <a:spLocks noChangeArrowheads="1"/>
          </p:cNvSpPr>
          <p:nvPr/>
        </p:nvSpPr>
        <p:spPr bwMode="auto">
          <a:xfrm>
            <a:off x="768350" y="1006475"/>
            <a:ext cx="7597775" cy="2985433"/>
          </a:xfrm>
          <a:prstGeom prst="rect">
            <a:avLst/>
          </a:prstGeom>
          <a:noFill/>
          <a:ln w="76200">
            <a:solidFill>
              <a:srgbClr val="000099"/>
            </a:solidFill>
            <a:miter lim="800000"/>
            <a:headEnd type="none" w="sm" len="sm"/>
            <a:tailEnd type="none" w="sm" len="sm"/>
          </a:ln>
          <a:effectLst/>
        </p:spPr>
        <p:txBody>
          <a:bodyPr>
            <a:spAutoFit/>
          </a:bodyPr>
          <a:lstStyle>
            <a:lvl1pPr eaLnBrk="0" hangingPunct="0">
              <a:defRPr sz="2400" b="1">
                <a:solidFill>
                  <a:schemeClr val="tx1"/>
                </a:solidFill>
                <a:latin typeface="Arial" charset="0"/>
                <a:ea typeface="ＭＳ Ｐゴシック" charset="0"/>
                <a:cs typeface="ＭＳ Ｐゴシック" charset="0"/>
              </a:defRPr>
            </a:lvl1pPr>
            <a:lvl2pPr marL="37931725" indent="-37474525" eaLnBrk="0" hangingPunct="0">
              <a:defRPr sz="2400" b="1">
                <a:solidFill>
                  <a:schemeClr val="tx1"/>
                </a:solidFill>
                <a:latin typeface="Arial" charset="0"/>
                <a:ea typeface="ＭＳ Ｐゴシック" charset="0"/>
              </a:defRPr>
            </a:lvl2pPr>
            <a:lvl3pPr eaLnBrk="0" hangingPunct="0">
              <a:defRPr sz="2400" b="1">
                <a:solidFill>
                  <a:schemeClr val="tx1"/>
                </a:solidFill>
                <a:latin typeface="Arial" charset="0"/>
                <a:ea typeface="ＭＳ Ｐゴシック" charset="0"/>
              </a:defRPr>
            </a:lvl3pPr>
            <a:lvl4pPr eaLnBrk="0" hangingPunct="0">
              <a:defRPr sz="2400" b="1">
                <a:solidFill>
                  <a:schemeClr val="tx1"/>
                </a:solidFill>
                <a:latin typeface="Arial" charset="0"/>
                <a:ea typeface="ＭＳ Ｐゴシック" charset="0"/>
              </a:defRPr>
            </a:lvl4pPr>
            <a:lvl5pPr eaLnBrk="0" hangingPunct="0">
              <a:defRPr sz="2400" b="1">
                <a:solidFill>
                  <a:schemeClr val="tx1"/>
                </a:solidFill>
                <a:latin typeface="Arial" charset="0"/>
                <a:ea typeface="ＭＳ Ｐゴシック" charset="0"/>
              </a:defRPr>
            </a:lvl5pPr>
            <a:lvl6pPr marL="457200" eaLnBrk="0" fontAlgn="base" hangingPunct="0">
              <a:spcBef>
                <a:spcPct val="0"/>
              </a:spcBef>
              <a:spcAft>
                <a:spcPct val="0"/>
              </a:spcAft>
              <a:defRPr sz="2400" b="1">
                <a:solidFill>
                  <a:schemeClr val="tx1"/>
                </a:solidFill>
                <a:latin typeface="Arial" charset="0"/>
                <a:ea typeface="ＭＳ Ｐゴシック" charset="0"/>
              </a:defRPr>
            </a:lvl6pPr>
            <a:lvl7pPr marL="914400" eaLnBrk="0" fontAlgn="base" hangingPunct="0">
              <a:spcBef>
                <a:spcPct val="0"/>
              </a:spcBef>
              <a:spcAft>
                <a:spcPct val="0"/>
              </a:spcAft>
              <a:defRPr sz="2400" b="1">
                <a:solidFill>
                  <a:schemeClr val="tx1"/>
                </a:solidFill>
                <a:latin typeface="Arial" charset="0"/>
                <a:ea typeface="ＭＳ Ｐゴシック" charset="0"/>
              </a:defRPr>
            </a:lvl7pPr>
            <a:lvl8pPr marL="1371600" eaLnBrk="0" fontAlgn="base" hangingPunct="0">
              <a:spcBef>
                <a:spcPct val="0"/>
              </a:spcBef>
              <a:spcAft>
                <a:spcPct val="0"/>
              </a:spcAft>
              <a:defRPr sz="2400" b="1">
                <a:solidFill>
                  <a:schemeClr val="tx1"/>
                </a:solidFill>
                <a:latin typeface="Arial" charset="0"/>
                <a:ea typeface="ＭＳ Ｐゴシック" charset="0"/>
              </a:defRPr>
            </a:lvl8pPr>
            <a:lvl9pPr marL="1828800" eaLnBrk="0" fontAlgn="base" hangingPunct="0">
              <a:spcBef>
                <a:spcPct val="0"/>
              </a:spcBef>
              <a:spcAft>
                <a:spcPct val="0"/>
              </a:spcAft>
              <a:defRPr sz="2400" b="1">
                <a:solidFill>
                  <a:schemeClr val="tx1"/>
                </a:solidFill>
                <a:latin typeface="Arial" charset="0"/>
                <a:ea typeface="ＭＳ Ｐゴシック" charset="0"/>
              </a:defRPr>
            </a:lvl9pPr>
          </a:lstStyle>
          <a:p>
            <a:pPr algn="ctr"/>
            <a:endParaRPr lang="en-US" sz="2800" dirty="0">
              <a:solidFill>
                <a:srgbClr val="000099"/>
              </a:solidFill>
              <a:effectLst>
                <a:outerShdw blurRad="38100" dist="38100" dir="2700000" algn="tl">
                  <a:srgbClr val="DDDDDD"/>
                </a:outerShdw>
              </a:effectLst>
            </a:endParaRPr>
          </a:p>
          <a:p>
            <a:pPr algn="ctr"/>
            <a:r>
              <a:rPr lang="en-US" sz="4000" dirty="0" smtClean="0">
                <a:solidFill>
                  <a:srgbClr val="000099"/>
                </a:solidFill>
                <a:effectLst>
                  <a:outerShdw blurRad="38100" dist="38100" dir="2700000" algn="tl">
                    <a:srgbClr val="DDDDDD"/>
                  </a:outerShdw>
                </a:effectLst>
              </a:rPr>
              <a:t>CCSDS Name &amp; Number Registries</a:t>
            </a:r>
          </a:p>
          <a:p>
            <a:pPr algn="ctr"/>
            <a:r>
              <a:rPr lang="en-US" sz="4000" dirty="0" smtClean="0">
                <a:solidFill>
                  <a:srgbClr val="000099"/>
                </a:solidFill>
                <a:effectLst>
                  <a:outerShdw blurRad="38100" dist="38100" dir="2700000" algn="tl">
                    <a:srgbClr val="DDDDDD"/>
                  </a:outerShdw>
                </a:effectLst>
              </a:rPr>
              <a:t>Issues &amp; Proposed Fixes</a:t>
            </a:r>
            <a:endParaRPr lang="en-US" sz="4000" dirty="0">
              <a:solidFill>
                <a:srgbClr val="000099"/>
              </a:solidFill>
              <a:effectLst>
                <a:outerShdw blurRad="38100" dist="38100" dir="2700000" algn="tl">
                  <a:srgbClr val="DDDDDD"/>
                </a:outerShdw>
              </a:effectLst>
            </a:endParaRPr>
          </a:p>
          <a:p>
            <a:pPr algn="ctr"/>
            <a:endParaRPr lang="en-US" sz="4000" dirty="0">
              <a:solidFill>
                <a:srgbClr val="000099"/>
              </a:solidFill>
              <a:effectLst>
                <a:outerShdw blurRad="38100" dist="38100" dir="2700000" algn="tl">
                  <a:srgbClr val="DDDDDD"/>
                </a:outerShdw>
              </a:effectLst>
            </a:endParaRPr>
          </a:p>
        </p:txBody>
      </p:sp>
      <p:sp>
        <p:nvSpPr>
          <p:cNvPr id="16394" name="Text Box 12"/>
          <p:cNvSpPr txBox="1">
            <a:spLocks noChangeArrowheads="1"/>
          </p:cNvSpPr>
          <p:nvPr/>
        </p:nvSpPr>
        <p:spPr bwMode="auto">
          <a:xfrm>
            <a:off x="2330111" y="4259520"/>
            <a:ext cx="4572035" cy="1969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b="1">
                <a:solidFill>
                  <a:schemeClr val="tx1"/>
                </a:solidFill>
                <a:latin typeface="Arial" charset="0"/>
                <a:ea typeface="ＭＳ Ｐゴシック" charset="0"/>
                <a:cs typeface="ＭＳ Ｐゴシック" charset="0"/>
              </a:defRPr>
            </a:lvl1pPr>
            <a:lvl2pPr marL="37931725" indent="-37474525" eaLnBrk="0" hangingPunct="0">
              <a:defRPr sz="2400" b="1">
                <a:solidFill>
                  <a:schemeClr val="tx1"/>
                </a:solidFill>
                <a:latin typeface="Arial" charset="0"/>
                <a:ea typeface="ＭＳ Ｐゴシック" charset="0"/>
              </a:defRPr>
            </a:lvl2pPr>
            <a:lvl3pPr eaLnBrk="0" hangingPunct="0">
              <a:defRPr sz="2400" b="1">
                <a:solidFill>
                  <a:schemeClr val="tx1"/>
                </a:solidFill>
                <a:latin typeface="Arial" charset="0"/>
                <a:ea typeface="ＭＳ Ｐゴシック" charset="0"/>
              </a:defRPr>
            </a:lvl3pPr>
            <a:lvl4pPr eaLnBrk="0" hangingPunct="0">
              <a:defRPr sz="2400" b="1">
                <a:solidFill>
                  <a:schemeClr val="tx1"/>
                </a:solidFill>
                <a:latin typeface="Arial" charset="0"/>
                <a:ea typeface="ＭＳ Ｐゴシック" charset="0"/>
              </a:defRPr>
            </a:lvl4pPr>
            <a:lvl5pPr eaLnBrk="0" hangingPunct="0">
              <a:defRPr sz="2400" b="1">
                <a:solidFill>
                  <a:schemeClr val="tx1"/>
                </a:solidFill>
                <a:latin typeface="Arial" charset="0"/>
                <a:ea typeface="ＭＳ Ｐゴシック" charset="0"/>
              </a:defRPr>
            </a:lvl5pPr>
            <a:lvl6pPr marL="457200" eaLnBrk="0" fontAlgn="base" hangingPunct="0">
              <a:spcBef>
                <a:spcPct val="0"/>
              </a:spcBef>
              <a:spcAft>
                <a:spcPct val="0"/>
              </a:spcAft>
              <a:defRPr sz="2400" b="1">
                <a:solidFill>
                  <a:schemeClr val="tx1"/>
                </a:solidFill>
                <a:latin typeface="Arial" charset="0"/>
                <a:ea typeface="ＭＳ Ｐゴシック" charset="0"/>
              </a:defRPr>
            </a:lvl6pPr>
            <a:lvl7pPr marL="914400" eaLnBrk="0" fontAlgn="base" hangingPunct="0">
              <a:spcBef>
                <a:spcPct val="0"/>
              </a:spcBef>
              <a:spcAft>
                <a:spcPct val="0"/>
              </a:spcAft>
              <a:defRPr sz="2400" b="1">
                <a:solidFill>
                  <a:schemeClr val="tx1"/>
                </a:solidFill>
                <a:latin typeface="Arial" charset="0"/>
                <a:ea typeface="ＭＳ Ｐゴシック" charset="0"/>
              </a:defRPr>
            </a:lvl7pPr>
            <a:lvl8pPr marL="1371600" eaLnBrk="0" fontAlgn="base" hangingPunct="0">
              <a:spcBef>
                <a:spcPct val="0"/>
              </a:spcBef>
              <a:spcAft>
                <a:spcPct val="0"/>
              </a:spcAft>
              <a:defRPr sz="2400" b="1">
                <a:solidFill>
                  <a:schemeClr val="tx1"/>
                </a:solidFill>
                <a:latin typeface="Arial" charset="0"/>
                <a:ea typeface="ＭＳ Ｐゴシック" charset="0"/>
              </a:defRPr>
            </a:lvl8pPr>
            <a:lvl9pPr marL="1828800" eaLnBrk="0" fontAlgn="base" hangingPunct="0">
              <a:spcBef>
                <a:spcPct val="0"/>
              </a:spcBef>
              <a:spcAft>
                <a:spcPct val="0"/>
              </a:spcAft>
              <a:defRPr sz="2400" b="1">
                <a:solidFill>
                  <a:schemeClr val="tx1"/>
                </a:solidFill>
                <a:latin typeface="Arial" charset="0"/>
                <a:ea typeface="ＭＳ Ｐゴシック" charset="0"/>
              </a:defRPr>
            </a:lvl9pPr>
          </a:lstStyle>
          <a:p>
            <a:pPr algn="ctr"/>
            <a:endParaRPr lang="en-US" dirty="0">
              <a:solidFill>
                <a:srgbClr val="000099"/>
              </a:solidFill>
            </a:endParaRPr>
          </a:p>
          <a:p>
            <a:pPr algn="ctr"/>
            <a:r>
              <a:rPr lang="en-US" sz="2000" dirty="0">
                <a:solidFill>
                  <a:srgbClr val="000099"/>
                </a:solidFill>
              </a:rPr>
              <a:t>Peter Shames, SEA </a:t>
            </a:r>
            <a:r>
              <a:rPr lang="en-US" sz="2000" dirty="0" smtClean="0">
                <a:solidFill>
                  <a:srgbClr val="000099"/>
                </a:solidFill>
              </a:rPr>
              <a:t>AD</a:t>
            </a:r>
          </a:p>
          <a:p>
            <a:pPr algn="ctr"/>
            <a:r>
              <a:rPr lang="en-US" sz="2000" dirty="0" smtClean="0">
                <a:solidFill>
                  <a:srgbClr val="000099"/>
                </a:solidFill>
              </a:rPr>
              <a:t>Erik Barkley, CSS AD</a:t>
            </a:r>
          </a:p>
          <a:p>
            <a:pPr algn="ctr"/>
            <a:endParaRPr lang="en-US" sz="1000" u="sng" dirty="0">
              <a:solidFill>
                <a:schemeClr val="accent1"/>
              </a:solidFill>
            </a:endParaRPr>
          </a:p>
          <a:p>
            <a:pPr algn="ctr"/>
            <a:r>
              <a:rPr lang="en-US" sz="1800" dirty="0" smtClean="0">
                <a:solidFill>
                  <a:srgbClr val="000099"/>
                </a:solidFill>
              </a:rPr>
              <a:t>26 May 2015</a:t>
            </a:r>
          </a:p>
          <a:p>
            <a:pPr algn="ctr"/>
            <a:r>
              <a:rPr lang="en-US" sz="1800" u="sng" dirty="0" smtClean="0">
                <a:solidFill>
                  <a:srgbClr val="FF00FF"/>
                </a:solidFill>
              </a:rPr>
              <a:t>V11: Updated post 11 May 2015 </a:t>
            </a:r>
            <a:r>
              <a:rPr lang="en-US" sz="1800" u="sng" dirty="0" err="1" smtClean="0">
                <a:solidFill>
                  <a:srgbClr val="FF00FF"/>
                </a:solidFill>
              </a:rPr>
              <a:t>telecon</a:t>
            </a:r>
            <a:endParaRPr lang="en-US" sz="1200" u="sng" dirty="0">
              <a:solidFill>
                <a:srgbClr val="FF00FF"/>
              </a:solidFill>
            </a:endParaRPr>
          </a:p>
          <a:p>
            <a:pPr algn="ctr"/>
            <a:endParaRPr lang="en-US" sz="1200" u="sng" dirty="0">
              <a:solidFill>
                <a:srgbClr val="0033CC"/>
              </a:solidFill>
            </a:endParaRPr>
          </a:p>
        </p:txBody>
      </p:sp>
      <p:sp>
        <p:nvSpPr>
          <p:cNvPr id="3" name="Date Placeholder 2"/>
          <p:cNvSpPr>
            <a:spLocks noGrp="1"/>
          </p:cNvSpPr>
          <p:nvPr>
            <p:ph type="dt" sz="half" idx="10"/>
          </p:nvPr>
        </p:nvSpPr>
        <p:spPr/>
        <p:txBody>
          <a:bodyPr/>
          <a:lstStyle/>
          <a:p>
            <a:pPr>
              <a:defRPr/>
            </a:pPr>
            <a:r>
              <a:rPr lang="en-US" smtClean="0"/>
              <a:t>26 May 2015</a:t>
            </a:r>
            <a:endParaRPr lang="en-US" dirty="0"/>
          </a:p>
        </p:txBody>
      </p:sp>
      <p:sp>
        <p:nvSpPr>
          <p:cNvPr id="2" name="TextBox 1"/>
          <p:cNvSpPr txBox="1"/>
          <p:nvPr/>
        </p:nvSpPr>
        <p:spPr>
          <a:xfrm>
            <a:off x="8342441" y="5465856"/>
            <a:ext cx="184666" cy="461665"/>
          </a:xfrm>
          <a:prstGeom prst="rect">
            <a:avLst/>
          </a:prstGeom>
          <a:noFill/>
        </p:spPr>
        <p:txBody>
          <a:bodyPr wrap="none" rtlCol="0">
            <a:spAutoFit/>
          </a:bodyP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p>
            <a:r>
              <a:rPr lang="en-US" dirty="0">
                <a:solidFill>
                  <a:srgbClr val="0099A6"/>
                </a:solidFill>
              </a:rPr>
              <a:t>Agency / Representative Model</a:t>
            </a:r>
          </a:p>
        </p:txBody>
      </p:sp>
      <p:sp>
        <p:nvSpPr>
          <p:cNvPr id="4" name="Date Placeholder 3"/>
          <p:cNvSpPr>
            <a:spLocks noGrp="1"/>
          </p:cNvSpPr>
          <p:nvPr>
            <p:ph type="dt" sz="half" idx="10"/>
          </p:nvPr>
        </p:nvSpPr>
        <p:spPr/>
        <p:txBody>
          <a:bodyPr/>
          <a:lstStyle/>
          <a:p>
            <a:pPr>
              <a:defRPr/>
            </a:pPr>
            <a:r>
              <a:rPr lang="en-US" smtClean="0"/>
              <a:t>26 May 2015</a:t>
            </a:r>
            <a:endParaRPr lang="en-US" dirty="0"/>
          </a:p>
        </p:txBody>
      </p:sp>
      <p:sp>
        <p:nvSpPr>
          <p:cNvPr id="5" name="Rounded Rectangle 4"/>
          <p:cNvSpPr/>
          <p:nvPr/>
        </p:nvSpPr>
        <p:spPr bwMode="auto">
          <a:xfrm>
            <a:off x="762000" y="1066800"/>
            <a:ext cx="1524000" cy="914400"/>
          </a:xfrm>
          <a:prstGeom prst="roundRect">
            <a:avLst/>
          </a:prstGeom>
          <a:solidFill>
            <a:srgbClr val="FFFFFF"/>
          </a:solidFill>
          <a:ln w="38100" cap="flat" cmpd="sng" algn="ctr">
            <a:solidFill>
              <a:srgbClr val="618FFD"/>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90000"/>
              </a:lnSpc>
              <a:spcBef>
                <a:spcPct val="0"/>
              </a:spcBef>
              <a:spcAft>
                <a:spcPct val="10000"/>
              </a:spcAft>
              <a:buClrTx/>
              <a:buSzPct val="125000"/>
              <a:buFontTx/>
              <a:buNone/>
              <a:tabLst/>
            </a:pPr>
            <a:r>
              <a:rPr kumimoji="0" lang="en-US" sz="1800" b="1" i="0" u="none" strike="noStrike" cap="none" normalizeH="0" baseline="0" dirty="0" smtClean="0">
                <a:ln>
                  <a:noFill/>
                </a:ln>
                <a:solidFill>
                  <a:schemeClr val="tx1"/>
                </a:solidFill>
                <a:effectLst/>
                <a:latin typeface="Arial" pitchFamily="-107" charset="0"/>
              </a:rPr>
              <a:t>CCSDS Agency /</a:t>
            </a:r>
          </a:p>
          <a:p>
            <a:pPr marL="0" marR="0" indent="0" algn="ctr" defTabSz="914400" rtl="0" eaLnBrk="0" fontAlgn="base" latinLnBrk="0" hangingPunct="0">
              <a:lnSpc>
                <a:spcPct val="90000"/>
              </a:lnSpc>
              <a:spcBef>
                <a:spcPct val="0"/>
              </a:spcBef>
              <a:spcAft>
                <a:spcPct val="10000"/>
              </a:spcAft>
              <a:buClrTx/>
              <a:buSzPct val="125000"/>
              <a:buFontTx/>
              <a:buNone/>
              <a:tabLst/>
            </a:pPr>
            <a:r>
              <a:rPr lang="en-US" sz="1800" dirty="0" smtClean="0">
                <a:latin typeface="Arial" pitchFamily="-107" charset="0"/>
              </a:rPr>
              <a:t>Secretariat</a:t>
            </a:r>
            <a:endParaRPr kumimoji="0" lang="en-US" sz="1800" b="1" i="0" u="none" strike="noStrike" cap="none" normalizeH="0" baseline="0" dirty="0">
              <a:ln>
                <a:noFill/>
              </a:ln>
              <a:solidFill>
                <a:schemeClr val="tx1"/>
              </a:solidFill>
              <a:effectLst/>
              <a:latin typeface="Arial" pitchFamily="-107" charset="0"/>
            </a:endParaRPr>
          </a:p>
        </p:txBody>
      </p:sp>
      <p:sp>
        <p:nvSpPr>
          <p:cNvPr id="6" name="Rounded Rectangle 5"/>
          <p:cNvSpPr/>
          <p:nvPr/>
        </p:nvSpPr>
        <p:spPr bwMode="auto">
          <a:xfrm>
            <a:off x="3657600" y="1600200"/>
            <a:ext cx="2133600" cy="685800"/>
          </a:xfrm>
          <a:prstGeom prst="roundRect">
            <a:avLst/>
          </a:prstGeom>
          <a:solidFill>
            <a:srgbClr val="FFFFFF"/>
          </a:solidFill>
          <a:ln w="38100" cap="flat" cmpd="sng" algn="ctr">
            <a:solidFill>
              <a:srgbClr val="618FFD"/>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90000"/>
              </a:lnSpc>
              <a:spcBef>
                <a:spcPct val="0"/>
              </a:spcBef>
              <a:spcAft>
                <a:spcPct val="10000"/>
              </a:spcAft>
              <a:buClrTx/>
              <a:buSzPct val="125000"/>
              <a:buFontTx/>
              <a:buNone/>
              <a:tabLst/>
            </a:pPr>
            <a:r>
              <a:rPr kumimoji="0" lang="en-US" sz="1800" b="1" i="0" u="none" strike="noStrike" cap="none" normalizeH="0" baseline="0" dirty="0" smtClean="0">
                <a:ln>
                  <a:noFill/>
                </a:ln>
                <a:solidFill>
                  <a:schemeClr val="tx1"/>
                </a:solidFill>
                <a:effectLst/>
                <a:latin typeface="Arial" pitchFamily="-107" charset="0"/>
              </a:rPr>
              <a:t>Affiliate Agency (or Organization)</a:t>
            </a:r>
            <a:endParaRPr kumimoji="0" lang="en-US" sz="1800" b="1" i="0" u="none" strike="noStrike" cap="none" normalizeH="0" baseline="0" dirty="0">
              <a:ln>
                <a:noFill/>
              </a:ln>
              <a:solidFill>
                <a:schemeClr val="tx1"/>
              </a:solidFill>
              <a:effectLst/>
              <a:latin typeface="Arial" pitchFamily="-107" charset="0"/>
            </a:endParaRPr>
          </a:p>
        </p:txBody>
      </p:sp>
      <p:sp>
        <p:nvSpPr>
          <p:cNvPr id="7" name="Rounded Rectangle 6"/>
          <p:cNvSpPr/>
          <p:nvPr/>
        </p:nvSpPr>
        <p:spPr bwMode="auto">
          <a:xfrm>
            <a:off x="5257800" y="4419600"/>
            <a:ext cx="1524000" cy="685800"/>
          </a:xfrm>
          <a:prstGeom prst="roundRect">
            <a:avLst/>
          </a:prstGeom>
          <a:solidFill>
            <a:srgbClr val="FFFFFF"/>
          </a:solidFill>
          <a:ln w="38100" cap="flat" cmpd="sng" algn="ctr">
            <a:solidFill>
              <a:srgbClr val="618FFD"/>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90000"/>
              </a:lnSpc>
              <a:spcBef>
                <a:spcPct val="0"/>
              </a:spcBef>
              <a:spcAft>
                <a:spcPct val="10000"/>
              </a:spcAft>
              <a:buClrTx/>
              <a:buSzPct val="125000"/>
              <a:buFontTx/>
              <a:buNone/>
              <a:tabLst/>
            </a:pPr>
            <a:r>
              <a:rPr kumimoji="0" lang="en-US" sz="1800" b="1" i="0" u="none" strike="noStrike" cap="none" normalizeH="0" baseline="0" dirty="0" smtClean="0">
                <a:ln>
                  <a:noFill/>
                </a:ln>
                <a:solidFill>
                  <a:schemeClr val="tx1"/>
                </a:solidFill>
                <a:effectLst/>
                <a:latin typeface="Arial" pitchFamily="-107" charset="0"/>
              </a:rPr>
              <a:t>Spacecraft</a:t>
            </a:r>
          </a:p>
          <a:p>
            <a:pPr marL="0" marR="0" indent="0" algn="ctr" defTabSz="914400" rtl="0" eaLnBrk="0" fontAlgn="base" latinLnBrk="0" hangingPunct="0">
              <a:lnSpc>
                <a:spcPct val="90000"/>
              </a:lnSpc>
              <a:spcBef>
                <a:spcPct val="0"/>
              </a:spcBef>
              <a:spcAft>
                <a:spcPct val="10000"/>
              </a:spcAft>
              <a:buClrTx/>
              <a:buSzPct val="125000"/>
              <a:buFontTx/>
              <a:buNone/>
              <a:tabLst/>
            </a:pPr>
            <a:r>
              <a:rPr lang="en-US" sz="1800" dirty="0" smtClean="0">
                <a:latin typeface="Arial" pitchFamily="-107" charset="0"/>
              </a:rPr>
              <a:t>SCID / OID</a:t>
            </a:r>
            <a:endParaRPr kumimoji="0" lang="en-US" sz="1800" b="1" i="0" u="none" strike="noStrike" cap="none" normalizeH="0" baseline="0" dirty="0">
              <a:ln>
                <a:noFill/>
              </a:ln>
              <a:solidFill>
                <a:schemeClr val="tx1"/>
              </a:solidFill>
              <a:effectLst/>
              <a:latin typeface="Arial" pitchFamily="-107" charset="0"/>
            </a:endParaRPr>
          </a:p>
        </p:txBody>
      </p:sp>
      <p:sp>
        <p:nvSpPr>
          <p:cNvPr id="8" name="Rounded Rectangle 7"/>
          <p:cNvSpPr/>
          <p:nvPr/>
        </p:nvSpPr>
        <p:spPr bwMode="auto">
          <a:xfrm>
            <a:off x="2060730" y="3048000"/>
            <a:ext cx="1676400" cy="685800"/>
          </a:xfrm>
          <a:prstGeom prst="roundRect">
            <a:avLst/>
          </a:prstGeom>
          <a:solidFill>
            <a:srgbClr val="FFFFFF"/>
          </a:solidFill>
          <a:ln w="38100" cap="flat" cmpd="sng" algn="ctr">
            <a:solidFill>
              <a:srgbClr val="618FFD"/>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90000"/>
              </a:lnSpc>
              <a:spcBef>
                <a:spcPct val="0"/>
              </a:spcBef>
              <a:spcAft>
                <a:spcPct val="10000"/>
              </a:spcAft>
              <a:buClrTx/>
              <a:buSzPct val="125000"/>
              <a:buFontTx/>
              <a:buNone/>
              <a:tabLst/>
            </a:pPr>
            <a:r>
              <a:rPr lang="en-US" sz="1800" dirty="0" smtClean="0">
                <a:latin typeface="Arial" pitchFamily="-107" charset="0"/>
              </a:rPr>
              <a:t>Org Primary</a:t>
            </a:r>
          </a:p>
          <a:p>
            <a:pPr marL="0" marR="0" indent="0" algn="ctr" defTabSz="914400" rtl="0" eaLnBrk="0" fontAlgn="base" latinLnBrk="0" hangingPunct="0">
              <a:lnSpc>
                <a:spcPct val="90000"/>
              </a:lnSpc>
              <a:spcBef>
                <a:spcPct val="0"/>
              </a:spcBef>
              <a:spcAft>
                <a:spcPct val="10000"/>
              </a:spcAft>
              <a:buClrTx/>
              <a:buSzPct val="125000"/>
              <a:buFontTx/>
              <a:buNone/>
              <a:tabLst/>
            </a:pPr>
            <a:r>
              <a:rPr kumimoji="0" lang="en-US" sz="1800" b="1" i="0" u="none" strike="noStrike" cap="none" normalizeH="0" baseline="0" dirty="0" err="1" smtClean="0">
                <a:ln>
                  <a:noFill/>
                </a:ln>
                <a:solidFill>
                  <a:schemeClr val="tx1"/>
                </a:solidFill>
                <a:effectLst/>
                <a:latin typeface="Arial" pitchFamily="-107" charset="0"/>
              </a:rPr>
              <a:t>HoD</a:t>
            </a:r>
            <a:r>
              <a:rPr kumimoji="0" lang="en-US" sz="1800" b="1" i="0" u="none" strike="noStrike" cap="none" normalizeH="0" baseline="0" dirty="0" smtClean="0">
                <a:ln>
                  <a:noFill/>
                </a:ln>
                <a:solidFill>
                  <a:schemeClr val="tx1"/>
                </a:solidFill>
                <a:effectLst/>
                <a:latin typeface="Arial" pitchFamily="-107" charset="0"/>
              </a:rPr>
              <a:t> or </a:t>
            </a:r>
            <a:r>
              <a:rPr kumimoji="0" lang="en-US" sz="1800" b="1" i="0" u="none" strike="noStrike" cap="none" normalizeH="0" baseline="0" dirty="0" err="1" smtClean="0">
                <a:ln>
                  <a:noFill/>
                </a:ln>
                <a:solidFill>
                  <a:schemeClr val="tx1"/>
                </a:solidFill>
                <a:effectLst/>
                <a:latin typeface="Arial" pitchFamily="-107" charset="0"/>
              </a:rPr>
              <a:t>PoC</a:t>
            </a:r>
            <a:endParaRPr kumimoji="0" lang="en-US" sz="1800" b="1" i="0" u="none" strike="noStrike" cap="none" normalizeH="0" baseline="0" dirty="0">
              <a:ln>
                <a:noFill/>
              </a:ln>
              <a:solidFill>
                <a:schemeClr val="tx1"/>
              </a:solidFill>
              <a:effectLst/>
              <a:latin typeface="Arial" pitchFamily="-107" charset="0"/>
            </a:endParaRPr>
          </a:p>
        </p:txBody>
      </p:sp>
      <p:cxnSp>
        <p:nvCxnSpPr>
          <p:cNvPr id="10" name="Straight Arrow Connector 9"/>
          <p:cNvCxnSpPr>
            <a:stCxn id="5" idx="3"/>
            <a:endCxn id="6" idx="1"/>
          </p:cNvCxnSpPr>
          <p:nvPr/>
        </p:nvCxnSpPr>
        <p:spPr bwMode="auto">
          <a:xfrm>
            <a:off x="2286000" y="1524000"/>
            <a:ext cx="1371600" cy="419100"/>
          </a:xfrm>
          <a:prstGeom prst="straightConnector1">
            <a:avLst/>
          </a:prstGeom>
          <a:solidFill>
            <a:srgbClr val="FFFFFF"/>
          </a:solidFill>
          <a:ln w="28575" cap="flat" cmpd="sng" algn="ctr">
            <a:solidFill>
              <a:srgbClr val="000000"/>
            </a:solidFill>
            <a:prstDash val="solid"/>
            <a:round/>
            <a:headEnd type="none" w="med" len="med"/>
            <a:tailEnd type="arrow"/>
          </a:ln>
          <a:effectLst/>
        </p:spPr>
      </p:cxnSp>
      <p:sp>
        <p:nvSpPr>
          <p:cNvPr id="11" name="Rectangle 10"/>
          <p:cNvSpPr/>
          <p:nvPr/>
        </p:nvSpPr>
        <p:spPr>
          <a:xfrm>
            <a:off x="2286000" y="1219200"/>
            <a:ext cx="1531364" cy="307777"/>
          </a:xfrm>
          <a:prstGeom prst="rect">
            <a:avLst/>
          </a:prstGeom>
        </p:spPr>
        <p:txBody>
          <a:bodyPr wrap="none">
            <a:spAutoFit/>
          </a:bodyPr>
          <a:lstStyle/>
          <a:p>
            <a:r>
              <a:rPr lang="en-US" sz="1400" dirty="0" smtClean="0">
                <a:latin typeface="Arial" pitchFamily="-107" charset="0"/>
              </a:rPr>
              <a:t>Sponsors (0…*) </a:t>
            </a:r>
            <a:endParaRPr lang="en-US" sz="1400" dirty="0"/>
          </a:p>
        </p:txBody>
      </p:sp>
      <p:cxnSp>
        <p:nvCxnSpPr>
          <p:cNvPr id="12" name="Straight Arrow Connector 11"/>
          <p:cNvCxnSpPr>
            <a:stCxn id="6" idx="2"/>
            <a:endCxn id="8" idx="0"/>
          </p:cNvCxnSpPr>
          <p:nvPr/>
        </p:nvCxnSpPr>
        <p:spPr bwMode="auto">
          <a:xfrm flipH="1">
            <a:off x="2898930" y="2286000"/>
            <a:ext cx="1825470" cy="762000"/>
          </a:xfrm>
          <a:prstGeom prst="straightConnector1">
            <a:avLst/>
          </a:prstGeom>
          <a:solidFill>
            <a:srgbClr val="FFFFFF"/>
          </a:solidFill>
          <a:ln w="28575" cap="flat" cmpd="sng" algn="ctr">
            <a:solidFill>
              <a:srgbClr val="000000"/>
            </a:solidFill>
            <a:prstDash val="solid"/>
            <a:round/>
            <a:headEnd type="none" w="med" len="med"/>
            <a:tailEnd type="arrow"/>
          </a:ln>
          <a:effectLst/>
        </p:spPr>
      </p:cxnSp>
      <p:cxnSp>
        <p:nvCxnSpPr>
          <p:cNvPr id="15" name="Straight Arrow Connector 14"/>
          <p:cNvCxnSpPr>
            <a:stCxn id="5" idx="2"/>
            <a:endCxn id="8" idx="0"/>
          </p:cNvCxnSpPr>
          <p:nvPr/>
        </p:nvCxnSpPr>
        <p:spPr bwMode="auto">
          <a:xfrm>
            <a:off x="1524000" y="1981200"/>
            <a:ext cx="1374930" cy="1066800"/>
          </a:xfrm>
          <a:prstGeom prst="straightConnector1">
            <a:avLst/>
          </a:prstGeom>
          <a:solidFill>
            <a:srgbClr val="FFFFFF"/>
          </a:solidFill>
          <a:ln w="28575" cap="flat" cmpd="sng" algn="ctr">
            <a:solidFill>
              <a:srgbClr val="000000"/>
            </a:solidFill>
            <a:prstDash val="solid"/>
            <a:round/>
            <a:headEnd type="none" w="med" len="med"/>
            <a:tailEnd type="arrow"/>
          </a:ln>
          <a:effectLst/>
        </p:spPr>
      </p:cxnSp>
      <p:sp>
        <p:nvSpPr>
          <p:cNvPr id="18" name="Rectangle 17"/>
          <p:cNvSpPr/>
          <p:nvPr/>
        </p:nvSpPr>
        <p:spPr>
          <a:xfrm>
            <a:off x="3429000" y="2743200"/>
            <a:ext cx="1132404" cy="307777"/>
          </a:xfrm>
          <a:prstGeom prst="rect">
            <a:avLst/>
          </a:prstGeom>
        </p:spPr>
        <p:txBody>
          <a:bodyPr wrap="none">
            <a:spAutoFit/>
          </a:bodyPr>
          <a:lstStyle/>
          <a:p>
            <a:r>
              <a:rPr lang="en-US" sz="1400" dirty="0" smtClean="0">
                <a:latin typeface="Arial" pitchFamily="-107" charset="0"/>
              </a:rPr>
              <a:t>Org has (1)</a:t>
            </a:r>
            <a:endParaRPr lang="en-US" sz="1400" dirty="0"/>
          </a:p>
        </p:txBody>
      </p:sp>
      <p:cxnSp>
        <p:nvCxnSpPr>
          <p:cNvPr id="22" name="Straight Arrow Connector 21"/>
          <p:cNvCxnSpPr>
            <a:stCxn id="8" idx="2"/>
            <a:endCxn id="25" idx="0"/>
          </p:cNvCxnSpPr>
          <p:nvPr/>
        </p:nvCxnSpPr>
        <p:spPr bwMode="auto">
          <a:xfrm>
            <a:off x="2898930" y="3733800"/>
            <a:ext cx="7418" cy="685800"/>
          </a:xfrm>
          <a:prstGeom prst="straightConnector1">
            <a:avLst/>
          </a:prstGeom>
          <a:solidFill>
            <a:srgbClr val="FFFFFF"/>
          </a:solidFill>
          <a:ln w="28575" cap="flat" cmpd="sng" algn="ctr">
            <a:solidFill>
              <a:srgbClr val="000000"/>
            </a:solidFill>
            <a:prstDash val="solid"/>
            <a:round/>
            <a:headEnd type="none" w="med" len="med"/>
            <a:tailEnd type="arrow"/>
          </a:ln>
          <a:effectLst/>
        </p:spPr>
      </p:cxnSp>
      <p:sp>
        <p:nvSpPr>
          <p:cNvPr id="28" name="Rectangle 27"/>
          <p:cNvSpPr/>
          <p:nvPr/>
        </p:nvSpPr>
        <p:spPr>
          <a:xfrm>
            <a:off x="1524000" y="4038600"/>
            <a:ext cx="1401445" cy="307777"/>
          </a:xfrm>
          <a:prstGeom prst="rect">
            <a:avLst/>
          </a:prstGeom>
        </p:spPr>
        <p:txBody>
          <a:bodyPr wrap="none">
            <a:spAutoFit/>
          </a:bodyPr>
          <a:lstStyle/>
          <a:p>
            <a:r>
              <a:rPr lang="en-US" sz="1400" dirty="0" smtClean="0">
                <a:latin typeface="Arial" pitchFamily="-107" charset="0"/>
              </a:rPr>
              <a:t>Appoints (1..*)</a:t>
            </a:r>
            <a:endParaRPr lang="en-US" sz="1400" dirty="0"/>
          </a:p>
        </p:txBody>
      </p:sp>
      <p:sp>
        <p:nvSpPr>
          <p:cNvPr id="29" name="Rounded Rectangle 28"/>
          <p:cNvSpPr/>
          <p:nvPr/>
        </p:nvSpPr>
        <p:spPr bwMode="auto">
          <a:xfrm>
            <a:off x="2133600" y="4572000"/>
            <a:ext cx="1905000" cy="685800"/>
          </a:xfrm>
          <a:prstGeom prst="roundRect">
            <a:avLst/>
          </a:prstGeom>
          <a:solidFill>
            <a:srgbClr val="FFFFFF"/>
          </a:solidFill>
          <a:ln w="38100" cap="flat" cmpd="sng" algn="ctr">
            <a:solidFill>
              <a:srgbClr val="618FFD"/>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90000"/>
              </a:lnSpc>
              <a:spcBef>
                <a:spcPct val="0"/>
              </a:spcBef>
              <a:spcAft>
                <a:spcPct val="10000"/>
              </a:spcAft>
              <a:buClrTx/>
              <a:buSzPct val="125000"/>
              <a:buFontTx/>
              <a:buNone/>
              <a:tabLst/>
            </a:pPr>
            <a:endParaRPr kumimoji="0" lang="en-US" sz="1800" b="1" i="0" u="none" strike="noStrike" cap="none" normalizeH="0" baseline="0" dirty="0">
              <a:ln>
                <a:noFill/>
              </a:ln>
              <a:solidFill>
                <a:schemeClr val="tx1"/>
              </a:solidFill>
              <a:effectLst/>
              <a:latin typeface="Arial" pitchFamily="-107" charset="0"/>
            </a:endParaRPr>
          </a:p>
        </p:txBody>
      </p:sp>
      <p:sp>
        <p:nvSpPr>
          <p:cNvPr id="25" name="Rounded Rectangle 24"/>
          <p:cNvSpPr/>
          <p:nvPr/>
        </p:nvSpPr>
        <p:spPr bwMode="auto">
          <a:xfrm>
            <a:off x="1953848" y="4419600"/>
            <a:ext cx="1905000" cy="685800"/>
          </a:xfrm>
          <a:prstGeom prst="roundRect">
            <a:avLst/>
          </a:prstGeom>
          <a:solidFill>
            <a:srgbClr val="FFFFFF"/>
          </a:solidFill>
          <a:ln w="38100" cap="flat" cmpd="sng" algn="ctr">
            <a:solidFill>
              <a:srgbClr val="618FFD"/>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90000"/>
              </a:lnSpc>
              <a:spcBef>
                <a:spcPct val="0"/>
              </a:spcBef>
              <a:spcAft>
                <a:spcPct val="10000"/>
              </a:spcAft>
              <a:buClrTx/>
              <a:buSzPct val="125000"/>
              <a:buFontTx/>
              <a:buNone/>
              <a:tabLst/>
            </a:pPr>
            <a:r>
              <a:rPr kumimoji="0" lang="en-US" sz="1800" b="1" i="0" u="none" strike="noStrike" cap="none" normalizeH="0" baseline="0" dirty="0" smtClean="0">
                <a:ln>
                  <a:noFill/>
                </a:ln>
                <a:solidFill>
                  <a:schemeClr val="tx1"/>
                </a:solidFill>
                <a:effectLst/>
                <a:latin typeface="Arial" pitchFamily="-107" charset="0"/>
              </a:rPr>
              <a:t>Org</a:t>
            </a:r>
          </a:p>
          <a:p>
            <a:pPr marL="0" marR="0" indent="0" algn="ctr" defTabSz="914400" rtl="0" eaLnBrk="0" fontAlgn="base" latinLnBrk="0" hangingPunct="0">
              <a:lnSpc>
                <a:spcPct val="90000"/>
              </a:lnSpc>
              <a:spcBef>
                <a:spcPct val="0"/>
              </a:spcBef>
              <a:spcAft>
                <a:spcPct val="10000"/>
              </a:spcAft>
              <a:buClrTx/>
              <a:buSzPct val="125000"/>
              <a:buFontTx/>
              <a:buNone/>
              <a:tabLst/>
            </a:pPr>
            <a:r>
              <a:rPr lang="en-US" sz="1800" dirty="0" smtClean="0">
                <a:latin typeface="Arial" pitchFamily="-107" charset="0"/>
              </a:rPr>
              <a:t>Representative</a:t>
            </a:r>
            <a:endParaRPr kumimoji="0" lang="en-US" sz="1800" b="1" i="0" u="none" strike="noStrike" cap="none" normalizeH="0" baseline="0" dirty="0">
              <a:ln>
                <a:noFill/>
              </a:ln>
              <a:solidFill>
                <a:schemeClr val="tx1"/>
              </a:solidFill>
              <a:effectLst/>
              <a:latin typeface="Arial" pitchFamily="-107" charset="0"/>
            </a:endParaRPr>
          </a:p>
        </p:txBody>
      </p:sp>
      <p:sp>
        <p:nvSpPr>
          <p:cNvPr id="30" name="Rounded Rectangle 29"/>
          <p:cNvSpPr/>
          <p:nvPr/>
        </p:nvSpPr>
        <p:spPr bwMode="auto">
          <a:xfrm>
            <a:off x="5257800" y="3429000"/>
            <a:ext cx="1524000" cy="685800"/>
          </a:xfrm>
          <a:prstGeom prst="roundRect">
            <a:avLst/>
          </a:prstGeom>
          <a:solidFill>
            <a:srgbClr val="FFFFFF"/>
          </a:solidFill>
          <a:ln w="38100" cap="flat" cmpd="sng" algn="ctr">
            <a:solidFill>
              <a:srgbClr val="618FFD"/>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90000"/>
              </a:lnSpc>
              <a:spcBef>
                <a:spcPct val="0"/>
              </a:spcBef>
              <a:spcAft>
                <a:spcPct val="10000"/>
              </a:spcAft>
              <a:buClrTx/>
              <a:buSzPct val="125000"/>
              <a:buFontTx/>
              <a:buNone/>
              <a:tabLst/>
            </a:pPr>
            <a:r>
              <a:rPr kumimoji="0" lang="en-US" sz="1800" b="1" i="0" u="none" strike="noStrike" cap="none" normalizeH="0" baseline="0" dirty="0" smtClean="0">
                <a:ln>
                  <a:noFill/>
                </a:ln>
                <a:solidFill>
                  <a:schemeClr val="tx1"/>
                </a:solidFill>
                <a:effectLst/>
                <a:latin typeface="Arial" pitchFamily="-107" charset="0"/>
              </a:rPr>
              <a:t>Svc</a:t>
            </a:r>
            <a:r>
              <a:rPr kumimoji="0" lang="en-US" sz="1800" b="1" i="0" u="none" strike="noStrike" cap="none" normalizeH="0" dirty="0" smtClean="0">
                <a:ln>
                  <a:noFill/>
                </a:ln>
                <a:solidFill>
                  <a:schemeClr val="tx1"/>
                </a:solidFill>
                <a:effectLst/>
                <a:latin typeface="Arial" pitchFamily="-107" charset="0"/>
              </a:rPr>
              <a:t> / Data</a:t>
            </a:r>
            <a:r>
              <a:rPr kumimoji="0" lang="en-US" sz="1800" b="1" i="0" u="none" strike="noStrike" cap="none" normalizeH="0" baseline="0" dirty="0" smtClean="0">
                <a:ln>
                  <a:noFill/>
                </a:ln>
                <a:solidFill>
                  <a:schemeClr val="tx1"/>
                </a:solidFill>
                <a:effectLst/>
                <a:latin typeface="Arial" pitchFamily="-107" charset="0"/>
              </a:rPr>
              <a:t> Providers</a:t>
            </a:r>
            <a:endParaRPr kumimoji="0" lang="en-US" sz="1800" b="1" i="0" u="none" strike="noStrike" cap="none" normalizeH="0" baseline="0" dirty="0">
              <a:ln>
                <a:noFill/>
              </a:ln>
              <a:solidFill>
                <a:schemeClr val="tx1"/>
              </a:solidFill>
              <a:effectLst/>
              <a:latin typeface="Arial" pitchFamily="-107" charset="0"/>
            </a:endParaRPr>
          </a:p>
        </p:txBody>
      </p:sp>
      <p:sp>
        <p:nvSpPr>
          <p:cNvPr id="31" name="Rounded Rectangle 30"/>
          <p:cNvSpPr/>
          <p:nvPr/>
        </p:nvSpPr>
        <p:spPr bwMode="auto">
          <a:xfrm>
            <a:off x="5257800" y="5486400"/>
            <a:ext cx="1524000" cy="685800"/>
          </a:xfrm>
          <a:prstGeom prst="roundRect">
            <a:avLst/>
          </a:prstGeom>
          <a:solidFill>
            <a:srgbClr val="FFFFFF"/>
          </a:solidFill>
          <a:ln w="38100" cap="flat" cmpd="sng" algn="ctr">
            <a:solidFill>
              <a:schemeClr val="accent1">
                <a:lumMod val="20000"/>
                <a:lumOff val="80000"/>
              </a:schemeClr>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0" hangingPunct="0">
              <a:lnSpc>
                <a:spcPct val="90000"/>
              </a:lnSpc>
              <a:spcAft>
                <a:spcPct val="10000"/>
              </a:spcAft>
              <a:buSzPct val="125000"/>
            </a:pPr>
            <a:r>
              <a:rPr lang="en-US" sz="1800" dirty="0">
                <a:solidFill>
                  <a:schemeClr val="bg1">
                    <a:lumMod val="65000"/>
                  </a:schemeClr>
                </a:solidFill>
                <a:latin typeface="Arial" pitchFamily="-107" charset="0"/>
              </a:rPr>
              <a:t>Sites / Antennas</a:t>
            </a:r>
          </a:p>
        </p:txBody>
      </p:sp>
      <p:cxnSp>
        <p:nvCxnSpPr>
          <p:cNvPr id="34" name="Straight Arrow Connector 33"/>
          <p:cNvCxnSpPr>
            <a:stCxn id="25" idx="3"/>
            <a:endCxn id="7" idx="1"/>
          </p:cNvCxnSpPr>
          <p:nvPr/>
        </p:nvCxnSpPr>
        <p:spPr bwMode="auto">
          <a:xfrm>
            <a:off x="3858848" y="4762500"/>
            <a:ext cx="1398952" cy="0"/>
          </a:xfrm>
          <a:prstGeom prst="straightConnector1">
            <a:avLst/>
          </a:prstGeom>
          <a:solidFill>
            <a:srgbClr val="FFFFFF"/>
          </a:solidFill>
          <a:ln w="28575" cap="flat" cmpd="sng" algn="ctr">
            <a:solidFill>
              <a:srgbClr val="000000"/>
            </a:solidFill>
            <a:prstDash val="solid"/>
            <a:round/>
            <a:headEnd type="none" w="med" len="med"/>
            <a:tailEnd type="arrow"/>
          </a:ln>
          <a:effectLst/>
        </p:spPr>
      </p:cxnSp>
      <p:cxnSp>
        <p:nvCxnSpPr>
          <p:cNvPr id="38" name="Straight Arrow Connector 37"/>
          <p:cNvCxnSpPr>
            <a:stCxn id="25" idx="3"/>
            <a:endCxn id="31" idx="1"/>
          </p:cNvCxnSpPr>
          <p:nvPr/>
        </p:nvCxnSpPr>
        <p:spPr bwMode="auto">
          <a:xfrm>
            <a:off x="3858848" y="4762500"/>
            <a:ext cx="1398952" cy="1066800"/>
          </a:xfrm>
          <a:prstGeom prst="straightConnector1">
            <a:avLst/>
          </a:prstGeom>
          <a:solidFill>
            <a:srgbClr val="FFFFFF"/>
          </a:solidFill>
          <a:ln w="28575" cap="flat" cmpd="sng" algn="ctr">
            <a:solidFill>
              <a:srgbClr val="000000"/>
            </a:solidFill>
            <a:prstDash val="solid"/>
            <a:round/>
            <a:headEnd type="none" w="med" len="med"/>
            <a:tailEnd type="arrow"/>
          </a:ln>
          <a:effectLst/>
        </p:spPr>
      </p:cxnSp>
      <p:cxnSp>
        <p:nvCxnSpPr>
          <p:cNvPr id="19" name="Straight Arrow Connector 18"/>
          <p:cNvCxnSpPr>
            <a:stCxn id="25" idx="3"/>
            <a:endCxn id="30" idx="1"/>
          </p:cNvCxnSpPr>
          <p:nvPr/>
        </p:nvCxnSpPr>
        <p:spPr bwMode="auto">
          <a:xfrm flipV="1">
            <a:off x="3858848" y="3771900"/>
            <a:ext cx="1398952" cy="990600"/>
          </a:xfrm>
          <a:prstGeom prst="straightConnector1">
            <a:avLst/>
          </a:prstGeom>
          <a:solidFill>
            <a:srgbClr val="FFFFFF"/>
          </a:solidFill>
          <a:ln w="28575" cap="flat" cmpd="sng" algn="ctr">
            <a:solidFill>
              <a:srgbClr val="000000"/>
            </a:solidFill>
            <a:prstDash val="solid"/>
            <a:round/>
            <a:headEnd type="none" w="med" len="med"/>
            <a:tailEnd type="arrow"/>
          </a:ln>
          <a:effectLst/>
        </p:spPr>
      </p:cxnSp>
      <p:sp>
        <p:nvSpPr>
          <p:cNvPr id="43" name="Rounded Rectangle 42"/>
          <p:cNvSpPr/>
          <p:nvPr/>
        </p:nvSpPr>
        <p:spPr bwMode="auto">
          <a:xfrm>
            <a:off x="7086600" y="4419600"/>
            <a:ext cx="1524000" cy="685800"/>
          </a:xfrm>
          <a:prstGeom prst="roundRect">
            <a:avLst/>
          </a:prstGeom>
          <a:solidFill>
            <a:srgbClr val="FFFFFF"/>
          </a:solidFill>
          <a:ln w="38100" cap="flat" cmpd="sng" algn="ctr">
            <a:solidFill>
              <a:schemeClr val="accent1">
                <a:lumMod val="20000"/>
                <a:lumOff val="80000"/>
              </a:schemeClr>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90000"/>
              </a:lnSpc>
              <a:spcBef>
                <a:spcPct val="0"/>
              </a:spcBef>
              <a:spcAft>
                <a:spcPct val="10000"/>
              </a:spcAft>
              <a:buClrTx/>
              <a:buSzPct val="125000"/>
              <a:buFontTx/>
              <a:buNone/>
              <a:tabLst/>
            </a:pPr>
            <a:r>
              <a:rPr kumimoji="0" lang="en-US" sz="1800" b="1" i="0" u="none" strike="noStrike" cap="none" normalizeH="0" baseline="0" dirty="0" smtClean="0">
                <a:ln>
                  <a:noFill/>
                </a:ln>
                <a:solidFill>
                  <a:schemeClr val="bg1">
                    <a:lumMod val="65000"/>
                  </a:schemeClr>
                </a:solidFill>
                <a:effectLst/>
                <a:latin typeface="Arial" pitchFamily="-107" charset="0"/>
              </a:rPr>
              <a:t>Service Access </a:t>
            </a:r>
            <a:r>
              <a:rPr kumimoji="0" lang="en-US" sz="1800" b="1" i="0" u="none" strike="noStrike" cap="none" normalizeH="0" baseline="0" dirty="0" err="1" smtClean="0">
                <a:ln>
                  <a:noFill/>
                </a:ln>
                <a:solidFill>
                  <a:schemeClr val="bg1">
                    <a:lumMod val="65000"/>
                  </a:schemeClr>
                </a:solidFill>
                <a:effectLst/>
                <a:latin typeface="Arial" pitchFamily="-107" charset="0"/>
              </a:rPr>
              <a:t>Pts</a:t>
            </a:r>
            <a:endParaRPr kumimoji="0" lang="en-US" sz="1800" b="1" i="0" u="none" strike="noStrike" cap="none" normalizeH="0" baseline="0" dirty="0">
              <a:ln>
                <a:noFill/>
              </a:ln>
              <a:solidFill>
                <a:schemeClr val="bg1">
                  <a:lumMod val="65000"/>
                </a:schemeClr>
              </a:solidFill>
              <a:effectLst/>
              <a:latin typeface="Arial" pitchFamily="-107" charset="0"/>
            </a:endParaRPr>
          </a:p>
        </p:txBody>
      </p:sp>
      <p:sp>
        <p:nvSpPr>
          <p:cNvPr id="44" name="Rounded Rectangle 43"/>
          <p:cNvSpPr/>
          <p:nvPr/>
        </p:nvSpPr>
        <p:spPr bwMode="auto">
          <a:xfrm>
            <a:off x="7086600" y="3429000"/>
            <a:ext cx="1524000" cy="685800"/>
          </a:xfrm>
          <a:prstGeom prst="roundRect">
            <a:avLst/>
          </a:prstGeom>
          <a:solidFill>
            <a:srgbClr val="FFFFFF"/>
          </a:solidFill>
          <a:ln w="38100" cap="flat" cmpd="sng" algn="ctr">
            <a:solidFill>
              <a:schemeClr val="accent1">
                <a:lumMod val="20000"/>
                <a:lumOff val="80000"/>
              </a:schemeClr>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90000"/>
              </a:lnSpc>
              <a:spcBef>
                <a:spcPct val="0"/>
              </a:spcBef>
              <a:spcAft>
                <a:spcPct val="10000"/>
              </a:spcAft>
              <a:buClrTx/>
              <a:buSzPct val="125000"/>
              <a:buFontTx/>
              <a:buNone/>
              <a:tabLst/>
            </a:pPr>
            <a:r>
              <a:rPr kumimoji="0" lang="en-US" sz="1800" b="1" i="0" u="none" strike="noStrike" cap="none" normalizeH="0" baseline="0" dirty="0" smtClean="0">
                <a:ln>
                  <a:noFill/>
                </a:ln>
                <a:solidFill>
                  <a:schemeClr val="bg1">
                    <a:lumMod val="65000"/>
                  </a:schemeClr>
                </a:solidFill>
                <a:effectLst/>
                <a:latin typeface="Arial" pitchFamily="-107" charset="0"/>
              </a:rPr>
              <a:t>Service</a:t>
            </a:r>
          </a:p>
          <a:p>
            <a:pPr marL="0" marR="0" indent="0" algn="ctr" defTabSz="914400" rtl="0" eaLnBrk="0" fontAlgn="base" latinLnBrk="0" hangingPunct="0">
              <a:lnSpc>
                <a:spcPct val="90000"/>
              </a:lnSpc>
              <a:spcBef>
                <a:spcPct val="0"/>
              </a:spcBef>
              <a:spcAft>
                <a:spcPct val="10000"/>
              </a:spcAft>
              <a:buClrTx/>
              <a:buSzPct val="125000"/>
              <a:buFontTx/>
              <a:buNone/>
              <a:tabLst/>
            </a:pPr>
            <a:r>
              <a:rPr lang="en-US" sz="1800" dirty="0" smtClean="0">
                <a:solidFill>
                  <a:schemeClr val="bg1">
                    <a:lumMod val="65000"/>
                  </a:schemeClr>
                </a:solidFill>
                <a:latin typeface="Arial" pitchFamily="-107" charset="0"/>
              </a:rPr>
              <a:t>Catalog</a:t>
            </a:r>
            <a:endParaRPr kumimoji="0" lang="en-US" sz="1800" b="1" i="0" u="none" strike="noStrike" cap="none" normalizeH="0" baseline="0" dirty="0">
              <a:ln>
                <a:noFill/>
              </a:ln>
              <a:solidFill>
                <a:schemeClr val="bg1">
                  <a:lumMod val="65000"/>
                </a:schemeClr>
              </a:solidFill>
              <a:effectLst/>
              <a:latin typeface="Arial" pitchFamily="-107" charset="0"/>
            </a:endParaRPr>
          </a:p>
        </p:txBody>
      </p:sp>
      <p:sp>
        <p:nvSpPr>
          <p:cNvPr id="45" name="Rounded Rectangle 44"/>
          <p:cNvSpPr/>
          <p:nvPr/>
        </p:nvSpPr>
        <p:spPr bwMode="auto">
          <a:xfrm>
            <a:off x="7086600" y="5410200"/>
            <a:ext cx="1524000" cy="914400"/>
          </a:xfrm>
          <a:prstGeom prst="roundRect">
            <a:avLst/>
          </a:prstGeom>
          <a:solidFill>
            <a:srgbClr val="FFFFFF"/>
          </a:solidFill>
          <a:ln w="38100" cap="flat" cmpd="sng" algn="ctr">
            <a:solidFill>
              <a:schemeClr val="accent1">
                <a:lumMod val="20000"/>
                <a:lumOff val="80000"/>
              </a:schemeClr>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90000"/>
              </a:lnSpc>
              <a:spcBef>
                <a:spcPct val="0"/>
              </a:spcBef>
              <a:spcAft>
                <a:spcPct val="10000"/>
              </a:spcAft>
              <a:buClrTx/>
              <a:buSzPct val="125000"/>
              <a:buFontTx/>
              <a:buNone/>
              <a:tabLst/>
            </a:pPr>
            <a:r>
              <a:rPr kumimoji="0" lang="en-US" sz="1800" b="1" i="0" u="none" strike="noStrike" cap="none" normalizeH="0" baseline="0" dirty="0" smtClean="0">
                <a:ln>
                  <a:noFill/>
                </a:ln>
                <a:solidFill>
                  <a:schemeClr val="bg1">
                    <a:lumMod val="65000"/>
                  </a:schemeClr>
                </a:solidFill>
                <a:effectLst/>
                <a:latin typeface="Arial" pitchFamily="-107" charset="0"/>
              </a:rPr>
              <a:t>User / Provider Credentials</a:t>
            </a:r>
            <a:endParaRPr kumimoji="0" lang="en-US" sz="1800" b="1" i="0" u="none" strike="noStrike" cap="none" normalizeH="0" baseline="0" dirty="0">
              <a:ln>
                <a:noFill/>
              </a:ln>
              <a:solidFill>
                <a:schemeClr val="bg1">
                  <a:lumMod val="65000"/>
                </a:schemeClr>
              </a:solidFill>
              <a:effectLst/>
              <a:latin typeface="Arial" pitchFamily="-107" charset="0"/>
            </a:endParaRPr>
          </a:p>
        </p:txBody>
      </p:sp>
      <p:sp>
        <p:nvSpPr>
          <p:cNvPr id="46" name="Rectangle 45"/>
          <p:cNvSpPr/>
          <p:nvPr/>
        </p:nvSpPr>
        <p:spPr>
          <a:xfrm>
            <a:off x="2743200" y="5257800"/>
            <a:ext cx="1391890" cy="307777"/>
          </a:xfrm>
          <a:prstGeom prst="rect">
            <a:avLst/>
          </a:prstGeom>
        </p:spPr>
        <p:txBody>
          <a:bodyPr wrap="none">
            <a:spAutoFit/>
          </a:bodyPr>
          <a:lstStyle/>
          <a:p>
            <a:r>
              <a:rPr lang="en-US" sz="1400" dirty="0" smtClean="0">
                <a:latin typeface="Arial" pitchFamily="-107" charset="0"/>
              </a:rPr>
              <a:t>Has Role (1..*)</a:t>
            </a:r>
            <a:endParaRPr lang="en-US" sz="1400" dirty="0"/>
          </a:p>
        </p:txBody>
      </p:sp>
      <p:sp>
        <p:nvSpPr>
          <p:cNvPr id="47" name="Rectangle 46"/>
          <p:cNvSpPr/>
          <p:nvPr/>
        </p:nvSpPr>
        <p:spPr>
          <a:xfrm>
            <a:off x="4191000" y="3886200"/>
            <a:ext cx="966931" cy="523220"/>
          </a:xfrm>
          <a:prstGeom prst="rect">
            <a:avLst/>
          </a:prstGeom>
        </p:spPr>
        <p:txBody>
          <a:bodyPr wrap="none">
            <a:spAutoFit/>
          </a:bodyPr>
          <a:lstStyle/>
          <a:p>
            <a:r>
              <a:rPr lang="en-US" sz="1400" dirty="0" smtClean="0">
                <a:latin typeface="Arial" pitchFamily="-107" charset="0"/>
              </a:rPr>
              <a:t>Manages</a:t>
            </a:r>
          </a:p>
          <a:p>
            <a:r>
              <a:rPr lang="en-US" sz="1400" dirty="0">
                <a:latin typeface="Arial" pitchFamily="-107" charset="0"/>
              </a:rPr>
              <a:t>o</a:t>
            </a:r>
            <a:r>
              <a:rPr lang="en-US" sz="1400" dirty="0" smtClean="0">
                <a:latin typeface="Arial" pitchFamily="-107" charset="0"/>
              </a:rPr>
              <a:t>wn data</a:t>
            </a:r>
            <a:endParaRPr lang="en-US" sz="1400" dirty="0"/>
          </a:p>
        </p:txBody>
      </p:sp>
      <p:sp>
        <p:nvSpPr>
          <p:cNvPr id="50" name="Rectangle 49"/>
          <p:cNvSpPr/>
          <p:nvPr/>
        </p:nvSpPr>
        <p:spPr>
          <a:xfrm>
            <a:off x="4203212" y="4431811"/>
            <a:ext cx="992842" cy="307777"/>
          </a:xfrm>
          <a:prstGeom prst="rect">
            <a:avLst/>
          </a:prstGeom>
        </p:spPr>
        <p:txBody>
          <a:bodyPr wrap="none">
            <a:spAutoFit/>
          </a:bodyPr>
          <a:lstStyle/>
          <a:p>
            <a:r>
              <a:rPr lang="en-US" sz="1400" dirty="0" smtClean="0">
                <a:latin typeface="Arial" pitchFamily="-107" charset="0"/>
              </a:rPr>
              <a:t>Requests</a:t>
            </a:r>
            <a:endParaRPr lang="en-US" sz="1400" dirty="0"/>
          </a:p>
        </p:txBody>
      </p:sp>
      <p:sp>
        <p:nvSpPr>
          <p:cNvPr id="52" name="Rectangle 51"/>
          <p:cNvSpPr/>
          <p:nvPr/>
        </p:nvSpPr>
        <p:spPr>
          <a:xfrm>
            <a:off x="6324600" y="1040249"/>
            <a:ext cx="2590800" cy="1169551"/>
          </a:xfrm>
          <a:prstGeom prst="rect">
            <a:avLst/>
          </a:prstGeom>
        </p:spPr>
        <p:txBody>
          <a:bodyPr wrap="square">
            <a:spAutoFit/>
          </a:bodyPr>
          <a:lstStyle/>
          <a:p>
            <a:r>
              <a:rPr lang="en-US" sz="1400" dirty="0" smtClean="0">
                <a:solidFill>
                  <a:srgbClr val="FF0000"/>
                </a:solidFill>
                <a:latin typeface="Arial" pitchFamily="-107" charset="0"/>
              </a:rPr>
              <a:t>All of these registries are created and managed by SANA, with their own specific policies. Derived from CCSDS 320x0b6.</a:t>
            </a:r>
            <a:endParaRPr lang="en-US" sz="1400" dirty="0">
              <a:solidFill>
                <a:srgbClr val="FF0000"/>
              </a:solidFill>
            </a:endParaRPr>
          </a:p>
        </p:txBody>
      </p:sp>
      <p:sp>
        <p:nvSpPr>
          <p:cNvPr id="32" name="Rectangle 31"/>
          <p:cNvSpPr/>
          <p:nvPr/>
        </p:nvSpPr>
        <p:spPr>
          <a:xfrm>
            <a:off x="4267200" y="5257800"/>
            <a:ext cx="966931" cy="523220"/>
          </a:xfrm>
          <a:prstGeom prst="rect">
            <a:avLst/>
          </a:prstGeom>
        </p:spPr>
        <p:txBody>
          <a:bodyPr wrap="none">
            <a:spAutoFit/>
          </a:bodyPr>
          <a:lstStyle/>
          <a:p>
            <a:r>
              <a:rPr lang="en-US" sz="1400" dirty="0" smtClean="0">
                <a:latin typeface="Arial" pitchFamily="-107" charset="0"/>
              </a:rPr>
              <a:t>Manages</a:t>
            </a:r>
          </a:p>
          <a:p>
            <a:r>
              <a:rPr lang="en-US" sz="1400" dirty="0">
                <a:latin typeface="Arial" pitchFamily="-107" charset="0"/>
              </a:rPr>
              <a:t>o</a:t>
            </a:r>
            <a:r>
              <a:rPr lang="en-US" sz="1400" dirty="0" smtClean="0">
                <a:latin typeface="Arial" pitchFamily="-107" charset="0"/>
              </a:rPr>
              <a:t>wn data</a:t>
            </a:r>
            <a:endParaRPr lang="en-US" sz="1400" dirty="0"/>
          </a:p>
        </p:txBody>
      </p:sp>
      <p:cxnSp>
        <p:nvCxnSpPr>
          <p:cNvPr id="35" name="Straight Arrow Connector 34"/>
          <p:cNvCxnSpPr>
            <a:stCxn id="6" idx="2"/>
            <a:endCxn id="30" idx="0"/>
          </p:cNvCxnSpPr>
          <p:nvPr/>
        </p:nvCxnSpPr>
        <p:spPr bwMode="auto">
          <a:xfrm>
            <a:off x="4724400" y="2286000"/>
            <a:ext cx="1295400" cy="1143000"/>
          </a:xfrm>
          <a:prstGeom prst="straightConnector1">
            <a:avLst/>
          </a:prstGeom>
          <a:solidFill>
            <a:srgbClr val="FFFFFF"/>
          </a:solidFill>
          <a:ln w="28575" cap="flat" cmpd="sng" algn="ctr">
            <a:solidFill>
              <a:srgbClr val="000000"/>
            </a:solidFill>
            <a:prstDash val="solid"/>
            <a:round/>
            <a:headEnd type="none" w="med" len="med"/>
            <a:tailEnd type="arrow"/>
          </a:ln>
          <a:effectLst/>
        </p:spPr>
      </p:cxnSp>
      <p:sp>
        <p:nvSpPr>
          <p:cNvPr id="39" name="Rectangle 38"/>
          <p:cNvSpPr/>
          <p:nvPr/>
        </p:nvSpPr>
        <p:spPr>
          <a:xfrm>
            <a:off x="5715000" y="2895600"/>
            <a:ext cx="1302034" cy="307777"/>
          </a:xfrm>
          <a:prstGeom prst="rect">
            <a:avLst/>
          </a:prstGeom>
        </p:spPr>
        <p:txBody>
          <a:bodyPr wrap="none">
            <a:spAutoFit/>
          </a:bodyPr>
          <a:lstStyle/>
          <a:p>
            <a:r>
              <a:rPr lang="en-US" sz="1400" dirty="0" smtClean="0">
                <a:latin typeface="Arial" pitchFamily="-107" charset="0"/>
              </a:rPr>
              <a:t>Org has (1..*)</a:t>
            </a:r>
            <a:endParaRPr lang="en-US" sz="1400" dirty="0"/>
          </a:p>
        </p:txBody>
      </p:sp>
    </p:spTree>
    <p:extLst>
      <p:ext uri="{BB962C8B-B14F-4D97-AF65-F5344CB8AC3E}">
        <p14:creationId xmlns:p14="http://schemas.microsoft.com/office/powerpoint/2010/main" val="233102971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SEA </a:t>
            </a:r>
            <a:r>
              <a:rPr lang="en-US" dirty="0" smtClean="0"/>
              <a:t>Proposal – “Cross Cutting Registries” </a:t>
            </a:r>
            <a:endParaRPr lang="en-US" dirty="0"/>
          </a:p>
        </p:txBody>
      </p:sp>
      <p:sp>
        <p:nvSpPr>
          <p:cNvPr id="3" name="Content Placeholder 2"/>
          <p:cNvSpPr>
            <a:spLocks noGrp="1"/>
          </p:cNvSpPr>
          <p:nvPr>
            <p:ph idx="1"/>
          </p:nvPr>
        </p:nvSpPr>
        <p:spPr>
          <a:xfrm>
            <a:off x="457200" y="914400"/>
            <a:ext cx="8229600" cy="5410200"/>
          </a:xfrm>
        </p:spPr>
        <p:txBody>
          <a:bodyPr/>
          <a:lstStyle/>
          <a:p>
            <a:r>
              <a:rPr lang="en-US" dirty="0"/>
              <a:t>For all registries </a:t>
            </a:r>
            <a:r>
              <a:rPr lang="en-US" u="sng" dirty="0"/>
              <a:t>where the scope cross-cuts more than one </a:t>
            </a:r>
            <a:r>
              <a:rPr lang="en-US" u="sng" dirty="0" smtClean="0"/>
              <a:t>Area </a:t>
            </a:r>
            <a:r>
              <a:rPr lang="en-US" dirty="0" smtClean="0"/>
              <a:t>assign responsibility at the CESG level and delegate management as needed for operational purposes:</a:t>
            </a:r>
          </a:p>
          <a:p>
            <a:pPr lvl="1"/>
            <a:r>
              <a:rPr lang="en-US" dirty="0" smtClean="0"/>
              <a:t>URN Namespace (requested by WGs, managed by proposed XML Expert Group)</a:t>
            </a:r>
          </a:p>
          <a:p>
            <a:pPr lvl="1"/>
            <a:r>
              <a:rPr lang="en-US" dirty="0" smtClean="0"/>
              <a:t>XML registries (created / updated by WGs, managed by proposed </a:t>
            </a:r>
            <a:r>
              <a:rPr lang="en-US" dirty="0"/>
              <a:t>XML Expert Group</a:t>
            </a:r>
            <a:r>
              <a:rPr lang="en-US" dirty="0" smtClean="0"/>
              <a:t>)</a:t>
            </a:r>
          </a:p>
          <a:p>
            <a:pPr lvl="1"/>
            <a:r>
              <a:rPr lang="en-US" dirty="0" smtClean="0"/>
              <a:t>CCSDS ISO OID top level registry – engineered (SSG ?)</a:t>
            </a:r>
          </a:p>
          <a:p>
            <a:pPr lvl="1"/>
            <a:r>
              <a:rPr lang="en-US" dirty="0" smtClean="0"/>
              <a:t>SANA as a whole (SSG)</a:t>
            </a:r>
          </a:p>
          <a:p>
            <a:pPr lvl="1"/>
            <a:r>
              <a:rPr lang="en-US" dirty="0"/>
              <a:t>CCSDS Glossary, Terms, and Abbreviations </a:t>
            </a:r>
            <a:r>
              <a:rPr lang="en-US" dirty="0" smtClean="0"/>
              <a:t>(</a:t>
            </a:r>
            <a:r>
              <a:rPr lang="en-US" dirty="0"/>
              <a:t>created / updated by </a:t>
            </a:r>
            <a:r>
              <a:rPr lang="en-US" dirty="0" smtClean="0"/>
              <a:t>WGs, managed by some new Terminology / Ontology Expert Group)</a:t>
            </a:r>
          </a:p>
          <a:p>
            <a:pPr lvl="1"/>
            <a:endParaRPr lang="en-US" dirty="0"/>
          </a:p>
          <a:p>
            <a:r>
              <a:rPr lang="en-US" dirty="0" smtClean="0"/>
              <a:t>Expert Groups would be chartered and approved by the CESG, work largely via email and </a:t>
            </a:r>
            <a:r>
              <a:rPr lang="en-US" dirty="0" err="1" smtClean="0"/>
              <a:t>telecon</a:t>
            </a:r>
            <a:r>
              <a:rPr lang="en-US" dirty="0" smtClean="0"/>
              <a:t>, and be staffed by existing CCSDS experts in the subject matter.  See later discussion.</a:t>
            </a:r>
            <a:endParaRPr lang="en-US" dirty="0"/>
          </a:p>
          <a:p>
            <a:pPr lvl="1"/>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26 May 2015</a:t>
            </a:r>
            <a:endParaRPr lang="en-US" dirty="0"/>
          </a:p>
        </p:txBody>
      </p:sp>
    </p:spTree>
    <p:extLst>
      <p:ext uri="{BB962C8B-B14F-4D97-AF65-F5344CB8AC3E}">
        <p14:creationId xmlns:p14="http://schemas.microsoft.com/office/powerpoint/2010/main" val="93360161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SEA </a:t>
            </a:r>
            <a:r>
              <a:rPr lang="en-US" dirty="0" smtClean="0"/>
              <a:t>Proposal – “Area / </a:t>
            </a:r>
            <a:r>
              <a:rPr lang="en-US" dirty="0"/>
              <a:t>L</a:t>
            </a:r>
            <a:r>
              <a:rPr lang="en-US" dirty="0" smtClean="0"/>
              <a:t>ocal Registries”</a:t>
            </a:r>
            <a:endParaRPr lang="en-US" dirty="0"/>
          </a:p>
        </p:txBody>
      </p:sp>
      <p:sp>
        <p:nvSpPr>
          <p:cNvPr id="3" name="Content Placeholder 2"/>
          <p:cNvSpPr>
            <a:spLocks noGrp="1"/>
          </p:cNvSpPr>
          <p:nvPr>
            <p:ph idx="1"/>
          </p:nvPr>
        </p:nvSpPr>
        <p:spPr>
          <a:xfrm>
            <a:off x="457200" y="1066800"/>
            <a:ext cx="8229600" cy="5059363"/>
          </a:xfrm>
        </p:spPr>
        <p:txBody>
          <a:bodyPr/>
          <a:lstStyle/>
          <a:p>
            <a:r>
              <a:rPr lang="en-US" dirty="0" smtClean="0"/>
              <a:t>For any </a:t>
            </a:r>
            <a:r>
              <a:rPr lang="en-US" dirty="0"/>
              <a:t>registry </a:t>
            </a:r>
            <a:r>
              <a:rPr lang="en-US" u="sng" dirty="0"/>
              <a:t>where the </a:t>
            </a:r>
            <a:r>
              <a:rPr lang="en-US" u="sng" dirty="0" smtClean="0"/>
              <a:t>creator / owner </a:t>
            </a:r>
            <a:r>
              <a:rPr lang="en-US" u="sng" dirty="0"/>
              <a:t>of the data is really </a:t>
            </a:r>
            <a:r>
              <a:rPr lang="en-US" u="sng" dirty="0" smtClean="0"/>
              <a:t>a WG (or Area)</a:t>
            </a:r>
            <a:r>
              <a:rPr lang="en-US" dirty="0" smtClean="0"/>
              <a:t>, assign responsibility for updates to the Area:</a:t>
            </a:r>
          </a:p>
          <a:p>
            <a:pPr lvl="1"/>
            <a:r>
              <a:rPr lang="en-US" dirty="0" smtClean="0"/>
              <a:t>Protocol identifiers, extensions, and version numbers (defined in a BB and often “fixed”)</a:t>
            </a:r>
          </a:p>
          <a:p>
            <a:pPr lvl="1"/>
            <a:r>
              <a:rPr lang="en-US" dirty="0" smtClean="0"/>
              <a:t>Catalogs, source lists, other locally managed information even if it is globally accessed (defined in a BB)</a:t>
            </a:r>
          </a:p>
          <a:p>
            <a:pPr lvl="1"/>
            <a:r>
              <a:rPr lang="en-US" dirty="0" smtClean="0"/>
              <a:t>WG specific data items (such as </a:t>
            </a:r>
            <a:r>
              <a:rPr lang="en-US" dirty="0" err="1" smtClean="0"/>
              <a:t>Nav</a:t>
            </a:r>
            <a:r>
              <a:rPr lang="en-US" dirty="0" smtClean="0"/>
              <a:t> 6-DOF &amp; quaternions)</a:t>
            </a:r>
          </a:p>
          <a:p>
            <a:pPr lvl="1"/>
            <a:r>
              <a:rPr lang="en-US" dirty="0" smtClean="0"/>
              <a:t>Any ISO OID sub-registry specifically allocated to a WG (defined in a BB)</a:t>
            </a:r>
          </a:p>
          <a:p>
            <a:pPr lvl="1"/>
            <a:endParaRPr lang="en-US" dirty="0" smtClean="0"/>
          </a:p>
          <a:p>
            <a:pPr lvl="1"/>
            <a:r>
              <a:rPr lang="en-US" dirty="0" smtClean="0"/>
              <a:t>Management may be “delegated down” to the WG by the Area as needed, which handles issues such as when a WG goes dormant</a:t>
            </a:r>
          </a:p>
          <a:p>
            <a:pPr lvl="1"/>
            <a:endParaRPr lang="en-US" dirty="0"/>
          </a:p>
          <a:p>
            <a:pPr lvl="1"/>
            <a:endParaRPr lang="en-US" dirty="0" smtClean="0"/>
          </a:p>
          <a:p>
            <a:pPr lvl="1"/>
            <a:endParaRPr lang="en-US" dirty="0" smtClean="0"/>
          </a:p>
          <a:p>
            <a:pPr lvl="1"/>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26 May 2015</a:t>
            </a:r>
            <a:endParaRPr lang="en-US" dirty="0"/>
          </a:p>
        </p:txBody>
      </p:sp>
    </p:spTree>
    <p:extLst>
      <p:ext uri="{BB962C8B-B14F-4D97-AF65-F5344CB8AC3E}">
        <p14:creationId xmlns:p14="http://schemas.microsoft.com/office/powerpoint/2010/main" val="239900925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Rounded Rectangle 47"/>
          <p:cNvSpPr/>
          <p:nvPr/>
        </p:nvSpPr>
        <p:spPr bwMode="auto">
          <a:xfrm>
            <a:off x="381000" y="1828800"/>
            <a:ext cx="2286000" cy="4724400"/>
          </a:xfrm>
          <a:prstGeom prst="roundRect">
            <a:avLst/>
          </a:prstGeom>
          <a:solidFill>
            <a:srgbClr val="FFFFFF"/>
          </a:solidFill>
          <a:ln w="38100" cap="flat" cmpd="sng" algn="ctr">
            <a:solidFill>
              <a:schemeClr val="accent2">
                <a:lumMod val="75000"/>
              </a:schemeClr>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90000"/>
              </a:lnSpc>
              <a:spcBef>
                <a:spcPct val="0"/>
              </a:spcBef>
              <a:spcAft>
                <a:spcPct val="10000"/>
              </a:spcAft>
              <a:buClrTx/>
              <a:buSzPct val="125000"/>
              <a:buFontTx/>
              <a:buNone/>
              <a:tabLst/>
            </a:pPr>
            <a:endParaRPr kumimoji="0" lang="en-US" sz="1800" b="1" i="0" u="none" strike="noStrike" cap="none" normalizeH="0" baseline="0" dirty="0">
              <a:ln>
                <a:noFill/>
              </a:ln>
              <a:solidFill>
                <a:schemeClr val="tx1"/>
              </a:solidFill>
              <a:effectLst/>
              <a:latin typeface="Arial" pitchFamily="-107" charset="0"/>
            </a:endParaRPr>
          </a:p>
        </p:txBody>
      </p:sp>
      <p:sp>
        <p:nvSpPr>
          <p:cNvPr id="2" name="Title 1"/>
          <p:cNvSpPr>
            <a:spLocks noGrp="1"/>
          </p:cNvSpPr>
          <p:nvPr>
            <p:ph type="title"/>
          </p:nvPr>
        </p:nvSpPr>
        <p:spPr>
          <a:xfrm>
            <a:off x="457200" y="152400"/>
            <a:ext cx="8229600" cy="563562"/>
          </a:xfrm>
        </p:spPr>
        <p:txBody>
          <a:bodyPr/>
          <a:lstStyle/>
          <a:p>
            <a:r>
              <a:rPr lang="en-US" dirty="0" smtClean="0">
                <a:solidFill>
                  <a:srgbClr val="0099A6"/>
                </a:solidFill>
              </a:rPr>
              <a:t>Registry Category Management Model</a:t>
            </a:r>
            <a:endParaRPr lang="en-US" dirty="0">
              <a:solidFill>
                <a:srgbClr val="0099A6"/>
              </a:solidFill>
            </a:endParaRPr>
          </a:p>
        </p:txBody>
      </p:sp>
      <p:sp>
        <p:nvSpPr>
          <p:cNvPr id="4" name="Date Placeholder 3"/>
          <p:cNvSpPr>
            <a:spLocks noGrp="1"/>
          </p:cNvSpPr>
          <p:nvPr>
            <p:ph type="dt" sz="half" idx="10"/>
          </p:nvPr>
        </p:nvSpPr>
        <p:spPr>
          <a:xfrm>
            <a:off x="0" y="6589712"/>
            <a:ext cx="1731963" cy="268288"/>
          </a:xfrm>
        </p:spPr>
        <p:txBody>
          <a:bodyPr/>
          <a:lstStyle/>
          <a:p>
            <a:pPr>
              <a:defRPr/>
            </a:pPr>
            <a:r>
              <a:rPr lang="en-US" smtClean="0"/>
              <a:t>26 May 2015</a:t>
            </a:r>
            <a:endParaRPr lang="en-US" dirty="0"/>
          </a:p>
        </p:txBody>
      </p:sp>
      <p:sp>
        <p:nvSpPr>
          <p:cNvPr id="5" name="Rounded Rectangle 4"/>
          <p:cNvSpPr/>
          <p:nvPr/>
        </p:nvSpPr>
        <p:spPr bwMode="auto">
          <a:xfrm>
            <a:off x="762000" y="838200"/>
            <a:ext cx="1524000" cy="609600"/>
          </a:xfrm>
          <a:prstGeom prst="roundRect">
            <a:avLst/>
          </a:prstGeom>
          <a:solidFill>
            <a:srgbClr val="FFFFFF"/>
          </a:solidFill>
          <a:ln w="38100" cap="flat" cmpd="sng" algn="ctr">
            <a:solidFill>
              <a:srgbClr val="618FFD"/>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90000"/>
              </a:lnSpc>
              <a:spcBef>
                <a:spcPct val="0"/>
              </a:spcBef>
              <a:spcAft>
                <a:spcPct val="10000"/>
              </a:spcAft>
              <a:buClrTx/>
              <a:buSzPct val="125000"/>
              <a:buFontTx/>
              <a:buNone/>
              <a:tabLst/>
            </a:pPr>
            <a:r>
              <a:rPr kumimoji="0" lang="en-US" sz="1800" b="1" i="0" u="none" strike="noStrike" cap="none" normalizeH="0" baseline="0" dirty="0" smtClean="0">
                <a:ln>
                  <a:noFill/>
                </a:ln>
                <a:solidFill>
                  <a:schemeClr val="tx1"/>
                </a:solidFill>
                <a:effectLst/>
                <a:latin typeface="Arial" pitchFamily="-107" charset="0"/>
              </a:rPr>
              <a:t>CCSDS Agencies</a:t>
            </a:r>
            <a:endParaRPr kumimoji="0" lang="en-US" sz="1800" b="1" i="0" u="none" strike="noStrike" cap="none" normalizeH="0" baseline="0" dirty="0">
              <a:ln>
                <a:noFill/>
              </a:ln>
              <a:solidFill>
                <a:schemeClr val="tx1"/>
              </a:solidFill>
              <a:effectLst/>
              <a:latin typeface="Arial" pitchFamily="-107" charset="0"/>
            </a:endParaRPr>
          </a:p>
        </p:txBody>
      </p:sp>
      <p:sp>
        <p:nvSpPr>
          <p:cNvPr id="6" name="Rounded Rectangle 5"/>
          <p:cNvSpPr/>
          <p:nvPr/>
        </p:nvSpPr>
        <p:spPr bwMode="auto">
          <a:xfrm>
            <a:off x="685800" y="3505200"/>
            <a:ext cx="1676400" cy="609600"/>
          </a:xfrm>
          <a:prstGeom prst="roundRect">
            <a:avLst/>
          </a:prstGeom>
          <a:solidFill>
            <a:srgbClr val="FFFFFF"/>
          </a:solidFill>
          <a:ln w="38100" cap="flat" cmpd="sng" algn="ctr">
            <a:solidFill>
              <a:srgbClr val="618FFD"/>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0" hangingPunct="0">
              <a:lnSpc>
                <a:spcPts val="1800"/>
              </a:lnSpc>
              <a:spcAft>
                <a:spcPts val="0"/>
              </a:spcAft>
              <a:buSzPct val="125000"/>
            </a:pPr>
            <a:r>
              <a:rPr lang="en-US" sz="1800" dirty="0">
                <a:latin typeface="Arial" pitchFamily="-107" charset="0"/>
              </a:rPr>
              <a:t>Affiliate Organization</a:t>
            </a:r>
            <a:endParaRPr kumimoji="0" lang="en-US" sz="1800" b="1" i="0" u="none" strike="noStrike" cap="none" normalizeH="0" baseline="0" dirty="0">
              <a:ln>
                <a:noFill/>
              </a:ln>
              <a:solidFill>
                <a:schemeClr val="tx1"/>
              </a:solidFill>
              <a:effectLst/>
              <a:latin typeface="Arial" pitchFamily="-107" charset="0"/>
            </a:endParaRPr>
          </a:p>
        </p:txBody>
      </p:sp>
      <p:sp>
        <p:nvSpPr>
          <p:cNvPr id="7" name="Rounded Rectangle 6"/>
          <p:cNvSpPr/>
          <p:nvPr/>
        </p:nvSpPr>
        <p:spPr bwMode="auto">
          <a:xfrm>
            <a:off x="762000" y="5029200"/>
            <a:ext cx="1524000" cy="609600"/>
          </a:xfrm>
          <a:prstGeom prst="roundRect">
            <a:avLst/>
          </a:prstGeom>
          <a:solidFill>
            <a:srgbClr val="FFFFFF"/>
          </a:solidFill>
          <a:ln w="38100" cap="flat" cmpd="sng" algn="ctr">
            <a:solidFill>
              <a:srgbClr val="618FFD"/>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ts val="1800"/>
              </a:lnSpc>
              <a:spcBef>
                <a:spcPct val="0"/>
              </a:spcBef>
              <a:spcAft>
                <a:spcPts val="0"/>
              </a:spcAft>
              <a:buClrTx/>
              <a:buSzPct val="125000"/>
              <a:buFontTx/>
              <a:buNone/>
              <a:tabLst/>
            </a:pPr>
            <a:r>
              <a:rPr kumimoji="0" lang="en-US" sz="1800" b="1" i="0" u="none" strike="noStrike" cap="none" normalizeH="0" baseline="0" dirty="0" smtClean="0">
                <a:ln>
                  <a:noFill/>
                </a:ln>
                <a:solidFill>
                  <a:schemeClr val="tx1"/>
                </a:solidFill>
                <a:effectLst/>
                <a:latin typeface="Arial" pitchFamily="-107" charset="0"/>
              </a:rPr>
              <a:t>Spacecraft</a:t>
            </a:r>
          </a:p>
          <a:p>
            <a:pPr marL="0" marR="0" indent="0" algn="ctr" defTabSz="914400" rtl="0" eaLnBrk="0" fontAlgn="base" latinLnBrk="0" hangingPunct="0">
              <a:lnSpc>
                <a:spcPts val="1800"/>
              </a:lnSpc>
              <a:spcBef>
                <a:spcPct val="0"/>
              </a:spcBef>
              <a:spcAft>
                <a:spcPts val="0"/>
              </a:spcAft>
              <a:buClrTx/>
              <a:buSzPct val="125000"/>
              <a:buFontTx/>
              <a:buNone/>
              <a:tabLst/>
            </a:pPr>
            <a:r>
              <a:rPr lang="en-US" sz="1800" dirty="0" smtClean="0">
                <a:latin typeface="Arial" pitchFamily="-107" charset="0"/>
              </a:rPr>
              <a:t>SCID / ID</a:t>
            </a:r>
            <a:endParaRPr kumimoji="0" lang="en-US" sz="1800" b="1" i="0" u="none" strike="noStrike" cap="none" normalizeH="0" baseline="0" dirty="0">
              <a:ln>
                <a:noFill/>
              </a:ln>
              <a:solidFill>
                <a:schemeClr val="tx1"/>
              </a:solidFill>
              <a:effectLst/>
              <a:latin typeface="Arial" pitchFamily="-107" charset="0"/>
            </a:endParaRPr>
          </a:p>
        </p:txBody>
      </p:sp>
      <p:sp>
        <p:nvSpPr>
          <p:cNvPr id="8" name="Rounded Rectangle 7"/>
          <p:cNvSpPr/>
          <p:nvPr/>
        </p:nvSpPr>
        <p:spPr bwMode="auto">
          <a:xfrm>
            <a:off x="762000" y="1981200"/>
            <a:ext cx="1524000" cy="609600"/>
          </a:xfrm>
          <a:prstGeom prst="roundRect">
            <a:avLst/>
          </a:prstGeom>
          <a:solidFill>
            <a:srgbClr val="FFFFFF"/>
          </a:solidFill>
          <a:ln w="38100" cap="flat" cmpd="sng" algn="ctr">
            <a:solidFill>
              <a:srgbClr val="618FFD"/>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ts val="1800"/>
              </a:lnSpc>
              <a:spcBef>
                <a:spcPct val="0"/>
              </a:spcBef>
              <a:spcAft>
                <a:spcPts val="0"/>
              </a:spcAft>
              <a:buClrTx/>
              <a:buSzPct val="125000"/>
              <a:buFontTx/>
              <a:buNone/>
              <a:tabLst/>
            </a:pPr>
            <a:r>
              <a:rPr lang="en-US" sz="1800" dirty="0" smtClean="0">
                <a:latin typeface="Arial" pitchFamily="-107" charset="0"/>
              </a:rPr>
              <a:t>Agency </a:t>
            </a:r>
          </a:p>
          <a:p>
            <a:pPr marL="0" marR="0" indent="0" algn="ctr" defTabSz="914400" rtl="0" eaLnBrk="0" fontAlgn="base" latinLnBrk="0" hangingPunct="0">
              <a:lnSpc>
                <a:spcPts val="1800"/>
              </a:lnSpc>
              <a:spcBef>
                <a:spcPct val="0"/>
              </a:spcBef>
              <a:spcAft>
                <a:spcPts val="0"/>
              </a:spcAft>
              <a:buClrTx/>
              <a:buSzPct val="125000"/>
              <a:buFontTx/>
              <a:buNone/>
              <a:tabLst/>
            </a:pPr>
            <a:r>
              <a:rPr kumimoji="0" lang="en-US" sz="1800" b="1" i="0" u="none" strike="noStrike" cap="none" normalizeH="0" baseline="0" dirty="0" err="1" smtClean="0">
                <a:ln>
                  <a:noFill/>
                </a:ln>
                <a:solidFill>
                  <a:schemeClr val="tx1"/>
                </a:solidFill>
                <a:effectLst/>
                <a:latin typeface="Arial" pitchFamily="-107" charset="0"/>
              </a:rPr>
              <a:t>HoD</a:t>
            </a:r>
            <a:endParaRPr kumimoji="0" lang="en-US" sz="1800" b="1" i="0" u="none" strike="noStrike" cap="none" normalizeH="0" baseline="0" dirty="0">
              <a:ln>
                <a:noFill/>
              </a:ln>
              <a:solidFill>
                <a:schemeClr val="tx1"/>
              </a:solidFill>
              <a:effectLst/>
              <a:latin typeface="Arial" pitchFamily="-107" charset="0"/>
            </a:endParaRPr>
          </a:p>
        </p:txBody>
      </p:sp>
      <p:cxnSp>
        <p:nvCxnSpPr>
          <p:cNvPr id="15" name="Straight Arrow Connector 14"/>
          <p:cNvCxnSpPr>
            <a:stCxn id="5" idx="2"/>
            <a:endCxn id="8" idx="0"/>
          </p:cNvCxnSpPr>
          <p:nvPr/>
        </p:nvCxnSpPr>
        <p:spPr bwMode="auto">
          <a:xfrm>
            <a:off x="1524000" y="1447800"/>
            <a:ext cx="0" cy="533400"/>
          </a:xfrm>
          <a:prstGeom prst="straightConnector1">
            <a:avLst/>
          </a:prstGeom>
          <a:solidFill>
            <a:srgbClr val="FFFFFF"/>
          </a:solidFill>
          <a:ln w="28575" cap="flat" cmpd="sng" algn="ctr">
            <a:solidFill>
              <a:srgbClr val="000000"/>
            </a:solidFill>
            <a:prstDash val="solid"/>
            <a:round/>
            <a:headEnd type="none" w="med" len="med"/>
            <a:tailEnd type="arrow"/>
          </a:ln>
          <a:effectLst/>
        </p:spPr>
      </p:cxnSp>
      <p:sp>
        <p:nvSpPr>
          <p:cNvPr id="25" name="Rounded Rectangle 24"/>
          <p:cNvSpPr/>
          <p:nvPr/>
        </p:nvSpPr>
        <p:spPr bwMode="auto">
          <a:xfrm>
            <a:off x="595644" y="2743200"/>
            <a:ext cx="1905000" cy="609600"/>
          </a:xfrm>
          <a:prstGeom prst="roundRect">
            <a:avLst/>
          </a:prstGeom>
          <a:solidFill>
            <a:srgbClr val="FFFFFF"/>
          </a:solidFill>
          <a:ln w="38100" cap="flat" cmpd="sng" algn="ctr">
            <a:solidFill>
              <a:srgbClr val="618FFD"/>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ts val="1800"/>
              </a:lnSpc>
              <a:spcBef>
                <a:spcPct val="0"/>
              </a:spcBef>
              <a:spcAft>
                <a:spcPts val="0"/>
              </a:spcAft>
              <a:buClrTx/>
              <a:buSzPct val="125000"/>
              <a:buFontTx/>
              <a:buNone/>
              <a:tabLst/>
            </a:pPr>
            <a:r>
              <a:rPr kumimoji="0" lang="en-US" sz="1800" b="1" i="0" u="none" strike="noStrike" cap="none" normalizeH="0" baseline="0" dirty="0" smtClean="0">
                <a:ln>
                  <a:noFill/>
                </a:ln>
                <a:solidFill>
                  <a:schemeClr val="tx1"/>
                </a:solidFill>
                <a:effectLst/>
                <a:latin typeface="Arial" pitchFamily="-107" charset="0"/>
              </a:rPr>
              <a:t>Agency</a:t>
            </a:r>
          </a:p>
          <a:p>
            <a:pPr marL="0" marR="0" indent="0" algn="ctr" defTabSz="914400" rtl="0" eaLnBrk="0" fontAlgn="base" latinLnBrk="0" hangingPunct="0">
              <a:lnSpc>
                <a:spcPts val="1800"/>
              </a:lnSpc>
              <a:spcBef>
                <a:spcPct val="0"/>
              </a:spcBef>
              <a:spcAft>
                <a:spcPts val="0"/>
              </a:spcAft>
              <a:buClrTx/>
              <a:buSzPct val="125000"/>
              <a:buFontTx/>
              <a:buNone/>
              <a:tabLst/>
            </a:pPr>
            <a:r>
              <a:rPr lang="en-US" sz="1800" dirty="0" smtClean="0">
                <a:latin typeface="Arial" pitchFamily="-107" charset="0"/>
              </a:rPr>
              <a:t>Representative</a:t>
            </a:r>
            <a:endParaRPr kumimoji="0" lang="en-US" sz="1800" b="1" i="0" u="none" strike="noStrike" cap="none" normalizeH="0" baseline="0" dirty="0">
              <a:ln>
                <a:noFill/>
              </a:ln>
              <a:solidFill>
                <a:schemeClr val="tx1"/>
              </a:solidFill>
              <a:effectLst/>
              <a:latin typeface="Arial" pitchFamily="-107" charset="0"/>
            </a:endParaRPr>
          </a:p>
        </p:txBody>
      </p:sp>
      <p:sp>
        <p:nvSpPr>
          <p:cNvPr id="30" name="Rounded Rectangle 29"/>
          <p:cNvSpPr/>
          <p:nvPr/>
        </p:nvSpPr>
        <p:spPr bwMode="auto">
          <a:xfrm>
            <a:off x="762000" y="4267200"/>
            <a:ext cx="1524000" cy="609600"/>
          </a:xfrm>
          <a:prstGeom prst="roundRect">
            <a:avLst/>
          </a:prstGeom>
          <a:solidFill>
            <a:srgbClr val="FFFFFF"/>
          </a:solidFill>
          <a:ln w="38100" cap="flat" cmpd="sng" algn="ctr">
            <a:solidFill>
              <a:srgbClr val="618FFD"/>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ts val="1800"/>
              </a:lnSpc>
              <a:spcBef>
                <a:spcPct val="0"/>
              </a:spcBef>
              <a:spcAft>
                <a:spcPts val="0"/>
              </a:spcAft>
              <a:buClrTx/>
              <a:buSzPct val="125000"/>
              <a:buFontTx/>
              <a:buNone/>
              <a:tabLst/>
            </a:pPr>
            <a:r>
              <a:rPr kumimoji="0" lang="en-US" sz="1800" b="1" i="0" u="none" strike="noStrike" cap="none" normalizeH="0" baseline="0" dirty="0" smtClean="0">
                <a:ln>
                  <a:noFill/>
                </a:ln>
                <a:solidFill>
                  <a:schemeClr val="tx1"/>
                </a:solidFill>
                <a:effectLst/>
                <a:latin typeface="Arial" pitchFamily="-107" charset="0"/>
              </a:rPr>
              <a:t>Svc</a:t>
            </a:r>
            <a:r>
              <a:rPr kumimoji="0" lang="en-US" sz="1800" b="1" i="0" u="none" strike="noStrike" cap="none" normalizeH="0" dirty="0" smtClean="0">
                <a:ln>
                  <a:noFill/>
                </a:ln>
                <a:solidFill>
                  <a:schemeClr val="tx1"/>
                </a:solidFill>
                <a:effectLst/>
                <a:latin typeface="Arial" pitchFamily="-107" charset="0"/>
              </a:rPr>
              <a:t> / Data</a:t>
            </a:r>
            <a:r>
              <a:rPr kumimoji="0" lang="en-US" sz="1800" b="1" i="0" u="none" strike="noStrike" cap="none" normalizeH="0" baseline="0" dirty="0" smtClean="0">
                <a:ln>
                  <a:noFill/>
                </a:ln>
                <a:solidFill>
                  <a:schemeClr val="tx1"/>
                </a:solidFill>
                <a:effectLst/>
                <a:latin typeface="Arial" pitchFamily="-107" charset="0"/>
              </a:rPr>
              <a:t> Providers</a:t>
            </a:r>
            <a:endParaRPr kumimoji="0" lang="en-US" sz="1800" b="1" i="0" u="none" strike="noStrike" cap="none" normalizeH="0" baseline="0" dirty="0">
              <a:ln>
                <a:noFill/>
              </a:ln>
              <a:solidFill>
                <a:schemeClr val="tx1"/>
              </a:solidFill>
              <a:effectLst/>
              <a:latin typeface="Arial" pitchFamily="-107" charset="0"/>
            </a:endParaRPr>
          </a:p>
        </p:txBody>
      </p:sp>
      <p:sp>
        <p:nvSpPr>
          <p:cNvPr id="47" name="Rectangle 46"/>
          <p:cNvSpPr/>
          <p:nvPr/>
        </p:nvSpPr>
        <p:spPr>
          <a:xfrm>
            <a:off x="1676400" y="1524000"/>
            <a:ext cx="1274708" cy="307777"/>
          </a:xfrm>
          <a:prstGeom prst="rect">
            <a:avLst/>
          </a:prstGeom>
        </p:spPr>
        <p:txBody>
          <a:bodyPr wrap="none">
            <a:spAutoFit/>
          </a:bodyPr>
          <a:lstStyle/>
          <a:p>
            <a:r>
              <a:rPr lang="en-US" sz="1400" dirty="0" smtClean="0">
                <a:latin typeface="Arial" pitchFamily="-107" charset="0"/>
              </a:rPr>
              <a:t>Manage data</a:t>
            </a:r>
            <a:endParaRPr lang="en-US" sz="1400" dirty="0"/>
          </a:p>
        </p:txBody>
      </p:sp>
      <p:sp>
        <p:nvSpPr>
          <p:cNvPr id="49" name="Rounded Rectangle 48"/>
          <p:cNvSpPr/>
          <p:nvPr/>
        </p:nvSpPr>
        <p:spPr bwMode="auto">
          <a:xfrm>
            <a:off x="3429000" y="1828800"/>
            <a:ext cx="2286000" cy="4267200"/>
          </a:xfrm>
          <a:prstGeom prst="roundRect">
            <a:avLst/>
          </a:prstGeom>
          <a:solidFill>
            <a:srgbClr val="FFFFFF"/>
          </a:solidFill>
          <a:ln w="38100" cap="flat" cmpd="sng" algn="ctr">
            <a:solidFill>
              <a:schemeClr val="accent2">
                <a:lumMod val="75000"/>
              </a:schemeClr>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90000"/>
              </a:lnSpc>
              <a:spcBef>
                <a:spcPct val="0"/>
              </a:spcBef>
              <a:spcAft>
                <a:spcPct val="10000"/>
              </a:spcAft>
              <a:buClrTx/>
              <a:buSzPct val="125000"/>
              <a:buFontTx/>
              <a:buNone/>
              <a:tabLst/>
            </a:pPr>
            <a:endParaRPr kumimoji="0" lang="en-US" sz="1800" b="1" i="0" u="none" strike="noStrike" cap="none" normalizeH="0" baseline="0" dirty="0">
              <a:ln>
                <a:noFill/>
              </a:ln>
              <a:solidFill>
                <a:schemeClr val="tx1"/>
              </a:solidFill>
              <a:effectLst/>
              <a:latin typeface="Arial" pitchFamily="-107" charset="0"/>
            </a:endParaRPr>
          </a:p>
        </p:txBody>
      </p:sp>
      <p:sp>
        <p:nvSpPr>
          <p:cNvPr id="50" name="Rounded Rectangle 49"/>
          <p:cNvSpPr/>
          <p:nvPr/>
        </p:nvSpPr>
        <p:spPr bwMode="auto">
          <a:xfrm>
            <a:off x="3630248" y="838200"/>
            <a:ext cx="1868364" cy="609600"/>
          </a:xfrm>
          <a:prstGeom prst="roundRect">
            <a:avLst/>
          </a:prstGeom>
          <a:solidFill>
            <a:srgbClr val="FFFFFF"/>
          </a:solidFill>
          <a:ln w="38100" cap="flat" cmpd="sng" algn="ctr">
            <a:solidFill>
              <a:srgbClr val="618FFD"/>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90000"/>
              </a:lnSpc>
              <a:spcBef>
                <a:spcPct val="0"/>
              </a:spcBef>
              <a:spcAft>
                <a:spcPct val="10000"/>
              </a:spcAft>
              <a:buClrTx/>
              <a:buSzPct val="125000"/>
              <a:buFontTx/>
              <a:buNone/>
              <a:tabLst/>
            </a:pPr>
            <a:r>
              <a:rPr kumimoji="0" lang="en-US" sz="1800" b="1" i="0" u="none" strike="noStrike" cap="none" normalizeH="0" baseline="0" dirty="0" smtClean="0">
                <a:ln>
                  <a:noFill/>
                </a:ln>
                <a:solidFill>
                  <a:schemeClr val="tx1"/>
                </a:solidFill>
                <a:effectLst/>
                <a:latin typeface="Arial" pitchFamily="-107" charset="0"/>
              </a:rPr>
              <a:t>CCSDS Expert</a:t>
            </a:r>
            <a:r>
              <a:rPr kumimoji="0" lang="en-US" sz="1800" b="1" i="0" u="none" strike="noStrike" cap="none" normalizeH="0" dirty="0" smtClean="0">
                <a:ln>
                  <a:noFill/>
                </a:ln>
                <a:solidFill>
                  <a:schemeClr val="tx1"/>
                </a:solidFill>
                <a:effectLst/>
                <a:latin typeface="Arial" pitchFamily="-107" charset="0"/>
              </a:rPr>
              <a:t> Group(s)</a:t>
            </a:r>
            <a:endParaRPr kumimoji="0" lang="en-US" sz="1800" b="1" i="0" u="none" strike="noStrike" cap="none" normalizeH="0" baseline="0" dirty="0">
              <a:ln>
                <a:noFill/>
              </a:ln>
              <a:solidFill>
                <a:schemeClr val="tx1"/>
              </a:solidFill>
              <a:effectLst/>
              <a:latin typeface="Arial" pitchFamily="-107" charset="0"/>
            </a:endParaRPr>
          </a:p>
        </p:txBody>
      </p:sp>
      <p:sp>
        <p:nvSpPr>
          <p:cNvPr id="51" name="Rounded Rectangle 50"/>
          <p:cNvSpPr/>
          <p:nvPr/>
        </p:nvSpPr>
        <p:spPr bwMode="auto">
          <a:xfrm>
            <a:off x="3810000" y="3505200"/>
            <a:ext cx="1524000" cy="609600"/>
          </a:xfrm>
          <a:prstGeom prst="roundRect">
            <a:avLst/>
          </a:prstGeom>
          <a:solidFill>
            <a:srgbClr val="FFFFFF"/>
          </a:solidFill>
          <a:ln w="38100" cap="flat" cmpd="sng" algn="ctr">
            <a:solidFill>
              <a:srgbClr val="618FFD"/>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ts val="1800"/>
              </a:lnSpc>
              <a:spcBef>
                <a:spcPct val="0"/>
              </a:spcBef>
              <a:spcAft>
                <a:spcPts val="0"/>
              </a:spcAft>
              <a:buClrTx/>
              <a:buSzPct val="125000"/>
              <a:buFontTx/>
              <a:buNone/>
              <a:tabLst/>
            </a:pPr>
            <a:r>
              <a:rPr kumimoji="0" lang="en-US" sz="1800" b="1" i="0" u="none" strike="noStrike" cap="none" normalizeH="0" baseline="0" dirty="0" smtClean="0">
                <a:ln>
                  <a:noFill/>
                </a:ln>
                <a:solidFill>
                  <a:schemeClr val="tx1"/>
                </a:solidFill>
                <a:effectLst/>
                <a:latin typeface="Arial" pitchFamily="-107" charset="0"/>
              </a:rPr>
              <a:t>XML</a:t>
            </a:r>
          </a:p>
          <a:p>
            <a:pPr marL="0" marR="0" indent="0" algn="ctr" defTabSz="914400" rtl="0" eaLnBrk="0" fontAlgn="base" latinLnBrk="0" hangingPunct="0">
              <a:lnSpc>
                <a:spcPts val="1800"/>
              </a:lnSpc>
              <a:spcBef>
                <a:spcPct val="0"/>
              </a:spcBef>
              <a:spcAft>
                <a:spcPts val="0"/>
              </a:spcAft>
              <a:buClrTx/>
              <a:buSzPct val="125000"/>
              <a:buFontTx/>
              <a:buNone/>
              <a:tabLst/>
            </a:pPr>
            <a:r>
              <a:rPr lang="en-US" sz="1800" dirty="0" smtClean="0">
                <a:latin typeface="Arial" pitchFamily="-107" charset="0"/>
              </a:rPr>
              <a:t>Registries</a:t>
            </a:r>
            <a:endParaRPr kumimoji="0" lang="en-US" sz="1800" b="1" i="0" u="none" strike="noStrike" cap="none" normalizeH="0" baseline="0" dirty="0">
              <a:ln>
                <a:noFill/>
              </a:ln>
              <a:solidFill>
                <a:schemeClr val="tx1"/>
              </a:solidFill>
              <a:effectLst/>
              <a:latin typeface="Arial" pitchFamily="-107" charset="0"/>
            </a:endParaRPr>
          </a:p>
        </p:txBody>
      </p:sp>
      <p:sp>
        <p:nvSpPr>
          <p:cNvPr id="52" name="Rounded Rectangle 51"/>
          <p:cNvSpPr/>
          <p:nvPr/>
        </p:nvSpPr>
        <p:spPr bwMode="auto">
          <a:xfrm>
            <a:off x="3810000" y="5029200"/>
            <a:ext cx="1524000" cy="838200"/>
          </a:xfrm>
          <a:prstGeom prst="roundRect">
            <a:avLst/>
          </a:prstGeom>
          <a:solidFill>
            <a:srgbClr val="FFFFFF"/>
          </a:solidFill>
          <a:ln w="38100" cap="flat" cmpd="sng" algn="ctr">
            <a:solidFill>
              <a:srgbClr val="618FFD"/>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ts val="1800"/>
              </a:lnSpc>
              <a:spcBef>
                <a:spcPct val="0"/>
              </a:spcBef>
              <a:spcAft>
                <a:spcPts val="0"/>
              </a:spcAft>
              <a:buClrTx/>
              <a:buSzPct val="125000"/>
              <a:buFontTx/>
              <a:buNone/>
              <a:tabLst/>
            </a:pPr>
            <a:r>
              <a:rPr kumimoji="0" lang="en-US" sz="1800" b="1" i="0" u="none" strike="noStrike" cap="none" normalizeH="0" baseline="0" dirty="0" smtClean="0">
                <a:ln>
                  <a:noFill/>
                </a:ln>
                <a:solidFill>
                  <a:schemeClr val="tx1"/>
                </a:solidFill>
                <a:effectLst/>
                <a:latin typeface="Arial" pitchFamily="-107" charset="0"/>
              </a:rPr>
              <a:t>ISO OID</a:t>
            </a:r>
          </a:p>
          <a:p>
            <a:pPr marL="0" marR="0" indent="0" algn="ctr" defTabSz="914400" rtl="0" eaLnBrk="0" fontAlgn="base" latinLnBrk="0" hangingPunct="0">
              <a:lnSpc>
                <a:spcPts val="1800"/>
              </a:lnSpc>
              <a:spcBef>
                <a:spcPct val="0"/>
              </a:spcBef>
              <a:spcAft>
                <a:spcPts val="0"/>
              </a:spcAft>
              <a:buClrTx/>
              <a:buSzPct val="125000"/>
              <a:buFontTx/>
              <a:buNone/>
              <a:tabLst/>
            </a:pPr>
            <a:r>
              <a:rPr lang="en-US" sz="1800" dirty="0" smtClean="0">
                <a:latin typeface="Arial" pitchFamily="-107" charset="0"/>
              </a:rPr>
              <a:t>Top-level</a:t>
            </a:r>
          </a:p>
          <a:p>
            <a:pPr marL="0" marR="0" indent="0" algn="ctr" defTabSz="914400" rtl="0" eaLnBrk="0" fontAlgn="base" latinLnBrk="0" hangingPunct="0">
              <a:lnSpc>
                <a:spcPts val="1800"/>
              </a:lnSpc>
              <a:spcBef>
                <a:spcPct val="0"/>
              </a:spcBef>
              <a:spcAft>
                <a:spcPts val="0"/>
              </a:spcAft>
              <a:buClrTx/>
              <a:buSzPct val="125000"/>
              <a:buFontTx/>
              <a:buNone/>
              <a:tabLst/>
            </a:pPr>
            <a:r>
              <a:rPr kumimoji="0" lang="en-US" sz="1800" b="1" i="0" u="none" strike="noStrike" cap="none" normalizeH="0" baseline="0" dirty="0" smtClean="0">
                <a:ln>
                  <a:noFill/>
                </a:ln>
                <a:solidFill>
                  <a:schemeClr val="tx1"/>
                </a:solidFill>
                <a:effectLst/>
                <a:latin typeface="Arial" pitchFamily="-107" charset="0"/>
              </a:rPr>
              <a:t>Registry</a:t>
            </a:r>
            <a:endParaRPr kumimoji="0" lang="en-US" sz="1800" b="1" i="0" u="none" strike="noStrike" cap="none" normalizeH="0" baseline="0" dirty="0">
              <a:ln>
                <a:noFill/>
              </a:ln>
              <a:solidFill>
                <a:schemeClr val="tx1"/>
              </a:solidFill>
              <a:effectLst/>
              <a:latin typeface="Arial" pitchFamily="-107" charset="0"/>
            </a:endParaRPr>
          </a:p>
        </p:txBody>
      </p:sp>
      <p:sp>
        <p:nvSpPr>
          <p:cNvPr id="53" name="Rounded Rectangle 52"/>
          <p:cNvSpPr/>
          <p:nvPr/>
        </p:nvSpPr>
        <p:spPr bwMode="auto">
          <a:xfrm>
            <a:off x="3810000" y="1981200"/>
            <a:ext cx="1524000" cy="609600"/>
          </a:xfrm>
          <a:prstGeom prst="roundRect">
            <a:avLst/>
          </a:prstGeom>
          <a:solidFill>
            <a:srgbClr val="FFFFFF"/>
          </a:solidFill>
          <a:ln w="38100" cap="flat" cmpd="sng" algn="ctr">
            <a:solidFill>
              <a:srgbClr val="618FFD"/>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ts val="1800"/>
              </a:lnSpc>
              <a:spcBef>
                <a:spcPct val="0"/>
              </a:spcBef>
              <a:spcAft>
                <a:spcPts val="0"/>
              </a:spcAft>
              <a:buClrTx/>
              <a:buSzPct val="125000"/>
              <a:buFontTx/>
              <a:buNone/>
              <a:tabLst/>
            </a:pPr>
            <a:r>
              <a:rPr lang="en-US" sz="1800" dirty="0" smtClean="0">
                <a:latin typeface="Arial" pitchFamily="-107" charset="0"/>
              </a:rPr>
              <a:t>SANA</a:t>
            </a:r>
          </a:p>
          <a:p>
            <a:pPr marL="0" marR="0" indent="0" algn="ctr" defTabSz="914400" rtl="0" eaLnBrk="0" fontAlgn="base" latinLnBrk="0" hangingPunct="0">
              <a:lnSpc>
                <a:spcPts val="1800"/>
              </a:lnSpc>
              <a:spcBef>
                <a:spcPct val="0"/>
              </a:spcBef>
              <a:spcAft>
                <a:spcPts val="0"/>
              </a:spcAft>
              <a:buClrTx/>
              <a:buSzPct val="125000"/>
              <a:buFontTx/>
              <a:buNone/>
              <a:tabLst/>
            </a:pPr>
            <a:r>
              <a:rPr kumimoji="0" lang="en-US" sz="1800" b="1" i="0" u="none" strike="noStrike" cap="none" normalizeH="0" baseline="0" dirty="0" smtClean="0">
                <a:ln>
                  <a:noFill/>
                </a:ln>
                <a:solidFill>
                  <a:schemeClr val="tx1"/>
                </a:solidFill>
                <a:effectLst/>
                <a:latin typeface="Arial" pitchFamily="-107" charset="0"/>
              </a:rPr>
              <a:t>Registries</a:t>
            </a:r>
            <a:endParaRPr kumimoji="0" lang="en-US" sz="1800" b="1" i="0" u="none" strike="noStrike" cap="none" normalizeH="0" baseline="0" dirty="0">
              <a:ln>
                <a:noFill/>
              </a:ln>
              <a:solidFill>
                <a:schemeClr val="tx1"/>
              </a:solidFill>
              <a:effectLst/>
              <a:latin typeface="Arial" pitchFamily="-107" charset="0"/>
            </a:endParaRPr>
          </a:p>
        </p:txBody>
      </p:sp>
      <p:cxnSp>
        <p:nvCxnSpPr>
          <p:cNvPr id="54" name="Straight Arrow Connector 53"/>
          <p:cNvCxnSpPr>
            <a:stCxn id="50" idx="2"/>
            <a:endCxn id="53" idx="0"/>
          </p:cNvCxnSpPr>
          <p:nvPr/>
        </p:nvCxnSpPr>
        <p:spPr bwMode="auto">
          <a:xfrm>
            <a:off x="4564430" y="1447800"/>
            <a:ext cx="7570" cy="533400"/>
          </a:xfrm>
          <a:prstGeom prst="straightConnector1">
            <a:avLst/>
          </a:prstGeom>
          <a:solidFill>
            <a:srgbClr val="FFFFFF"/>
          </a:solidFill>
          <a:ln w="28575" cap="flat" cmpd="sng" algn="ctr">
            <a:solidFill>
              <a:srgbClr val="000000"/>
            </a:solidFill>
            <a:prstDash val="solid"/>
            <a:round/>
            <a:headEnd type="none" w="med" len="med"/>
            <a:tailEnd type="arrow"/>
          </a:ln>
          <a:effectLst/>
        </p:spPr>
      </p:cxnSp>
      <p:sp>
        <p:nvSpPr>
          <p:cNvPr id="55" name="Rounded Rectangle 54"/>
          <p:cNvSpPr/>
          <p:nvPr/>
        </p:nvSpPr>
        <p:spPr bwMode="auto">
          <a:xfrm>
            <a:off x="3657600" y="2743200"/>
            <a:ext cx="1905000" cy="609600"/>
          </a:xfrm>
          <a:prstGeom prst="roundRect">
            <a:avLst/>
          </a:prstGeom>
          <a:solidFill>
            <a:srgbClr val="FFFFFF"/>
          </a:solidFill>
          <a:ln w="38100" cap="flat" cmpd="sng" algn="ctr">
            <a:solidFill>
              <a:srgbClr val="618FFD"/>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ts val="1800"/>
              </a:lnSpc>
              <a:spcBef>
                <a:spcPct val="0"/>
              </a:spcBef>
              <a:spcAft>
                <a:spcPts val="0"/>
              </a:spcAft>
              <a:buClrTx/>
              <a:buSzPct val="125000"/>
              <a:buFontTx/>
              <a:buNone/>
              <a:tabLst/>
            </a:pPr>
            <a:r>
              <a:rPr kumimoji="0" lang="en-US" sz="1800" b="1" i="0" u="none" strike="noStrike" cap="none" normalizeH="0" baseline="0" dirty="0" smtClean="0">
                <a:ln>
                  <a:noFill/>
                </a:ln>
                <a:solidFill>
                  <a:schemeClr val="tx1"/>
                </a:solidFill>
                <a:effectLst/>
                <a:latin typeface="Arial" pitchFamily="-107" charset="0"/>
              </a:rPr>
              <a:t>CCSDS Glossary</a:t>
            </a:r>
            <a:endParaRPr kumimoji="0" lang="en-US" sz="1800" b="1" i="0" u="none" strike="noStrike" cap="none" normalizeH="0" baseline="0" dirty="0">
              <a:ln>
                <a:noFill/>
              </a:ln>
              <a:solidFill>
                <a:schemeClr val="tx1"/>
              </a:solidFill>
              <a:effectLst/>
              <a:latin typeface="Arial" pitchFamily="-107" charset="0"/>
            </a:endParaRPr>
          </a:p>
        </p:txBody>
      </p:sp>
      <p:sp>
        <p:nvSpPr>
          <p:cNvPr id="56" name="Rounded Rectangle 55"/>
          <p:cNvSpPr/>
          <p:nvPr/>
        </p:nvSpPr>
        <p:spPr bwMode="auto">
          <a:xfrm>
            <a:off x="3810000" y="4267200"/>
            <a:ext cx="1524000" cy="609600"/>
          </a:xfrm>
          <a:prstGeom prst="roundRect">
            <a:avLst/>
          </a:prstGeom>
          <a:solidFill>
            <a:srgbClr val="FFFFFF"/>
          </a:solidFill>
          <a:ln w="38100" cap="flat" cmpd="sng" algn="ctr">
            <a:solidFill>
              <a:srgbClr val="618FFD"/>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ts val="1800"/>
              </a:lnSpc>
              <a:spcBef>
                <a:spcPct val="0"/>
              </a:spcBef>
              <a:spcAft>
                <a:spcPts val="0"/>
              </a:spcAft>
              <a:buClrTx/>
              <a:buSzPct val="125000"/>
              <a:buFontTx/>
              <a:buNone/>
              <a:tabLst/>
            </a:pPr>
            <a:r>
              <a:rPr kumimoji="0" lang="en-US" sz="1800" b="1" i="0" u="none" strike="noStrike" cap="none" normalizeH="0" baseline="0" dirty="0" smtClean="0">
                <a:ln>
                  <a:noFill/>
                </a:ln>
                <a:solidFill>
                  <a:schemeClr val="tx1"/>
                </a:solidFill>
                <a:effectLst/>
                <a:latin typeface="Arial" pitchFamily="-107" charset="0"/>
              </a:rPr>
              <a:t>URN Namespace</a:t>
            </a:r>
            <a:endParaRPr kumimoji="0" lang="en-US" sz="1800" b="1" i="0" u="none" strike="noStrike" cap="none" normalizeH="0" baseline="0" dirty="0">
              <a:ln>
                <a:noFill/>
              </a:ln>
              <a:solidFill>
                <a:schemeClr val="tx1"/>
              </a:solidFill>
              <a:effectLst/>
              <a:latin typeface="Arial" pitchFamily="-107" charset="0"/>
            </a:endParaRPr>
          </a:p>
        </p:txBody>
      </p:sp>
      <p:sp>
        <p:nvSpPr>
          <p:cNvPr id="57" name="Rectangle 56"/>
          <p:cNvSpPr/>
          <p:nvPr/>
        </p:nvSpPr>
        <p:spPr>
          <a:xfrm>
            <a:off x="4724400" y="1524000"/>
            <a:ext cx="1274708" cy="307777"/>
          </a:xfrm>
          <a:prstGeom prst="rect">
            <a:avLst/>
          </a:prstGeom>
        </p:spPr>
        <p:txBody>
          <a:bodyPr wrap="none">
            <a:spAutoFit/>
          </a:bodyPr>
          <a:lstStyle/>
          <a:p>
            <a:r>
              <a:rPr lang="en-US" sz="1400" dirty="0" smtClean="0">
                <a:latin typeface="Arial" pitchFamily="-107" charset="0"/>
              </a:rPr>
              <a:t>Manage data</a:t>
            </a:r>
            <a:endParaRPr lang="en-US" sz="1400" dirty="0"/>
          </a:p>
        </p:txBody>
      </p:sp>
      <p:sp>
        <p:nvSpPr>
          <p:cNvPr id="58" name="Rounded Rectangle 57"/>
          <p:cNvSpPr/>
          <p:nvPr/>
        </p:nvSpPr>
        <p:spPr bwMode="auto">
          <a:xfrm>
            <a:off x="6477000" y="1828800"/>
            <a:ext cx="2286000" cy="4267200"/>
          </a:xfrm>
          <a:prstGeom prst="roundRect">
            <a:avLst/>
          </a:prstGeom>
          <a:solidFill>
            <a:srgbClr val="FFFFFF"/>
          </a:solidFill>
          <a:ln w="38100" cap="flat" cmpd="sng" algn="ctr">
            <a:solidFill>
              <a:schemeClr val="accent2">
                <a:lumMod val="75000"/>
              </a:schemeClr>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90000"/>
              </a:lnSpc>
              <a:spcBef>
                <a:spcPct val="0"/>
              </a:spcBef>
              <a:spcAft>
                <a:spcPct val="10000"/>
              </a:spcAft>
              <a:buClrTx/>
              <a:buSzPct val="125000"/>
              <a:buFontTx/>
              <a:buNone/>
              <a:tabLst/>
            </a:pPr>
            <a:endParaRPr kumimoji="0" lang="en-US" sz="1800" b="1" i="0" u="none" strike="noStrike" cap="none" normalizeH="0" baseline="0" dirty="0">
              <a:ln>
                <a:noFill/>
              </a:ln>
              <a:solidFill>
                <a:schemeClr val="tx1"/>
              </a:solidFill>
              <a:effectLst/>
              <a:latin typeface="Arial" pitchFamily="-107" charset="0"/>
            </a:endParaRPr>
          </a:p>
        </p:txBody>
      </p:sp>
      <p:sp>
        <p:nvSpPr>
          <p:cNvPr id="59" name="Rounded Rectangle 58"/>
          <p:cNvSpPr/>
          <p:nvPr/>
        </p:nvSpPr>
        <p:spPr bwMode="auto">
          <a:xfrm>
            <a:off x="6858000" y="838200"/>
            <a:ext cx="1524000" cy="609600"/>
          </a:xfrm>
          <a:prstGeom prst="roundRect">
            <a:avLst/>
          </a:prstGeom>
          <a:solidFill>
            <a:srgbClr val="FFFFFF"/>
          </a:solidFill>
          <a:ln w="38100" cap="flat" cmpd="sng" algn="ctr">
            <a:solidFill>
              <a:srgbClr val="618FFD"/>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90000"/>
              </a:lnSpc>
              <a:spcBef>
                <a:spcPct val="0"/>
              </a:spcBef>
              <a:spcAft>
                <a:spcPct val="10000"/>
              </a:spcAft>
              <a:buClrTx/>
              <a:buSzPct val="125000"/>
              <a:buFontTx/>
              <a:buNone/>
              <a:tabLst/>
            </a:pPr>
            <a:r>
              <a:rPr lang="en-US" sz="1800" dirty="0" smtClean="0">
                <a:latin typeface="Arial" pitchFamily="-107" charset="0"/>
              </a:rPr>
              <a:t>CCSDS Area / WG</a:t>
            </a:r>
            <a:endParaRPr kumimoji="0" lang="en-US" sz="1800" b="1" i="0" u="none" strike="noStrike" cap="none" normalizeH="0" baseline="0" dirty="0">
              <a:ln>
                <a:noFill/>
              </a:ln>
              <a:solidFill>
                <a:schemeClr val="tx1"/>
              </a:solidFill>
              <a:effectLst/>
              <a:latin typeface="Arial" pitchFamily="-107" charset="0"/>
            </a:endParaRPr>
          </a:p>
        </p:txBody>
      </p:sp>
      <p:sp>
        <p:nvSpPr>
          <p:cNvPr id="60" name="Rounded Rectangle 59"/>
          <p:cNvSpPr/>
          <p:nvPr/>
        </p:nvSpPr>
        <p:spPr bwMode="auto">
          <a:xfrm>
            <a:off x="6858000" y="2743200"/>
            <a:ext cx="1524000" cy="609600"/>
          </a:xfrm>
          <a:prstGeom prst="roundRect">
            <a:avLst/>
          </a:prstGeom>
          <a:solidFill>
            <a:srgbClr val="FFFFFF"/>
          </a:solidFill>
          <a:ln w="38100" cap="flat" cmpd="sng" algn="ctr">
            <a:solidFill>
              <a:srgbClr val="618FFD"/>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ts val="1800"/>
              </a:lnSpc>
              <a:spcBef>
                <a:spcPct val="0"/>
              </a:spcBef>
              <a:spcAft>
                <a:spcPts val="0"/>
              </a:spcAft>
              <a:buClrTx/>
              <a:buSzPct val="125000"/>
              <a:buFontTx/>
              <a:buNone/>
              <a:tabLst/>
            </a:pPr>
            <a:r>
              <a:rPr kumimoji="0" lang="en-US" sz="1800" b="1" i="0" u="none" strike="noStrike" cap="none" normalizeH="0" baseline="0" dirty="0" smtClean="0">
                <a:ln>
                  <a:noFill/>
                </a:ln>
                <a:solidFill>
                  <a:schemeClr val="tx1"/>
                </a:solidFill>
                <a:effectLst/>
                <a:latin typeface="Arial" pitchFamily="-107" charset="0"/>
              </a:rPr>
              <a:t>WG Catalogs</a:t>
            </a:r>
            <a:endParaRPr kumimoji="0" lang="en-US" sz="1800" b="1" i="0" u="none" strike="noStrike" cap="none" normalizeH="0" baseline="0" dirty="0">
              <a:ln>
                <a:noFill/>
              </a:ln>
              <a:solidFill>
                <a:schemeClr val="tx1"/>
              </a:solidFill>
              <a:effectLst/>
              <a:latin typeface="Arial" pitchFamily="-107" charset="0"/>
            </a:endParaRPr>
          </a:p>
        </p:txBody>
      </p:sp>
      <p:sp>
        <p:nvSpPr>
          <p:cNvPr id="61" name="Rounded Rectangle 60"/>
          <p:cNvSpPr/>
          <p:nvPr/>
        </p:nvSpPr>
        <p:spPr bwMode="auto">
          <a:xfrm>
            <a:off x="6781800" y="5029200"/>
            <a:ext cx="1752600" cy="838200"/>
          </a:xfrm>
          <a:prstGeom prst="roundRect">
            <a:avLst/>
          </a:prstGeom>
          <a:solidFill>
            <a:srgbClr val="FFFFFF"/>
          </a:solidFill>
          <a:ln w="38100" cap="flat" cmpd="sng" algn="ctr">
            <a:solidFill>
              <a:srgbClr val="618FFD"/>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0" hangingPunct="0">
              <a:lnSpc>
                <a:spcPts val="1800"/>
              </a:lnSpc>
              <a:spcAft>
                <a:spcPts val="0"/>
              </a:spcAft>
              <a:buSzPct val="125000"/>
            </a:pPr>
            <a:r>
              <a:rPr lang="en-US" sz="1800" dirty="0">
                <a:latin typeface="Arial" pitchFamily="-107" charset="0"/>
              </a:rPr>
              <a:t>Delegated ISO OID Sub-tree registry</a:t>
            </a:r>
          </a:p>
        </p:txBody>
      </p:sp>
      <p:sp>
        <p:nvSpPr>
          <p:cNvPr id="62" name="Rounded Rectangle 61"/>
          <p:cNvSpPr/>
          <p:nvPr/>
        </p:nvSpPr>
        <p:spPr bwMode="auto">
          <a:xfrm>
            <a:off x="6858000" y="1981200"/>
            <a:ext cx="1524000" cy="609600"/>
          </a:xfrm>
          <a:prstGeom prst="roundRect">
            <a:avLst/>
          </a:prstGeom>
          <a:solidFill>
            <a:srgbClr val="FFFFFF"/>
          </a:solidFill>
          <a:ln w="38100" cap="flat" cmpd="sng" algn="ctr">
            <a:solidFill>
              <a:srgbClr val="618FFD"/>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ts val="1800"/>
              </a:lnSpc>
              <a:spcBef>
                <a:spcPct val="0"/>
              </a:spcBef>
              <a:spcAft>
                <a:spcPts val="0"/>
              </a:spcAft>
              <a:buClrTx/>
              <a:buSzPct val="125000"/>
              <a:buFontTx/>
              <a:buNone/>
              <a:tabLst/>
            </a:pPr>
            <a:r>
              <a:rPr lang="en-US" sz="1800" dirty="0" smtClean="0">
                <a:latin typeface="Arial" pitchFamily="-107" charset="0"/>
              </a:rPr>
              <a:t>Protocol Identifiers</a:t>
            </a:r>
            <a:endParaRPr kumimoji="0" lang="en-US" sz="1800" b="1" i="0" u="none" strike="noStrike" cap="none" normalizeH="0" baseline="0" dirty="0">
              <a:ln>
                <a:noFill/>
              </a:ln>
              <a:solidFill>
                <a:schemeClr val="tx1"/>
              </a:solidFill>
              <a:effectLst/>
              <a:latin typeface="Arial" pitchFamily="-107" charset="0"/>
            </a:endParaRPr>
          </a:p>
        </p:txBody>
      </p:sp>
      <p:cxnSp>
        <p:nvCxnSpPr>
          <p:cNvPr id="63" name="Straight Arrow Connector 62"/>
          <p:cNvCxnSpPr>
            <a:stCxn id="59" idx="2"/>
            <a:endCxn id="62" idx="0"/>
          </p:cNvCxnSpPr>
          <p:nvPr/>
        </p:nvCxnSpPr>
        <p:spPr bwMode="auto">
          <a:xfrm>
            <a:off x="7620000" y="1447800"/>
            <a:ext cx="0" cy="533400"/>
          </a:xfrm>
          <a:prstGeom prst="straightConnector1">
            <a:avLst/>
          </a:prstGeom>
          <a:solidFill>
            <a:srgbClr val="FFFFFF"/>
          </a:solidFill>
          <a:ln w="28575" cap="flat" cmpd="sng" algn="ctr">
            <a:solidFill>
              <a:srgbClr val="000000"/>
            </a:solidFill>
            <a:prstDash val="solid"/>
            <a:round/>
            <a:headEnd type="none" w="med" len="med"/>
            <a:tailEnd type="arrow"/>
          </a:ln>
          <a:effectLst/>
        </p:spPr>
      </p:cxnSp>
      <p:sp>
        <p:nvSpPr>
          <p:cNvPr id="64" name="Rounded Rectangle 63"/>
          <p:cNvSpPr/>
          <p:nvPr/>
        </p:nvSpPr>
        <p:spPr bwMode="auto">
          <a:xfrm>
            <a:off x="6645428" y="3505200"/>
            <a:ext cx="1905000" cy="609600"/>
          </a:xfrm>
          <a:prstGeom prst="roundRect">
            <a:avLst/>
          </a:prstGeom>
          <a:solidFill>
            <a:srgbClr val="FFFFFF"/>
          </a:solidFill>
          <a:ln w="38100" cap="flat" cmpd="sng" algn="ctr">
            <a:solidFill>
              <a:srgbClr val="618FFD"/>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ts val="1800"/>
              </a:lnSpc>
              <a:spcBef>
                <a:spcPct val="0"/>
              </a:spcBef>
              <a:spcAft>
                <a:spcPts val="0"/>
              </a:spcAft>
              <a:buClrTx/>
              <a:buSzPct val="125000"/>
              <a:buFontTx/>
              <a:buNone/>
              <a:tabLst/>
            </a:pPr>
            <a:r>
              <a:rPr kumimoji="0" lang="en-US" sz="1800" b="1" i="0" u="none" strike="noStrike" cap="none" normalizeH="0" baseline="0" dirty="0" smtClean="0">
                <a:ln>
                  <a:noFill/>
                </a:ln>
                <a:solidFill>
                  <a:schemeClr val="tx1"/>
                </a:solidFill>
                <a:effectLst/>
                <a:latin typeface="Arial" pitchFamily="-107" charset="0"/>
              </a:rPr>
              <a:t>WG Source List</a:t>
            </a:r>
            <a:endParaRPr kumimoji="0" lang="en-US" sz="1800" b="1" i="0" u="none" strike="noStrike" cap="none" normalizeH="0" baseline="0" dirty="0">
              <a:ln>
                <a:noFill/>
              </a:ln>
              <a:solidFill>
                <a:schemeClr val="tx1"/>
              </a:solidFill>
              <a:effectLst/>
              <a:latin typeface="Arial" pitchFamily="-107" charset="0"/>
            </a:endParaRPr>
          </a:p>
        </p:txBody>
      </p:sp>
      <p:sp>
        <p:nvSpPr>
          <p:cNvPr id="65" name="Rounded Rectangle 64"/>
          <p:cNvSpPr/>
          <p:nvPr/>
        </p:nvSpPr>
        <p:spPr bwMode="auto">
          <a:xfrm>
            <a:off x="6858000" y="4267200"/>
            <a:ext cx="1524000" cy="609600"/>
          </a:xfrm>
          <a:prstGeom prst="roundRect">
            <a:avLst/>
          </a:prstGeom>
          <a:solidFill>
            <a:srgbClr val="FFFFFF"/>
          </a:solidFill>
          <a:ln w="38100" cap="flat" cmpd="sng" algn="ctr">
            <a:solidFill>
              <a:srgbClr val="618FFD"/>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ts val="1800"/>
              </a:lnSpc>
              <a:spcBef>
                <a:spcPct val="0"/>
              </a:spcBef>
              <a:spcAft>
                <a:spcPts val="0"/>
              </a:spcAft>
              <a:buClrTx/>
              <a:buSzPct val="125000"/>
              <a:buFontTx/>
              <a:buNone/>
              <a:tabLst/>
            </a:pPr>
            <a:r>
              <a:rPr kumimoji="0" lang="en-US" sz="1800" b="1" i="0" u="none" strike="noStrike" cap="none" normalizeH="0" baseline="0" dirty="0" smtClean="0">
                <a:ln>
                  <a:noFill/>
                </a:ln>
                <a:solidFill>
                  <a:schemeClr val="tx1"/>
                </a:solidFill>
                <a:effectLst/>
                <a:latin typeface="Arial" pitchFamily="-107" charset="0"/>
              </a:rPr>
              <a:t>WG Local Registries</a:t>
            </a:r>
            <a:endParaRPr kumimoji="0" lang="en-US" sz="1800" b="1" i="0" u="none" strike="noStrike" cap="none" normalizeH="0" baseline="0" dirty="0">
              <a:ln>
                <a:noFill/>
              </a:ln>
              <a:solidFill>
                <a:schemeClr val="tx1"/>
              </a:solidFill>
              <a:effectLst/>
              <a:latin typeface="Arial" pitchFamily="-107" charset="0"/>
            </a:endParaRPr>
          </a:p>
        </p:txBody>
      </p:sp>
      <p:sp>
        <p:nvSpPr>
          <p:cNvPr id="66" name="Rectangle 65"/>
          <p:cNvSpPr/>
          <p:nvPr/>
        </p:nvSpPr>
        <p:spPr>
          <a:xfrm>
            <a:off x="7772400" y="1524000"/>
            <a:ext cx="1274708" cy="307777"/>
          </a:xfrm>
          <a:prstGeom prst="rect">
            <a:avLst/>
          </a:prstGeom>
        </p:spPr>
        <p:txBody>
          <a:bodyPr wrap="none">
            <a:spAutoFit/>
          </a:bodyPr>
          <a:lstStyle/>
          <a:p>
            <a:r>
              <a:rPr lang="en-US" sz="1400" dirty="0" smtClean="0">
                <a:latin typeface="Arial" pitchFamily="-107" charset="0"/>
              </a:rPr>
              <a:t>Manage data</a:t>
            </a:r>
            <a:endParaRPr lang="en-US" sz="1400" dirty="0"/>
          </a:p>
        </p:txBody>
      </p:sp>
      <p:sp>
        <p:nvSpPr>
          <p:cNvPr id="43" name="Rounded Rectangle 42"/>
          <p:cNvSpPr/>
          <p:nvPr/>
        </p:nvSpPr>
        <p:spPr bwMode="auto">
          <a:xfrm>
            <a:off x="762000" y="5791200"/>
            <a:ext cx="1524000" cy="609600"/>
          </a:xfrm>
          <a:prstGeom prst="roundRect">
            <a:avLst/>
          </a:prstGeom>
          <a:solidFill>
            <a:srgbClr val="FFFFFF"/>
          </a:solidFill>
          <a:ln w="38100" cap="flat" cmpd="sng" algn="ctr">
            <a:solidFill>
              <a:srgbClr val="618FFD"/>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ts val="1800"/>
              </a:lnSpc>
              <a:spcBef>
                <a:spcPct val="0"/>
              </a:spcBef>
              <a:spcAft>
                <a:spcPts val="0"/>
              </a:spcAft>
              <a:buClrTx/>
              <a:buSzPct val="125000"/>
              <a:buFontTx/>
              <a:buNone/>
              <a:tabLst/>
            </a:pPr>
            <a:r>
              <a:rPr kumimoji="0" lang="en-US" sz="1800" b="1" i="0" u="none" strike="noStrike" cap="none" normalizeH="0" baseline="0" dirty="0" smtClean="0">
                <a:ln>
                  <a:noFill/>
                </a:ln>
                <a:solidFill>
                  <a:schemeClr val="tx1"/>
                </a:solidFill>
                <a:effectLst/>
                <a:latin typeface="Arial" pitchFamily="-107" charset="0"/>
              </a:rPr>
              <a:t>Agency</a:t>
            </a:r>
          </a:p>
          <a:p>
            <a:pPr marL="0" marR="0" indent="0" algn="ctr" defTabSz="914400" rtl="0" eaLnBrk="0" fontAlgn="base" latinLnBrk="0" hangingPunct="0">
              <a:lnSpc>
                <a:spcPts val="1800"/>
              </a:lnSpc>
              <a:spcBef>
                <a:spcPct val="0"/>
              </a:spcBef>
              <a:spcAft>
                <a:spcPts val="0"/>
              </a:spcAft>
              <a:buClrTx/>
              <a:buSzPct val="125000"/>
              <a:buFontTx/>
              <a:buNone/>
              <a:tabLst/>
            </a:pPr>
            <a:r>
              <a:rPr lang="en-US" sz="1800" dirty="0" smtClean="0">
                <a:latin typeface="Arial" pitchFamily="-107" charset="0"/>
              </a:rPr>
              <a:t>Resources</a:t>
            </a:r>
            <a:endParaRPr kumimoji="0" lang="en-US" sz="1800" b="1" i="0" u="none" strike="noStrike" cap="none" normalizeH="0" baseline="0" dirty="0">
              <a:ln>
                <a:noFill/>
              </a:ln>
              <a:solidFill>
                <a:schemeClr val="tx1"/>
              </a:solidFill>
              <a:effectLst/>
              <a:latin typeface="Arial" pitchFamily="-107" charset="0"/>
            </a:endParaRPr>
          </a:p>
        </p:txBody>
      </p:sp>
    </p:spTree>
    <p:extLst>
      <p:ext uri="{BB962C8B-B14F-4D97-AF65-F5344CB8AC3E}">
        <p14:creationId xmlns:p14="http://schemas.microsoft.com/office/powerpoint/2010/main" val="3250140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63562"/>
          </a:xfrm>
        </p:spPr>
        <p:txBody>
          <a:bodyPr/>
          <a:lstStyle/>
          <a:p>
            <a:r>
              <a:rPr lang="en-US" dirty="0" smtClean="0"/>
              <a:t>“Re-Purposing” the SCID Registry Structure</a:t>
            </a:r>
            <a:endParaRPr lang="en-US" dirty="0"/>
          </a:p>
        </p:txBody>
      </p:sp>
      <p:sp>
        <p:nvSpPr>
          <p:cNvPr id="3" name="Content Placeholder 2"/>
          <p:cNvSpPr>
            <a:spLocks noGrp="1"/>
          </p:cNvSpPr>
          <p:nvPr>
            <p:ph idx="1"/>
          </p:nvPr>
        </p:nvSpPr>
        <p:spPr>
          <a:xfrm>
            <a:off x="228600" y="838200"/>
            <a:ext cx="8763000" cy="5638800"/>
          </a:xfrm>
        </p:spPr>
        <p:txBody>
          <a:bodyPr/>
          <a:lstStyle/>
          <a:p>
            <a:r>
              <a:rPr lang="en-US" sz="1800" dirty="0" smtClean="0"/>
              <a:t>The SCID </a:t>
            </a:r>
            <a:r>
              <a:rPr lang="en-US" sz="1800" dirty="0"/>
              <a:t>"registry structure" </a:t>
            </a:r>
            <a:r>
              <a:rPr lang="en-US" sz="1800" dirty="0" smtClean="0"/>
              <a:t>defines the following:</a:t>
            </a:r>
            <a:endParaRPr lang="en-US" sz="1800" dirty="0"/>
          </a:p>
          <a:p>
            <a:pPr lvl="1"/>
            <a:r>
              <a:rPr lang="en-US" sz="1600" dirty="0"/>
              <a:t>Member Agency </a:t>
            </a:r>
            <a:r>
              <a:rPr lang="en-US" sz="1600" dirty="0" smtClean="0"/>
              <a:t>registry (</a:t>
            </a:r>
            <a:r>
              <a:rPr lang="en-US" sz="1600" dirty="0"/>
              <a:t>all CCSDS member </a:t>
            </a:r>
            <a:r>
              <a:rPr lang="en-US" sz="1600" dirty="0" smtClean="0"/>
              <a:t>agencies, actually from MACAO) </a:t>
            </a:r>
            <a:r>
              <a:rPr lang="en-US" sz="1600" dirty="0"/>
              <a:t>-  we do not have a list for </a:t>
            </a:r>
            <a:r>
              <a:rPr lang="en-US" sz="1600" dirty="0" smtClean="0"/>
              <a:t>observer agencie</a:t>
            </a:r>
            <a:r>
              <a:rPr lang="en-US" sz="1600" dirty="0"/>
              <a:t>s</a:t>
            </a:r>
            <a:r>
              <a:rPr lang="en-US" sz="1600" dirty="0" smtClean="0"/>
              <a:t> or other “sponsored organizations”, except what is on the CCSDS web site, and </a:t>
            </a:r>
            <a:r>
              <a:rPr lang="en-US" sz="1600" dirty="0"/>
              <a:t>we </a:t>
            </a:r>
            <a:r>
              <a:rPr lang="en-US" sz="1600" dirty="0" smtClean="0"/>
              <a:t>need them in SANA</a:t>
            </a:r>
            <a:endParaRPr lang="en-US" sz="1600" dirty="0"/>
          </a:p>
          <a:p>
            <a:pPr lvl="1"/>
            <a:r>
              <a:rPr lang="en-US" sz="1600" dirty="0"/>
              <a:t>Agency </a:t>
            </a:r>
            <a:r>
              <a:rPr lang="en-US" sz="1600" dirty="0" smtClean="0"/>
              <a:t>Head </a:t>
            </a:r>
            <a:r>
              <a:rPr lang="en-US" sz="1600" dirty="0"/>
              <a:t>of Delegation registry (the person the agency has delegated as </a:t>
            </a:r>
            <a:r>
              <a:rPr lang="en-US" sz="1600" dirty="0" err="1"/>
              <a:t>HoD</a:t>
            </a:r>
            <a:r>
              <a:rPr lang="en-US" sz="1600" dirty="0"/>
              <a:t>)  - essentially the </a:t>
            </a:r>
            <a:r>
              <a:rPr lang="en-US" sz="1600" dirty="0" smtClean="0"/>
              <a:t>CMC for CCSDS member agencies</a:t>
            </a:r>
            <a:endParaRPr lang="en-US" sz="1600" dirty="0"/>
          </a:p>
          <a:p>
            <a:pPr lvl="1"/>
            <a:r>
              <a:rPr lang="en-US" sz="1600" dirty="0"/>
              <a:t>Agency </a:t>
            </a:r>
            <a:r>
              <a:rPr lang="en-US" sz="1600" dirty="0" smtClean="0"/>
              <a:t>Representative registry (AR, for SCID assignments</a:t>
            </a:r>
            <a:r>
              <a:rPr lang="en-US" sz="1600" dirty="0"/>
              <a:t>) - this list may have more than </a:t>
            </a:r>
            <a:r>
              <a:rPr lang="en-US" sz="1600" dirty="0" smtClean="0"/>
              <a:t>one entry </a:t>
            </a:r>
            <a:r>
              <a:rPr lang="en-US" sz="1600" dirty="0"/>
              <a:t>per agency (multiple centers) and also </a:t>
            </a:r>
            <a:r>
              <a:rPr lang="en-US" sz="1600" dirty="0" smtClean="0"/>
              <a:t>entries for </a:t>
            </a:r>
            <a:r>
              <a:rPr lang="en-US" sz="1600" dirty="0"/>
              <a:t>observer </a:t>
            </a:r>
            <a:r>
              <a:rPr lang="en-US" sz="1600" dirty="0" smtClean="0"/>
              <a:t>agencies (and others, sponsored by the Member Agencies) – probably should used role-based controls</a:t>
            </a:r>
            <a:endParaRPr lang="en-US" sz="1600" dirty="0"/>
          </a:p>
          <a:p>
            <a:pPr lvl="1"/>
            <a:endParaRPr lang="en-US" sz="1600" dirty="0"/>
          </a:p>
          <a:p>
            <a:r>
              <a:rPr lang="en-US" sz="1800" dirty="0"/>
              <a:t>The SCID doc (</a:t>
            </a:r>
            <a:r>
              <a:rPr lang="en-US" sz="1800" dirty="0" smtClean="0"/>
              <a:t>CCSDS 320x0b6) </a:t>
            </a:r>
            <a:r>
              <a:rPr lang="en-US" sz="1800" dirty="0"/>
              <a:t>describes </a:t>
            </a:r>
            <a:r>
              <a:rPr lang="en-US" sz="1800" dirty="0" smtClean="0"/>
              <a:t>registry entries and </a:t>
            </a:r>
            <a:r>
              <a:rPr lang="en-US" sz="1800" dirty="0"/>
              <a:t>the process for adding new </a:t>
            </a:r>
            <a:r>
              <a:rPr lang="en-US" sz="1800" dirty="0" smtClean="0"/>
              <a:t>ARs or affiliates, </a:t>
            </a:r>
            <a:r>
              <a:rPr lang="en-US" sz="1800" dirty="0"/>
              <a:t>approved by the relevant CCSDS member agency (same country) or the Secretariat.  </a:t>
            </a:r>
            <a:endParaRPr lang="en-US" sz="1800" dirty="0" smtClean="0"/>
          </a:p>
          <a:p>
            <a:r>
              <a:rPr lang="en-US" sz="1800" dirty="0" smtClean="0"/>
              <a:t>The MACAO describes Control Authorities (CA) and adding “descendant” / delegated authorities.</a:t>
            </a:r>
          </a:p>
          <a:p>
            <a:r>
              <a:rPr lang="en-US" sz="1800" dirty="0" smtClean="0"/>
              <a:t>These, taken together, could provide </a:t>
            </a:r>
            <a:r>
              <a:rPr lang="en-US" sz="1800" dirty="0"/>
              <a:t>a manageable </a:t>
            </a:r>
            <a:r>
              <a:rPr lang="en-US" sz="1800" dirty="0" smtClean="0"/>
              <a:t>framework for </a:t>
            </a:r>
            <a:r>
              <a:rPr lang="en-US" sz="1800" dirty="0"/>
              <a:t>adding new "Agency Reps" </a:t>
            </a:r>
            <a:r>
              <a:rPr lang="en-US" sz="1800" dirty="0" smtClean="0"/>
              <a:t>and for </a:t>
            </a:r>
            <a:r>
              <a:rPr lang="en-US" sz="1800" dirty="0"/>
              <a:t>handling requests for </a:t>
            </a:r>
            <a:r>
              <a:rPr lang="en-US" sz="1800" dirty="0" smtClean="0"/>
              <a:t>”sponsored agency or service provider” type assignments</a:t>
            </a:r>
            <a:r>
              <a:rPr lang="en-US" sz="1800" dirty="0"/>
              <a:t>. </a:t>
            </a:r>
            <a:endParaRPr lang="en-US" sz="1800" dirty="0" smtClean="0"/>
          </a:p>
          <a:p>
            <a:endParaRPr lang="en-US" sz="1800" dirty="0" smtClean="0"/>
          </a:p>
          <a:p>
            <a:r>
              <a:rPr lang="en-US" sz="1800" dirty="0" smtClean="0"/>
              <a:t>Revise and extend this framework, with agreement, to cover situations where agencies or other service provider organizations have control over the content.</a:t>
            </a:r>
            <a:r>
              <a:rPr lang="en-US" sz="1800" dirty="0"/>
              <a:t> </a:t>
            </a:r>
            <a:endParaRPr lang="en-US" sz="1800" dirty="0" smtClean="0"/>
          </a:p>
          <a:p>
            <a:r>
              <a:rPr lang="en-US" sz="1800" dirty="0" smtClean="0">
                <a:solidFill>
                  <a:srgbClr val="FF00FF"/>
                </a:solidFill>
              </a:rPr>
              <a:t>Revise registry and process to include truly unique, permanent, “spacecraft identifier”, i.e. OID, with spacecraft name, abbreviation, and aliases</a:t>
            </a:r>
            <a:endParaRPr lang="en-US" sz="1800" dirty="0">
              <a:solidFill>
                <a:srgbClr val="FF00FF"/>
              </a:solidFill>
            </a:endParaRPr>
          </a:p>
        </p:txBody>
      </p:sp>
      <p:sp>
        <p:nvSpPr>
          <p:cNvPr id="4" name="Date Placeholder 3"/>
          <p:cNvSpPr>
            <a:spLocks noGrp="1"/>
          </p:cNvSpPr>
          <p:nvPr>
            <p:ph type="dt" sz="half" idx="10"/>
          </p:nvPr>
        </p:nvSpPr>
        <p:spPr/>
        <p:txBody>
          <a:bodyPr/>
          <a:lstStyle/>
          <a:p>
            <a:pPr>
              <a:defRPr/>
            </a:pPr>
            <a:r>
              <a:rPr lang="en-US" smtClean="0"/>
              <a:t>26 May 2015</a:t>
            </a:r>
            <a:endParaRPr lang="en-US" dirty="0"/>
          </a:p>
        </p:txBody>
      </p:sp>
    </p:spTree>
    <p:extLst>
      <p:ext uri="{BB962C8B-B14F-4D97-AF65-F5344CB8AC3E}">
        <p14:creationId xmlns:p14="http://schemas.microsoft.com/office/powerpoint/2010/main" val="103142167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Expert Group Background</a:t>
            </a:r>
            <a:endParaRPr lang="en-US" dirty="0"/>
          </a:p>
        </p:txBody>
      </p:sp>
      <p:sp>
        <p:nvSpPr>
          <p:cNvPr id="3" name="Content Placeholder 2"/>
          <p:cNvSpPr>
            <a:spLocks noGrp="1"/>
          </p:cNvSpPr>
          <p:nvPr>
            <p:ph idx="1"/>
          </p:nvPr>
        </p:nvSpPr>
        <p:spPr>
          <a:xfrm>
            <a:off x="381000" y="990600"/>
            <a:ext cx="8382000" cy="5486400"/>
          </a:xfrm>
        </p:spPr>
        <p:txBody>
          <a:bodyPr/>
          <a:lstStyle/>
          <a:p>
            <a:r>
              <a:rPr lang="en-US" sz="2000" dirty="0"/>
              <a:t>The SANA YB (CCSDS 313x0y1) introduced the term "designated expert" for a registry:</a:t>
            </a:r>
          </a:p>
          <a:p>
            <a:pPr lvl="1"/>
            <a:r>
              <a:rPr lang="en-US" sz="1700" dirty="0"/>
              <a:t>"designated expert. The expert for that registry is assigned by the CESG based on the WG </a:t>
            </a:r>
            <a:r>
              <a:rPr lang="en-US" sz="1700" dirty="0" smtClean="0"/>
              <a:t>recommendation”</a:t>
            </a:r>
          </a:p>
          <a:p>
            <a:pPr lvl="1"/>
            <a:r>
              <a:rPr lang="en-US" sz="1700" dirty="0" smtClean="0"/>
              <a:t>This “expert” could be a group, it just needs to have a well defined policy and point of contact</a:t>
            </a:r>
          </a:p>
          <a:p>
            <a:pPr lvl="1"/>
            <a:endParaRPr lang="en-US" sz="1700" dirty="0"/>
          </a:p>
          <a:p>
            <a:r>
              <a:rPr lang="en-US" sz="2000" dirty="0" smtClean="0"/>
              <a:t>The </a:t>
            </a:r>
            <a:r>
              <a:rPr lang="en-US" sz="2000" dirty="0"/>
              <a:t>term "expert group" was specifically introduced in the </a:t>
            </a:r>
            <a:r>
              <a:rPr lang="en-US" sz="2000" dirty="0" smtClean="0"/>
              <a:t>draft XML </a:t>
            </a:r>
            <a:r>
              <a:rPr lang="en-US" sz="2000" dirty="0"/>
              <a:t>Namespace Policy document (CCSSDS 315x1y0), but it has broader potential applicability:</a:t>
            </a:r>
          </a:p>
          <a:p>
            <a:endParaRPr lang="en-US" sz="2000" dirty="0"/>
          </a:p>
          <a:p>
            <a:r>
              <a:rPr lang="en-US" sz="2000" dirty="0"/>
              <a:t>"This document defines a CCSDS XML Expert Group to review the requests. This group is composed of XML experts nominated by the CESG with no pre-determined terms. CESG may choose to change the group as it see fits."  </a:t>
            </a:r>
          </a:p>
          <a:p>
            <a:endParaRPr lang="en-US" sz="2000" dirty="0" smtClean="0"/>
          </a:p>
          <a:p>
            <a:r>
              <a:rPr lang="en-US" sz="2000" dirty="0" smtClean="0"/>
              <a:t>The </a:t>
            </a:r>
            <a:r>
              <a:rPr lang="en-US" sz="2000" dirty="0"/>
              <a:t>intent, in both of these instances, was to identify an expert, or group of experts, who would have continuing cognizance over the management of some CCSDS resource (XML namespace, SANA registry) </a:t>
            </a:r>
            <a:r>
              <a:rPr lang="en-US" sz="2000" dirty="0" smtClean="0"/>
              <a:t>separate from the </a:t>
            </a:r>
            <a:r>
              <a:rPr lang="en-US" sz="2000" dirty="0"/>
              <a:t>WG that created it. </a:t>
            </a:r>
          </a:p>
        </p:txBody>
      </p:sp>
      <p:sp>
        <p:nvSpPr>
          <p:cNvPr id="4" name="Date Placeholder 3"/>
          <p:cNvSpPr>
            <a:spLocks noGrp="1"/>
          </p:cNvSpPr>
          <p:nvPr>
            <p:ph type="dt" sz="half" idx="10"/>
          </p:nvPr>
        </p:nvSpPr>
        <p:spPr/>
        <p:txBody>
          <a:bodyPr/>
          <a:lstStyle/>
          <a:p>
            <a:pPr>
              <a:defRPr/>
            </a:pPr>
            <a:r>
              <a:rPr lang="en-US" smtClean="0"/>
              <a:t>26 May 2015</a:t>
            </a:r>
            <a:endParaRPr lang="en-US" dirty="0"/>
          </a:p>
        </p:txBody>
      </p:sp>
    </p:spTree>
    <p:extLst>
      <p:ext uri="{BB962C8B-B14F-4D97-AF65-F5344CB8AC3E}">
        <p14:creationId xmlns:p14="http://schemas.microsoft.com/office/powerpoint/2010/main" val="2003431936"/>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Expert Group Proposed Definition</a:t>
            </a:r>
            <a:endParaRPr lang="en-US" dirty="0"/>
          </a:p>
        </p:txBody>
      </p:sp>
      <p:sp>
        <p:nvSpPr>
          <p:cNvPr id="3" name="Content Placeholder 2"/>
          <p:cNvSpPr>
            <a:spLocks noGrp="1"/>
          </p:cNvSpPr>
          <p:nvPr>
            <p:ph idx="1"/>
          </p:nvPr>
        </p:nvSpPr>
        <p:spPr>
          <a:xfrm>
            <a:off x="457200" y="914400"/>
            <a:ext cx="8229600" cy="5562600"/>
          </a:xfrm>
        </p:spPr>
        <p:txBody>
          <a:bodyPr/>
          <a:lstStyle/>
          <a:p>
            <a:r>
              <a:rPr lang="en-US" sz="1800" dirty="0" smtClean="0"/>
              <a:t>SEA </a:t>
            </a:r>
            <a:r>
              <a:rPr lang="en-US" sz="1800" dirty="0"/>
              <a:t>recommends definition of an new CCSDS entity called an "Expert Group", with the following characteristics:</a:t>
            </a:r>
          </a:p>
          <a:p>
            <a:pPr lvl="1"/>
            <a:r>
              <a:rPr lang="en-US" sz="1600" dirty="0"/>
              <a:t>Created at request of a WG, SIG, Area, or the CESG itself</a:t>
            </a:r>
          </a:p>
          <a:p>
            <a:pPr lvl="1"/>
            <a:r>
              <a:rPr lang="en-US" sz="1600" dirty="0"/>
              <a:t>Creation is approved by the CESG</a:t>
            </a:r>
          </a:p>
          <a:p>
            <a:pPr lvl="1"/>
            <a:r>
              <a:rPr lang="en-US" sz="1600" dirty="0"/>
              <a:t>Role is to provide long term </a:t>
            </a:r>
            <a:r>
              <a:rPr lang="en-US" sz="1600" dirty="0" err="1"/>
              <a:t>curation</a:t>
            </a:r>
            <a:r>
              <a:rPr lang="en-US" sz="1600" dirty="0"/>
              <a:t> or management for </a:t>
            </a:r>
            <a:r>
              <a:rPr lang="en-US" sz="1600" dirty="0" smtClean="0"/>
              <a:t>contents of one </a:t>
            </a:r>
            <a:r>
              <a:rPr lang="en-US" sz="1600" dirty="0"/>
              <a:t>or more registries</a:t>
            </a:r>
          </a:p>
          <a:p>
            <a:pPr lvl="1"/>
            <a:r>
              <a:rPr lang="en-US" sz="1600" dirty="0"/>
              <a:t>Registries are managed in the SANA, the Expert Group supports SANA operations of the registry as stated in CCSSDS 315x1y0</a:t>
            </a:r>
          </a:p>
          <a:p>
            <a:pPr lvl="1"/>
            <a:r>
              <a:rPr lang="en-US" sz="1600" dirty="0"/>
              <a:t>Membership and chair proposed by the creating group and approved by the CESG</a:t>
            </a:r>
          </a:p>
          <a:p>
            <a:pPr lvl="1"/>
            <a:r>
              <a:rPr lang="en-US" sz="1600" dirty="0"/>
              <a:t>Membership is required to have expertise in the technical topic that is the subject of the registry</a:t>
            </a:r>
          </a:p>
          <a:p>
            <a:pPr lvl="1"/>
            <a:r>
              <a:rPr lang="en-US" sz="1600" dirty="0"/>
              <a:t>Expert Group may be disbanded by the CESG</a:t>
            </a:r>
          </a:p>
          <a:p>
            <a:r>
              <a:rPr lang="en-US" sz="1800" dirty="0" smtClean="0"/>
              <a:t>This definition of Expert Group is rather specific to the SANA and it could be defined in a revision to the SANA YB (draft update proposed)</a:t>
            </a:r>
          </a:p>
          <a:p>
            <a:r>
              <a:rPr lang="en-US" sz="1800" dirty="0" smtClean="0"/>
              <a:t>There </a:t>
            </a:r>
            <a:r>
              <a:rPr lang="en-US" sz="1800" dirty="0"/>
              <a:t>are not expected to be a lot of these Expert Groups and they will be regulated by the CESG.  </a:t>
            </a:r>
          </a:p>
          <a:p>
            <a:r>
              <a:rPr lang="en-US" sz="1800" dirty="0" smtClean="0"/>
              <a:t>Any </a:t>
            </a:r>
            <a:r>
              <a:rPr lang="en-US" sz="1800" dirty="0"/>
              <a:t>Expert Group will operate using electronic communications such as email or the occasional </a:t>
            </a:r>
            <a:r>
              <a:rPr lang="en-US" sz="1800" dirty="0" err="1"/>
              <a:t>telecons</a:t>
            </a:r>
            <a:r>
              <a:rPr lang="en-US" sz="1800" dirty="0"/>
              <a:t>, as needed.  </a:t>
            </a:r>
            <a:endParaRPr lang="en-US" sz="1800" dirty="0" smtClean="0"/>
          </a:p>
          <a:p>
            <a:r>
              <a:rPr lang="en-US" sz="1800" dirty="0" smtClean="0"/>
              <a:t>Expert </a:t>
            </a:r>
            <a:r>
              <a:rPr lang="en-US" sz="1800" dirty="0"/>
              <a:t>Groups are not intended to require significant resources nor meeting rooms at bi-annual </a:t>
            </a:r>
            <a:r>
              <a:rPr lang="en-US" sz="1800" dirty="0" smtClean="0"/>
              <a:t>meetings, </a:t>
            </a:r>
            <a:r>
              <a:rPr lang="en-US" sz="1800" dirty="0" smtClean="0">
                <a:solidFill>
                  <a:srgbClr val="FF00FF"/>
                </a:solidFill>
              </a:rPr>
              <a:t>but might occasionally need a ½ day meeting. </a:t>
            </a:r>
            <a:r>
              <a:rPr lang="en-US" sz="1800" dirty="0"/>
              <a:t> </a:t>
            </a:r>
            <a:endParaRPr lang="en-US" sz="1800" dirty="0" smtClean="0"/>
          </a:p>
          <a:p>
            <a:endParaRPr lang="en-US" sz="1800" dirty="0"/>
          </a:p>
        </p:txBody>
      </p:sp>
      <p:sp>
        <p:nvSpPr>
          <p:cNvPr id="4" name="Date Placeholder 3"/>
          <p:cNvSpPr>
            <a:spLocks noGrp="1"/>
          </p:cNvSpPr>
          <p:nvPr>
            <p:ph type="dt" sz="half" idx="10"/>
          </p:nvPr>
        </p:nvSpPr>
        <p:spPr/>
        <p:txBody>
          <a:bodyPr/>
          <a:lstStyle/>
          <a:p>
            <a:pPr>
              <a:defRPr/>
            </a:pPr>
            <a:r>
              <a:rPr lang="en-US" smtClean="0"/>
              <a:t>26 May 2015</a:t>
            </a:r>
            <a:endParaRPr lang="en-US" dirty="0"/>
          </a:p>
        </p:txBody>
      </p:sp>
    </p:spTree>
    <p:extLst>
      <p:ext uri="{BB962C8B-B14F-4D97-AF65-F5344CB8AC3E}">
        <p14:creationId xmlns:p14="http://schemas.microsoft.com/office/powerpoint/2010/main" val="1662298946"/>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lstStyle/>
          <a:p>
            <a:r>
              <a:rPr lang="en-US" dirty="0">
                <a:solidFill>
                  <a:srgbClr val="0099A6"/>
                </a:solidFill>
              </a:rPr>
              <a:t>Current CCSDS OID </a:t>
            </a:r>
            <a:r>
              <a:rPr lang="en-US" dirty="0" smtClean="0">
                <a:solidFill>
                  <a:srgbClr val="0099A6"/>
                </a:solidFill>
              </a:rPr>
              <a:t>Registry</a:t>
            </a:r>
            <a:br>
              <a:rPr lang="en-US" dirty="0" smtClean="0">
                <a:solidFill>
                  <a:srgbClr val="0099A6"/>
                </a:solidFill>
              </a:rPr>
            </a:br>
            <a:r>
              <a:rPr lang="en-US" sz="2000" dirty="0" smtClean="0">
                <a:solidFill>
                  <a:srgbClr val="0099A6"/>
                </a:solidFill>
              </a:rPr>
              <a:t>(</a:t>
            </a:r>
            <a:r>
              <a:rPr lang="en-US" sz="2000" dirty="0">
                <a:solidFill>
                  <a:srgbClr val="0099A6"/>
                </a:solidFill>
              </a:rPr>
              <a:t>CSS CCSDS 921x1r – CSTS Framework )</a:t>
            </a:r>
          </a:p>
        </p:txBody>
      </p:sp>
      <p:sp>
        <p:nvSpPr>
          <p:cNvPr id="3" name="Date Placeholder 2"/>
          <p:cNvSpPr>
            <a:spLocks noGrp="1"/>
          </p:cNvSpPr>
          <p:nvPr>
            <p:ph type="dt" sz="half" idx="10"/>
          </p:nvPr>
        </p:nvSpPr>
        <p:spPr/>
        <p:txBody>
          <a:bodyPr/>
          <a:lstStyle/>
          <a:p>
            <a:pPr>
              <a:defRPr/>
            </a:pPr>
            <a:r>
              <a:rPr lang="en-US" smtClean="0"/>
              <a:t>26 May 2015</a:t>
            </a:r>
            <a:endParaRPr lang="en-US" dirty="0"/>
          </a:p>
        </p:txBody>
      </p:sp>
      <p:sp>
        <p:nvSpPr>
          <p:cNvPr id="4" name="Rectangle 3"/>
          <p:cNvSpPr/>
          <p:nvPr/>
        </p:nvSpPr>
        <p:spPr>
          <a:xfrm>
            <a:off x="457200" y="762000"/>
            <a:ext cx="8382000" cy="5940087"/>
          </a:xfrm>
          <a:prstGeom prst="rect">
            <a:avLst/>
          </a:prstGeom>
        </p:spPr>
        <p:txBody>
          <a:bodyPr wrap="square">
            <a:spAutoFit/>
          </a:bodyPr>
          <a:lstStyle/>
          <a:p>
            <a:r>
              <a:rPr lang="en-US" sz="1600" dirty="0"/>
              <a:t>Object Identifier 	Label 	</a:t>
            </a:r>
            <a:r>
              <a:rPr lang="en-US" sz="1600" dirty="0" smtClean="0"/>
              <a:t>		Assignment </a:t>
            </a:r>
            <a:r>
              <a:rPr lang="en-US" sz="1600" dirty="0"/>
              <a:t>Policy for </a:t>
            </a:r>
            <a:endParaRPr lang="en-US" sz="1600" dirty="0" smtClean="0"/>
          </a:p>
          <a:p>
            <a:r>
              <a:rPr lang="en-US" sz="1600" dirty="0"/>
              <a:t>	</a:t>
            </a:r>
            <a:r>
              <a:rPr lang="en-US" sz="1600" dirty="0" smtClean="0"/>
              <a:t>					the </a:t>
            </a:r>
            <a:r>
              <a:rPr lang="en-US" sz="1600" dirty="0"/>
              <a:t>sub-</a:t>
            </a:r>
            <a:r>
              <a:rPr lang="en-US" sz="1600" dirty="0" smtClean="0"/>
              <a:t>tree (NULL)</a:t>
            </a:r>
            <a:endParaRPr lang="en-US" sz="1600" dirty="0"/>
          </a:p>
          <a:p>
            <a:r>
              <a:rPr lang="en-US" sz="1600" dirty="0"/>
              <a:t>1 	</a:t>
            </a:r>
            <a:r>
              <a:rPr lang="en-US" sz="1600" dirty="0" smtClean="0"/>
              <a:t>		</a:t>
            </a:r>
            <a:r>
              <a:rPr lang="en-US" sz="1600" dirty="0" err="1" smtClean="0"/>
              <a:t>iso</a:t>
            </a:r>
            <a:r>
              <a:rPr lang="en-US" sz="1600" dirty="0" smtClean="0"/>
              <a:t> </a:t>
            </a:r>
            <a:r>
              <a:rPr lang="en-US" sz="1600" dirty="0"/>
              <a:t>	</a:t>
            </a:r>
          </a:p>
          <a:p>
            <a:r>
              <a:rPr lang="en-US" sz="1600" dirty="0"/>
              <a:t>1.3 	</a:t>
            </a:r>
            <a:r>
              <a:rPr lang="en-US" sz="1600" dirty="0" smtClean="0"/>
              <a:t>		identified</a:t>
            </a:r>
            <a:r>
              <a:rPr lang="en-US" sz="1600" dirty="0"/>
              <a:t>-organization 	</a:t>
            </a:r>
          </a:p>
          <a:p>
            <a:r>
              <a:rPr lang="en-US" sz="1600" dirty="0"/>
              <a:t>1.3.112 	</a:t>
            </a:r>
            <a:r>
              <a:rPr lang="en-US" sz="1600" dirty="0" smtClean="0"/>
              <a:t>		standards</a:t>
            </a:r>
            <a:r>
              <a:rPr lang="en-US" sz="1600" dirty="0"/>
              <a:t>-producing-organization 	</a:t>
            </a:r>
          </a:p>
          <a:p>
            <a:r>
              <a:rPr lang="en-US" sz="1600" dirty="0"/>
              <a:t>1.3.112.4 	</a:t>
            </a:r>
            <a:r>
              <a:rPr lang="en-US" sz="1600" dirty="0" smtClean="0"/>
              <a:t>		</a:t>
            </a:r>
            <a:r>
              <a:rPr lang="en-US" sz="1600" dirty="0" err="1" smtClean="0"/>
              <a:t>ccsds</a:t>
            </a:r>
            <a:r>
              <a:rPr lang="en-US" sz="1600" dirty="0" smtClean="0"/>
              <a:t> </a:t>
            </a:r>
            <a:r>
              <a:rPr lang="en-US" sz="1600" dirty="0"/>
              <a:t>	</a:t>
            </a:r>
          </a:p>
          <a:p>
            <a:r>
              <a:rPr lang="en-US" sz="1600" dirty="0"/>
              <a:t>1.3.112.4.1 	</a:t>
            </a:r>
            <a:r>
              <a:rPr lang="en-US" sz="1600" dirty="0" smtClean="0"/>
              <a:t>	control</a:t>
            </a:r>
            <a:r>
              <a:rPr lang="en-US" sz="1600" dirty="0"/>
              <a:t>-authority-registration-authority </a:t>
            </a:r>
          </a:p>
          <a:p>
            <a:r>
              <a:rPr lang="en-US" sz="1600" dirty="0"/>
              <a:t>1.3.112.4.2 	</a:t>
            </a:r>
            <a:r>
              <a:rPr lang="en-US" sz="1600" dirty="0" smtClean="0"/>
              <a:t>	control</a:t>
            </a:r>
            <a:r>
              <a:rPr lang="en-US" sz="1600" dirty="0"/>
              <a:t>-authority-authority-description </a:t>
            </a:r>
          </a:p>
          <a:p>
            <a:r>
              <a:rPr lang="en-US" sz="1600" dirty="0"/>
              <a:t>1.3.112.4.3 	</a:t>
            </a:r>
            <a:r>
              <a:rPr lang="en-US" sz="1600" dirty="0" smtClean="0"/>
              <a:t>	space</a:t>
            </a:r>
            <a:r>
              <a:rPr lang="en-US" sz="1600" dirty="0"/>
              <a:t>-link-</a:t>
            </a:r>
            <a:r>
              <a:rPr lang="en-US" sz="1600" dirty="0" smtClean="0"/>
              <a:t>extension</a:t>
            </a:r>
          </a:p>
          <a:p>
            <a:r>
              <a:rPr lang="en-US" sz="1600" dirty="0"/>
              <a:t>1.3.112.4.3.1 </a:t>
            </a:r>
            <a:r>
              <a:rPr lang="en-US" sz="1600" dirty="0" smtClean="0"/>
              <a:t>		</a:t>
            </a:r>
            <a:r>
              <a:rPr lang="en-US" sz="1600" dirty="0" err="1" smtClean="0"/>
              <a:t>sle</a:t>
            </a:r>
            <a:r>
              <a:rPr lang="en-US" sz="1600" dirty="0"/>
              <a:t>-transfer-</a:t>
            </a:r>
            <a:r>
              <a:rPr lang="en-US" sz="1600" dirty="0" smtClean="0"/>
              <a:t>services</a:t>
            </a:r>
          </a:p>
          <a:p>
            <a:r>
              <a:rPr lang="en-US" sz="1600" dirty="0"/>
              <a:t>1.3.112.4.4 </a:t>
            </a:r>
            <a:r>
              <a:rPr lang="en-US" sz="1600" dirty="0" smtClean="0"/>
              <a:t>		</a:t>
            </a:r>
            <a:r>
              <a:rPr lang="en-US" sz="1600" dirty="0" err="1" smtClean="0"/>
              <a:t>csts</a:t>
            </a:r>
            <a:r>
              <a:rPr lang="en-US" sz="1600" dirty="0" smtClean="0"/>
              <a:t> </a:t>
            </a:r>
          </a:p>
          <a:p>
            <a:r>
              <a:rPr lang="en-US" sz="1600" dirty="0" smtClean="0"/>
              <a:t>1.3.112.4.4.1 		framework</a:t>
            </a:r>
          </a:p>
          <a:p>
            <a:r>
              <a:rPr lang="en-US" sz="1600" dirty="0"/>
              <a:t>1.3.112.4.4.2 </a:t>
            </a:r>
            <a:r>
              <a:rPr lang="en-US" sz="1600" dirty="0" smtClean="0"/>
              <a:t>		services</a:t>
            </a:r>
          </a:p>
          <a:p>
            <a:endParaRPr lang="en-US" sz="1600" dirty="0"/>
          </a:p>
          <a:p>
            <a:r>
              <a:rPr lang="en-US" sz="1200" dirty="0"/>
              <a:t>CCSDS-MONITORED-DATA-OBJECT-IDENTIFIERS {</a:t>
            </a:r>
            <a:r>
              <a:rPr lang="en-US" sz="1200" dirty="0" err="1"/>
              <a:t>iso</a:t>
            </a:r>
            <a:r>
              <a:rPr lang="en-US" sz="1200" dirty="0"/>
              <a:t> identified-organization (3) standards-producing- organization(112) </a:t>
            </a:r>
            <a:r>
              <a:rPr lang="en-US" sz="1200" dirty="0" err="1"/>
              <a:t>ccsds</a:t>
            </a:r>
            <a:r>
              <a:rPr lang="en-US" sz="1200" dirty="0"/>
              <a:t>(4) </a:t>
            </a:r>
            <a:r>
              <a:rPr lang="en-US" sz="1200" dirty="0" err="1"/>
              <a:t>css</a:t>
            </a:r>
            <a:r>
              <a:rPr lang="en-US" sz="1200" dirty="0"/>
              <a:t> (4) </a:t>
            </a:r>
            <a:r>
              <a:rPr lang="en-US" sz="1200" dirty="0" err="1"/>
              <a:t>csts</a:t>
            </a:r>
            <a:r>
              <a:rPr lang="en-US" sz="1200" dirty="0"/>
              <a:t>(1) </a:t>
            </a:r>
            <a:r>
              <a:rPr lang="en-US" sz="1200" dirty="0">
                <a:solidFill>
                  <a:srgbClr val="FF0000"/>
                </a:solidFill>
              </a:rPr>
              <a:t>services (2)</a:t>
            </a:r>
            <a:r>
              <a:rPr lang="en-US" sz="1200" dirty="0"/>
              <a:t> </a:t>
            </a:r>
            <a:r>
              <a:rPr lang="en-US" sz="1200" dirty="0" err="1"/>
              <a:t>serviceIdentifiers</a:t>
            </a:r>
            <a:r>
              <a:rPr lang="en-US" sz="1200" dirty="0"/>
              <a:t>(2) </a:t>
            </a:r>
            <a:r>
              <a:rPr lang="en-US" sz="1200" dirty="0" err="1"/>
              <a:t>monitoredData</a:t>
            </a:r>
            <a:r>
              <a:rPr lang="en-US" sz="1200" dirty="0"/>
              <a:t> (1) </a:t>
            </a:r>
            <a:r>
              <a:rPr lang="en-US" sz="1200" dirty="0" err="1"/>
              <a:t>monitoredDataModules</a:t>
            </a:r>
            <a:r>
              <a:rPr lang="en-US" sz="1200" dirty="0"/>
              <a:t> (4) identifiers (1) </a:t>
            </a:r>
          </a:p>
          <a:p>
            <a:endParaRPr lang="en-US" sz="1200" dirty="0"/>
          </a:p>
          <a:p>
            <a:r>
              <a:rPr lang="en-US" sz="1200" dirty="0"/>
              <a:t>Maintenance of the registry of the Functional Resource types, parameters, events, and directives under the </a:t>
            </a:r>
            <a:r>
              <a:rPr lang="en-US" sz="1200" dirty="0" err="1"/>
              <a:t>crossSupportFunctionalities</a:t>
            </a:r>
            <a:r>
              <a:rPr lang="en-US" sz="1200" dirty="0"/>
              <a:t> </a:t>
            </a:r>
            <a:r>
              <a:rPr lang="en-US" sz="1200" dirty="0" err="1"/>
              <a:t>subnode</a:t>
            </a:r>
            <a:r>
              <a:rPr lang="en-US" sz="1200" dirty="0"/>
              <a:t> is under the purview of the CCSDS Cross Support Services Area </a:t>
            </a:r>
          </a:p>
          <a:p>
            <a:endParaRPr lang="en-US" sz="1200" dirty="0"/>
          </a:p>
          <a:p>
            <a:r>
              <a:rPr lang="en-US" sz="1200" dirty="0"/>
              <a:t>Maintenance of the registry of the Functional Resource types, parameters, events, and directives under the </a:t>
            </a:r>
            <a:r>
              <a:rPr lang="en-US" sz="1200" dirty="0" err="1"/>
              <a:t>agencyFunctionalities</a:t>
            </a:r>
            <a:r>
              <a:rPr lang="en-US" sz="1200" dirty="0"/>
              <a:t> </a:t>
            </a:r>
            <a:r>
              <a:rPr lang="en-US" sz="1200" dirty="0" err="1"/>
              <a:t>subnode</a:t>
            </a:r>
            <a:r>
              <a:rPr lang="en-US" sz="1200" dirty="0"/>
              <a:t> is under the purview of designated Agency-level control authorities. </a:t>
            </a:r>
          </a:p>
          <a:p>
            <a:endParaRPr lang="en-US" sz="1200" dirty="0"/>
          </a:p>
          <a:p>
            <a:r>
              <a:rPr lang="en-US" sz="1200" dirty="0"/>
              <a:t>CCSDS-MONITORED-DATA-OBJECT-IDENTIFIERS module defined in annex B is registered with SANA. Maintenance of the SANA registry of this module and the OIDs contained within occurs as a result of changes in the published version of the Recommended Standard. </a:t>
            </a:r>
          </a:p>
        </p:txBody>
      </p:sp>
    </p:spTree>
    <p:extLst>
      <p:ext uri="{BB962C8B-B14F-4D97-AF65-F5344CB8AC3E}">
        <p14:creationId xmlns:p14="http://schemas.microsoft.com/office/powerpoint/2010/main" val="3898204946"/>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p>
            <a:r>
              <a:rPr lang="en-US" dirty="0" smtClean="0">
                <a:solidFill>
                  <a:srgbClr val="FF0000"/>
                </a:solidFill>
              </a:rPr>
              <a:t>Proposed Future</a:t>
            </a:r>
            <a:r>
              <a:rPr lang="en-US" dirty="0" smtClean="0">
                <a:solidFill>
                  <a:srgbClr val="0099A6"/>
                </a:solidFill>
              </a:rPr>
              <a:t> CCSDS </a:t>
            </a:r>
            <a:r>
              <a:rPr lang="en-US" dirty="0">
                <a:solidFill>
                  <a:srgbClr val="0099A6"/>
                </a:solidFill>
              </a:rPr>
              <a:t>OID </a:t>
            </a:r>
            <a:r>
              <a:rPr lang="en-US" dirty="0" smtClean="0">
                <a:solidFill>
                  <a:srgbClr val="0099A6"/>
                </a:solidFill>
              </a:rPr>
              <a:t>Registry (SANA)</a:t>
            </a:r>
            <a:endParaRPr lang="en-US" dirty="0">
              <a:solidFill>
                <a:srgbClr val="0099A6"/>
              </a:solidFill>
            </a:endParaRPr>
          </a:p>
        </p:txBody>
      </p:sp>
      <p:sp>
        <p:nvSpPr>
          <p:cNvPr id="3" name="Date Placeholder 2"/>
          <p:cNvSpPr>
            <a:spLocks noGrp="1"/>
          </p:cNvSpPr>
          <p:nvPr>
            <p:ph type="dt" sz="half" idx="10"/>
          </p:nvPr>
        </p:nvSpPr>
        <p:spPr/>
        <p:txBody>
          <a:bodyPr/>
          <a:lstStyle/>
          <a:p>
            <a:pPr>
              <a:defRPr/>
            </a:pPr>
            <a:r>
              <a:rPr lang="en-US" smtClean="0"/>
              <a:t>26 May 2015</a:t>
            </a:r>
            <a:endParaRPr lang="en-US" dirty="0"/>
          </a:p>
        </p:txBody>
      </p:sp>
      <p:sp>
        <p:nvSpPr>
          <p:cNvPr id="4" name="Rectangle 3"/>
          <p:cNvSpPr/>
          <p:nvPr/>
        </p:nvSpPr>
        <p:spPr>
          <a:xfrm>
            <a:off x="457200" y="762000"/>
            <a:ext cx="8382000" cy="6093976"/>
          </a:xfrm>
          <a:prstGeom prst="rect">
            <a:avLst/>
          </a:prstGeom>
        </p:spPr>
        <p:txBody>
          <a:bodyPr wrap="square">
            <a:spAutoFit/>
          </a:bodyPr>
          <a:lstStyle/>
          <a:p>
            <a:r>
              <a:rPr lang="en-US" sz="1000" u="sng" dirty="0"/>
              <a:t>Object Identifier 	</a:t>
            </a:r>
            <a:r>
              <a:rPr lang="en-US" sz="1000" u="sng" dirty="0" smtClean="0"/>
              <a:t>Label </a:t>
            </a:r>
            <a:r>
              <a:rPr lang="en-US" sz="1000" u="sng" dirty="0"/>
              <a:t>	</a:t>
            </a:r>
            <a:r>
              <a:rPr lang="en-US" sz="1000" u="sng" dirty="0" smtClean="0"/>
              <a:t>		Assignment </a:t>
            </a:r>
            <a:r>
              <a:rPr lang="en-US" sz="1000" u="sng" dirty="0"/>
              <a:t>Policy for </a:t>
            </a:r>
            <a:endParaRPr lang="en-US" sz="1000" u="sng" dirty="0" smtClean="0"/>
          </a:p>
          <a:p>
            <a:r>
              <a:rPr lang="en-US" sz="1000" u="sng" dirty="0"/>
              <a:t>	</a:t>
            </a:r>
            <a:r>
              <a:rPr lang="en-US" sz="1000" u="sng" dirty="0" smtClean="0"/>
              <a:t>				the </a:t>
            </a:r>
            <a:r>
              <a:rPr lang="en-US" sz="1000" u="sng" dirty="0"/>
              <a:t>sub-</a:t>
            </a:r>
            <a:r>
              <a:rPr lang="en-US" sz="1000" u="sng" dirty="0" smtClean="0"/>
              <a:t>tree (NULL)</a:t>
            </a:r>
            <a:endParaRPr lang="en-US" sz="1000" u="sng" dirty="0"/>
          </a:p>
          <a:p>
            <a:r>
              <a:rPr lang="en-US" sz="1000" dirty="0"/>
              <a:t>1 	</a:t>
            </a:r>
            <a:r>
              <a:rPr lang="en-US" sz="1000" dirty="0" smtClean="0"/>
              <a:t>	</a:t>
            </a:r>
            <a:r>
              <a:rPr lang="en-US" sz="1000" dirty="0" err="1" smtClean="0"/>
              <a:t>iso</a:t>
            </a:r>
            <a:r>
              <a:rPr lang="en-US" sz="1000" dirty="0" smtClean="0"/>
              <a:t> </a:t>
            </a:r>
            <a:r>
              <a:rPr lang="en-US" sz="1000" dirty="0"/>
              <a:t>	</a:t>
            </a:r>
          </a:p>
          <a:p>
            <a:r>
              <a:rPr lang="en-US" sz="1000" dirty="0"/>
              <a:t>1.3 	</a:t>
            </a:r>
            <a:r>
              <a:rPr lang="en-US" sz="1000" dirty="0" smtClean="0"/>
              <a:t>	    identified</a:t>
            </a:r>
            <a:r>
              <a:rPr lang="en-US" sz="1000" dirty="0"/>
              <a:t>-organization 	</a:t>
            </a:r>
          </a:p>
          <a:p>
            <a:r>
              <a:rPr lang="en-US" sz="1000" dirty="0"/>
              <a:t>1.3.112 	</a:t>
            </a:r>
            <a:r>
              <a:rPr lang="en-US" sz="1000" dirty="0" smtClean="0"/>
              <a:t>	</a:t>
            </a:r>
            <a:r>
              <a:rPr lang="en-US" sz="1000" dirty="0"/>
              <a:t>    </a:t>
            </a:r>
            <a:r>
              <a:rPr lang="en-US" sz="1000" dirty="0" smtClean="0"/>
              <a:t>    standards</a:t>
            </a:r>
            <a:r>
              <a:rPr lang="en-US" sz="1000" dirty="0"/>
              <a:t>-producing-organization 	</a:t>
            </a:r>
          </a:p>
          <a:p>
            <a:r>
              <a:rPr lang="en-US" sz="1000" dirty="0"/>
              <a:t>1.3.112.4 	</a:t>
            </a:r>
            <a:r>
              <a:rPr lang="en-US" sz="1000" dirty="0" smtClean="0"/>
              <a:t>	            </a:t>
            </a:r>
            <a:r>
              <a:rPr lang="en-US" sz="1000" dirty="0" err="1" smtClean="0"/>
              <a:t>ccsds</a:t>
            </a:r>
            <a:r>
              <a:rPr lang="en-US" sz="1000" dirty="0" smtClean="0"/>
              <a:t> </a:t>
            </a:r>
            <a:r>
              <a:rPr lang="en-US" sz="1000" dirty="0"/>
              <a:t>	</a:t>
            </a:r>
          </a:p>
          <a:p>
            <a:r>
              <a:rPr lang="en-US" sz="1000" dirty="0"/>
              <a:t>1.3.112.4.1 	</a:t>
            </a:r>
            <a:r>
              <a:rPr lang="en-US" sz="1000" dirty="0" smtClean="0"/>
              <a:t>	                </a:t>
            </a:r>
            <a:r>
              <a:rPr lang="en-US" sz="1000" dirty="0" smtClean="0">
                <a:solidFill>
                  <a:srgbClr val="FF0000"/>
                </a:solidFill>
              </a:rPr>
              <a:t>organization, was </a:t>
            </a:r>
            <a:r>
              <a:rPr lang="en-US" sz="1000" dirty="0" smtClean="0"/>
              <a:t>control</a:t>
            </a:r>
            <a:r>
              <a:rPr lang="en-US" sz="1000" dirty="0"/>
              <a:t>-authority-registration-authority </a:t>
            </a:r>
          </a:p>
          <a:p>
            <a:r>
              <a:rPr lang="en-US" sz="1000" dirty="0" smtClean="0"/>
              <a:t>1.3.112.4.1.1 </a:t>
            </a:r>
            <a:r>
              <a:rPr lang="en-US" sz="1000" dirty="0"/>
              <a:t>		</a:t>
            </a:r>
            <a:r>
              <a:rPr lang="en-US" sz="1000" dirty="0" smtClean="0"/>
              <a:t>                    </a:t>
            </a:r>
            <a:r>
              <a:rPr lang="en-US" sz="1000" dirty="0" err="1" smtClean="0">
                <a:solidFill>
                  <a:srgbClr val="FF0000"/>
                </a:solidFill>
              </a:rPr>
              <a:t>uniqueOrgOID</a:t>
            </a:r>
            <a:endParaRPr lang="en-US" sz="1000" dirty="0">
              <a:solidFill>
                <a:srgbClr val="FF0000"/>
              </a:solidFill>
            </a:endParaRPr>
          </a:p>
          <a:p>
            <a:r>
              <a:rPr lang="en-US" sz="1000" dirty="0" smtClean="0"/>
              <a:t>1.3.112.4.1.1.1</a:t>
            </a:r>
            <a:r>
              <a:rPr lang="en-US" sz="1000" dirty="0"/>
              <a:t>		</a:t>
            </a:r>
            <a:r>
              <a:rPr lang="en-US" sz="1000" dirty="0" smtClean="0"/>
              <a:t>                        </a:t>
            </a:r>
            <a:r>
              <a:rPr lang="en-US" sz="1000" dirty="0" err="1" smtClean="0">
                <a:solidFill>
                  <a:srgbClr val="FF0000"/>
                </a:solidFill>
              </a:rPr>
              <a:t>organizationName</a:t>
            </a:r>
            <a:endParaRPr lang="en-US" sz="1000" dirty="0"/>
          </a:p>
          <a:p>
            <a:r>
              <a:rPr lang="en-US" sz="1000" dirty="0" smtClean="0"/>
              <a:t>1.3.112.4.1.1.2</a:t>
            </a:r>
            <a:r>
              <a:rPr lang="en-US" sz="1000" dirty="0"/>
              <a:t>		</a:t>
            </a:r>
            <a:r>
              <a:rPr lang="en-US" sz="1000" dirty="0" smtClean="0"/>
              <a:t>                        </a:t>
            </a:r>
            <a:r>
              <a:rPr lang="en-US" sz="1000" dirty="0" err="1" smtClean="0">
                <a:solidFill>
                  <a:srgbClr val="FF0000"/>
                </a:solidFill>
              </a:rPr>
              <a:t>organizationAddress</a:t>
            </a:r>
            <a:r>
              <a:rPr lang="en-US" sz="1000" dirty="0" smtClean="0">
                <a:solidFill>
                  <a:srgbClr val="FF0000"/>
                </a:solidFill>
              </a:rPr>
              <a:t>, </a:t>
            </a:r>
            <a:r>
              <a:rPr lang="en-US" sz="1000" dirty="0" err="1" smtClean="0">
                <a:solidFill>
                  <a:srgbClr val="FF0000"/>
                </a:solidFill>
              </a:rPr>
              <a:t>etc</a:t>
            </a:r>
            <a:endParaRPr lang="en-US" sz="1000" dirty="0"/>
          </a:p>
          <a:p>
            <a:r>
              <a:rPr lang="en-US" sz="1000" dirty="0" smtClean="0"/>
              <a:t>1.3.112.4.2 </a:t>
            </a:r>
            <a:r>
              <a:rPr lang="en-US" sz="1000" dirty="0"/>
              <a:t>	</a:t>
            </a:r>
            <a:r>
              <a:rPr lang="en-US" sz="1000" dirty="0" smtClean="0"/>
              <a:t>	                </a:t>
            </a:r>
            <a:r>
              <a:rPr lang="en-US" sz="1000" dirty="0" smtClean="0">
                <a:solidFill>
                  <a:srgbClr val="FF0000"/>
                </a:solidFill>
              </a:rPr>
              <a:t>persons, was </a:t>
            </a:r>
            <a:r>
              <a:rPr lang="en-US" sz="1000" dirty="0" smtClean="0"/>
              <a:t>control</a:t>
            </a:r>
            <a:r>
              <a:rPr lang="en-US" sz="1000" dirty="0"/>
              <a:t>-authority-authority-description </a:t>
            </a:r>
          </a:p>
          <a:p>
            <a:r>
              <a:rPr lang="en-US" sz="1000" dirty="0" smtClean="0"/>
              <a:t>1.3.112.4.2.1 </a:t>
            </a:r>
            <a:r>
              <a:rPr lang="en-US" sz="1000" dirty="0"/>
              <a:t>		</a:t>
            </a:r>
            <a:r>
              <a:rPr lang="en-US" sz="1000" dirty="0" smtClean="0"/>
              <a:t>                    </a:t>
            </a:r>
            <a:r>
              <a:rPr lang="en-US" sz="1000" dirty="0" err="1" smtClean="0">
                <a:solidFill>
                  <a:srgbClr val="FF0000"/>
                </a:solidFill>
              </a:rPr>
              <a:t>uniquePersonOID</a:t>
            </a:r>
            <a:endParaRPr lang="en-US" sz="1000" dirty="0">
              <a:solidFill>
                <a:srgbClr val="FF0000"/>
              </a:solidFill>
            </a:endParaRPr>
          </a:p>
          <a:p>
            <a:r>
              <a:rPr lang="en-US" sz="1000" dirty="0" smtClean="0"/>
              <a:t>1.3.112.4.2.1.1</a:t>
            </a:r>
            <a:r>
              <a:rPr lang="en-US" sz="1000" dirty="0"/>
              <a:t>		</a:t>
            </a:r>
            <a:r>
              <a:rPr lang="en-US" sz="1000" dirty="0" smtClean="0"/>
              <a:t>                        </a:t>
            </a:r>
            <a:r>
              <a:rPr lang="en-US" sz="1000" dirty="0" err="1" smtClean="0">
                <a:solidFill>
                  <a:srgbClr val="FF0000"/>
                </a:solidFill>
              </a:rPr>
              <a:t>personName</a:t>
            </a:r>
            <a:endParaRPr lang="en-US" sz="1000" dirty="0"/>
          </a:p>
          <a:p>
            <a:r>
              <a:rPr lang="en-US" sz="1000" dirty="0" smtClean="0"/>
              <a:t>1.3.112.4.2.1.2</a:t>
            </a:r>
            <a:r>
              <a:rPr lang="en-US" sz="1000" dirty="0"/>
              <a:t>		</a:t>
            </a:r>
            <a:r>
              <a:rPr lang="en-US" sz="1000" dirty="0" smtClean="0"/>
              <a:t>                        </a:t>
            </a:r>
            <a:r>
              <a:rPr lang="en-US" sz="1000" dirty="0" err="1" smtClean="0">
                <a:solidFill>
                  <a:srgbClr val="FF0000"/>
                </a:solidFill>
              </a:rPr>
              <a:t>personAddress</a:t>
            </a:r>
            <a:r>
              <a:rPr lang="en-US" sz="1000" dirty="0" smtClean="0">
                <a:solidFill>
                  <a:srgbClr val="FF0000"/>
                </a:solidFill>
              </a:rPr>
              <a:t>, </a:t>
            </a:r>
            <a:r>
              <a:rPr lang="en-US" sz="1000" dirty="0" err="1" smtClean="0">
                <a:solidFill>
                  <a:srgbClr val="FF0000"/>
                </a:solidFill>
              </a:rPr>
              <a:t>etc</a:t>
            </a:r>
            <a:endParaRPr lang="en-US" sz="1000" dirty="0"/>
          </a:p>
          <a:p>
            <a:r>
              <a:rPr lang="en-US" sz="1000" dirty="0" smtClean="0"/>
              <a:t>1.3.112.4.3 </a:t>
            </a:r>
            <a:r>
              <a:rPr lang="en-US" sz="1000" dirty="0"/>
              <a:t>	</a:t>
            </a:r>
            <a:r>
              <a:rPr lang="en-US" sz="1000" dirty="0" smtClean="0"/>
              <a:t>	                space</a:t>
            </a:r>
            <a:r>
              <a:rPr lang="en-US" sz="1000" dirty="0"/>
              <a:t>-link-</a:t>
            </a:r>
            <a:r>
              <a:rPr lang="en-US" sz="1000" dirty="0" smtClean="0"/>
              <a:t>extension</a:t>
            </a:r>
          </a:p>
          <a:p>
            <a:r>
              <a:rPr lang="en-US" sz="1000" dirty="0"/>
              <a:t>1.3.112.4.3.1 </a:t>
            </a:r>
            <a:r>
              <a:rPr lang="en-US" sz="1000" dirty="0" smtClean="0"/>
              <a:t>		                    </a:t>
            </a:r>
            <a:r>
              <a:rPr lang="en-US" sz="1000" dirty="0" err="1" smtClean="0"/>
              <a:t>sle</a:t>
            </a:r>
            <a:r>
              <a:rPr lang="en-US" sz="1000" dirty="0"/>
              <a:t>-transfer-</a:t>
            </a:r>
            <a:r>
              <a:rPr lang="en-US" sz="1000" dirty="0" smtClean="0"/>
              <a:t>services</a:t>
            </a:r>
          </a:p>
          <a:p>
            <a:r>
              <a:rPr lang="en-US" sz="1000" dirty="0"/>
              <a:t>1.3.112.4.4 </a:t>
            </a:r>
            <a:r>
              <a:rPr lang="en-US" sz="1000" dirty="0" smtClean="0"/>
              <a:t>		                </a:t>
            </a:r>
            <a:r>
              <a:rPr lang="en-US" sz="1000" dirty="0" err="1" smtClean="0">
                <a:solidFill>
                  <a:srgbClr val="FF0000"/>
                </a:solidFill>
              </a:rPr>
              <a:t>css</a:t>
            </a:r>
            <a:endParaRPr lang="en-US" sz="1000" dirty="0" smtClean="0">
              <a:solidFill>
                <a:srgbClr val="FF0000"/>
              </a:solidFill>
            </a:endParaRPr>
          </a:p>
          <a:p>
            <a:r>
              <a:rPr lang="en-US" sz="1000" dirty="0" smtClean="0"/>
              <a:t>1.3.112.4.4.1</a:t>
            </a:r>
            <a:r>
              <a:rPr lang="en-US" sz="1000" dirty="0"/>
              <a:t>		</a:t>
            </a:r>
            <a:r>
              <a:rPr lang="en-US" sz="1000" dirty="0" smtClean="0"/>
              <a:t>                    </a:t>
            </a:r>
            <a:r>
              <a:rPr lang="en-US" sz="1000" dirty="0" err="1" smtClean="0">
                <a:solidFill>
                  <a:srgbClr val="FF0000"/>
                </a:solidFill>
              </a:rPr>
              <a:t>csts</a:t>
            </a:r>
            <a:endParaRPr lang="en-US" sz="1000" dirty="0">
              <a:solidFill>
                <a:srgbClr val="FF0000"/>
              </a:solidFill>
            </a:endParaRPr>
          </a:p>
          <a:p>
            <a:r>
              <a:rPr lang="en-US" sz="1000" dirty="0" smtClean="0"/>
              <a:t>1.3.112.4.4.1.1 		                        framework (modules, attributes, operations, </a:t>
            </a:r>
            <a:r>
              <a:rPr lang="en-US" sz="1000" dirty="0" err="1" smtClean="0"/>
              <a:t>proceduresExtensions</a:t>
            </a:r>
            <a:r>
              <a:rPr lang="en-US" sz="1000" dirty="0" smtClean="0"/>
              <a:t>, `				</a:t>
            </a:r>
            <a:r>
              <a:rPr lang="en-US" sz="1000" dirty="0" err="1" smtClean="0"/>
              <a:t>fwProceduresFunctionalities</a:t>
            </a:r>
            <a:r>
              <a:rPr lang="en-US" sz="1000" dirty="0" smtClean="0"/>
              <a:t>, </a:t>
            </a:r>
            <a:r>
              <a:rPr lang="en-US" sz="1000" dirty="0" err="1" smtClean="0"/>
              <a:t>serviceGenericIdentifiers</a:t>
            </a:r>
            <a:r>
              <a:rPr lang="en-US" sz="1000" dirty="0"/>
              <a:t>)</a:t>
            </a:r>
            <a:endParaRPr lang="en-US" sz="1000" dirty="0" smtClean="0"/>
          </a:p>
          <a:p>
            <a:r>
              <a:rPr lang="en-US" sz="1000" dirty="0" smtClean="0"/>
              <a:t>1.3.112.4.4.1.2 </a:t>
            </a:r>
            <a:r>
              <a:rPr lang="en-US" sz="1000" dirty="0"/>
              <a:t>		</a:t>
            </a:r>
            <a:r>
              <a:rPr lang="en-US" sz="1000" dirty="0" smtClean="0"/>
              <a:t>                        services</a:t>
            </a:r>
          </a:p>
          <a:p>
            <a:r>
              <a:rPr lang="en-US" sz="1000" dirty="0" smtClean="0"/>
              <a:t>1.3.112.4.4.1.2.1 </a:t>
            </a:r>
            <a:r>
              <a:rPr lang="en-US" sz="1000" dirty="0"/>
              <a:t>	</a:t>
            </a:r>
            <a:r>
              <a:rPr lang="en-US" sz="1000" dirty="0" smtClean="0"/>
              <a:t>                            </a:t>
            </a:r>
            <a:r>
              <a:rPr lang="en-US" sz="1000" dirty="0" err="1" smtClean="0"/>
              <a:t>serviceIdentifiers</a:t>
            </a:r>
            <a:endParaRPr lang="en-US" sz="1000" dirty="0"/>
          </a:p>
          <a:p>
            <a:r>
              <a:rPr lang="en-US" sz="1000" dirty="0" smtClean="0"/>
              <a:t>1.3.112.4.4.1.3</a:t>
            </a:r>
            <a:r>
              <a:rPr lang="en-US" sz="1000" dirty="0"/>
              <a:t>		</a:t>
            </a:r>
            <a:r>
              <a:rPr lang="en-US" sz="1000" dirty="0" smtClean="0"/>
              <a:t>                        </a:t>
            </a:r>
            <a:r>
              <a:rPr lang="en-US" sz="1000" dirty="0" err="1" smtClean="0"/>
              <a:t>externallyDefinedTypeAndValueExtension</a:t>
            </a:r>
            <a:r>
              <a:rPr lang="en-US" sz="1000" dirty="0" smtClean="0"/>
              <a:t> </a:t>
            </a:r>
            <a:endParaRPr lang="en-US" sz="1000" dirty="0"/>
          </a:p>
          <a:p>
            <a:r>
              <a:rPr lang="en-US" sz="1000" dirty="0"/>
              <a:t>1.3.112.4.4.2 		</a:t>
            </a:r>
            <a:r>
              <a:rPr lang="en-US" sz="1000" dirty="0" smtClean="0"/>
              <a:t>                    </a:t>
            </a:r>
            <a:r>
              <a:rPr lang="en-US" sz="1000" dirty="0" err="1" smtClean="0"/>
              <a:t>crossSupportResources</a:t>
            </a:r>
            <a:endParaRPr lang="en-US" sz="1000" dirty="0" smtClean="0"/>
          </a:p>
          <a:p>
            <a:r>
              <a:rPr lang="en-US" sz="1000" dirty="0" smtClean="0"/>
              <a:t>1.3.112.4.4.2.1 		                        </a:t>
            </a:r>
            <a:r>
              <a:rPr lang="en-US" sz="1000" dirty="0" err="1" smtClean="0"/>
              <a:t>crossSupportFunctionalities</a:t>
            </a:r>
            <a:r>
              <a:rPr lang="en-US" sz="1000" dirty="0" smtClean="0"/>
              <a:t> </a:t>
            </a:r>
            <a:endParaRPr lang="en-US" sz="1000" dirty="0"/>
          </a:p>
          <a:p>
            <a:r>
              <a:rPr lang="en-US" sz="1000" dirty="0" smtClean="0"/>
              <a:t>1.3.112.4.4.2.2 </a:t>
            </a:r>
            <a:r>
              <a:rPr lang="en-US" sz="1000" dirty="0"/>
              <a:t>		</a:t>
            </a:r>
            <a:r>
              <a:rPr lang="en-US" sz="1000" dirty="0" smtClean="0"/>
              <a:t>                        </a:t>
            </a:r>
            <a:r>
              <a:rPr lang="en-US" sz="1000" dirty="0" err="1" smtClean="0"/>
              <a:t>agencyFunctionalities</a:t>
            </a:r>
            <a:endParaRPr lang="en-US" sz="1000" dirty="0" smtClean="0"/>
          </a:p>
          <a:p>
            <a:r>
              <a:rPr lang="en-US" sz="1000" dirty="0" smtClean="0"/>
              <a:t>1.3.112.4.5</a:t>
            </a:r>
            <a:r>
              <a:rPr lang="en-US" sz="1000" dirty="0"/>
              <a:t>	</a:t>
            </a:r>
            <a:r>
              <a:rPr lang="en-US" sz="1000" dirty="0" smtClean="0"/>
              <a:t>	                </a:t>
            </a:r>
            <a:r>
              <a:rPr lang="en-US" sz="1000" dirty="0" err="1" smtClean="0"/>
              <a:t>serviceProviders</a:t>
            </a:r>
            <a:endParaRPr lang="en-US" sz="1000" dirty="0"/>
          </a:p>
          <a:p>
            <a:r>
              <a:rPr lang="en-US" sz="1000" dirty="0"/>
              <a:t>1.3.112.4.5.1	</a:t>
            </a:r>
            <a:r>
              <a:rPr lang="en-US" sz="1000" dirty="0" smtClean="0"/>
              <a:t>	                    </a:t>
            </a:r>
            <a:r>
              <a:rPr lang="en-US" sz="1000" dirty="0" err="1" smtClean="0"/>
              <a:t>organizationReference</a:t>
            </a:r>
            <a:endParaRPr lang="en-US" sz="1000" dirty="0"/>
          </a:p>
          <a:p>
            <a:r>
              <a:rPr lang="en-US" sz="1000" dirty="0" smtClean="0"/>
              <a:t>1.3.112.4.5.1…</a:t>
            </a:r>
            <a:r>
              <a:rPr lang="en-US" sz="1000" dirty="0"/>
              <a:t>	</a:t>
            </a:r>
            <a:r>
              <a:rPr lang="en-US" sz="1000" dirty="0" smtClean="0"/>
              <a:t>	                        </a:t>
            </a:r>
            <a:r>
              <a:rPr lang="en-US" sz="1000" dirty="0" err="1" smtClean="0"/>
              <a:t>serviceProviderName</a:t>
            </a:r>
            <a:r>
              <a:rPr lang="en-US" sz="1000" dirty="0" smtClean="0"/>
              <a:t>, Location, Catalog, </a:t>
            </a:r>
            <a:r>
              <a:rPr lang="en-US" sz="1000" dirty="0" err="1"/>
              <a:t>S</a:t>
            </a:r>
            <a:r>
              <a:rPr lang="en-US" sz="1000" dirty="0" err="1" smtClean="0"/>
              <a:t>erviceList</a:t>
            </a:r>
            <a:endParaRPr lang="en-US" sz="1000" dirty="0"/>
          </a:p>
          <a:p>
            <a:r>
              <a:rPr lang="en-US" sz="1000" dirty="0" smtClean="0"/>
              <a:t>1.3.112.4.6</a:t>
            </a:r>
            <a:r>
              <a:rPr lang="en-US" sz="1000" dirty="0"/>
              <a:t>	</a:t>
            </a:r>
            <a:r>
              <a:rPr lang="en-US" sz="1000" dirty="0" smtClean="0"/>
              <a:t>	                </a:t>
            </a:r>
            <a:r>
              <a:rPr lang="en-US" sz="1000" dirty="0" err="1" smtClean="0"/>
              <a:t>groundStationsAndAntennas</a:t>
            </a:r>
            <a:endParaRPr lang="en-US" sz="1000" dirty="0"/>
          </a:p>
          <a:p>
            <a:r>
              <a:rPr lang="en-US" sz="1000" dirty="0"/>
              <a:t>1.3.112.4.6.1	</a:t>
            </a:r>
            <a:r>
              <a:rPr lang="en-US" sz="1000" dirty="0" smtClean="0"/>
              <a:t>	                    </a:t>
            </a:r>
            <a:r>
              <a:rPr lang="en-US" sz="1000" dirty="0" err="1" smtClean="0"/>
              <a:t>organizationReference</a:t>
            </a:r>
            <a:endParaRPr lang="en-US" sz="1000" dirty="0"/>
          </a:p>
          <a:p>
            <a:r>
              <a:rPr lang="en-US" sz="1000" dirty="0" smtClean="0"/>
              <a:t>1.3.112.4.6.1…	</a:t>
            </a:r>
            <a:r>
              <a:rPr lang="en-US" sz="1000" dirty="0"/>
              <a:t>	</a:t>
            </a:r>
            <a:r>
              <a:rPr lang="en-US" sz="1000" dirty="0" smtClean="0"/>
              <a:t>                        </a:t>
            </a:r>
            <a:r>
              <a:rPr lang="en-US" sz="1000" dirty="0" err="1" smtClean="0"/>
              <a:t>groundStationSite</a:t>
            </a:r>
            <a:r>
              <a:rPr lang="en-US" sz="1000" dirty="0" smtClean="0"/>
              <a:t>, Name, Location, </a:t>
            </a:r>
            <a:r>
              <a:rPr lang="en-US" sz="1000" dirty="0" err="1" smtClean="0"/>
              <a:t>antennaList</a:t>
            </a:r>
            <a:endParaRPr lang="en-US" sz="1000" dirty="0"/>
          </a:p>
          <a:p>
            <a:r>
              <a:rPr lang="en-US" sz="1000" dirty="0" smtClean="0"/>
              <a:t>1.3.112.4.7</a:t>
            </a:r>
            <a:r>
              <a:rPr lang="en-US" sz="1000" dirty="0"/>
              <a:t>	</a:t>
            </a:r>
            <a:r>
              <a:rPr lang="en-US" sz="1000" dirty="0" smtClean="0"/>
              <a:t>	                spacecraft</a:t>
            </a:r>
            <a:endParaRPr lang="en-US" sz="1000" dirty="0"/>
          </a:p>
          <a:p>
            <a:r>
              <a:rPr lang="en-US" sz="1000" dirty="0"/>
              <a:t>1.3.112.4.7.1	</a:t>
            </a:r>
            <a:r>
              <a:rPr lang="en-US" sz="1000" dirty="0" smtClean="0"/>
              <a:t>	                    </a:t>
            </a:r>
            <a:r>
              <a:rPr lang="en-US" sz="1000" dirty="0" err="1" smtClean="0"/>
              <a:t>organizationReference</a:t>
            </a:r>
            <a:endParaRPr lang="en-US" sz="1000" dirty="0"/>
          </a:p>
          <a:p>
            <a:r>
              <a:rPr lang="en-US" sz="1000" dirty="0" smtClean="0"/>
              <a:t>1.3.112.4.7.1…	</a:t>
            </a:r>
            <a:r>
              <a:rPr lang="en-US" sz="1000" dirty="0"/>
              <a:t>	</a:t>
            </a:r>
            <a:r>
              <a:rPr lang="en-US" sz="1000" dirty="0" smtClean="0"/>
              <a:t>                        </a:t>
            </a:r>
            <a:r>
              <a:rPr lang="en-US" sz="1000" dirty="0" err="1" smtClean="0"/>
              <a:t>spacecraftName</a:t>
            </a:r>
            <a:r>
              <a:rPr lang="en-US" sz="1000" dirty="0" smtClean="0"/>
              <a:t>, Abbreviation, </a:t>
            </a:r>
            <a:r>
              <a:rPr lang="en-US" sz="1000" dirty="0" err="1" smtClean="0"/>
              <a:t>AliasList</a:t>
            </a:r>
            <a:endParaRPr lang="en-US" sz="1000" dirty="0"/>
          </a:p>
          <a:p>
            <a:r>
              <a:rPr lang="en-US" sz="1000" dirty="0" smtClean="0"/>
              <a:t>1.3.112.4.8 </a:t>
            </a:r>
            <a:r>
              <a:rPr lang="en-US" sz="1000" dirty="0"/>
              <a:t>	</a:t>
            </a:r>
            <a:r>
              <a:rPr lang="en-US" sz="1000" dirty="0" smtClean="0"/>
              <a:t>	                </a:t>
            </a:r>
            <a:r>
              <a:rPr lang="en-US" sz="1000" dirty="0" err="1" smtClean="0"/>
              <a:t>agencyAssigned</a:t>
            </a:r>
            <a:endParaRPr lang="en-US" sz="1000" dirty="0"/>
          </a:p>
          <a:p>
            <a:r>
              <a:rPr lang="en-US" sz="1000" dirty="0"/>
              <a:t>1.3.112.4.8.1	</a:t>
            </a:r>
            <a:r>
              <a:rPr lang="en-US" sz="1000" dirty="0" smtClean="0"/>
              <a:t>	                    </a:t>
            </a:r>
            <a:r>
              <a:rPr lang="en-US" sz="1000" dirty="0" err="1" smtClean="0"/>
              <a:t>agencyReference</a:t>
            </a:r>
            <a:endParaRPr lang="en-US" sz="1000" dirty="0"/>
          </a:p>
          <a:p>
            <a:r>
              <a:rPr lang="en-US" sz="1000" dirty="0" smtClean="0"/>
              <a:t>1.3.112.4.8.1…</a:t>
            </a:r>
            <a:r>
              <a:rPr lang="en-US" sz="1000" dirty="0"/>
              <a:t>	</a:t>
            </a:r>
            <a:r>
              <a:rPr lang="en-US" sz="1000" dirty="0" smtClean="0"/>
              <a:t>	                        </a:t>
            </a:r>
            <a:r>
              <a:rPr lang="en-US" sz="1000" dirty="0" err="1" smtClean="0"/>
              <a:t>agencyUnique</a:t>
            </a:r>
            <a:endParaRPr lang="en-US" sz="1000" dirty="0"/>
          </a:p>
          <a:p>
            <a:endParaRPr lang="en-US" sz="1000" dirty="0"/>
          </a:p>
        </p:txBody>
      </p:sp>
    </p:spTree>
    <p:extLst>
      <p:ext uri="{BB962C8B-B14F-4D97-AF65-F5344CB8AC3E}">
        <p14:creationId xmlns:p14="http://schemas.microsoft.com/office/powerpoint/2010/main" val="1709162999"/>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2055"/>
            <a:ext cx="8229600" cy="1143000"/>
          </a:xfrm>
        </p:spPr>
        <p:txBody>
          <a:bodyPr/>
          <a:lstStyle/>
          <a:p>
            <a:r>
              <a:rPr lang="en-US" dirty="0" smtClean="0"/>
              <a:t>Proposed Registry Management</a:t>
            </a:r>
            <a:br>
              <a:rPr lang="en-US" dirty="0" smtClean="0"/>
            </a:br>
            <a:r>
              <a:rPr lang="en-US" dirty="0" smtClean="0"/>
              <a:t>Update Process</a:t>
            </a:r>
            <a:endParaRPr lang="en-US" dirty="0"/>
          </a:p>
        </p:txBody>
      </p:sp>
      <p:sp>
        <p:nvSpPr>
          <p:cNvPr id="3" name="Content Placeholder 2"/>
          <p:cNvSpPr>
            <a:spLocks noGrp="1"/>
          </p:cNvSpPr>
          <p:nvPr>
            <p:ph idx="1"/>
          </p:nvPr>
        </p:nvSpPr>
        <p:spPr>
          <a:xfrm>
            <a:off x="457200" y="685800"/>
            <a:ext cx="8229600" cy="5638800"/>
          </a:xfrm>
        </p:spPr>
        <p:txBody>
          <a:bodyPr/>
          <a:lstStyle/>
          <a:p>
            <a:r>
              <a:rPr lang="en-US" sz="1800" dirty="0" smtClean="0"/>
              <a:t>Review and vet proposed Registry Management approach</a:t>
            </a:r>
          </a:p>
          <a:p>
            <a:r>
              <a:rPr lang="en-US" sz="1800" dirty="0"/>
              <a:t>Revise the SANA YB to align with new approach and clarify registry type / role / ownership processes</a:t>
            </a:r>
          </a:p>
          <a:p>
            <a:pPr lvl="1"/>
            <a:r>
              <a:rPr lang="en-US" sz="1400" dirty="0"/>
              <a:t>Define and document Expert Group process &amp; rules, define the needed ones and assign </a:t>
            </a:r>
            <a:r>
              <a:rPr lang="en-US" sz="1400" dirty="0" smtClean="0"/>
              <a:t>responsibility</a:t>
            </a:r>
          </a:p>
          <a:p>
            <a:pPr lvl="1"/>
            <a:r>
              <a:rPr lang="en-US" sz="1400" dirty="0"/>
              <a:t>Add new registry request / creation procedure to clarify what is expected of the WGs</a:t>
            </a:r>
          </a:p>
          <a:p>
            <a:pPr lvl="1"/>
            <a:r>
              <a:rPr lang="en-US" sz="1400" dirty="0"/>
              <a:t>Include SANA Expert Group section</a:t>
            </a:r>
          </a:p>
          <a:p>
            <a:pPr lvl="1"/>
            <a:r>
              <a:rPr lang="en-US" sz="1400" dirty="0"/>
              <a:t>Require that the SSG, </a:t>
            </a:r>
            <a:r>
              <a:rPr lang="en-US" sz="1400" u="sng" dirty="0"/>
              <a:t>which includes the SANA Operator</a:t>
            </a:r>
            <a:r>
              <a:rPr lang="en-US" sz="1400" dirty="0"/>
              <a:t>, be in the review path for any docs that include new registries</a:t>
            </a:r>
          </a:p>
          <a:p>
            <a:pPr lvl="1"/>
            <a:r>
              <a:rPr lang="en-US" sz="1400" dirty="0"/>
              <a:t>Require that any new registries use existing registries for agencies, organizations, persons instead of </a:t>
            </a:r>
            <a:r>
              <a:rPr lang="en-US" sz="1400" dirty="0" smtClean="0"/>
              <a:t>haphazardly creating new ones</a:t>
            </a:r>
          </a:p>
          <a:p>
            <a:r>
              <a:rPr lang="en-US" sz="1800" dirty="0" smtClean="0"/>
              <a:t>Augment </a:t>
            </a:r>
            <a:r>
              <a:rPr lang="en-US" sz="1800" dirty="0"/>
              <a:t>SANA Agency, Observer, Provider and Expert registries as needed to cover new functions and fields, working closely with Areas WGs, and Agency Reps as necessary</a:t>
            </a:r>
          </a:p>
          <a:p>
            <a:pPr lvl="1"/>
            <a:r>
              <a:rPr lang="en-US" sz="1400" dirty="0" smtClean="0"/>
              <a:t>Coordinate with Secretariat technical staff</a:t>
            </a:r>
          </a:p>
          <a:p>
            <a:pPr lvl="1"/>
            <a:r>
              <a:rPr lang="en-US" sz="1400" dirty="0" smtClean="0"/>
              <a:t>Engineer </a:t>
            </a:r>
            <a:r>
              <a:rPr lang="en-US" sz="1400" dirty="0"/>
              <a:t>the CCSDS OID registry structures and create new policy that supports all of the known and assumed future uses</a:t>
            </a:r>
          </a:p>
          <a:p>
            <a:pPr lvl="1"/>
            <a:r>
              <a:rPr lang="en-US" sz="1400" dirty="0"/>
              <a:t>Revise the existing “Agency” registries to align with new </a:t>
            </a:r>
            <a:r>
              <a:rPr lang="en-US" sz="1400" dirty="0" smtClean="0"/>
              <a:t>approach</a:t>
            </a:r>
          </a:p>
          <a:p>
            <a:pPr lvl="1"/>
            <a:r>
              <a:rPr lang="en-US" sz="1400" dirty="0"/>
              <a:t>Identify Agency (and other provider) </a:t>
            </a:r>
            <a:r>
              <a:rPr lang="en-US" sz="1400" dirty="0" err="1"/>
              <a:t>PoCs</a:t>
            </a:r>
            <a:r>
              <a:rPr lang="en-US" sz="1400" dirty="0"/>
              <a:t>, Reps, and Roles</a:t>
            </a:r>
          </a:p>
          <a:p>
            <a:r>
              <a:rPr lang="en-US" sz="1800" dirty="0" smtClean="0"/>
              <a:t>Create </a:t>
            </a:r>
            <a:r>
              <a:rPr lang="en-US" sz="1800" dirty="0"/>
              <a:t>a CCSDS Registry Management Policy YB to define the new approach and identify global, cross-cutting, registry type / role / ownership rules, policies, and processes</a:t>
            </a:r>
          </a:p>
          <a:p>
            <a:r>
              <a:rPr lang="en-US" sz="1800" dirty="0" smtClean="0"/>
              <a:t>Revise </a:t>
            </a:r>
            <a:r>
              <a:rPr lang="en-US" sz="1800" dirty="0"/>
              <a:t>the SCID registry document (CCSDS 320x0b6) to </a:t>
            </a:r>
            <a:r>
              <a:rPr lang="en-US" sz="1800" dirty="0" smtClean="0"/>
              <a:t>align with new </a:t>
            </a:r>
            <a:r>
              <a:rPr lang="en-US" sz="1800" dirty="0"/>
              <a:t>features</a:t>
            </a:r>
          </a:p>
          <a:p>
            <a:r>
              <a:rPr lang="en-US" sz="1800" dirty="0"/>
              <a:t>Revise the </a:t>
            </a:r>
            <a:r>
              <a:rPr lang="en-US" sz="1800" dirty="0" smtClean="0"/>
              <a:t>MACAO registry </a:t>
            </a:r>
            <a:r>
              <a:rPr lang="en-US" sz="1800" dirty="0"/>
              <a:t>document (CCSDS </a:t>
            </a:r>
            <a:r>
              <a:rPr lang="en-US" sz="1800" dirty="0" smtClean="0"/>
              <a:t>630x0b6</a:t>
            </a:r>
            <a:r>
              <a:rPr lang="en-US" sz="1800" dirty="0"/>
              <a:t>) to </a:t>
            </a:r>
            <a:r>
              <a:rPr lang="en-US" sz="1800" dirty="0" smtClean="0"/>
              <a:t>align with </a:t>
            </a:r>
            <a:r>
              <a:rPr lang="en-US" sz="1800" dirty="0"/>
              <a:t>new features</a:t>
            </a:r>
          </a:p>
          <a:p>
            <a:endParaRPr lang="en-US" sz="1800" dirty="0" smtClean="0"/>
          </a:p>
          <a:p>
            <a:endParaRPr lang="en-US" sz="1800" dirty="0"/>
          </a:p>
        </p:txBody>
      </p:sp>
      <p:sp>
        <p:nvSpPr>
          <p:cNvPr id="4" name="Date Placeholder 3"/>
          <p:cNvSpPr>
            <a:spLocks noGrp="1"/>
          </p:cNvSpPr>
          <p:nvPr>
            <p:ph type="dt" sz="half" idx="10"/>
          </p:nvPr>
        </p:nvSpPr>
        <p:spPr/>
        <p:txBody>
          <a:bodyPr/>
          <a:lstStyle/>
          <a:p>
            <a:pPr>
              <a:defRPr/>
            </a:pPr>
            <a:r>
              <a:rPr lang="en-US" smtClean="0"/>
              <a:t>26 May 2015</a:t>
            </a:r>
            <a:endParaRPr lang="en-US" dirty="0"/>
          </a:p>
        </p:txBody>
      </p:sp>
    </p:spTree>
    <p:extLst>
      <p:ext uri="{BB962C8B-B14F-4D97-AF65-F5344CB8AC3E}">
        <p14:creationId xmlns:p14="http://schemas.microsoft.com/office/powerpoint/2010/main" val="65329994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lstStyle/>
          <a:p>
            <a:r>
              <a:rPr lang="en-US" dirty="0" smtClean="0"/>
              <a:t>Overview</a:t>
            </a:r>
            <a:endParaRPr lang="en-US" dirty="0"/>
          </a:p>
        </p:txBody>
      </p:sp>
      <p:sp>
        <p:nvSpPr>
          <p:cNvPr id="3" name="Content Placeholder 2"/>
          <p:cNvSpPr>
            <a:spLocks noGrp="1"/>
          </p:cNvSpPr>
          <p:nvPr>
            <p:ph idx="1"/>
          </p:nvPr>
        </p:nvSpPr>
        <p:spPr>
          <a:xfrm>
            <a:off x="457200" y="762000"/>
            <a:ext cx="8229600" cy="5638800"/>
          </a:xfrm>
        </p:spPr>
        <p:txBody>
          <a:bodyPr/>
          <a:lstStyle/>
          <a:p>
            <a:pPr lvl="1"/>
            <a:r>
              <a:rPr lang="en-US" sz="1800" dirty="0"/>
              <a:t>Over time CCSDS has created a number of different registries, registry policies, and registration </a:t>
            </a:r>
            <a:r>
              <a:rPr lang="en-US" sz="1800" dirty="0" smtClean="0"/>
              <a:t>organizations, most in the SANA</a:t>
            </a:r>
            <a:endParaRPr lang="en-US" sz="1800" dirty="0"/>
          </a:p>
          <a:p>
            <a:pPr lvl="2"/>
            <a:r>
              <a:rPr lang="en-US" sz="1400" dirty="0" smtClean="0"/>
              <a:t>SCID Registry</a:t>
            </a:r>
          </a:p>
          <a:p>
            <a:pPr lvl="2"/>
            <a:r>
              <a:rPr lang="en-US" sz="1400" dirty="0" smtClean="0"/>
              <a:t>MACAO Registry</a:t>
            </a:r>
          </a:p>
          <a:p>
            <a:pPr lvl="2"/>
            <a:r>
              <a:rPr lang="en-US" sz="1400" dirty="0" smtClean="0"/>
              <a:t>SANA Registries</a:t>
            </a:r>
          </a:p>
          <a:p>
            <a:pPr lvl="2"/>
            <a:r>
              <a:rPr lang="en-US" sz="1400" dirty="0" smtClean="0"/>
              <a:t>CCSDS web site agency, observer &amp; affiliate lists</a:t>
            </a:r>
          </a:p>
          <a:p>
            <a:pPr lvl="2"/>
            <a:endParaRPr lang="en-US" sz="1100" dirty="0"/>
          </a:p>
          <a:p>
            <a:pPr lvl="1"/>
            <a:r>
              <a:rPr lang="en-US" sz="1800" dirty="0" smtClean="0"/>
              <a:t>The early “registries”, were flat files</a:t>
            </a:r>
            <a:r>
              <a:rPr lang="en-US" sz="1800" dirty="0"/>
              <a:t> </a:t>
            </a:r>
            <a:r>
              <a:rPr lang="en-US" sz="1800" dirty="0" smtClean="0"/>
              <a:t>but had documented registry policies and organizational structure; more recent ones tend to be more casually specified, but …</a:t>
            </a:r>
          </a:p>
          <a:p>
            <a:pPr lvl="2"/>
            <a:r>
              <a:rPr lang="en-US" sz="1400" dirty="0" smtClean="0"/>
              <a:t>SCID</a:t>
            </a:r>
            <a:r>
              <a:rPr lang="en-US" sz="1400" dirty="0"/>
              <a:t>, </a:t>
            </a:r>
            <a:r>
              <a:rPr lang="en-US" sz="1400" dirty="0" smtClean="0"/>
              <a:t>CCSDS 320x0: defines the SCID registry, Agency &amp; Agency Head of Delegation (</a:t>
            </a:r>
            <a:r>
              <a:rPr lang="en-US" sz="1400" dirty="0" err="1" smtClean="0"/>
              <a:t>HoD</a:t>
            </a:r>
            <a:r>
              <a:rPr lang="en-US" sz="1400" dirty="0" smtClean="0"/>
              <a:t>), and Agency Representatives (AR)</a:t>
            </a:r>
          </a:p>
          <a:p>
            <a:pPr lvl="2"/>
            <a:r>
              <a:rPr lang="en-US" sz="1400" dirty="0" smtClean="0"/>
              <a:t>CAO &amp; MACAO, </a:t>
            </a:r>
            <a:r>
              <a:rPr lang="en-US" sz="1400" dirty="0"/>
              <a:t>CCSDS </a:t>
            </a:r>
            <a:r>
              <a:rPr lang="en-US" sz="1400" dirty="0" smtClean="0"/>
              <a:t>630x0: defines the Control Authority Agent, Member Agency CAO, and SFDU registries</a:t>
            </a:r>
          </a:p>
          <a:p>
            <a:pPr lvl="2"/>
            <a:r>
              <a:rPr lang="en-US" sz="1400" dirty="0" smtClean="0"/>
              <a:t>Various protocol “magic number” registries: defined in Blue Books, CLCW ID, </a:t>
            </a:r>
            <a:r>
              <a:rPr lang="en-US" sz="1400" dirty="0" err="1" smtClean="0"/>
              <a:t>Encap</a:t>
            </a:r>
            <a:r>
              <a:rPr lang="en-US" sz="1400" dirty="0" smtClean="0"/>
              <a:t> PID, MAP IDs, IP Extension Header</a:t>
            </a:r>
            <a:r>
              <a:rPr lang="en-US" sz="1400" dirty="0"/>
              <a:t>; registration policy is Blue Book change (or not stated)</a:t>
            </a:r>
            <a:endParaRPr lang="en-US" sz="1400" dirty="0" smtClean="0"/>
          </a:p>
          <a:p>
            <a:pPr lvl="2"/>
            <a:r>
              <a:rPr lang="en-US" sz="1400" dirty="0" smtClean="0"/>
              <a:t>Different XML schema registries: defined in Blue Books, </a:t>
            </a:r>
            <a:r>
              <a:rPr lang="en-US" sz="1400" dirty="0" err="1" smtClean="0"/>
              <a:t>Nav</a:t>
            </a:r>
            <a:r>
              <a:rPr lang="en-US" sz="1400" dirty="0" smtClean="0"/>
              <a:t> XML schema, DAI XML schema; registration policy is Blue Book change (or not stated)</a:t>
            </a:r>
          </a:p>
          <a:p>
            <a:pPr lvl="2"/>
            <a:r>
              <a:rPr lang="en-US" sz="1400" dirty="0" smtClean="0"/>
              <a:t>CCSDS Object Identifier (OID) registry: ISO derived, largely SLE, CSTS, and SM; registration policy is SSG</a:t>
            </a:r>
          </a:p>
          <a:p>
            <a:pPr lvl="2"/>
            <a:r>
              <a:rPr lang="en-US" sz="1400" dirty="0" smtClean="0"/>
              <a:t>CCSDS Glossary &amp; Terms: as defined in all CCSDS Blue &amp; Magenta Books (and many Green Books), last updated 12/12/2012; uses an on-line registration form</a:t>
            </a:r>
          </a:p>
          <a:p>
            <a:pPr lvl="2"/>
            <a:r>
              <a:rPr lang="en-US" sz="1400" dirty="0" smtClean="0"/>
              <a:t>SIS AMS Transport Service and LTP Engine Identifiers: defined in Blue Books, but allocated from IANA; registration policy is “CCSDS Agency Representative”, but this just points to the Agencies on the CCSDS website, which lists the CMC members</a:t>
            </a:r>
          </a:p>
          <a:p>
            <a:pPr lvl="1"/>
            <a:r>
              <a:rPr lang="en-US" sz="1800" dirty="0"/>
              <a:t>Most, but not all, include </a:t>
            </a:r>
            <a:r>
              <a:rPr lang="en-US" sz="1800" dirty="0" smtClean="0"/>
              <a:t>some sort of Review </a:t>
            </a:r>
            <a:r>
              <a:rPr lang="en-US" sz="1800" dirty="0"/>
              <a:t>Authority which is usually the WG itself, which </a:t>
            </a:r>
            <a:r>
              <a:rPr lang="en-US" sz="1800" dirty="0" smtClean="0"/>
              <a:t>may, or </a:t>
            </a:r>
            <a:r>
              <a:rPr lang="en-US" sz="1800" dirty="0"/>
              <a:t>may </a:t>
            </a:r>
            <a:r>
              <a:rPr lang="en-US" sz="1800" dirty="0" smtClean="0"/>
              <a:t>not, </a:t>
            </a:r>
            <a:r>
              <a:rPr lang="en-US" sz="1800" dirty="0"/>
              <a:t>persist over time.</a:t>
            </a:r>
          </a:p>
        </p:txBody>
      </p:sp>
      <p:sp>
        <p:nvSpPr>
          <p:cNvPr id="5" name="Date Placeholder 4"/>
          <p:cNvSpPr>
            <a:spLocks noGrp="1"/>
          </p:cNvSpPr>
          <p:nvPr>
            <p:ph type="dt" sz="half" idx="10"/>
          </p:nvPr>
        </p:nvSpPr>
        <p:spPr>
          <a:xfrm>
            <a:off x="0" y="6553200"/>
            <a:ext cx="1731963" cy="268288"/>
          </a:xfrm>
        </p:spPr>
        <p:txBody>
          <a:bodyPr/>
          <a:lstStyle/>
          <a:p>
            <a:pPr>
              <a:defRPr/>
            </a:pPr>
            <a:r>
              <a:rPr lang="en-US" smtClean="0"/>
              <a:t>26 May 2015</a:t>
            </a:r>
            <a:endParaRPr lang="en-US" dirty="0"/>
          </a:p>
        </p:txBody>
      </p:sp>
    </p:spTree>
    <p:extLst>
      <p:ext uri="{BB962C8B-B14F-4D97-AF65-F5344CB8AC3E}">
        <p14:creationId xmlns:p14="http://schemas.microsoft.com/office/powerpoint/2010/main" val="4250412148"/>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67000"/>
            <a:ext cx="8229600" cy="1143000"/>
          </a:xfrm>
        </p:spPr>
        <p:txBody>
          <a:bodyPr/>
          <a:lstStyle/>
          <a:p>
            <a:r>
              <a:rPr lang="en-US" sz="6600" dirty="0" smtClean="0">
                <a:solidFill>
                  <a:srgbClr val="FF0000"/>
                </a:solidFill>
              </a:rPr>
              <a:t>BACKUP</a:t>
            </a:r>
            <a:br>
              <a:rPr lang="en-US" sz="6600" dirty="0" smtClean="0">
                <a:solidFill>
                  <a:srgbClr val="FF0000"/>
                </a:solidFill>
              </a:rPr>
            </a:br>
            <a:r>
              <a:rPr lang="en-US" sz="6600" dirty="0" smtClean="0">
                <a:solidFill>
                  <a:srgbClr val="FF0000"/>
                </a:solidFill>
              </a:rPr>
              <a:t>SLIDES</a:t>
            </a:r>
            <a:endParaRPr lang="en-US" sz="6600" dirty="0">
              <a:solidFill>
                <a:srgbClr val="FF0000"/>
              </a:solidFill>
            </a:endParaRPr>
          </a:p>
        </p:txBody>
      </p:sp>
      <p:sp>
        <p:nvSpPr>
          <p:cNvPr id="4" name="Date Placeholder 3"/>
          <p:cNvSpPr>
            <a:spLocks noGrp="1"/>
          </p:cNvSpPr>
          <p:nvPr>
            <p:ph type="dt" sz="half" idx="10"/>
          </p:nvPr>
        </p:nvSpPr>
        <p:spPr/>
        <p:txBody>
          <a:bodyPr/>
          <a:lstStyle/>
          <a:p>
            <a:pPr>
              <a:defRPr/>
            </a:pPr>
            <a:r>
              <a:rPr lang="en-US" smtClean="0"/>
              <a:t>26 May 2015</a:t>
            </a:r>
            <a:endParaRPr lang="en-US" dirty="0"/>
          </a:p>
        </p:txBody>
      </p:sp>
    </p:spTree>
    <p:extLst>
      <p:ext uri="{BB962C8B-B14F-4D97-AF65-F5344CB8AC3E}">
        <p14:creationId xmlns:p14="http://schemas.microsoft.com/office/powerpoint/2010/main" val="3347663028"/>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p>
            <a:r>
              <a:rPr lang="en-US" dirty="0" smtClean="0">
                <a:solidFill>
                  <a:srgbClr val="0099A6"/>
                </a:solidFill>
              </a:rPr>
              <a:t>SCID Agency </a:t>
            </a:r>
            <a:r>
              <a:rPr lang="en-US" dirty="0">
                <a:solidFill>
                  <a:srgbClr val="0099A6"/>
                </a:solidFill>
              </a:rPr>
              <a:t>/ Representative </a:t>
            </a:r>
            <a:r>
              <a:rPr lang="en-US" dirty="0" smtClean="0">
                <a:solidFill>
                  <a:srgbClr val="0099A6"/>
                </a:solidFill>
              </a:rPr>
              <a:t>View</a:t>
            </a:r>
            <a:endParaRPr lang="en-US" dirty="0">
              <a:solidFill>
                <a:srgbClr val="0099A6"/>
              </a:solidFill>
            </a:endParaRPr>
          </a:p>
        </p:txBody>
      </p:sp>
      <p:sp>
        <p:nvSpPr>
          <p:cNvPr id="4" name="Date Placeholder 3"/>
          <p:cNvSpPr>
            <a:spLocks noGrp="1"/>
          </p:cNvSpPr>
          <p:nvPr>
            <p:ph type="dt" sz="half" idx="10"/>
          </p:nvPr>
        </p:nvSpPr>
        <p:spPr/>
        <p:txBody>
          <a:bodyPr/>
          <a:lstStyle/>
          <a:p>
            <a:pPr>
              <a:defRPr/>
            </a:pPr>
            <a:r>
              <a:rPr lang="en-US" smtClean="0"/>
              <a:t>26 May 2015</a:t>
            </a:r>
            <a:endParaRPr lang="en-US" dirty="0"/>
          </a:p>
        </p:txBody>
      </p:sp>
      <p:sp>
        <p:nvSpPr>
          <p:cNvPr id="5" name="Rounded Rectangle 4"/>
          <p:cNvSpPr/>
          <p:nvPr/>
        </p:nvSpPr>
        <p:spPr bwMode="auto">
          <a:xfrm>
            <a:off x="762000" y="1066800"/>
            <a:ext cx="1524000" cy="914400"/>
          </a:xfrm>
          <a:prstGeom prst="roundRect">
            <a:avLst/>
          </a:prstGeom>
          <a:solidFill>
            <a:srgbClr val="FFFFFF"/>
          </a:solidFill>
          <a:ln w="38100" cap="flat" cmpd="sng" algn="ctr">
            <a:solidFill>
              <a:srgbClr val="618FFD"/>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90000"/>
              </a:lnSpc>
              <a:spcBef>
                <a:spcPct val="0"/>
              </a:spcBef>
              <a:spcAft>
                <a:spcPct val="10000"/>
              </a:spcAft>
              <a:buClrTx/>
              <a:buSzPct val="125000"/>
              <a:buFontTx/>
              <a:buNone/>
              <a:tabLst/>
            </a:pPr>
            <a:r>
              <a:rPr kumimoji="0" lang="en-US" sz="1800" b="1" i="0" u="none" strike="noStrike" cap="none" normalizeH="0" baseline="0" dirty="0" smtClean="0">
                <a:ln>
                  <a:noFill/>
                </a:ln>
                <a:solidFill>
                  <a:schemeClr val="tx1"/>
                </a:solidFill>
                <a:effectLst/>
                <a:latin typeface="Arial" pitchFamily="-107" charset="0"/>
              </a:rPr>
              <a:t>CCSDS Agency /</a:t>
            </a:r>
          </a:p>
          <a:p>
            <a:pPr marL="0" marR="0" indent="0" algn="ctr" defTabSz="914400" rtl="0" eaLnBrk="0" fontAlgn="base" latinLnBrk="0" hangingPunct="0">
              <a:lnSpc>
                <a:spcPct val="90000"/>
              </a:lnSpc>
              <a:spcBef>
                <a:spcPct val="0"/>
              </a:spcBef>
              <a:spcAft>
                <a:spcPct val="10000"/>
              </a:spcAft>
              <a:buClrTx/>
              <a:buSzPct val="125000"/>
              <a:buFontTx/>
              <a:buNone/>
              <a:tabLst/>
            </a:pPr>
            <a:r>
              <a:rPr lang="en-US" sz="1800" dirty="0" smtClean="0">
                <a:latin typeface="Arial" pitchFamily="-107" charset="0"/>
              </a:rPr>
              <a:t>Secretariat</a:t>
            </a:r>
            <a:endParaRPr kumimoji="0" lang="en-US" sz="1800" b="1" i="0" u="none" strike="noStrike" cap="none" normalizeH="0" baseline="0" dirty="0">
              <a:ln>
                <a:noFill/>
              </a:ln>
              <a:solidFill>
                <a:schemeClr val="tx1"/>
              </a:solidFill>
              <a:effectLst/>
              <a:latin typeface="Arial" pitchFamily="-107" charset="0"/>
            </a:endParaRPr>
          </a:p>
        </p:txBody>
      </p:sp>
      <p:sp>
        <p:nvSpPr>
          <p:cNvPr id="6" name="Rounded Rectangle 5"/>
          <p:cNvSpPr/>
          <p:nvPr/>
        </p:nvSpPr>
        <p:spPr bwMode="auto">
          <a:xfrm>
            <a:off x="3657600" y="1600200"/>
            <a:ext cx="2133600" cy="685800"/>
          </a:xfrm>
          <a:prstGeom prst="roundRect">
            <a:avLst/>
          </a:prstGeom>
          <a:solidFill>
            <a:srgbClr val="FFFFFF"/>
          </a:solidFill>
          <a:ln w="38100" cap="flat" cmpd="sng" algn="ctr">
            <a:solidFill>
              <a:srgbClr val="618FFD"/>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90000"/>
              </a:lnSpc>
              <a:spcBef>
                <a:spcPct val="0"/>
              </a:spcBef>
              <a:spcAft>
                <a:spcPct val="10000"/>
              </a:spcAft>
              <a:buClrTx/>
              <a:buSzPct val="125000"/>
              <a:buFontTx/>
              <a:buNone/>
              <a:tabLst/>
            </a:pPr>
            <a:r>
              <a:rPr kumimoji="0" lang="en-US" sz="1800" b="1" i="0" u="none" strike="noStrike" cap="none" normalizeH="0" baseline="0" dirty="0" smtClean="0">
                <a:ln>
                  <a:noFill/>
                </a:ln>
                <a:solidFill>
                  <a:schemeClr val="tx1"/>
                </a:solidFill>
                <a:effectLst/>
                <a:latin typeface="Arial" pitchFamily="-107" charset="0"/>
              </a:rPr>
              <a:t>Affiliate Agency (or Organization)</a:t>
            </a:r>
            <a:endParaRPr kumimoji="0" lang="en-US" sz="1800" b="1" i="0" u="none" strike="noStrike" cap="none" normalizeH="0" baseline="0" dirty="0">
              <a:ln>
                <a:noFill/>
              </a:ln>
              <a:solidFill>
                <a:schemeClr val="tx1"/>
              </a:solidFill>
              <a:effectLst/>
              <a:latin typeface="Arial" pitchFamily="-107" charset="0"/>
            </a:endParaRPr>
          </a:p>
        </p:txBody>
      </p:sp>
      <p:sp>
        <p:nvSpPr>
          <p:cNvPr id="7" name="Rounded Rectangle 6"/>
          <p:cNvSpPr/>
          <p:nvPr/>
        </p:nvSpPr>
        <p:spPr bwMode="auto">
          <a:xfrm>
            <a:off x="5257800" y="4419600"/>
            <a:ext cx="1524000" cy="685800"/>
          </a:xfrm>
          <a:prstGeom prst="roundRect">
            <a:avLst/>
          </a:prstGeom>
          <a:solidFill>
            <a:srgbClr val="FFFFFF"/>
          </a:solidFill>
          <a:ln w="38100" cap="flat" cmpd="sng" algn="ctr">
            <a:solidFill>
              <a:srgbClr val="618FFD"/>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90000"/>
              </a:lnSpc>
              <a:spcBef>
                <a:spcPct val="0"/>
              </a:spcBef>
              <a:spcAft>
                <a:spcPct val="10000"/>
              </a:spcAft>
              <a:buClrTx/>
              <a:buSzPct val="125000"/>
              <a:buFontTx/>
              <a:buNone/>
              <a:tabLst/>
            </a:pPr>
            <a:r>
              <a:rPr kumimoji="0" lang="en-US" sz="1800" b="1" i="0" u="none" strike="noStrike" cap="none" normalizeH="0" baseline="0" dirty="0" smtClean="0">
                <a:ln>
                  <a:noFill/>
                </a:ln>
                <a:solidFill>
                  <a:schemeClr val="tx1"/>
                </a:solidFill>
                <a:effectLst/>
                <a:latin typeface="Arial" pitchFamily="-107" charset="0"/>
              </a:rPr>
              <a:t>Spacecraft</a:t>
            </a:r>
          </a:p>
          <a:p>
            <a:pPr marL="0" marR="0" indent="0" algn="ctr" defTabSz="914400" rtl="0" eaLnBrk="0" fontAlgn="base" latinLnBrk="0" hangingPunct="0">
              <a:lnSpc>
                <a:spcPct val="90000"/>
              </a:lnSpc>
              <a:spcBef>
                <a:spcPct val="0"/>
              </a:spcBef>
              <a:spcAft>
                <a:spcPct val="10000"/>
              </a:spcAft>
              <a:buClrTx/>
              <a:buSzPct val="125000"/>
              <a:buFontTx/>
              <a:buNone/>
              <a:tabLst/>
            </a:pPr>
            <a:r>
              <a:rPr lang="en-US" sz="1800" dirty="0" smtClean="0">
                <a:latin typeface="Arial" pitchFamily="-107" charset="0"/>
              </a:rPr>
              <a:t>SCID / OID</a:t>
            </a:r>
            <a:endParaRPr kumimoji="0" lang="en-US" sz="1800" b="1" i="0" u="none" strike="noStrike" cap="none" normalizeH="0" baseline="0" dirty="0">
              <a:ln>
                <a:noFill/>
              </a:ln>
              <a:solidFill>
                <a:schemeClr val="tx1"/>
              </a:solidFill>
              <a:effectLst/>
              <a:latin typeface="Arial" pitchFamily="-107" charset="0"/>
            </a:endParaRPr>
          </a:p>
        </p:txBody>
      </p:sp>
      <p:sp>
        <p:nvSpPr>
          <p:cNvPr id="8" name="Rounded Rectangle 7"/>
          <p:cNvSpPr/>
          <p:nvPr/>
        </p:nvSpPr>
        <p:spPr bwMode="auto">
          <a:xfrm>
            <a:off x="2060730" y="3048000"/>
            <a:ext cx="1676400" cy="685800"/>
          </a:xfrm>
          <a:prstGeom prst="roundRect">
            <a:avLst/>
          </a:prstGeom>
          <a:solidFill>
            <a:srgbClr val="FFFFFF"/>
          </a:solidFill>
          <a:ln w="38100" cap="flat" cmpd="sng" algn="ctr">
            <a:solidFill>
              <a:srgbClr val="618FFD"/>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90000"/>
              </a:lnSpc>
              <a:spcBef>
                <a:spcPct val="0"/>
              </a:spcBef>
              <a:spcAft>
                <a:spcPct val="10000"/>
              </a:spcAft>
              <a:buClrTx/>
              <a:buSzPct val="125000"/>
              <a:buFontTx/>
              <a:buNone/>
              <a:tabLst/>
            </a:pPr>
            <a:r>
              <a:rPr lang="en-US" sz="1800" dirty="0" smtClean="0">
                <a:latin typeface="Arial" pitchFamily="-107" charset="0"/>
              </a:rPr>
              <a:t>Org Primary</a:t>
            </a:r>
          </a:p>
          <a:p>
            <a:pPr marL="0" marR="0" indent="0" algn="ctr" defTabSz="914400" rtl="0" eaLnBrk="0" fontAlgn="base" latinLnBrk="0" hangingPunct="0">
              <a:lnSpc>
                <a:spcPct val="90000"/>
              </a:lnSpc>
              <a:spcBef>
                <a:spcPct val="0"/>
              </a:spcBef>
              <a:spcAft>
                <a:spcPct val="10000"/>
              </a:spcAft>
              <a:buClrTx/>
              <a:buSzPct val="125000"/>
              <a:buFontTx/>
              <a:buNone/>
              <a:tabLst/>
            </a:pPr>
            <a:r>
              <a:rPr kumimoji="0" lang="en-US" sz="1800" b="1" i="0" u="none" strike="noStrike" cap="none" normalizeH="0" baseline="0" dirty="0" err="1" smtClean="0">
                <a:ln>
                  <a:noFill/>
                </a:ln>
                <a:solidFill>
                  <a:schemeClr val="tx1"/>
                </a:solidFill>
                <a:effectLst/>
                <a:latin typeface="Arial" pitchFamily="-107" charset="0"/>
              </a:rPr>
              <a:t>HoD</a:t>
            </a:r>
            <a:r>
              <a:rPr kumimoji="0" lang="en-US" sz="1800" b="1" i="0" u="none" strike="noStrike" cap="none" normalizeH="0" baseline="0" dirty="0" smtClean="0">
                <a:ln>
                  <a:noFill/>
                </a:ln>
                <a:solidFill>
                  <a:schemeClr val="tx1"/>
                </a:solidFill>
                <a:effectLst/>
                <a:latin typeface="Arial" pitchFamily="-107" charset="0"/>
              </a:rPr>
              <a:t> or </a:t>
            </a:r>
            <a:r>
              <a:rPr kumimoji="0" lang="en-US" sz="1800" b="1" i="0" u="none" strike="noStrike" cap="none" normalizeH="0" baseline="0" dirty="0" err="1" smtClean="0">
                <a:ln>
                  <a:noFill/>
                </a:ln>
                <a:solidFill>
                  <a:schemeClr val="tx1"/>
                </a:solidFill>
                <a:effectLst/>
                <a:latin typeface="Arial" pitchFamily="-107" charset="0"/>
              </a:rPr>
              <a:t>PoC</a:t>
            </a:r>
            <a:endParaRPr kumimoji="0" lang="en-US" sz="1800" b="1" i="0" u="none" strike="noStrike" cap="none" normalizeH="0" baseline="0" dirty="0">
              <a:ln>
                <a:noFill/>
              </a:ln>
              <a:solidFill>
                <a:schemeClr val="tx1"/>
              </a:solidFill>
              <a:effectLst/>
              <a:latin typeface="Arial" pitchFamily="-107" charset="0"/>
            </a:endParaRPr>
          </a:p>
        </p:txBody>
      </p:sp>
      <p:cxnSp>
        <p:nvCxnSpPr>
          <p:cNvPr id="10" name="Straight Arrow Connector 9"/>
          <p:cNvCxnSpPr>
            <a:stCxn id="5" idx="3"/>
            <a:endCxn id="6" idx="1"/>
          </p:cNvCxnSpPr>
          <p:nvPr/>
        </p:nvCxnSpPr>
        <p:spPr bwMode="auto">
          <a:xfrm>
            <a:off x="2286000" y="1524000"/>
            <a:ext cx="1371600" cy="419100"/>
          </a:xfrm>
          <a:prstGeom prst="straightConnector1">
            <a:avLst/>
          </a:prstGeom>
          <a:solidFill>
            <a:srgbClr val="FFFFFF"/>
          </a:solidFill>
          <a:ln w="28575" cap="flat" cmpd="sng" algn="ctr">
            <a:solidFill>
              <a:srgbClr val="000000"/>
            </a:solidFill>
            <a:prstDash val="solid"/>
            <a:round/>
            <a:headEnd type="none" w="med" len="med"/>
            <a:tailEnd type="arrow"/>
          </a:ln>
          <a:effectLst/>
        </p:spPr>
      </p:cxnSp>
      <p:sp>
        <p:nvSpPr>
          <p:cNvPr id="11" name="Rectangle 10"/>
          <p:cNvSpPr/>
          <p:nvPr/>
        </p:nvSpPr>
        <p:spPr>
          <a:xfrm>
            <a:off x="2286000" y="1219200"/>
            <a:ext cx="1531364" cy="307777"/>
          </a:xfrm>
          <a:prstGeom prst="rect">
            <a:avLst/>
          </a:prstGeom>
        </p:spPr>
        <p:txBody>
          <a:bodyPr wrap="none">
            <a:spAutoFit/>
          </a:bodyPr>
          <a:lstStyle/>
          <a:p>
            <a:r>
              <a:rPr lang="en-US" sz="1400" dirty="0" smtClean="0">
                <a:latin typeface="Arial" pitchFamily="-107" charset="0"/>
              </a:rPr>
              <a:t>Sponsors (0…*) </a:t>
            </a:r>
            <a:endParaRPr lang="en-US" sz="1400" dirty="0"/>
          </a:p>
        </p:txBody>
      </p:sp>
      <p:cxnSp>
        <p:nvCxnSpPr>
          <p:cNvPr id="12" name="Straight Arrow Connector 11"/>
          <p:cNvCxnSpPr>
            <a:stCxn id="6" idx="2"/>
            <a:endCxn id="8" idx="0"/>
          </p:cNvCxnSpPr>
          <p:nvPr/>
        </p:nvCxnSpPr>
        <p:spPr bwMode="auto">
          <a:xfrm flipH="1">
            <a:off x="2898930" y="2286000"/>
            <a:ext cx="1825470" cy="762000"/>
          </a:xfrm>
          <a:prstGeom prst="straightConnector1">
            <a:avLst/>
          </a:prstGeom>
          <a:solidFill>
            <a:srgbClr val="FFFFFF"/>
          </a:solidFill>
          <a:ln w="28575" cap="flat" cmpd="sng" algn="ctr">
            <a:solidFill>
              <a:srgbClr val="000000"/>
            </a:solidFill>
            <a:prstDash val="solid"/>
            <a:round/>
            <a:headEnd type="none" w="med" len="med"/>
            <a:tailEnd type="arrow"/>
          </a:ln>
          <a:effectLst/>
        </p:spPr>
      </p:cxnSp>
      <p:cxnSp>
        <p:nvCxnSpPr>
          <p:cNvPr id="15" name="Straight Arrow Connector 14"/>
          <p:cNvCxnSpPr>
            <a:stCxn id="5" idx="2"/>
            <a:endCxn id="8" idx="0"/>
          </p:cNvCxnSpPr>
          <p:nvPr/>
        </p:nvCxnSpPr>
        <p:spPr bwMode="auto">
          <a:xfrm>
            <a:off x="1524000" y="1981200"/>
            <a:ext cx="1374930" cy="1066800"/>
          </a:xfrm>
          <a:prstGeom prst="straightConnector1">
            <a:avLst/>
          </a:prstGeom>
          <a:solidFill>
            <a:srgbClr val="FFFFFF"/>
          </a:solidFill>
          <a:ln w="28575" cap="flat" cmpd="sng" algn="ctr">
            <a:solidFill>
              <a:srgbClr val="000000"/>
            </a:solidFill>
            <a:prstDash val="solid"/>
            <a:round/>
            <a:headEnd type="none" w="med" len="med"/>
            <a:tailEnd type="arrow"/>
          </a:ln>
          <a:effectLst/>
        </p:spPr>
      </p:cxnSp>
      <p:sp>
        <p:nvSpPr>
          <p:cNvPr id="18" name="Rectangle 17"/>
          <p:cNvSpPr/>
          <p:nvPr/>
        </p:nvSpPr>
        <p:spPr>
          <a:xfrm>
            <a:off x="3429000" y="2743200"/>
            <a:ext cx="1132404" cy="307777"/>
          </a:xfrm>
          <a:prstGeom prst="rect">
            <a:avLst/>
          </a:prstGeom>
        </p:spPr>
        <p:txBody>
          <a:bodyPr wrap="none">
            <a:spAutoFit/>
          </a:bodyPr>
          <a:lstStyle/>
          <a:p>
            <a:r>
              <a:rPr lang="en-US" sz="1400" dirty="0" smtClean="0">
                <a:latin typeface="Arial" pitchFamily="-107" charset="0"/>
              </a:rPr>
              <a:t>Org has (1)</a:t>
            </a:r>
            <a:endParaRPr lang="en-US" sz="1400" dirty="0"/>
          </a:p>
        </p:txBody>
      </p:sp>
      <p:cxnSp>
        <p:nvCxnSpPr>
          <p:cNvPr id="22" name="Straight Arrow Connector 21"/>
          <p:cNvCxnSpPr>
            <a:stCxn id="8" idx="2"/>
            <a:endCxn id="25" idx="0"/>
          </p:cNvCxnSpPr>
          <p:nvPr/>
        </p:nvCxnSpPr>
        <p:spPr bwMode="auto">
          <a:xfrm>
            <a:off x="2898930" y="3733800"/>
            <a:ext cx="7418" cy="685800"/>
          </a:xfrm>
          <a:prstGeom prst="straightConnector1">
            <a:avLst/>
          </a:prstGeom>
          <a:solidFill>
            <a:srgbClr val="FFFFFF"/>
          </a:solidFill>
          <a:ln w="28575" cap="flat" cmpd="sng" algn="ctr">
            <a:solidFill>
              <a:srgbClr val="000000"/>
            </a:solidFill>
            <a:prstDash val="solid"/>
            <a:round/>
            <a:headEnd type="none" w="med" len="med"/>
            <a:tailEnd type="arrow"/>
          </a:ln>
          <a:effectLst/>
        </p:spPr>
      </p:cxnSp>
      <p:sp>
        <p:nvSpPr>
          <p:cNvPr id="28" name="Rectangle 27"/>
          <p:cNvSpPr/>
          <p:nvPr/>
        </p:nvSpPr>
        <p:spPr>
          <a:xfrm>
            <a:off x="1524000" y="4038600"/>
            <a:ext cx="1401445" cy="307777"/>
          </a:xfrm>
          <a:prstGeom prst="rect">
            <a:avLst/>
          </a:prstGeom>
        </p:spPr>
        <p:txBody>
          <a:bodyPr wrap="none">
            <a:spAutoFit/>
          </a:bodyPr>
          <a:lstStyle/>
          <a:p>
            <a:r>
              <a:rPr lang="en-US" sz="1400" dirty="0" smtClean="0">
                <a:latin typeface="Arial" pitchFamily="-107" charset="0"/>
              </a:rPr>
              <a:t>Appoints (1..*)</a:t>
            </a:r>
            <a:endParaRPr lang="en-US" sz="1400" dirty="0"/>
          </a:p>
        </p:txBody>
      </p:sp>
      <p:sp>
        <p:nvSpPr>
          <p:cNvPr id="29" name="Rounded Rectangle 28"/>
          <p:cNvSpPr/>
          <p:nvPr/>
        </p:nvSpPr>
        <p:spPr bwMode="auto">
          <a:xfrm>
            <a:off x="2133600" y="4572000"/>
            <a:ext cx="1905000" cy="685800"/>
          </a:xfrm>
          <a:prstGeom prst="roundRect">
            <a:avLst/>
          </a:prstGeom>
          <a:solidFill>
            <a:srgbClr val="FFFFFF"/>
          </a:solidFill>
          <a:ln w="38100" cap="flat" cmpd="sng" algn="ctr">
            <a:solidFill>
              <a:srgbClr val="618FFD"/>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90000"/>
              </a:lnSpc>
              <a:spcBef>
                <a:spcPct val="0"/>
              </a:spcBef>
              <a:spcAft>
                <a:spcPct val="10000"/>
              </a:spcAft>
              <a:buClrTx/>
              <a:buSzPct val="125000"/>
              <a:buFontTx/>
              <a:buNone/>
              <a:tabLst/>
            </a:pPr>
            <a:endParaRPr kumimoji="0" lang="en-US" sz="1800" b="1" i="0" u="none" strike="noStrike" cap="none" normalizeH="0" baseline="0" dirty="0">
              <a:ln>
                <a:noFill/>
              </a:ln>
              <a:solidFill>
                <a:schemeClr val="tx1"/>
              </a:solidFill>
              <a:effectLst/>
              <a:latin typeface="Arial" pitchFamily="-107" charset="0"/>
            </a:endParaRPr>
          </a:p>
        </p:txBody>
      </p:sp>
      <p:sp>
        <p:nvSpPr>
          <p:cNvPr id="25" name="Rounded Rectangle 24"/>
          <p:cNvSpPr/>
          <p:nvPr/>
        </p:nvSpPr>
        <p:spPr bwMode="auto">
          <a:xfrm>
            <a:off x="1953848" y="4419600"/>
            <a:ext cx="1905000" cy="685800"/>
          </a:xfrm>
          <a:prstGeom prst="roundRect">
            <a:avLst/>
          </a:prstGeom>
          <a:solidFill>
            <a:srgbClr val="FFFFFF"/>
          </a:solidFill>
          <a:ln w="38100" cap="flat" cmpd="sng" algn="ctr">
            <a:solidFill>
              <a:srgbClr val="618FFD"/>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90000"/>
              </a:lnSpc>
              <a:spcBef>
                <a:spcPct val="0"/>
              </a:spcBef>
              <a:spcAft>
                <a:spcPct val="10000"/>
              </a:spcAft>
              <a:buClrTx/>
              <a:buSzPct val="125000"/>
              <a:buFontTx/>
              <a:buNone/>
              <a:tabLst/>
            </a:pPr>
            <a:r>
              <a:rPr kumimoji="0" lang="en-US" sz="1800" b="1" i="0" u="none" strike="noStrike" cap="none" normalizeH="0" baseline="0" dirty="0" smtClean="0">
                <a:ln>
                  <a:noFill/>
                </a:ln>
                <a:solidFill>
                  <a:schemeClr val="tx1"/>
                </a:solidFill>
                <a:effectLst/>
                <a:latin typeface="Arial" pitchFamily="-107" charset="0"/>
              </a:rPr>
              <a:t>Org</a:t>
            </a:r>
          </a:p>
          <a:p>
            <a:pPr marL="0" marR="0" indent="0" algn="ctr" defTabSz="914400" rtl="0" eaLnBrk="0" fontAlgn="base" latinLnBrk="0" hangingPunct="0">
              <a:lnSpc>
                <a:spcPct val="90000"/>
              </a:lnSpc>
              <a:spcBef>
                <a:spcPct val="0"/>
              </a:spcBef>
              <a:spcAft>
                <a:spcPct val="10000"/>
              </a:spcAft>
              <a:buClrTx/>
              <a:buSzPct val="125000"/>
              <a:buFontTx/>
              <a:buNone/>
              <a:tabLst/>
            </a:pPr>
            <a:r>
              <a:rPr lang="en-US" sz="1800" dirty="0" smtClean="0">
                <a:latin typeface="Arial" pitchFamily="-107" charset="0"/>
              </a:rPr>
              <a:t>Representative</a:t>
            </a:r>
            <a:endParaRPr kumimoji="0" lang="en-US" sz="1800" b="1" i="0" u="none" strike="noStrike" cap="none" normalizeH="0" baseline="0" dirty="0">
              <a:ln>
                <a:noFill/>
              </a:ln>
              <a:solidFill>
                <a:schemeClr val="tx1"/>
              </a:solidFill>
              <a:effectLst/>
              <a:latin typeface="Arial" pitchFamily="-107" charset="0"/>
            </a:endParaRPr>
          </a:p>
        </p:txBody>
      </p:sp>
      <p:cxnSp>
        <p:nvCxnSpPr>
          <p:cNvPr id="34" name="Straight Arrow Connector 33"/>
          <p:cNvCxnSpPr>
            <a:stCxn id="25" idx="3"/>
            <a:endCxn id="7" idx="1"/>
          </p:cNvCxnSpPr>
          <p:nvPr/>
        </p:nvCxnSpPr>
        <p:spPr bwMode="auto">
          <a:xfrm>
            <a:off x="3858848" y="4762500"/>
            <a:ext cx="1398952" cy="0"/>
          </a:xfrm>
          <a:prstGeom prst="straightConnector1">
            <a:avLst/>
          </a:prstGeom>
          <a:solidFill>
            <a:srgbClr val="FFFFFF"/>
          </a:solidFill>
          <a:ln w="28575" cap="flat" cmpd="sng" algn="ctr">
            <a:solidFill>
              <a:srgbClr val="000000"/>
            </a:solidFill>
            <a:prstDash val="solid"/>
            <a:round/>
            <a:headEnd type="none" w="med" len="med"/>
            <a:tailEnd type="arrow"/>
          </a:ln>
          <a:effectLst/>
        </p:spPr>
      </p:cxnSp>
      <p:sp>
        <p:nvSpPr>
          <p:cNvPr id="46" name="Rectangle 45"/>
          <p:cNvSpPr/>
          <p:nvPr/>
        </p:nvSpPr>
        <p:spPr>
          <a:xfrm>
            <a:off x="2743200" y="5257800"/>
            <a:ext cx="1391890" cy="307777"/>
          </a:xfrm>
          <a:prstGeom prst="rect">
            <a:avLst/>
          </a:prstGeom>
        </p:spPr>
        <p:txBody>
          <a:bodyPr wrap="none">
            <a:spAutoFit/>
          </a:bodyPr>
          <a:lstStyle/>
          <a:p>
            <a:r>
              <a:rPr lang="en-US" sz="1400" dirty="0" smtClean="0">
                <a:latin typeface="Arial" pitchFamily="-107" charset="0"/>
              </a:rPr>
              <a:t>Has Role (1..*)</a:t>
            </a:r>
            <a:endParaRPr lang="en-US" sz="1400" dirty="0"/>
          </a:p>
        </p:txBody>
      </p:sp>
      <p:sp>
        <p:nvSpPr>
          <p:cNvPr id="50" name="Rectangle 49"/>
          <p:cNvSpPr/>
          <p:nvPr/>
        </p:nvSpPr>
        <p:spPr>
          <a:xfrm>
            <a:off x="4203212" y="4431811"/>
            <a:ext cx="992842" cy="307777"/>
          </a:xfrm>
          <a:prstGeom prst="rect">
            <a:avLst/>
          </a:prstGeom>
        </p:spPr>
        <p:txBody>
          <a:bodyPr wrap="none">
            <a:spAutoFit/>
          </a:bodyPr>
          <a:lstStyle/>
          <a:p>
            <a:r>
              <a:rPr lang="en-US" sz="1400" dirty="0" smtClean="0">
                <a:latin typeface="Arial" pitchFamily="-107" charset="0"/>
              </a:rPr>
              <a:t>Requests</a:t>
            </a:r>
            <a:endParaRPr lang="en-US" sz="1400" dirty="0"/>
          </a:p>
        </p:txBody>
      </p:sp>
      <p:sp>
        <p:nvSpPr>
          <p:cNvPr id="52" name="Rectangle 51"/>
          <p:cNvSpPr/>
          <p:nvPr/>
        </p:nvSpPr>
        <p:spPr>
          <a:xfrm>
            <a:off x="6324600" y="1040249"/>
            <a:ext cx="1905000" cy="1200329"/>
          </a:xfrm>
          <a:prstGeom prst="rect">
            <a:avLst/>
          </a:prstGeom>
        </p:spPr>
        <p:txBody>
          <a:bodyPr wrap="square">
            <a:spAutoFit/>
          </a:bodyPr>
          <a:lstStyle/>
          <a:p>
            <a:r>
              <a:rPr lang="en-US" sz="1200" dirty="0" smtClean="0">
                <a:solidFill>
                  <a:srgbClr val="FF0000"/>
                </a:solidFill>
                <a:latin typeface="Arial" pitchFamily="-107" charset="0"/>
              </a:rPr>
              <a:t>All of these registries are created and managed by SANA, with their own specific policies. Derived from CCSDS 320x0b6.</a:t>
            </a:r>
            <a:endParaRPr lang="en-US" sz="1200" dirty="0">
              <a:solidFill>
                <a:srgbClr val="FF0000"/>
              </a:solidFill>
            </a:endParaRPr>
          </a:p>
        </p:txBody>
      </p:sp>
      <p:cxnSp>
        <p:nvCxnSpPr>
          <p:cNvPr id="35" name="Straight Arrow Connector 34"/>
          <p:cNvCxnSpPr>
            <a:stCxn id="6" idx="2"/>
            <a:endCxn id="7" idx="0"/>
          </p:cNvCxnSpPr>
          <p:nvPr/>
        </p:nvCxnSpPr>
        <p:spPr bwMode="auto">
          <a:xfrm>
            <a:off x="4724400" y="2286000"/>
            <a:ext cx="1295400" cy="2133600"/>
          </a:xfrm>
          <a:prstGeom prst="straightConnector1">
            <a:avLst/>
          </a:prstGeom>
          <a:solidFill>
            <a:srgbClr val="FFFFFF"/>
          </a:solidFill>
          <a:ln w="28575" cap="flat" cmpd="sng" algn="ctr">
            <a:solidFill>
              <a:srgbClr val="000000"/>
            </a:solidFill>
            <a:prstDash val="solid"/>
            <a:round/>
            <a:headEnd type="none" w="med" len="med"/>
            <a:tailEnd type="arrow"/>
          </a:ln>
          <a:effectLst/>
        </p:spPr>
      </p:cxnSp>
      <p:sp>
        <p:nvSpPr>
          <p:cNvPr id="39" name="Rectangle 38"/>
          <p:cNvSpPr/>
          <p:nvPr/>
        </p:nvSpPr>
        <p:spPr>
          <a:xfrm>
            <a:off x="5867400" y="3959423"/>
            <a:ext cx="1302034" cy="307777"/>
          </a:xfrm>
          <a:prstGeom prst="rect">
            <a:avLst/>
          </a:prstGeom>
        </p:spPr>
        <p:txBody>
          <a:bodyPr wrap="none">
            <a:spAutoFit/>
          </a:bodyPr>
          <a:lstStyle/>
          <a:p>
            <a:r>
              <a:rPr lang="en-US" sz="1400" dirty="0" smtClean="0">
                <a:latin typeface="Arial" pitchFamily="-107" charset="0"/>
              </a:rPr>
              <a:t>Org has (1..*)</a:t>
            </a:r>
            <a:endParaRPr lang="en-US" sz="1400" dirty="0"/>
          </a:p>
        </p:txBody>
      </p:sp>
    </p:spTree>
    <p:extLst>
      <p:ext uri="{BB962C8B-B14F-4D97-AF65-F5344CB8AC3E}">
        <p14:creationId xmlns:p14="http://schemas.microsoft.com/office/powerpoint/2010/main" val="3909780891"/>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p>
            <a:r>
              <a:rPr lang="en-US" dirty="0" smtClean="0">
                <a:solidFill>
                  <a:srgbClr val="0099A6"/>
                </a:solidFill>
              </a:rPr>
              <a:t>MACAO Agency </a:t>
            </a:r>
            <a:r>
              <a:rPr lang="en-US" dirty="0">
                <a:solidFill>
                  <a:srgbClr val="0099A6"/>
                </a:solidFill>
              </a:rPr>
              <a:t>/ Representative </a:t>
            </a:r>
            <a:r>
              <a:rPr lang="en-US" dirty="0" smtClean="0">
                <a:solidFill>
                  <a:srgbClr val="0099A6"/>
                </a:solidFill>
              </a:rPr>
              <a:t>View</a:t>
            </a:r>
            <a:endParaRPr lang="en-US" dirty="0">
              <a:solidFill>
                <a:srgbClr val="0099A6"/>
              </a:solidFill>
            </a:endParaRPr>
          </a:p>
        </p:txBody>
      </p:sp>
      <p:sp>
        <p:nvSpPr>
          <p:cNvPr id="4" name="Date Placeholder 3"/>
          <p:cNvSpPr>
            <a:spLocks noGrp="1"/>
          </p:cNvSpPr>
          <p:nvPr>
            <p:ph type="dt" sz="half" idx="10"/>
          </p:nvPr>
        </p:nvSpPr>
        <p:spPr/>
        <p:txBody>
          <a:bodyPr/>
          <a:lstStyle/>
          <a:p>
            <a:pPr>
              <a:defRPr/>
            </a:pPr>
            <a:r>
              <a:rPr lang="en-US" smtClean="0"/>
              <a:t>26 May 2015</a:t>
            </a:r>
            <a:endParaRPr lang="en-US" dirty="0"/>
          </a:p>
        </p:txBody>
      </p:sp>
      <p:sp>
        <p:nvSpPr>
          <p:cNvPr id="5" name="Rounded Rectangle 4"/>
          <p:cNvSpPr/>
          <p:nvPr/>
        </p:nvSpPr>
        <p:spPr bwMode="auto">
          <a:xfrm>
            <a:off x="457200" y="1066800"/>
            <a:ext cx="1524000" cy="914400"/>
          </a:xfrm>
          <a:prstGeom prst="roundRect">
            <a:avLst/>
          </a:prstGeom>
          <a:solidFill>
            <a:srgbClr val="FFFFFF"/>
          </a:solidFill>
          <a:ln w="38100" cap="flat" cmpd="sng" algn="ctr">
            <a:solidFill>
              <a:srgbClr val="618FFD"/>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90000"/>
              </a:lnSpc>
              <a:spcBef>
                <a:spcPct val="0"/>
              </a:spcBef>
              <a:spcAft>
                <a:spcPct val="10000"/>
              </a:spcAft>
              <a:buClrTx/>
              <a:buSzPct val="125000"/>
              <a:buFontTx/>
              <a:buNone/>
              <a:tabLst/>
            </a:pPr>
            <a:r>
              <a:rPr kumimoji="0" lang="en-US" sz="1800" b="1" i="0" u="none" strike="noStrike" cap="none" normalizeH="0" baseline="0" dirty="0" smtClean="0">
                <a:ln>
                  <a:noFill/>
                </a:ln>
                <a:solidFill>
                  <a:schemeClr val="tx1"/>
                </a:solidFill>
                <a:effectLst/>
                <a:latin typeface="Arial" pitchFamily="-107" charset="0"/>
              </a:rPr>
              <a:t>CCSDS Agency /</a:t>
            </a:r>
          </a:p>
          <a:p>
            <a:pPr marL="0" marR="0" indent="0" algn="ctr" defTabSz="914400" rtl="0" eaLnBrk="0" fontAlgn="base" latinLnBrk="0" hangingPunct="0">
              <a:lnSpc>
                <a:spcPct val="90000"/>
              </a:lnSpc>
              <a:spcBef>
                <a:spcPct val="0"/>
              </a:spcBef>
              <a:spcAft>
                <a:spcPct val="10000"/>
              </a:spcAft>
              <a:buClrTx/>
              <a:buSzPct val="125000"/>
              <a:buFontTx/>
              <a:buNone/>
              <a:tabLst/>
            </a:pPr>
            <a:r>
              <a:rPr lang="en-US" sz="1800" dirty="0" smtClean="0">
                <a:latin typeface="Arial" pitchFamily="-107" charset="0"/>
              </a:rPr>
              <a:t>Secretariat</a:t>
            </a:r>
            <a:endParaRPr kumimoji="0" lang="en-US" sz="1800" b="1" i="0" u="none" strike="noStrike" cap="none" normalizeH="0" baseline="0" dirty="0">
              <a:ln>
                <a:noFill/>
              </a:ln>
              <a:solidFill>
                <a:schemeClr val="tx1"/>
              </a:solidFill>
              <a:effectLst/>
              <a:latin typeface="Arial" pitchFamily="-107" charset="0"/>
            </a:endParaRPr>
          </a:p>
        </p:txBody>
      </p:sp>
      <p:sp>
        <p:nvSpPr>
          <p:cNvPr id="6" name="Rounded Rectangle 5"/>
          <p:cNvSpPr/>
          <p:nvPr/>
        </p:nvSpPr>
        <p:spPr bwMode="auto">
          <a:xfrm>
            <a:off x="3352800" y="1600200"/>
            <a:ext cx="2133600" cy="685800"/>
          </a:xfrm>
          <a:prstGeom prst="roundRect">
            <a:avLst/>
          </a:prstGeom>
          <a:solidFill>
            <a:srgbClr val="FFFFFF"/>
          </a:solidFill>
          <a:ln w="38100" cap="flat" cmpd="sng" algn="ctr">
            <a:solidFill>
              <a:srgbClr val="618FFD"/>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90000"/>
              </a:lnSpc>
              <a:spcBef>
                <a:spcPct val="0"/>
              </a:spcBef>
              <a:spcAft>
                <a:spcPct val="10000"/>
              </a:spcAft>
              <a:buClrTx/>
              <a:buSzPct val="125000"/>
              <a:buFontTx/>
              <a:buNone/>
              <a:tabLst/>
            </a:pPr>
            <a:r>
              <a:rPr kumimoji="0" lang="en-US" sz="1800" b="1" i="0" u="none" strike="noStrike" cap="none" normalizeH="0" baseline="0" dirty="0" smtClean="0">
                <a:ln>
                  <a:noFill/>
                </a:ln>
                <a:solidFill>
                  <a:schemeClr val="tx1"/>
                </a:solidFill>
                <a:effectLst/>
                <a:latin typeface="Arial" pitchFamily="-107" charset="0"/>
              </a:rPr>
              <a:t>Affiliate Agency (or Organization)</a:t>
            </a:r>
            <a:endParaRPr kumimoji="0" lang="en-US" sz="1800" b="1" i="0" u="none" strike="noStrike" cap="none" normalizeH="0" baseline="0" dirty="0">
              <a:ln>
                <a:noFill/>
              </a:ln>
              <a:solidFill>
                <a:schemeClr val="tx1"/>
              </a:solidFill>
              <a:effectLst/>
              <a:latin typeface="Arial" pitchFamily="-107" charset="0"/>
            </a:endParaRPr>
          </a:p>
        </p:txBody>
      </p:sp>
      <p:sp>
        <p:nvSpPr>
          <p:cNvPr id="7" name="Rounded Rectangle 6"/>
          <p:cNvSpPr/>
          <p:nvPr/>
        </p:nvSpPr>
        <p:spPr bwMode="auto">
          <a:xfrm>
            <a:off x="4724400" y="4800600"/>
            <a:ext cx="1524000" cy="762000"/>
          </a:xfrm>
          <a:prstGeom prst="roundRect">
            <a:avLst/>
          </a:prstGeom>
          <a:solidFill>
            <a:srgbClr val="FFFFFF"/>
          </a:solidFill>
          <a:ln w="38100" cap="flat" cmpd="sng" algn="ctr">
            <a:solidFill>
              <a:srgbClr val="618FFD"/>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0" hangingPunct="0">
              <a:lnSpc>
                <a:spcPct val="90000"/>
              </a:lnSpc>
              <a:spcAft>
                <a:spcPct val="10000"/>
              </a:spcAft>
              <a:buSzPct val="125000"/>
            </a:pPr>
            <a:endParaRPr lang="en-US" sz="1400" dirty="0">
              <a:latin typeface="Arial" pitchFamily="-107" charset="0"/>
            </a:endParaRPr>
          </a:p>
        </p:txBody>
      </p:sp>
      <p:sp>
        <p:nvSpPr>
          <p:cNvPr id="8" name="Rounded Rectangle 7"/>
          <p:cNvSpPr/>
          <p:nvPr/>
        </p:nvSpPr>
        <p:spPr bwMode="auto">
          <a:xfrm>
            <a:off x="1755930" y="3048000"/>
            <a:ext cx="1676400" cy="685800"/>
          </a:xfrm>
          <a:prstGeom prst="roundRect">
            <a:avLst/>
          </a:prstGeom>
          <a:solidFill>
            <a:srgbClr val="FFFFFF"/>
          </a:solidFill>
          <a:ln w="38100" cap="flat" cmpd="sng" algn="ctr">
            <a:solidFill>
              <a:srgbClr val="618FFD"/>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90000"/>
              </a:lnSpc>
              <a:spcBef>
                <a:spcPct val="0"/>
              </a:spcBef>
              <a:spcAft>
                <a:spcPct val="10000"/>
              </a:spcAft>
              <a:buClrTx/>
              <a:buSzPct val="125000"/>
              <a:buFontTx/>
              <a:buNone/>
              <a:tabLst/>
            </a:pPr>
            <a:r>
              <a:rPr lang="en-US" sz="1800" dirty="0" smtClean="0">
                <a:latin typeface="Arial" pitchFamily="-107" charset="0"/>
              </a:rPr>
              <a:t>Org Primary</a:t>
            </a:r>
          </a:p>
          <a:p>
            <a:pPr marL="0" marR="0" indent="0" algn="ctr" defTabSz="914400" rtl="0" eaLnBrk="0" fontAlgn="base" latinLnBrk="0" hangingPunct="0">
              <a:lnSpc>
                <a:spcPct val="90000"/>
              </a:lnSpc>
              <a:spcBef>
                <a:spcPct val="0"/>
              </a:spcBef>
              <a:spcAft>
                <a:spcPct val="10000"/>
              </a:spcAft>
              <a:buClrTx/>
              <a:buSzPct val="125000"/>
              <a:buFontTx/>
              <a:buNone/>
              <a:tabLst/>
            </a:pPr>
            <a:r>
              <a:rPr kumimoji="0" lang="en-US" sz="1800" b="1" i="0" u="none" strike="noStrike" cap="none" normalizeH="0" baseline="0" dirty="0" err="1" smtClean="0">
                <a:ln>
                  <a:noFill/>
                </a:ln>
                <a:solidFill>
                  <a:schemeClr val="tx1"/>
                </a:solidFill>
                <a:effectLst/>
                <a:latin typeface="Arial" pitchFamily="-107" charset="0"/>
              </a:rPr>
              <a:t>HoD</a:t>
            </a:r>
            <a:r>
              <a:rPr kumimoji="0" lang="en-US" sz="1800" b="1" i="0" u="none" strike="noStrike" cap="none" normalizeH="0" baseline="0" dirty="0" smtClean="0">
                <a:ln>
                  <a:noFill/>
                </a:ln>
                <a:solidFill>
                  <a:schemeClr val="tx1"/>
                </a:solidFill>
                <a:effectLst/>
                <a:latin typeface="Arial" pitchFamily="-107" charset="0"/>
              </a:rPr>
              <a:t> or </a:t>
            </a:r>
            <a:r>
              <a:rPr kumimoji="0" lang="en-US" sz="1800" b="1" i="0" u="none" strike="noStrike" cap="none" normalizeH="0" baseline="0" dirty="0" err="1" smtClean="0">
                <a:ln>
                  <a:noFill/>
                </a:ln>
                <a:solidFill>
                  <a:schemeClr val="tx1"/>
                </a:solidFill>
                <a:effectLst/>
                <a:latin typeface="Arial" pitchFamily="-107" charset="0"/>
              </a:rPr>
              <a:t>PoC</a:t>
            </a:r>
            <a:endParaRPr kumimoji="0" lang="en-US" sz="1800" b="1" i="0" u="none" strike="noStrike" cap="none" normalizeH="0" baseline="0" dirty="0">
              <a:ln>
                <a:noFill/>
              </a:ln>
              <a:solidFill>
                <a:schemeClr val="tx1"/>
              </a:solidFill>
              <a:effectLst/>
              <a:latin typeface="Arial" pitchFamily="-107" charset="0"/>
            </a:endParaRPr>
          </a:p>
        </p:txBody>
      </p:sp>
      <p:cxnSp>
        <p:nvCxnSpPr>
          <p:cNvPr id="10" name="Straight Arrow Connector 9"/>
          <p:cNvCxnSpPr>
            <a:stCxn id="5" idx="3"/>
            <a:endCxn id="6" idx="1"/>
          </p:cNvCxnSpPr>
          <p:nvPr/>
        </p:nvCxnSpPr>
        <p:spPr bwMode="auto">
          <a:xfrm>
            <a:off x="1981200" y="1524000"/>
            <a:ext cx="1371600" cy="419100"/>
          </a:xfrm>
          <a:prstGeom prst="straightConnector1">
            <a:avLst/>
          </a:prstGeom>
          <a:solidFill>
            <a:srgbClr val="FFFFFF"/>
          </a:solidFill>
          <a:ln w="28575" cap="flat" cmpd="sng" algn="ctr">
            <a:solidFill>
              <a:srgbClr val="000000"/>
            </a:solidFill>
            <a:prstDash val="solid"/>
            <a:round/>
            <a:headEnd type="none" w="med" len="med"/>
            <a:tailEnd type="arrow"/>
          </a:ln>
          <a:effectLst/>
        </p:spPr>
      </p:cxnSp>
      <p:sp>
        <p:nvSpPr>
          <p:cNvPr id="11" name="Rectangle 10"/>
          <p:cNvSpPr/>
          <p:nvPr/>
        </p:nvSpPr>
        <p:spPr>
          <a:xfrm>
            <a:off x="1981200" y="1219200"/>
            <a:ext cx="1531364" cy="307777"/>
          </a:xfrm>
          <a:prstGeom prst="rect">
            <a:avLst/>
          </a:prstGeom>
        </p:spPr>
        <p:txBody>
          <a:bodyPr wrap="none">
            <a:spAutoFit/>
          </a:bodyPr>
          <a:lstStyle/>
          <a:p>
            <a:r>
              <a:rPr lang="en-US" sz="1400" dirty="0" smtClean="0">
                <a:latin typeface="Arial" pitchFamily="-107" charset="0"/>
              </a:rPr>
              <a:t>Sponsors (0…*) </a:t>
            </a:r>
            <a:endParaRPr lang="en-US" sz="1400" dirty="0"/>
          </a:p>
        </p:txBody>
      </p:sp>
      <p:cxnSp>
        <p:nvCxnSpPr>
          <p:cNvPr id="12" name="Straight Arrow Connector 11"/>
          <p:cNvCxnSpPr>
            <a:stCxn id="6" idx="2"/>
            <a:endCxn id="8" idx="0"/>
          </p:cNvCxnSpPr>
          <p:nvPr/>
        </p:nvCxnSpPr>
        <p:spPr bwMode="auto">
          <a:xfrm flipH="1">
            <a:off x="2594130" y="2286000"/>
            <a:ext cx="1825470" cy="762000"/>
          </a:xfrm>
          <a:prstGeom prst="straightConnector1">
            <a:avLst/>
          </a:prstGeom>
          <a:solidFill>
            <a:srgbClr val="FFFFFF"/>
          </a:solidFill>
          <a:ln w="28575" cap="flat" cmpd="sng" algn="ctr">
            <a:solidFill>
              <a:srgbClr val="000000"/>
            </a:solidFill>
            <a:prstDash val="solid"/>
            <a:round/>
            <a:headEnd type="none" w="med" len="med"/>
            <a:tailEnd type="arrow"/>
          </a:ln>
          <a:effectLst/>
        </p:spPr>
      </p:cxnSp>
      <p:cxnSp>
        <p:nvCxnSpPr>
          <p:cNvPr id="15" name="Straight Arrow Connector 14"/>
          <p:cNvCxnSpPr>
            <a:stCxn id="5" idx="2"/>
            <a:endCxn id="8" idx="0"/>
          </p:cNvCxnSpPr>
          <p:nvPr/>
        </p:nvCxnSpPr>
        <p:spPr bwMode="auto">
          <a:xfrm>
            <a:off x="1219200" y="1981200"/>
            <a:ext cx="1374930" cy="1066800"/>
          </a:xfrm>
          <a:prstGeom prst="straightConnector1">
            <a:avLst/>
          </a:prstGeom>
          <a:solidFill>
            <a:srgbClr val="FFFFFF"/>
          </a:solidFill>
          <a:ln w="28575" cap="flat" cmpd="sng" algn="ctr">
            <a:solidFill>
              <a:srgbClr val="000000"/>
            </a:solidFill>
            <a:prstDash val="solid"/>
            <a:round/>
            <a:headEnd type="none" w="med" len="med"/>
            <a:tailEnd type="arrow"/>
          </a:ln>
          <a:effectLst/>
        </p:spPr>
      </p:cxnSp>
      <p:sp>
        <p:nvSpPr>
          <p:cNvPr id="18" name="Rectangle 17"/>
          <p:cNvSpPr/>
          <p:nvPr/>
        </p:nvSpPr>
        <p:spPr>
          <a:xfrm>
            <a:off x="3124200" y="2743200"/>
            <a:ext cx="1132404" cy="307777"/>
          </a:xfrm>
          <a:prstGeom prst="rect">
            <a:avLst/>
          </a:prstGeom>
        </p:spPr>
        <p:txBody>
          <a:bodyPr wrap="none">
            <a:spAutoFit/>
          </a:bodyPr>
          <a:lstStyle/>
          <a:p>
            <a:r>
              <a:rPr lang="en-US" sz="1400" dirty="0" smtClean="0">
                <a:latin typeface="Arial" pitchFamily="-107" charset="0"/>
              </a:rPr>
              <a:t>Org has (1)</a:t>
            </a:r>
            <a:endParaRPr lang="en-US" sz="1400" dirty="0"/>
          </a:p>
        </p:txBody>
      </p:sp>
      <p:cxnSp>
        <p:nvCxnSpPr>
          <p:cNvPr id="22" name="Straight Arrow Connector 21"/>
          <p:cNvCxnSpPr>
            <a:stCxn id="8" idx="2"/>
            <a:endCxn id="25" idx="0"/>
          </p:cNvCxnSpPr>
          <p:nvPr/>
        </p:nvCxnSpPr>
        <p:spPr bwMode="auto">
          <a:xfrm>
            <a:off x="2594130" y="3733800"/>
            <a:ext cx="7418" cy="685800"/>
          </a:xfrm>
          <a:prstGeom prst="straightConnector1">
            <a:avLst/>
          </a:prstGeom>
          <a:solidFill>
            <a:srgbClr val="FFFFFF"/>
          </a:solidFill>
          <a:ln w="28575" cap="flat" cmpd="sng" algn="ctr">
            <a:solidFill>
              <a:srgbClr val="000000"/>
            </a:solidFill>
            <a:prstDash val="solid"/>
            <a:round/>
            <a:headEnd type="none" w="med" len="med"/>
            <a:tailEnd type="arrow"/>
          </a:ln>
          <a:effectLst/>
        </p:spPr>
      </p:cxnSp>
      <p:sp>
        <p:nvSpPr>
          <p:cNvPr id="28" name="Rectangle 27"/>
          <p:cNvSpPr/>
          <p:nvPr/>
        </p:nvSpPr>
        <p:spPr>
          <a:xfrm>
            <a:off x="1219200" y="4038600"/>
            <a:ext cx="1401445" cy="307777"/>
          </a:xfrm>
          <a:prstGeom prst="rect">
            <a:avLst/>
          </a:prstGeom>
        </p:spPr>
        <p:txBody>
          <a:bodyPr wrap="none">
            <a:spAutoFit/>
          </a:bodyPr>
          <a:lstStyle/>
          <a:p>
            <a:r>
              <a:rPr lang="en-US" sz="1400" dirty="0" smtClean="0">
                <a:latin typeface="Arial" pitchFamily="-107" charset="0"/>
              </a:rPr>
              <a:t>Appoints (1..*)</a:t>
            </a:r>
            <a:endParaRPr lang="en-US" sz="1400" dirty="0"/>
          </a:p>
        </p:txBody>
      </p:sp>
      <p:sp>
        <p:nvSpPr>
          <p:cNvPr id="29" name="Rounded Rectangle 28"/>
          <p:cNvSpPr/>
          <p:nvPr/>
        </p:nvSpPr>
        <p:spPr bwMode="auto">
          <a:xfrm>
            <a:off x="1828800" y="4572000"/>
            <a:ext cx="1905000" cy="685800"/>
          </a:xfrm>
          <a:prstGeom prst="roundRect">
            <a:avLst/>
          </a:prstGeom>
          <a:solidFill>
            <a:srgbClr val="FFFFFF"/>
          </a:solidFill>
          <a:ln w="38100" cap="flat" cmpd="sng" algn="ctr">
            <a:solidFill>
              <a:srgbClr val="618FFD"/>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90000"/>
              </a:lnSpc>
              <a:spcBef>
                <a:spcPct val="0"/>
              </a:spcBef>
              <a:spcAft>
                <a:spcPct val="10000"/>
              </a:spcAft>
              <a:buClrTx/>
              <a:buSzPct val="125000"/>
              <a:buFontTx/>
              <a:buNone/>
              <a:tabLst/>
            </a:pPr>
            <a:endParaRPr kumimoji="0" lang="en-US" sz="1800" b="1" i="0" u="none" strike="noStrike" cap="none" normalizeH="0" baseline="0" dirty="0">
              <a:ln>
                <a:noFill/>
              </a:ln>
              <a:solidFill>
                <a:schemeClr val="tx1"/>
              </a:solidFill>
              <a:effectLst/>
              <a:latin typeface="Arial" pitchFamily="-107" charset="0"/>
            </a:endParaRPr>
          </a:p>
        </p:txBody>
      </p:sp>
      <p:sp>
        <p:nvSpPr>
          <p:cNvPr id="25" name="Rounded Rectangle 24"/>
          <p:cNvSpPr/>
          <p:nvPr/>
        </p:nvSpPr>
        <p:spPr bwMode="auto">
          <a:xfrm>
            <a:off x="1649048" y="4419600"/>
            <a:ext cx="1905000" cy="685800"/>
          </a:xfrm>
          <a:prstGeom prst="roundRect">
            <a:avLst/>
          </a:prstGeom>
          <a:solidFill>
            <a:srgbClr val="FFFFFF"/>
          </a:solidFill>
          <a:ln w="38100" cap="flat" cmpd="sng" algn="ctr">
            <a:solidFill>
              <a:srgbClr val="618FFD"/>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90000"/>
              </a:lnSpc>
              <a:spcBef>
                <a:spcPct val="0"/>
              </a:spcBef>
              <a:spcAft>
                <a:spcPct val="10000"/>
              </a:spcAft>
              <a:buClrTx/>
              <a:buSzPct val="125000"/>
              <a:buFontTx/>
              <a:buNone/>
              <a:tabLst/>
            </a:pPr>
            <a:r>
              <a:rPr kumimoji="0" lang="en-US" sz="1800" b="1" i="0" u="none" strike="noStrike" cap="none" normalizeH="0" baseline="0" dirty="0" smtClean="0">
                <a:ln>
                  <a:noFill/>
                </a:ln>
                <a:solidFill>
                  <a:schemeClr val="tx1"/>
                </a:solidFill>
                <a:effectLst/>
                <a:latin typeface="Arial" pitchFamily="-107" charset="0"/>
              </a:rPr>
              <a:t>Org</a:t>
            </a:r>
          </a:p>
          <a:p>
            <a:pPr marL="0" marR="0" indent="0" algn="ctr" defTabSz="914400" rtl="0" eaLnBrk="0" fontAlgn="base" latinLnBrk="0" hangingPunct="0">
              <a:lnSpc>
                <a:spcPct val="90000"/>
              </a:lnSpc>
              <a:spcBef>
                <a:spcPct val="0"/>
              </a:spcBef>
              <a:spcAft>
                <a:spcPct val="10000"/>
              </a:spcAft>
              <a:buClrTx/>
              <a:buSzPct val="125000"/>
              <a:buFontTx/>
              <a:buNone/>
              <a:tabLst/>
            </a:pPr>
            <a:r>
              <a:rPr lang="en-US" sz="1800" dirty="0" smtClean="0">
                <a:latin typeface="Arial" pitchFamily="-107" charset="0"/>
              </a:rPr>
              <a:t>Representative</a:t>
            </a:r>
            <a:endParaRPr kumimoji="0" lang="en-US" sz="1800" b="1" i="0" u="none" strike="noStrike" cap="none" normalizeH="0" baseline="0" dirty="0">
              <a:ln>
                <a:noFill/>
              </a:ln>
              <a:solidFill>
                <a:schemeClr val="tx1"/>
              </a:solidFill>
              <a:effectLst/>
              <a:latin typeface="Arial" pitchFamily="-107" charset="0"/>
            </a:endParaRPr>
          </a:p>
        </p:txBody>
      </p:sp>
      <p:sp>
        <p:nvSpPr>
          <p:cNvPr id="30" name="Rounded Rectangle 29"/>
          <p:cNvSpPr/>
          <p:nvPr/>
        </p:nvSpPr>
        <p:spPr bwMode="auto">
          <a:xfrm>
            <a:off x="4724400" y="3505200"/>
            <a:ext cx="1524000" cy="762000"/>
          </a:xfrm>
          <a:prstGeom prst="roundRect">
            <a:avLst/>
          </a:prstGeom>
          <a:solidFill>
            <a:srgbClr val="FFFFFF"/>
          </a:solidFill>
          <a:ln w="38100" cap="flat" cmpd="sng" algn="ctr">
            <a:solidFill>
              <a:srgbClr val="618FFD"/>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90000"/>
              </a:lnSpc>
              <a:spcBef>
                <a:spcPct val="0"/>
              </a:spcBef>
              <a:spcAft>
                <a:spcPct val="10000"/>
              </a:spcAft>
              <a:buClrTx/>
              <a:buSzPct val="125000"/>
              <a:buFontTx/>
              <a:buNone/>
              <a:tabLst/>
            </a:pPr>
            <a:r>
              <a:rPr kumimoji="0" lang="en-US" sz="1400" b="1" i="0" u="none" strike="noStrike" cap="none" normalizeH="0" baseline="0" dirty="0" smtClean="0">
                <a:ln>
                  <a:noFill/>
                </a:ln>
                <a:solidFill>
                  <a:schemeClr val="tx1"/>
                </a:solidFill>
                <a:effectLst/>
                <a:latin typeface="Arial" pitchFamily="-107" charset="0"/>
              </a:rPr>
              <a:t>Agency 1 Primary MACAO</a:t>
            </a:r>
            <a:endParaRPr kumimoji="0" lang="en-US" sz="1400" b="1" i="0" u="none" strike="noStrike" cap="none" normalizeH="0" baseline="0" dirty="0">
              <a:ln>
                <a:noFill/>
              </a:ln>
              <a:solidFill>
                <a:schemeClr val="tx1"/>
              </a:solidFill>
              <a:effectLst/>
              <a:latin typeface="Arial" pitchFamily="-107" charset="0"/>
            </a:endParaRPr>
          </a:p>
        </p:txBody>
      </p:sp>
      <p:cxnSp>
        <p:nvCxnSpPr>
          <p:cNvPr id="19" name="Straight Arrow Connector 18"/>
          <p:cNvCxnSpPr>
            <a:stCxn id="29" idx="3"/>
          </p:cNvCxnSpPr>
          <p:nvPr/>
        </p:nvCxnSpPr>
        <p:spPr bwMode="auto">
          <a:xfrm flipV="1">
            <a:off x="3733800" y="4114800"/>
            <a:ext cx="990600" cy="800100"/>
          </a:xfrm>
          <a:prstGeom prst="straightConnector1">
            <a:avLst/>
          </a:prstGeom>
          <a:solidFill>
            <a:srgbClr val="FFFFFF"/>
          </a:solidFill>
          <a:ln w="28575" cap="flat" cmpd="sng" algn="ctr">
            <a:solidFill>
              <a:srgbClr val="000000"/>
            </a:solidFill>
            <a:prstDash val="solid"/>
            <a:round/>
            <a:headEnd type="none" w="med" len="med"/>
            <a:tailEnd type="arrow"/>
          </a:ln>
          <a:effectLst/>
        </p:spPr>
      </p:cxnSp>
      <p:sp>
        <p:nvSpPr>
          <p:cNvPr id="46" name="Rectangle 45"/>
          <p:cNvSpPr/>
          <p:nvPr/>
        </p:nvSpPr>
        <p:spPr>
          <a:xfrm>
            <a:off x="2438400" y="5257800"/>
            <a:ext cx="1391890" cy="307777"/>
          </a:xfrm>
          <a:prstGeom prst="rect">
            <a:avLst/>
          </a:prstGeom>
        </p:spPr>
        <p:txBody>
          <a:bodyPr wrap="none">
            <a:spAutoFit/>
          </a:bodyPr>
          <a:lstStyle/>
          <a:p>
            <a:r>
              <a:rPr lang="en-US" sz="1400" dirty="0" smtClean="0">
                <a:latin typeface="Arial" pitchFamily="-107" charset="0"/>
              </a:rPr>
              <a:t>Has Role (1..*)</a:t>
            </a:r>
            <a:endParaRPr lang="en-US" sz="1400" dirty="0"/>
          </a:p>
        </p:txBody>
      </p:sp>
      <p:sp>
        <p:nvSpPr>
          <p:cNvPr id="47" name="Rectangle 46"/>
          <p:cNvSpPr/>
          <p:nvPr/>
        </p:nvSpPr>
        <p:spPr>
          <a:xfrm>
            <a:off x="3847645" y="4191000"/>
            <a:ext cx="952955" cy="307777"/>
          </a:xfrm>
          <a:prstGeom prst="rect">
            <a:avLst/>
          </a:prstGeom>
        </p:spPr>
        <p:txBody>
          <a:bodyPr wrap="none">
            <a:spAutoFit/>
          </a:bodyPr>
          <a:lstStyle/>
          <a:p>
            <a:r>
              <a:rPr lang="en-US" sz="1400" dirty="0" smtClean="0">
                <a:latin typeface="Arial" pitchFamily="-107" charset="0"/>
              </a:rPr>
              <a:t>Manages</a:t>
            </a:r>
          </a:p>
        </p:txBody>
      </p:sp>
      <p:sp>
        <p:nvSpPr>
          <p:cNvPr id="50" name="Rectangle 49"/>
          <p:cNvSpPr/>
          <p:nvPr/>
        </p:nvSpPr>
        <p:spPr>
          <a:xfrm>
            <a:off x="4495800" y="4495800"/>
            <a:ext cx="1621483" cy="307777"/>
          </a:xfrm>
          <a:prstGeom prst="rect">
            <a:avLst/>
          </a:prstGeom>
        </p:spPr>
        <p:txBody>
          <a:bodyPr wrap="none">
            <a:spAutoFit/>
          </a:bodyPr>
          <a:lstStyle/>
          <a:p>
            <a:r>
              <a:rPr lang="en-US" sz="1400" dirty="0" smtClean="0">
                <a:latin typeface="Arial" pitchFamily="-107" charset="0"/>
              </a:rPr>
              <a:t>Establishes (0..*)</a:t>
            </a:r>
            <a:endParaRPr lang="en-US" sz="1400" dirty="0"/>
          </a:p>
        </p:txBody>
      </p:sp>
      <p:sp>
        <p:nvSpPr>
          <p:cNvPr id="52" name="Rectangle 51"/>
          <p:cNvSpPr/>
          <p:nvPr/>
        </p:nvSpPr>
        <p:spPr>
          <a:xfrm>
            <a:off x="5943600" y="1041737"/>
            <a:ext cx="2590800" cy="1015663"/>
          </a:xfrm>
          <a:prstGeom prst="rect">
            <a:avLst/>
          </a:prstGeom>
        </p:spPr>
        <p:txBody>
          <a:bodyPr wrap="square">
            <a:spAutoFit/>
          </a:bodyPr>
          <a:lstStyle/>
          <a:p>
            <a:r>
              <a:rPr lang="en-US" sz="1200" dirty="0" smtClean="0">
                <a:solidFill>
                  <a:srgbClr val="FF0000"/>
                </a:solidFill>
                <a:latin typeface="Arial" pitchFamily="-107" charset="0"/>
              </a:rPr>
              <a:t>All of these registries are created and managed by SANA, with their own specific policies. Derived from CCSDS 320x0b6 and CCSDS 630x0b2.</a:t>
            </a:r>
            <a:endParaRPr lang="en-US" sz="1200" dirty="0">
              <a:solidFill>
                <a:srgbClr val="FF0000"/>
              </a:solidFill>
            </a:endParaRPr>
          </a:p>
        </p:txBody>
      </p:sp>
      <p:cxnSp>
        <p:nvCxnSpPr>
          <p:cNvPr id="35" name="Straight Arrow Connector 34"/>
          <p:cNvCxnSpPr>
            <a:stCxn id="6" idx="2"/>
            <a:endCxn id="30" idx="0"/>
          </p:cNvCxnSpPr>
          <p:nvPr/>
        </p:nvCxnSpPr>
        <p:spPr bwMode="auto">
          <a:xfrm>
            <a:off x="4419600" y="2286000"/>
            <a:ext cx="1066800" cy="1219200"/>
          </a:xfrm>
          <a:prstGeom prst="straightConnector1">
            <a:avLst/>
          </a:prstGeom>
          <a:solidFill>
            <a:srgbClr val="FFFFFF"/>
          </a:solidFill>
          <a:ln w="28575" cap="flat" cmpd="sng" algn="ctr">
            <a:solidFill>
              <a:srgbClr val="000000"/>
            </a:solidFill>
            <a:prstDash val="solid"/>
            <a:round/>
            <a:headEnd type="none" w="med" len="med"/>
            <a:tailEnd type="arrow"/>
          </a:ln>
          <a:effectLst/>
        </p:spPr>
      </p:cxnSp>
      <p:sp>
        <p:nvSpPr>
          <p:cNvPr id="39" name="Rectangle 38"/>
          <p:cNvSpPr/>
          <p:nvPr/>
        </p:nvSpPr>
        <p:spPr>
          <a:xfrm>
            <a:off x="4031966" y="3197423"/>
            <a:ext cx="1332015" cy="307777"/>
          </a:xfrm>
          <a:prstGeom prst="rect">
            <a:avLst/>
          </a:prstGeom>
        </p:spPr>
        <p:txBody>
          <a:bodyPr wrap="none">
            <a:spAutoFit/>
          </a:bodyPr>
          <a:lstStyle/>
          <a:p>
            <a:r>
              <a:rPr lang="en-US" sz="1400" dirty="0" smtClean="0">
                <a:latin typeface="Arial" pitchFamily="-107" charset="0"/>
              </a:rPr>
              <a:t>Org has (0..1)</a:t>
            </a:r>
            <a:endParaRPr lang="en-US" sz="1400" dirty="0"/>
          </a:p>
        </p:txBody>
      </p:sp>
      <p:sp>
        <p:nvSpPr>
          <p:cNvPr id="33" name="Rounded Rectangle 32"/>
          <p:cNvSpPr/>
          <p:nvPr/>
        </p:nvSpPr>
        <p:spPr bwMode="auto">
          <a:xfrm>
            <a:off x="5715000" y="2438400"/>
            <a:ext cx="1524000" cy="533400"/>
          </a:xfrm>
          <a:prstGeom prst="roundRect">
            <a:avLst/>
          </a:prstGeom>
          <a:solidFill>
            <a:srgbClr val="FFFFFF"/>
          </a:solidFill>
          <a:ln w="38100" cap="flat" cmpd="sng" algn="ctr">
            <a:solidFill>
              <a:srgbClr val="618FFD"/>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90000"/>
              </a:lnSpc>
              <a:spcBef>
                <a:spcPct val="0"/>
              </a:spcBef>
              <a:spcAft>
                <a:spcPct val="10000"/>
              </a:spcAft>
              <a:buClrTx/>
              <a:buSzPct val="125000"/>
              <a:buFontTx/>
              <a:buNone/>
              <a:tabLst/>
            </a:pPr>
            <a:r>
              <a:rPr kumimoji="0" lang="en-US" sz="1400" b="1" i="0" u="none" strike="noStrike" cap="none" normalizeH="0" baseline="0" dirty="0" smtClean="0">
                <a:ln>
                  <a:noFill/>
                </a:ln>
                <a:solidFill>
                  <a:schemeClr val="tx1"/>
                </a:solidFill>
                <a:effectLst/>
                <a:latin typeface="Arial" pitchFamily="-107" charset="0"/>
              </a:rPr>
              <a:t>CA Agent</a:t>
            </a:r>
          </a:p>
          <a:p>
            <a:pPr marL="0" marR="0" indent="0" algn="ctr" defTabSz="914400" rtl="0" eaLnBrk="0" fontAlgn="base" latinLnBrk="0" hangingPunct="0">
              <a:lnSpc>
                <a:spcPct val="90000"/>
              </a:lnSpc>
              <a:spcBef>
                <a:spcPct val="0"/>
              </a:spcBef>
              <a:spcAft>
                <a:spcPct val="10000"/>
              </a:spcAft>
              <a:buClrTx/>
              <a:buSzPct val="125000"/>
              <a:buFontTx/>
              <a:buNone/>
              <a:tabLst/>
            </a:pPr>
            <a:r>
              <a:rPr lang="en-US" sz="1400" dirty="0" smtClean="0">
                <a:latin typeface="Arial" pitchFamily="-107" charset="0"/>
              </a:rPr>
              <a:t>(SANA)</a:t>
            </a:r>
            <a:endParaRPr kumimoji="0" lang="en-US" sz="1400" b="1" i="0" u="none" strike="noStrike" cap="none" normalizeH="0" baseline="0" dirty="0">
              <a:ln>
                <a:noFill/>
              </a:ln>
              <a:solidFill>
                <a:schemeClr val="tx1"/>
              </a:solidFill>
              <a:effectLst/>
              <a:latin typeface="Arial" pitchFamily="-107" charset="0"/>
            </a:endParaRPr>
          </a:p>
        </p:txBody>
      </p:sp>
      <p:sp>
        <p:nvSpPr>
          <p:cNvPr id="40" name="Rounded Rectangle 39"/>
          <p:cNvSpPr/>
          <p:nvPr/>
        </p:nvSpPr>
        <p:spPr bwMode="auto">
          <a:xfrm>
            <a:off x="4876800" y="4953000"/>
            <a:ext cx="1524000" cy="762000"/>
          </a:xfrm>
          <a:prstGeom prst="roundRect">
            <a:avLst/>
          </a:prstGeom>
          <a:solidFill>
            <a:srgbClr val="FFFFFF"/>
          </a:solidFill>
          <a:ln w="38100" cap="flat" cmpd="sng" algn="ctr">
            <a:solidFill>
              <a:srgbClr val="618FFD"/>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0" hangingPunct="0">
              <a:lnSpc>
                <a:spcPct val="90000"/>
              </a:lnSpc>
              <a:spcAft>
                <a:spcPct val="10000"/>
              </a:spcAft>
              <a:buSzPct val="125000"/>
            </a:pPr>
            <a:endParaRPr lang="en-US" sz="1400" dirty="0">
              <a:latin typeface="Arial" pitchFamily="-107" charset="0"/>
            </a:endParaRPr>
          </a:p>
        </p:txBody>
      </p:sp>
      <p:sp>
        <p:nvSpPr>
          <p:cNvPr id="41" name="Rounded Rectangle 40"/>
          <p:cNvSpPr/>
          <p:nvPr/>
        </p:nvSpPr>
        <p:spPr bwMode="auto">
          <a:xfrm>
            <a:off x="5029200" y="5105400"/>
            <a:ext cx="1524000" cy="762000"/>
          </a:xfrm>
          <a:prstGeom prst="roundRect">
            <a:avLst/>
          </a:prstGeom>
          <a:solidFill>
            <a:srgbClr val="FFFFFF"/>
          </a:solidFill>
          <a:ln w="38100" cap="flat" cmpd="sng" algn="ctr">
            <a:solidFill>
              <a:srgbClr val="618FFD"/>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0" hangingPunct="0">
              <a:lnSpc>
                <a:spcPct val="90000"/>
              </a:lnSpc>
              <a:spcAft>
                <a:spcPct val="10000"/>
              </a:spcAft>
              <a:buSzPct val="125000"/>
            </a:pPr>
            <a:r>
              <a:rPr lang="en-US" sz="1400" dirty="0">
                <a:latin typeface="Arial" pitchFamily="-107" charset="0"/>
              </a:rPr>
              <a:t>Agency 1 </a:t>
            </a:r>
            <a:r>
              <a:rPr lang="en-US" sz="1400" dirty="0" smtClean="0">
                <a:latin typeface="Arial" pitchFamily="-107" charset="0"/>
              </a:rPr>
              <a:t>Descendant MACAO</a:t>
            </a:r>
            <a:endParaRPr lang="en-US" sz="1400" dirty="0">
              <a:latin typeface="Arial" pitchFamily="-107" charset="0"/>
            </a:endParaRPr>
          </a:p>
        </p:txBody>
      </p:sp>
      <p:sp>
        <p:nvSpPr>
          <p:cNvPr id="42" name="Rounded Rectangle 41"/>
          <p:cNvSpPr/>
          <p:nvPr/>
        </p:nvSpPr>
        <p:spPr bwMode="auto">
          <a:xfrm>
            <a:off x="6858000" y="4800600"/>
            <a:ext cx="1524000" cy="762000"/>
          </a:xfrm>
          <a:prstGeom prst="roundRect">
            <a:avLst/>
          </a:prstGeom>
          <a:solidFill>
            <a:srgbClr val="FFFFFF"/>
          </a:solidFill>
          <a:ln w="38100" cap="flat" cmpd="sng" algn="ctr">
            <a:solidFill>
              <a:srgbClr val="618FFD"/>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0" hangingPunct="0">
              <a:lnSpc>
                <a:spcPct val="90000"/>
              </a:lnSpc>
              <a:spcAft>
                <a:spcPct val="10000"/>
              </a:spcAft>
              <a:buSzPct val="125000"/>
            </a:pPr>
            <a:endParaRPr lang="en-US" sz="1400" dirty="0">
              <a:latin typeface="Arial" pitchFamily="-107" charset="0"/>
            </a:endParaRPr>
          </a:p>
        </p:txBody>
      </p:sp>
      <p:sp>
        <p:nvSpPr>
          <p:cNvPr id="48" name="Rounded Rectangle 47"/>
          <p:cNvSpPr/>
          <p:nvPr/>
        </p:nvSpPr>
        <p:spPr bwMode="auto">
          <a:xfrm>
            <a:off x="6858000" y="3505200"/>
            <a:ext cx="1524000" cy="762000"/>
          </a:xfrm>
          <a:prstGeom prst="roundRect">
            <a:avLst/>
          </a:prstGeom>
          <a:solidFill>
            <a:srgbClr val="FFFFFF"/>
          </a:solidFill>
          <a:ln w="38100" cap="flat" cmpd="sng" algn="ctr">
            <a:solidFill>
              <a:srgbClr val="618FFD"/>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90000"/>
              </a:lnSpc>
              <a:spcBef>
                <a:spcPct val="0"/>
              </a:spcBef>
              <a:spcAft>
                <a:spcPct val="10000"/>
              </a:spcAft>
              <a:buClrTx/>
              <a:buSzPct val="125000"/>
              <a:buFontTx/>
              <a:buNone/>
              <a:tabLst/>
            </a:pPr>
            <a:r>
              <a:rPr kumimoji="0" lang="en-US" sz="1400" b="1" i="0" u="none" strike="noStrike" cap="none" normalizeH="0" baseline="0" dirty="0" smtClean="0">
                <a:ln>
                  <a:noFill/>
                </a:ln>
                <a:solidFill>
                  <a:schemeClr val="tx1"/>
                </a:solidFill>
                <a:effectLst/>
                <a:latin typeface="Arial" pitchFamily="-107" charset="0"/>
              </a:rPr>
              <a:t>Agency 2 Primary MACAO</a:t>
            </a:r>
            <a:endParaRPr kumimoji="0" lang="en-US" sz="1400" b="1" i="0" u="none" strike="noStrike" cap="none" normalizeH="0" baseline="0" dirty="0">
              <a:ln>
                <a:noFill/>
              </a:ln>
              <a:solidFill>
                <a:schemeClr val="tx1"/>
              </a:solidFill>
              <a:effectLst/>
              <a:latin typeface="Arial" pitchFamily="-107" charset="0"/>
            </a:endParaRPr>
          </a:p>
        </p:txBody>
      </p:sp>
      <p:sp>
        <p:nvSpPr>
          <p:cNvPr id="49" name="Rounded Rectangle 48"/>
          <p:cNvSpPr/>
          <p:nvPr/>
        </p:nvSpPr>
        <p:spPr bwMode="auto">
          <a:xfrm>
            <a:off x="7010400" y="4953000"/>
            <a:ext cx="1524000" cy="762000"/>
          </a:xfrm>
          <a:prstGeom prst="roundRect">
            <a:avLst/>
          </a:prstGeom>
          <a:solidFill>
            <a:srgbClr val="FFFFFF"/>
          </a:solidFill>
          <a:ln w="38100" cap="flat" cmpd="sng" algn="ctr">
            <a:solidFill>
              <a:srgbClr val="618FFD"/>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0" hangingPunct="0">
              <a:lnSpc>
                <a:spcPct val="90000"/>
              </a:lnSpc>
              <a:spcAft>
                <a:spcPct val="10000"/>
              </a:spcAft>
              <a:buSzPct val="125000"/>
            </a:pPr>
            <a:endParaRPr lang="en-US" sz="1400" dirty="0">
              <a:latin typeface="Arial" pitchFamily="-107" charset="0"/>
            </a:endParaRPr>
          </a:p>
        </p:txBody>
      </p:sp>
      <p:sp>
        <p:nvSpPr>
          <p:cNvPr id="51" name="Rounded Rectangle 50"/>
          <p:cNvSpPr/>
          <p:nvPr/>
        </p:nvSpPr>
        <p:spPr bwMode="auto">
          <a:xfrm>
            <a:off x="7162800" y="5105400"/>
            <a:ext cx="1524000" cy="762000"/>
          </a:xfrm>
          <a:prstGeom prst="roundRect">
            <a:avLst/>
          </a:prstGeom>
          <a:solidFill>
            <a:srgbClr val="FFFFFF"/>
          </a:solidFill>
          <a:ln w="38100" cap="flat" cmpd="sng" algn="ctr">
            <a:solidFill>
              <a:srgbClr val="618FFD"/>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0" hangingPunct="0">
              <a:lnSpc>
                <a:spcPct val="90000"/>
              </a:lnSpc>
              <a:spcAft>
                <a:spcPct val="10000"/>
              </a:spcAft>
              <a:buSzPct val="125000"/>
            </a:pPr>
            <a:r>
              <a:rPr lang="en-US" sz="1400" dirty="0">
                <a:latin typeface="Arial" pitchFamily="-107" charset="0"/>
              </a:rPr>
              <a:t>Agency </a:t>
            </a:r>
            <a:r>
              <a:rPr lang="en-US" sz="1400" dirty="0" smtClean="0">
                <a:latin typeface="Arial" pitchFamily="-107" charset="0"/>
              </a:rPr>
              <a:t>2 Descendant MACAO</a:t>
            </a:r>
            <a:endParaRPr lang="en-US" sz="1400" dirty="0">
              <a:latin typeface="Arial" pitchFamily="-107" charset="0"/>
            </a:endParaRPr>
          </a:p>
        </p:txBody>
      </p:sp>
      <p:cxnSp>
        <p:nvCxnSpPr>
          <p:cNvPr id="53" name="Straight Arrow Connector 52"/>
          <p:cNvCxnSpPr>
            <a:stCxn id="33" idx="2"/>
          </p:cNvCxnSpPr>
          <p:nvPr/>
        </p:nvCxnSpPr>
        <p:spPr bwMode="auto">
          <a:xfrm flipH="1">
            <a:off x="6096000" y="2971800"/>
            <a:ext cx="381000" cy="533400"/>
          </a:xfrm>
          <a:prstGeom prst="straightConnector1">
            <a:avLst/>
          </a:prstGeom>
          <a:solidFill>
            <a:srgbClr val="FFFFFF"/>
          </a:solidFill>
          <a:ln w="28575" cap="flat" cmpd="sng" algn="ctr">
            <a:solidFill>
              <a:srgbClr val="000000"/>
            </a:solidFill>
            <a:prstDash val="solid"/>
            <a:round/>
            <a:headEnd type="none" w="med" len="med"/>
            <a:tailEnd type="arrow"/>
          </a:ln>
          <a:effectLst/>
        </p:spPr>
      </p:cxnSp>
      <p:cxnSp>
        <p:nvCxnSpPr>
          <p:cNvPr id="54" name="Straight Arrow Connector 53"/>
          <p:cNvCxnSpPr>
            <a:stCxn id="33" idx="2"/>
          </p:cNvCxnSpPr>
          <p:nvPr/>
        </p:nvCxnSpPr>
        <p:spPr bwMode="auto">
          <a:xfrm>
            <a:off x="6477000" y="2971800"/>
            <a:ext cx="457200" cy="533400"/>
          </a:xfrm>
          <a:prstGeom prst="straightConnector1">
            <a:avLst/>
          </a:prstGeom>
          <a:solidFill>
            <a:srgbClr val="FFFFFF"/>
          </a:solidFill>
          <a:ln w="28575" cap="flat" cmpd="sng" algn="ctr">
            <a:solidFill>
              <a:srgbClr val="000000"/>
            </a:solidFill>
            <a:prstDash val="solid"/>
            <a:round/>
            <a:headEnd type="none" w="med" len="med"/>
            <a:tailEnd type="arrow"/>
          </a:ln>
          <a:effectLst/>
        </p:spPr>
      </p:cxnSp>
      <p:sp>
        <p:nvSpPr>
          <p:cNvPr id="55" name="Rectangle 54"/>
          <p:cNvSpPr/>
          <p:nvPr/>
        </p:nvSpPr>
        <p:spPr>
          <a:xfrm>
            <a:off x="6760517" y="3121223"/>
            <a:ext cx="1621483" cy="307777"/>
          </a:xfrm>
          <a:prstGeom prst="rect">
            <a:avLst/>
          </a:prstGeom>
        </p:spPr>
        <p:txBody>
          <a:bodyPr wrap="none">
            <a:spAutoFit/>
          </a:bodyPr>
          <a:lstStyle/>
          <a:p>
            <a:r>
              <a:rPr lang="en-US" sz="1400" dirty="0" smtClean="0">
                <a:latin typeface="Arial" pitchFamily="-107" charset="0"/>
              </a:rPr>
              <a:t>Establishes (1..*)</a:t>
            </a:r>
            <a:endParaRPr lang="en-US" sz="1400" dirty="0"/>
          </a:p>
        </p:txBody>
      </p:sp>
      <p:cxnSp>
        <p:nvCxnSpPr>
          <p:cNvPr id="34" name="Straight Arrow Connector 33"/>
          <p:cNvCxnSpPr>
            <a:stCxn id="30" idx="2"/>
            <a:endCxn id="41" idx="0"/>
          </p:cNvCxnSpPr>
          <p:nvPr/>
        </p:nvCxnSpPr>
        <p:spPr bwMode="auto">
          <a:xfrm>
            <a:off x="5486400" y="4267200"/>
            <a:ext cx="304800" cy="838200"/>
          </a:xfrm>
          <a:prstGeom prst="straightConnector1">
            <a:avLst/>
          </a:prstGeom>
          <a:solidFill>
            <a:srgbClr val="FFFFFF"/>
          </a:solidFill>
          <a:ln w="28575" cap="flat" cmpd="sng" algn="ctr">
            <a:solidFill>
              <a:srgbClr val="000000"/>
            </a:solidFill>
            <a:prstDash val="solid"/>
            <a:round/>
            <a:headEnd type="none" w="med" len="med"/>
            <a:tailEnd type="arrow"/>
          </a:ln>
          <a:effectLst/>
        </p:spPr>
      </p:cxnSp>
      <p:cxnSp>
        <p:nvCxnSpPr>
          <p:cNvPr id="56" name="Straight Arrow Connector 55"/>
          <p:cNvCxnSpPr>
            <a:stCxn id="48" idx="2"/>
            <a:endCxn id="51" idx="0"/>
          </p:cNvCxnSpPr>
          <p:nvPr/>
        </p:nvCxnSpPr>
        <p:spPr bwMode="auto">
          <a:xfrm>
            <a:off x="7620000" y="4267200"/>
            <a:ext cx="304800" cy="838200"/>
          </a:xfrm>
          <a:prstGeom prst="straightConnector1">
            <a:avLst/>
          </a:prstGeom>
          <a:solidFill>
            <a:srgbClr val="FFFFFF"/>
          </a:solidFill>
          <a:ln w="28575" cap="flat" cmpd="sng" algn="ctr">
            <a:solidFill>
              <a:srgbClr val="000000"/>
            </a:solidFill>
            <a:prstDash val="solid"/>
            <a:round/>
            <a:headEnd type="none" w="med" len="med"/>
            <a:tailEnd type="arrow"/>
          </a:ln>
          <a:effectLst/>
        </p:spPr>
      </p:cxnSp>
      <p:sp>
        <p:nvSpPr>
          <p:cNvPr id="58" name="Rectangle 57"/>
          <p:cNvSpPr/>
          <p:nvPr/>
        </p:nvSpPr>
        <p:spPr>
          <a:xfrm>
            <a:off x="6608117" y="4492823"/>
            <a:ext cx="1621483" cy="307777"/>
          </a:xfrm>
          <a:prstGeom prst="rect">
            <a:avLst/>
          </a:prstGeom>
        </p:spPr>
        <p:txBody>
          <a:bodyPr wrap="none">
            <a:spAutoFit/>
          </a:bodyPr>
          <a:lstStyle/>
          <a:p>
            <a:r>
              <a:rPr lang="en-US" sz="1400" dirty="0" smtClean="0">
                <a:latin typeface="Arial" pitchFamily="-107" charset="0"/>
              </a:rPr>
              <a:t>Establishes (0..*)</a:t>
            </a:r>
            <a:endParaRPr lang="en-US" sz="1400" dirty="0"/>
          </a:p>
        </p:txBody>
      </p:sp>
      <p:cxnSp>
        <p:nvCxnSpPr>
          <p:cNvPr id="60" name="Straight Arrow Connector 59"/>
          <p:cNvCxnSpPr>
            <a:endCxn id="33" idx="1"/>
          </p:cNvCxnSpPr>
          <p:nvPr/>
        </p:nvCxnSpPr>
        <p:spPr bwMode="auto">
          <a:xfrm flipV="1">
            <a:off x="3429000" y="2705100"/>
            <a:ext cx="2286000" cy="1714500"/>
          </a:xfrm>
          <a:prstGeom prst="straightConnector1">
            <a:avLst/>
          </a:prstGeom>
          <a:solidFill>
            <a:srgbClr val="FFFFFF"/>
          </a:solidFill>
          <a:ln w="28575" cap="flat" cmpd="sng" algn="ctr">
            <a:solidFill>
              <a:srgbClr val="000000"/>
            </a:solidFill>
            <a:prstDash val="solid"/>
            <a:round/>
            <a:headEnd type="none" w="med" len="med"/>
            <a:tailEnd type="arrow"/>
          </a:ln>
          <a:effectLst/>
        </p:spPr>
      </p:cxnSp>
      <p:sp>
        <p:nvSpPr>
          <p:cNvPr id="63" name="Rectangle 62"/>
          <p:cNvSpPr/>
          <p:nvPr/>
        </p:nvSpPr>
        <p:spPr>
          <a:xfrm>
            <a:off x="3350558" y="3810000"/>
            <a:ext cx="992842" cy="307777"/>
          </a:xfrm>
          <a:prstGeom prst="rect">
            <a:avLst/>
          </a:prstGeom>
        </p:spPr>
        <p:txBody>
          <a:bodyPr wrap="none">
            <a:spAutoFit/>
          </a:bodyPr>
          <a:lstStyle/>
          <a:p>
            <a:r>
              <a:rPr lang="en-US" sz="1400" dirty="0" smtClean="0">
                <a:latin typeface="Arial" pitchFamily="-107" charset="0"/>
              </a:rPr>
              <a:t>Requests</a:t>
            </a:r>
          </a:p>
        </p:txBody>
      </p:sp>
    </p:spTree>
    <p:extLst>
      <p:ext uri="{BB962C8B-B14F-4D97-AF65-F5344CB8AC3E}">
        <p14:creationId xmlns:p14="http://schemas.microsoft.com/office/powerpoint/2010/main" val="3909780891"/>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SCID Registry Features</a:t>
            </a:r>
            <a:endParaRPr lang="en-US" dirty="0"/>
          </a:p>
        </p:txBody>
      </p:sp>
      <p:sp>
        <p:nvSpPr>
          <p:cNvPr id="3" name="Content Placeholder 2"/>
          <p:cNvSpPr>
            <a:spLocks noGrp="1"/>
          </p:cNvSpPr>
          <p:nvPr>
            <p:ph idx="1"/>
          </p:nvPr>
        </p:nvSpPr>
        <p:spPr>
          <a:xfrm>
            <a:off x="457200" y="990600"/>
            <a:ext cx="8229600" cy="5486400"/>
          </a:xfrm>
        </p:spPr>
        <p:txBody>
          <a:bodyPr/>
          <a:lstStyle/>
          <a:p>
            <a:r>
              <a:rPr lang="en-US" sz="2200" dirty="0" smtClean="0"/>
              <a:t>CCSDS </a:t>
            </a:r>
            <a:r>
              <a:rPr lang="en-US" sz="2200" dirty="0"/>
              <a:t>GSCID assignment procedures (CCSDS </a:t>
            </a:r>
            <a:r>
              <a:rPr lang="en-US" sz="2200" dirty="0" smtClean="0"/>
              <a:t>320x0b6)</a:t>
            </a:r>
            <a:r>
              <a:rPr lang="en-US" sz="2200" dirty="0"/>
              <a:t>.  </a:t>
            </a:r>
            <a:endParaRPr lang="en-US" sz="2200" dirty="0" smtClean="0"/>
          </a:p>
          <a:p>
            <a:r>
              <a:rPr lang="en-US" sz="2200" u="sng" dirty="0" smtClean="0"/>
              <a:t>Defines Agency Representative, </a:t>
            </a:r>
            <a:r>
              <a:rPr lang="en-US" sz="2200" u="sng" dirty="0"/>
              <a:t>assigned by </a:t>
            </a:r>
            <a:r>
              <a:rPr lang="en-US" sz="2200" u="sng" dirty="0" smtClean="0"/>
              <a:t>Agency Head </a:t>
            </a:r>
            <a:r>
              <a:rPr lang="en-US" sz="2200" u="sng" dirty="0"/>
              <a:t>of Delegation (Agency </a:t>
            </a:r>
            <a:r>
              <a:rPr lang="en-US" sz="2200" u="sng" dirty="0" err="1"/>
              <a:t>HoD</a:t>
            </a:r>
            <a:r>
              <a:rPr lang="en-US" sz="2200" u="sng" dirty="0"/>
              <a:t>), to manage the </a:t>
            </a:r>
            <a:r>
              <a:rPr lang="en-US" sz="2200" u="sng" dirty="0" smtClean="0"/>
              <a:t>requesting </a:t>
            </a:r>
            <a:r>
              <a:rPr lang="en-US" sz="2200" u="sng" dirty="0"/>
              <a:t>and relinquishing of CCSDS Spacecraft Identifiers.</a:t>
            </a:r>
            <a:r>
              <a:rPr lang="en-US" sz="2200" dirty="0"/>
              <a:t>  </a:t>
            </a:r>
            <a:endParaRPr lang="en-US" sz="2200" dirty="0" smtClean="0"/>
          </a:p>
          <a:p>
            <a:r>
              <a:rPr lang="en-US" sz="2200" dirty="0" smtClean="0"/>
              <a:t>The CCSDS member agencies (or observer agency) creates an Agency Rep.  There is no guidance for adding observer agencies or other service providers.</a:t>
            </a:r>
          </a:p>
          <a:p>
            <a:r>
              <a:rPr lang="en-US" sz="2200" dirty="0" smtClean="0"/>
              <a:t>"</a:t>
            </a:r>
            <a:r>
              <a:rPr lang="en-US" sz="2200" dirty="0"/>
              <a:t>CCSDS SCID assignment and management, on an international basis, must be viewed as a cooperative effort among the CCSDS Agencies, with each constituent acting as agent for the users under its cognizance."</a:t>
            </a:r>
          </a:p>
          <a:p>
            <a:r>
              <a:rPr lang="en-US" sz="2200" dirty="0"/>
              <a:t>The Secretariat has overall responsibility for managing this registry, and that has now been delegated to the SANA, along with the registry of Agency </a:t>
            </a:r>
            <a:r>
              <a:rPr lang="en-US" sz="2200" dirty="0" err="1"/>
              <a:t>HoD</a:t>
            </a:r>
            <a:r>
              <a:rPr lang="en-US" sz="2200" dirty="0"/>
              <a:t> and Agency Representatives.  The SANA </a:t>
            </a:r>
            <a:r>
              <a:rPr lang="en-US" sz="2200" dirty="0" smtClean="0"/>
              <a:t>Operator acts </a:t>
            </a:r>
            <a:r>
              <a:rPr lang="en-US" sz="2200" dirty="0"/>
              <a:t>as the "</a:t>
            </a:r>
            <a:r>
              <a:rPr lang="en-US" sz="2200" dirty="0" smtClean="0"/>
              <a:t>expert" </a:t>
            </a:r>
            <a:r>
              <a:rPr lang="en-US" sz="2200" dirty="0"/>
              <a:t>for assigning SCIDs</a:t>
            </a:r>
            <a:r>
              <a:rPr lang="en-US" sz="2200" dirty="0" smtClean="0"/>
              <a:t>.</a:t>
            </a:r>
            <a:endParaRPr lang="en-US" sz="2200" dirty="0"/>
          </a:p>
        </p:txBody>
      </p:sp>
      <p:sp>
        <p:nvSpPr>
          <p:cNvPr id="4" name="Date Placeholder 3"/>
          <p:cNvSpPr>
            <a:spLocks noGrp="1"/>
          </p:cNvSpPr>
          <p:nvPr>
            <p:ph type="dt" sz="half" idx="10"/>
          </p:nvPr>
        </p:nvSpPr>
        <p:spPr/>
        <p:txBody>
          <a:bodyPr/>
          <a:lstStyle/>
          <a:p>
            <a:pPr>
              <a:defRPr/>
            </a:pPr>
            <a:r>
              <a:rPr lang="en-US" smtClean="0"/>
              <a:t>26 May 2015</a:t>
            </a:r>
            <a:endParaRPr lang="en-US" dirty="0"/>
          </a:p>
        </p:txBody>
      </p:sp>
    </p:spTree>
    <p:extLst>
      <p:ext uri="{BB962C8B-B14F-4D97-AF65-F5344CB8AC3E}">
        <p14:creationId xmlns:p14="http://schemas.microsoft.com/office/powerpoint/2010/main" val="3199426168"/>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CAO / MACAO </a:t>
            </a:r>
            <a:r>
              <a:rPr lang="en-US" dirty="0"/>
              <a:t>Features</a:t>
            </a:r>
          </a:p>
        </p:txBody>
      </p:sp>
      <p:sp>
        <p:nvSpPr>
          <p:cNvPr id="3" name="Content Placeholder 2"/>
          <p:cNvSpPr>
            <a:spLocks noGrp="1"/>
          </p:cNvSpPr>
          <p:nvPr>
            <p:ph idx="1"/>
          </p:nvPr>
        </p:nvSpPr>
        <p:spPr>
          <a:xfrm>
            <a:off x="381000" y="914400"/>
            <a:ext cx="8229600" cy="5059363"/>
          </a:xfrm>
        </p:spPr>
        <p:txBody>
          <a:bodyPr/>
          <a:lstStyle/>
          <a:p>
            <a:r>
              <a:rPr lang="en-US" sz="2000" dirty="0" smtClean="0"/>
              <a:t>Part of CCSDS SFDU specifications </a:t>
            </a:r>
            <a:r>
              <a:rPr lang="en-US" sz="2000" dirty="0"/>
              <a:t>(CCSDS </a:t>
            </a:r>
            <a:r>
              <a:rPr lang="en-US" sz="2000" dirty="0" smtClean="0"/>
              <a:t>630x0b1)</a:t>
            </a:r>
          </a:p>
          <a:p>
            <a:r>
              <a:rPr lang="en-US" sz="2000" u="sng" dirty="0" smtClean="0"/>
              <a:t>Defines a CCSDS Control </a:t>
            </a:r>
            <a:r>
              <a:rPr lang="en-US" sz="2000" u="sng" dirty="0"/>
              <a:t>Authority Agent (CA Agent) and the Member Agency Control Authority Office (MACAO)</a:t>
            </a:r>
            <a:r>
              <a:rPr lang="en-US" sz="2000" dirty="0"/>
              <a:t>.  </a:t>
            </a:r>
            <a:endParaRPr lang="en-US" sz="2000" dirty="0" smtClean="0"/>
          </a:p>
          <a:p>
            <a:r>
              <a:rPr lang="en-US" sz="2000" dirty="0" smtClean="0"/>
              <a:t>Defines a </a:t>
            </a:r>
            <a:r>
              <a:rPr lang="en-US" sz="2000" dirty="0"/>
              <a:t>hierarchy of CAOs rooted in the CCSDS Secretariat and the CA </a:t>
            </a:r>
            <a:r>
              <a:rPr lang="en-US" sz="2000" dirty="0" smtClean="0"/>
              <a:t>Agent.  The CA Agent was at WDC-A, but that has been defunct for a while.</a:t>
            </a:r>
          </a:p>
          <a:p>
            <a:r>
              <a:rPr lang="en-US" sz="2000" dirty="0" smtClean="0"/>
              <a:t>There is an explicit process for adding “descendent MACAOs”, below agency level </a:t>
            </a:r>
          </a:p>
          <a:p>
            <a:r>
              <a:rPr lang="en-US" sz="2000" dirty="0" smtClean="0"/>
              <a:t>It's </a:t>
            </a:r>
            <a:r>
              <a:rPr lang="en-US" sz="2000" dirty="0"/>
              <a:t>intended purpose when it was </a:t>
            </a:r>
            <a:r>
              <a:rPr lang="en-US" sz="2000" dirty="0" smtClean="0"/>
              <a:t>set up </a:t>
            </a:r>
            <a:r>
              <a:rPr lang="en-US" sz="2000" dirty="0"/>
              <a:t>was to provide the means to </a:t>
            </a:r>
            <a:r>
              <a:rPr lang="en-US" sz="2000" dirty="0" smtClean="0"/>
              <a:t>“manage transfer </a:t>
            </a:r>
            <a:r>
              <a:rPr lang="en-US" sz="2000" dirty="0"/>
              <a:t>and usage of SFDUs by providing data description registration, revision, and dissemination services".  </a:t>
            </a:r>
            <a:endParaRPr lang="en-US" sz="2000" dirty="0" smtClean="0"/>
          </a:p>
          <a:p>
            <a:r>
              <a:rPr lang="en-US" sz="2000" dirty="0" smtClean="0"/>
              <a:t>SFDUs </a:t>
            </a:r>
            <a:r>
              <a:rPr lang="en-US" sz="2000" dirty="0"/>
              <a:t>are still in use, as are the MACAO's, and </a:t>
            </a:r>
            <a:r>
              <a:rPr lang="en-US" sz="2000" dirty="0" smtClean="0"/>
              <a:t>this set of </a:t>
            </a:r>
            <a:r>
              <a:rPr lang="en-US" sz="2000" dirty="0"/>
              <a:t>registries are tied </a:t>
            </a:r>
            <a:r>
              <a:rPr lang="en-US" sz="2000" dirty="0" smtClean="0"/>
              <a:t>in a hierarchical fashion to </a:t>
            </a:r>
            <a:r>
              <a:rPr lang="en-US" sz="2000" dirty="0"/>
              <a:t>space agencies as the </a:t>
            </a:r>
            <a:r>
              <a:rPr lang="en-US" sz="2000" dirty="0" smtClean="0"/>
              <a:t>”authorities”.</a:t>
            </a:r>
          </a:p>
          <a:p>
            <a:r>
              <a:rPr lang="en-US" sz="2000" dirty="0" smtClean="0"/>
              <a:t>The “registries” tend to be specified as flat files on a web page and they are often out of date.</a:t>
            </a:r>
            <a:endParaRPr lang="en-US" sz="2000" dirty="0"/>
          </a:p>
        </p:txBody>
      </p:sp>
      <p:sp>
        <p:nvSpPr>
          <p:cNvPr id="4" name="Date Placeholder 3"/>
          <p:cNvSpPr>
            <a:spLocks noGrp="1"/>
          </p:cNvSpPr>
          <p:nvPr>
            <p:ph type="dt" sz="half" idx="10"/>
          </p:nvPr>
        </p:nvSpPr>
        <p:spPr/>
        <p:txBody>
          <a:bodyPr/>
          <a:lstStyle/>
          <a:p>
            <a:pPr>
              <a:defRPr/>
            </a:pPr>
            <a:r>
              <a:rPr lang="en-US" smtClean="0"/>
              <a:t>26 May 2015</a:t>
            </a:r>
            <a:endParaRPr lang="en-US" dirty="0"/>
          </a:p>
        </p:txBody>
      </p:sp>
    </p:spTree>
    <p:extLst>
      <p:ext uri="{BB962C8B-B14F-4D97-AF65-F5344CB8AC3E}">
        <p14:creationId xmlns:p14="http://schemas.microsoft.com/office/powerpoint/2010/main" val="51124876"/>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NDM XML </a:t>
            </a:r>
            <a:r>
              <a:rPr lang="en-US" dirty="0"/>
              <a:t>Features</a:t>
            </a:r>
          </a:p>
        </p:txBody>
      </p:sp>
      <p:sp>
        <p:nvSpPr>
          <p:cNvPr id="3" name="Content Placeholder 2"/>
          <p:cNvSpPr>
            <a:spLocks noGrp="1"/>
          </p:cNvSpPr>
          <p:nvPr>
            <p:ph idx="1"/>
          </p:nvPr>
        </p:nvSpPr>
        <p:spPr>
          <a:xfrm>
            <a:off x="457200" y="914400"/>
            <a:ext cx="8229600" cy="4983163"/>
          </a:xfrm>
        </p:spPr>
        <p:txBody>
          <a:bodyPr/>
          <a:lstStyle/>
          <a:p>
            <a:r>
              <a:rPr lang="en-US" sz="2000" dirty="0" smtClean="0"/>
              <a:t>CCSDS Navigation specifications in XML (</a:t>
            </a:r>
            <a:r>
              <a:rPr lang="en-US" sz="2000" dirty="0"/>
              <a:t>CCSDS </a:t>
            </a:r>
            <a:r>
              <a:rPr lang="en-US" sz="2000" dirty="0" smtClean="0"/>
              <a:t>505x0).</a:t>
            </a:r>
            <a:endParaRPr lang="en-US" sz="2000" dirty="0"/>
          </a:p>
          <a:p>
            <a:r>
              <a:rPr lang="en-US" sz="2000" u="sng" dirty="0"/>
              <a:t>Defines a </a:t>
            </a:r>
            <a:r>
              <a:rPr lang="en-US" sz="2000" u="sng" dirty="0" smtClean="0"/>
              <a:t>CCSDS Common set of terms and a </a:t>
            </a:r>
            <a:r>
              <a:rPr lang="en-US" sz="2000" u="sng" dirty="0" err="1" smtClean="0"/>
              <a:t>Nav</a:t>
            </a:r>
            <a:r>
              <a:rPr lang="en-US" sz="2000" u="sng" dirty="0" smtClean="0"/>
              <a:t> WG common set of terms across all </a:t>
            </a:r>
            <a:r>
              <a:rPr lang="en-US" sz="2000" u="sng" dirty="0" err="1" smtClean="0"/>
              <a:t>Nav</a:t>
            </a:r>
            <a:r>
              <a:rPr lang="en-US" sz="2000" u="sng" dirty="0" smtClean="0"/>
              <a:t> WG schema.</a:t>
            </a:r>
            <a:r>
              <a:rPr lang="en-US" sz="2000" u="sng" dirty="0"/>
              <a:t> </a:t>
            </a:r>
          </a:p>
          <a:p>
            <a:r>
              <a:rPr lang="en-US" sz="2000" dirty="0" smtClean="0"/>
              <a:t>Includes a </a:t>
            </a:r>
            <a:r>
              <a:rPr lang="en-US" sz="2000" dirty="0"/>
              <a:t>definition </a:t>
            </a:r>
            <a:r>
              <a:rPr lang="en-US" sz="2000" dirty="0" smtClean="0"/>
              <a:t>“originator” that suggests “agency”, but apparently may be of any form, various ones are used in examples.</a:t>
            </a:r>
          </a:p>
          <a:p>
            <a:r>
              <a:rPr lang="en-US" sz="2000" dirty="0" smtClean="0"/>
              <a:t>The original non-XML specs, such as CCSCS 502x0, defined originator as “</a:t>
            </a:r>
            <a:r>
              <a:rPr lang="en-US" sz="2000" dirty="0"/>
              <a:t>Creating agency or operator (value should be specified in an ICD). The country of origin should also be provided where the originator is not a national space agency</a:t>
            </a:r>
            <a:r>
              <a:rPr lang="en-US" sz="2000" dirty="0" smtClean="0"/>
              <a:t>.”</a:t>
            </a:r>
            <a:endParaRPr lang="en-US" sz="2000" dirty="0"/>
          </a:p>
          <a:p>
            <a:r>
              <a:rPr lang="en-US" sz="2000" dirty="0" smtClean="0"/>
              <a:t>Its intended purpose is to specify </a:t>
            </a:r>
            <a:r>
              <a:rPr lang="en-US" sz="2000" dirty="0"/>
              <a:t>a format for use in exchanging spacecraft navigation data. Such exchanges are used for distributing attitude, orbit, and tracking data between space agencies.  </a:t>
            </a:r>
          </a:p>
          <a:p>
            <a:r>
              <a:rPr lang="en-US" sz="2000" dirty="0" smtClean="0"/>
              <a:t>The XML schema are in a set of SANA registries and these are referenced in the spec.</a:t>
            </a:r>
          </a:p>
          <a:p>
            <a:r>
              <a:rPr lang="en-US" sz="2000" dirty="0" smtClean="0"/>
              <a:t>The </a:t>
            </a:r>
            <a:r>
              <a:rPr lang="en-US" sz="2000" dirty="0" err="1" smtClean="0"/>
              <a:t>Nav</a:t>
            </a:r>
            <a:r>
              <a:rPr lang="en-US" sz="2000" dirty="0" smtClean="0"/>
              <a:t> XML schema also define a set of “Common” terms that really belong in some higher level, CCSDS global, registry.</a:t>
            </a:r>
            <a:endParaRPr lang="en-US" sz="2000" dirty="0"/>
          </a:p>
          <a:p>
            <a:endParaRPr lang="en-US" sz="2000" dirty="0"/>
          </a:p>
        </p:txBody>
      </p:sp>
      <p:sp>
        <p:nvSpPr>
          <p:cNvPr id="4" name="Date Placeholder 3"/>
          <p:cNvSpPr>
            <a:spLocks noGrp="1"/>
          </p:cNvSpPr>
          <p:nvPr>
            <p:ph type="dt" sz="half" idx="10"/>
          </p:nvPr>
        </p:nvSpPr>
        <p:spPr/>
        <p:txBody>
          <a:bodyPr/>
          <a:lstStyle/>
          <a:p>
            <a:pPr>
              <a:defRPr/>
            </a:pPr>
            <a:r>
              <a:rPr lang="en-US" smtClean="0"/>
              <a:t>26 May 2015</a:t>
            </a:r>
            <a:endParaRPr lang="en-US" dirty="0"/>
          </a:p>
        </p:txBody>
      </p:sp>
    </p:spTree>
    <p:extLst>
      <p:ext uri="{BB962C8B-B14F-4D97-AF65-F5344CB8AC3E}">
        <p14:creationId xmlns:p14="http://schemas.microsoft.com/office/powerpoint/2010/main" val="768413199"/>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Service Management (SM) </a:t>
            </a:r>
            <a:r>
              <a:rPr lang="en-US" dirty="0"/>
              <a:t>Features</a:t>
            </a:r>
          </a:p>
        </p:txBody>
      </p:sp>
      <p:sp>
        <p:nvSpPr>
          <p:cNvPr id="3" name="Content Placeholder 2"/>
          <p:cNvSpPr>
            <a:spLocks noGrp="1"/>
          </p:cNvSpPr>
          <p:nvPr>
            <p:ph idx="1"/>
          </p:nvPr>
        </p:nvSpPr>
        <p:spPr>
          <a:xfrm>
            <a:off x="457200" y="1066800"/>
            <a:ext cx="8229600" cy="5059363"/>
          </a:xfrm>
        </p:spPr>
        <p:txBody>
          <a:bodyPr/>
          <a:lstStyle/>
          <a:p>
            <a:r>
              <a:rPr lang="en-US" sz="1800" dirty="0" smtClean="0"/>
              <a:t>The current CCSDS SM spec (CCSDS 910x11) includes a set of XML schema. </a:t>
            </a:r>
          </a:p>
          <a:p>
            <a:r>
              <a:rPr lang="en-US" sz="1800" u="sng" dirty="0"/>
              <a:t>Defines </a:t>
            </a:r>
            <a:r>
              <a:rPr lang="en-US" sz="1800" u="sng" dirty="0" smtClean="0"/>
              <a:t>Supported and Supporting Agency, but these are just 256 character strings, there is no defined registry.  The XML schema themselves are defined in a separate CCSDS document (</a:t>
            </a:r>
            <a:r>
              <a:rPr lang="en-US" sz="1800" u="sng" dirty="0"/>
              <a:t>CCSDS-910.11-B-</a:t>
            </a:r>
            <a:r>
              <a:rPr lang="en-US" sz="1800" u="sng" dirty="0" smtClean="0"/>
              <a:t>1_XML_schemas).</a:t>
            </a:r>
            <a:endParaRPr lang="en-US" sz="1800" u="sng" dirty="0"/>
          </a:p>
          <a:p>
            <a:r>
              <a:rPr lang="en-US" sz="1800" dirty="0" smtClean="0"/>
              <a:t>The CSSM is now being de-defined as a set of separate documents, each with their own data formats that probably will use XML schema for exchange, as does NDM XML (CCSDS 902x0).</a:t>
            </a:r>
          </a:p>
          <a:p>
            <a:r>
              <a:rPr lang="en-US" sz="1800" dirty="0" smtClean="0"/>
              <a:t>The concept of </a:t>
            </a:r>
            <a:r>
              <a:rPr lang="en-US" sz="1800" dirty="0"/>
              <a:t>Supported and Supporting </a:t>
            </a:r>
            <a:r>
              <a:rPr lang="en-US" sz="1800" dirty="0" smtClean="0"/>
              <a:t>Agency persists, </a:t>
            </a:r>
            <a:r>
              <a:rPr lang="en-US" sz="1800" dirty="0"/>
              <a:t>but these are just 256 character strings, there </a:t>
            </a:r>
            <a:r>
              <a:rPr lang="en-US" sz="1800" dirty="0" smtClean="0"/>
              <a:t>is not yet a </a:t>
            </a:r>
            <a:r>
              <a:rPr lang="en-US" sz="1800" dirty="0"/>
              <a:t>defined registry</a:t>
            </a:r>
            <a:r>
              <a:rPr lang="en-US" sz="1800" dirty="0" smtClean="0"/>
              <a:t>.</a:t>
            </a:r>
          </a:p>
          <a:p>
            <a:r>
              <a:rPr lang="en-US" sz="1800" dirty="0" smtClean="0"/>
              <a:t>CSSM requires XML schema registries, as well as some form of supported / supporting agency registry.  This is likely to be similar (at least conceptually) to what is referenced in NDM XML.</a:t>
            </a:r>
          </a:p>
          <a:p>
            <a:r>
              <a:rPr lang="en-US" sz="1800" dirty="0" smtClean="0"/>
              <a:t>CSSM (and other services still in work MD-CSTS and SC-CSTS) are planning on using ISO defined OIDs </a:t>
            </a:r>
            <a:r>
              <a:rPr lang="en-US" sz="1800" dirty="0"/>
              <a:t>t</a:t>
            </a:r>
            <a:r>
              <a:rPr lang="en-US" sz="1800" dirty="0" smtClean="0"/>
              <a:t>o reference a new class of entities called Functional Resources.  These will have type definitions in the </a:t>
            </a:r>
            <a:r>
              <a:rPr lang="en-US" sz="1800" dirty="0"/>
              <a:t>CCSDS Object Identifier </a:t>
            </a:r>
            <a:r>
              <a:rPr lang="en-US" sz="1800" dirty="0" smtClean="0"/>
              <a:t>Tree:</a:t>
            </a:r>
          </a:p>
          <a:p>
            <a:pPr lvl="1"/>
            <a:r>
              <a:rPr lang="en-US" sz="1600" dirty="0"/>
              <a:t>{ </a:t>
            </a:r>
            <a:r>
              <a:rPr lang="en-US" sz="1600" dirty="0" err="1"/>
              <a:t>iso</a:t>
            </a:r>
            <a:r>
              <a:rPr lang="en-US" sz="1600" dirty="0"/>
              <a:t>  identified-organization(3) standards-producing-organization(112)  </a:t>
            </a:r>
            <a:r>
              <a:rPr lang="en-US" sz="1600" dirty="0" err="1"/>
              <a:t>ccsds</a:t>
            </a:r>
            <a:r>
              <a:rPr lang="en-US" sz="1600" dirty="0"/>
              <a:t>(4) </a:t>
            </a:r>
            <a:r>
              <a:rPr lang="en-US" sz="1600" dirty="0" err="1"/>
              <a:t>css</a:t>
            </a:r>
            <a:r>
              <a:rPr lang="en-US" sz="1600" dirty="0"/>
              <a:t>(4)  </a:t>
            </a:r>
            <a:r>
              <a:rPr lang="en-US" sz="1600" dirty="0" err="1"/>
              <a:t>crossSupportResources</a:t>
            </a:r>
            <a:r>
              <a:rPr lang="en-US" sz="1600" dirty="0"/>
              <a:t>(2)  </a:t>
            </a:r>
            <a:r>
              <a:rPr lang="en-US" sz="1600" dirty="0" err="1"/>
              <a:t>crossSupportFunctionalities</a:t>
            </a:r>
            <a:r>
              <a:rPr lang="en-US" sz="1600" dirty="0"/>
              <a:t>(1)}</a:t>
            </a:r>
          </a:p>
          <a:p>
            <a:endParaRPr lang="en-US" sz="1800" dirty="0"/>
          </a:p>
        </p:txBody>
      </p:sp>
      <p:sp>
        <p:nvSpPr>
          <p:cNvPr id="4" name="Date Placeholder 3"/>
          <p:cNvSpPr>
            <a:spLocks noGrp="1"/>
          </p:cNvSpPr>
          <p:nvPr>
            <p:ph type="dt" sz="half" idx="10"/>
          </p:nvPr>
        </p:nvSpPr>
        <p:spPr/>
        <p:txBody>
          <a:bodyPr/>
          <a:lstStyle/>
          <a:p>
            <a:pPr>
              <a:defRPr/>
            </a:pPr>
            <a:r>
              <a:rPr lang="en-US" smtClean="0"/>
              <a:t>26 May 2015</a:t>
            </a:r>
            <a:endParaRPr lang="en-US" dirty="0"/>
          </a:p>
        </p:txBody>
      </p:sp>
    </p:spTree>
    <p:extLst>
      <p:ext uri="{BB962C8B-B14F-4D97-AF65-F5344CB8AC3E}">
        <p14:creationId xmlns:p14="http://schemas.microsoft.com/office/powerpoint/2010/main" val="3506706265"/>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Some simple practical steps?</a:t>
            </a:r>
            <a:endParaRPr lang="en-US" dirty="0"/>
          </a:p>
        </p:txBody>
      </p:sp>
      <p:sp>
        <p:nvSpPr>
          <p:cNvPr id="3" name="Content Placeholder 2"/>
          <p:cNvSpPr>
            <a:spLocks noGrp="1"/>
          </p:cNvSpPr>
          <p:nvPr>
            <p:ph idx="1"/>
          </p:nvPr>
        </p:nvSpPr>
        <p:spPr>
          <a:xfrm>
            <a:off x="457200" y="914400"/>
            <a:ext cx="8229600" cy="5715000"/>
          </a:xfrm>
        </p:spPr>
        <p:txBody>
          <a:bodyPr>
            <a:normAutofit/>
          </a:bodyPr>
          <a:lstStyle/>
          <a:p>
            <a:r>
              <a:rPr lang="en-US" sz="2000" dirty="0" smtClean="0"/>
              <a:t>Adjust procedures manual to recommend check of SANA registries for semantic overlaps, </a:t>
            </a:r>
            <a:r>
              <a:rPr lang="en-US" sz="2000" dirty="0" err="1" smtClean="0"/>
              <a:t>etc</a:t>
            </a:r>
            <a:r>
              <a:rPr lang="en-US" sz="2000" dirty="0" smtClean="0"/>
              <a:t>, not just update policy</a:t>
            </a:r>
          </a:p>
          <a:p>
            <a:pPr lvl="1"/>
            <a:r>
              <a:rPr lang="en-US" sz="1800" dirty="0" smtClean="0"/>
              <a:t>Update mandatory SANA Considerations section in pubs manual, </a:t>
            </a:r>
            <a:r>
              <a:rPr lang="en-US" sz="1800" dirty="0" err="1" smtClean="0"/>
              <a:t>etc</a:t>
            </a:r>
            <a:endParaRPr lang="en-US" sz="1800" dirty="0" smtClean="0"/>
          </a:p>
          <a:p>
            <a:pPr lvl="1"/>
            <a:r>
              <a:rPr lang="en-US" sz="1800" dirty="0" smtClean="0"/>
              <a:t>Update to boot-camp slides as well</a:t>
            </a:r>
          </a:p>
          <a:p>
            <a:endParaRPr lang="en-US" sz="2000" dirty="0" smtClean="0"/>
          </a:p>
          <a:p>
            <a:r>
              <a:rPr lang="en-US" sz="2000" dirty="0" smtClean="0"/>
              <a:t>CESG to consider what a coordinated policy for registry updates looks like</a:t>
            </a:r>
          </a:p>
          <a:p>
            <a:pPr lvl="1"/>
            <a:r>
              <a:rPr lang="en-US" sz="1800" dirty="0"/>
              <a:t>C</a:t>
            </a:r>
            <a:r>
              <a:rPr lang="en-US" sz="1800" dirty="0" smtClean="0"/>
              <a:t>urrent “laissez-faire” approach (each recommendation defines whatever it wants for registry content/update policies) is probably not okay?</a:t>
            </a:r>
          </a:p>
          <a:p>
            <a:pPr lvl="1"/>
            <a:r>
              <a:rPr lang="en-US" sz="1800" dirty="0" smtClean="0"/>
              <a:t>How much change is needed and can be supported?</a:t>
            </a:r>
          </a:p>
          <a:p>
            <a:pPr lvl="2"/>
            <a:r>
              <a:rPr lang="en-US" dirty="0" smtClean="0"/>
              <a:t>Means to resolve registry overlaps prior to poll (in affect this has already happened re a CSS recommendation, but CSS Area can not remove the condition on its own)</a:t>
            </a:r>
          </a:p>
          <a:p>
            <a:endParaRPr lang="en-US" sz="2000" dirty="0" smtClean="0"/>
          </a:p>
          <a:p>
            <a:r>
              <a:rPr lang="en-US" sz="2000" dirty="0" smtClean="0"/>
              <a:t>Suggest that overall management be folded into SE architecture and/or ontology work and that SE Area take the lead in determining proper approach</a:t>
            </a:r>
          </a:p>
          <a:p>
            <a:pPr lvl="1"/>
            <a:r>
              <a:rPr lang="en-US" sz="1800" dirty="0" smtClean="0"/>
              <a:t>As part of overall information architecture for CCSDS ? </a:t>
            </a:r>
            <a:endParaRPr lang="en-US" sz="1800" dirty="0"/>
          </a:p>
        </p:txBody>
      </p:sp>
      <p:sp>
        <p:nvSpPr>
          <p:cNvPr id="4" name="Date Placeholder 3"/>
          <p:cNvSpPr>
            <a:spLocks noGrp="1"/>
          </p:cNvSpPr>
          <p:nvPr>
            <p:ph type="dt" sz="half" idx="10"/>
          </p:nvPr>
        </p:nvSpPr>
        <p:spPr/>
        <p:txBody>
          <a:bodyPr/>
          <a:lstStyle/>
          <a:p>
            <a:pPr>
              <a:defRPr/>
            </a:pPr>
            <a:r>
              <a:rPr lang="en-US" smtClean="0"/>
              <a:t>26 May 2015</a:t>
            </a:r>
            <a:endParaRPr lang="en-US" dirty="0"/>
          </a:p>
        </p:txBody>
      </p:sp>
    </p:spTree>
    <p:extLst>
      <p:ext uri="{BB962C8B-B14F-4D97-AF65-F5344CB8AC3E}">
        <p14:creationId xmlns:p14="http://schemas.microsoft.com/office/powerpoint/2010/main" val="1108935741"/>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2824654747"/>
              </p:ext>
            </p:extLst>
          </p:nvPr>
        </p:nvGraphicFramePr>
        <p:xfrm>
          <a:off x="1695450" y="1227667"/>
          <a:ext cx="6096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itle 37"/>
          <p:cNvSpPr>
            <a:spLocks noGrp="1"/>
          </p:cNvSpPr>
          <p:nvPr>
            <p:ph type="title"/>
          </p:nvPr>
        </p:nvSpPr>
        <p:spPr>
          <a:xfrm>
            <a:off x="589361" y="26459"/>
            <a:ext cx="7886700" cy="998009"/>
          </a:xfrm>
        </p:spPr>
        <p:txBody>
          <a:bodyPr/>
          <a:lstStyle/>
          <a:p>
            <a:pPr algn="ctr"/>
            <a:r>
              <a:rPr lang="en-US" dirty="0" smtClean="0"/>
              <a:t>Near-term Adjustment?</a:t>
            </a:r>
            <a:endParaRPr lang="en-US" dirty="0"/>
          </a:p>
        </p:txBody>
      </p:sp>
      <p:sp>
        <p:nvSpPr>
          <p:cNvPr id="2" name="Date Placeholder 1"/>
          <p:cNvSpPr>
            <a:spLocks noGrp="1"/>
          </p:cNvSpPr>
          <p:nvPr>
            <p:ph type="dt" sz="half" idx="10"/>
          </p:nvPr>
        </p:nvSpPr>
        <p:spPr/>
        <p:txBody>
          <a:bodyPr/>
          <a:lstStyle/>
          <a:p>
            <a:pPr>
              <a:defRPr/>
            </a:pPr>
            <a:r>
              <a:rPr lang="en-US" smtClean="0"/>
              <a:t>26 May 2015</a:t>
            </a:r>
            <a:endParaRPr lang="en-US" dirty="0"/>
          </a:p>
        </p:txBody>
      </p:sp>
    </p:spTree>
    <p:extLst>
      <p:ext uri="{BB962C8B-B14F-4D97-AF65-F5344CB8AC3E}">
        <p14:creationId xmlns:p14="http://schemas.microsoft.com/office/powerpoint/2010/main" val="9030139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Gather Materials" descr="Process shape (square)" title="Gather Materials"/>
          <p:cNvSpPr>
            <a:spLocks noChangeAspect="1"/>
          </p:cNvSpPr>
          <p:nvPr/>
        </p:nvSpPr>
        <p:spPr>
          <a:xfrm>
            <a:off x="1025125" y="2175786"/>
            <a:ext cx="1707359" cy="1189038"/>
          </a:xfrm>
          <a:prstGeom prst="flowChartProcess">
            <a:avLst/>
          </a:prstGeom>
          <a:ln>
            <a:solidFill>
              <a:srgbClr val="0070C0"/>
            </a:solidFill>
          </a:ln>
        </p:spPr>
        <p:style>
          <a:lnRef idx="2">
            <a:schemeClr val="accent1"/>
          </a:lnRef>
          <a:fillRef idx="1">
            <a:schemeClr val="lt1"/>
          </a:fillRef>
          <a:effectRef idx="0">
            <a:schemeClr val="accent1"/>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400">
                <a:solidFill>
                  <a:schemeClr val="tx1"/>
                </a:solidFill>
              </a:rPr>
              <a:t>Recommendation</a:t>
            </a:r>
            <a:r>
              <a:rPr lang="en-US" sz="1400" baseline="0">
                <a:solidFill>
                  <a:schemeClr val="tx1"/>
                </a:solidFill>
              </a:rPr>
              <a:t> A</a:t>
            </a:r>
            <a:endParaRPr lang="en-US" sz="1400">
              <a:solidFill>
                <a:schemeClr val="tx1"/>
              </a:solidFill>
            </a:endParaRPr>
          </a:p>
        </p:txBody>
      </p:sp>
      <p:sp>
        <p:nvSpPr>
          <p:cNvPr id="32" name="Check Data Validity" descr="Process shape (square)" title="Check Data Validity"/>
          <p:cNvSpPr>
            <a:spLocks noChangeAspect="1"/>
          </p:cNvSpPr>
          <p:nvPr/>
        </p:nvSpPr>
        <p:spPr>
          <a:xfrm>
            <a:off x="4373169" y="2167850"/>
            <a:ext cx="1468040" cy="1189037"/>
          </a:xfrm>
          <a:prstGeom prst="flowChartProcess">
            <a:avLst/>
          </a:prstGeom>
          <a:ln>
            <a:solidFill>
              <a:srgbClr val="0070C0"/>
            </a:solidFill>
          </a:ln>
        </p:spPr>
        <p:style>
          <a:lnRef idx="2">
            <a:schemeClr val="accent5"/>
          </a:lnRef>
          <a:fillRef idx="1">
            <a:schemeClr val="lt1"/>
          </a:fillRef>
          <a:effectRef idx="0">
            <a:schemeClr val="accent5"/>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indent="0" algn="ctr"/>
            <a:r>
              <a:rPr lang="en-US" sz="1400">
                <a:solidFill>
                  <a:schemeClr val="tx1"/>
                </a:solidFill>
                <a:latin typeface="+mn-lt"/>
                <a:ea typeface="+mn-ea"/>
                <a:cs typeface="+mn-cs"/>
              </a:rPr>
              <a:t>SANA</a:t>
            </a:r>
            <a:r>
              <a:rPr lang="en-US" sz="1400" baseline="0">
                <a:solidFill>
                  <a:schemeClr val="tx1"/>
                </a:solidFill>
                <a:latin typeface="+mn-lt"/>
                <a:ea typeface="+mn-ea"/>
                <a:cs typeface="+mn-cs"/>
              </a:rPr>
              <a:t> Registry A1, A2..</a:t>
            </a:r>
            <a:endParaRPr lang="en-US" sz="1400">
              <a:solidFill>
                <a:schemeClr val="tx1"/>
              </a:solidFill>
              <a:latin typeface="+mn-lt"/>
              <a:ea typeface="+mn-ea"/>
              <a:cs typeface="+mn-cs"/>
            </a:endParaRPr>
          </a:p>
        </p:txBody>
      </p:sp>
      <p:cxnSp>
        <p:nvCxnSpPr>
          <p:cNvPr id="33" name="Curved Connector 32" descr="&quot;&quot;" title="Curved Connector"/>
          <p:cNvCxnSpPr>
            <a:stCxn id="31" idx="3"/>
          </p:cNvCxnSpPr>
          <p:nvPr/>
        </p:nvCxnSpPr>
        <p:spPr>
          <a:xfrm flipV="1">
            <a:off x="2732484" y="2763161"/>
            <a:ext cx="1640685" cy="7144"/>
          </a:xfrm>
          <a:prstGeom prst="curvedConnector3">
            <a:avLst>
              <a:gd name="adj1" fmla="val 50000"/>
            </a:avLst>
          </a:prstGeom>
          <a:ln w="25400">
            <a:solidFill>
              <a:srgbClr val="0070C0"/>
            </a:solidFill>
            <a:headEnd type="none"/>
            <a:tailEnd type="triangle" w="lg" len="lg"/>
          </a:ln>
        </p:spPr>
        <p:style>
          <a:lnRef idx="1">
            <a:schemeClr val="accent1"/>
          </a:lnRef>
          <a:fillRef idx="0">
            <a:schemeClr val="accent1"/>
          </a:fillRef>
          <a:effectRef idx="0">
            <a:schemeClr val="accent1"/>
          </a:effectRef>
          <a:fontRef idx="minor">
            <a:schemeClr val="tx1"/>
          </a:fontRef>
        </p:style>
      </p:cxnSp>
      <p:sp>
        <p:nvSpPr>
          <p:cNvPr id="34" name="Gather Materials" descr="Process shape (square)" title="Gather Materials"/>
          <p:cNvSpPr>
            <a:spLocks noChangeAspect="1"/>
          </p:cNvSpPr>
          <p:nvPr/>
        </p:nvSpPr>
        <p:spPr>
          <a:xfrm>
            <a:off x="1035841" y="4790399"/>
            <a:ext cx="1707359" cy="1187450"/>
          </a:xfrm>
          <a:prstGeom prst="flowChartProcess">
            <a:avLst/>
          </a:prstGeom>
          <a:ln>
            <a:solidFill>
              <a:srgbClr val="0070C0"/>
            </a:solidFill>
          </a:ln>
        </p:spPr>
        <p:style>
          <a:lnRef idx="2">
            <a:schemeClr val="accent1"/>
          </a:lnRef>
          <a:fillRef idx="1">
            <a:schemeClr val="lt1"/>
          </a:fillRef>
          <a:effectRef idx="0">
            <a:schemeClr val="accent1"/>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400" dirty="0">
                <a:solidFill>
                  <a:schemeClr val="tx1"/>
                </a:solidFill>
              </a:rPr>
              <a:t>Recommendation</a:t>
            </a:r>
            <a:r>
              <a:rPr lang="en-US" sz="1400" baseline="0" dirty="0">
                <a:solidFill>
                  <a:schemeClr val="tx1"/>
                </a:solidFill>
              </a:rPr>
              <a:t> N</a:t>
            </a:r>
            <a:endParaRPr lang="en-US" sz="1400" dirty="0">
              <a:solidFill>
                <a:schemeClr val="tx1"/>
              </a:solidFill>
            </a:endParaRPr>
          </a:p>
        </p:txBody>
      </p:sp>
      <p:sp>
        <p:nvSpPr>
          <p:cNvPr id="35" name="Check Data Validity" descr="Process shape (square)" title="Check Data Validity"/>
          <p:cNvSpPr>
            <a:spLocks noChangeAspect="1"/>
          </p:cNvSpPr>
          <p:nvPr/>
        </p:nvSpPr>
        <p:spPr>
          <a:xfrm>
            <a:off x="4383884" y="4782461"/>
            <a:ext cx="1468041" cy="1189038"/>
          </a:xfrm>
          <a:prstGeom prst="flowChartProcess">
            <a:avLst/>
          </a:prstGeom>
          <a:ln>
            <a:solidFill>
              <a:srgbClr val="0070C0"/>
            </a:solidFill>
          </a:ln>
        </p:spPr>
        <p:style>
          <a:lnRef idx="2">
            <a:schemeClr val="accent5"/>
          </a:lnRef>
          <a:fillRef idx="1">
            <a:schemeClr val="lt1"/>
          </a:fillRef>
          <a:effectRef idx="0">
            <a:schemeClr val="accent5"/>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indent="0" algn="ctr"/>
            <a:r>
              <a:rPr lang="en-US" sz="1400">
                <a:solidFill>
                  <a:schemeClr val="tx1"/>
                </a:solidFill>
                <a:latin typeface="+mn-lt"/>
                <a:ea typeface="+mn-ea"/>
                <a:cs typeface="+mn-cs"/>
              </a:rPr>
              <a:t>SANA</a:t>
            </a:r>
            <a:r>
              <a:rPr lang="en-US" sz="1400" baseline="0">
                <a:solidFill>
                  <a:schemeClr val="tx1"/>
                </a:solidFill>
                <a:latin typeface="+mn-lt"/>
                <a:ea typeface="+mn-ea"/>
                <a:cs typeface="+mn-cs"/>
              </a:rPr>
              <a:t> Registry N1, N2..</a:t>
            </a:r>
            <a:endParaRPr lang="en-US" sz="1400">
              <a:solidFill>
                <a:schemeClr val="tx1"/>
              </a:solidFill>
              <a:latin typeface="+mn-lt"/>
              <a:ea typeface="+mn-ea"/>
              <a:cs typeface="+mn-cs"/>
            </a:endParaRPr>
          </a:p>
        </p:txBody>
      </p:sp>
      <p:cxnSp>
        <p:nvCxnSpPr>
          <p:cNvPr id="36" name="Curved Connector 35" descr="&quot;&quot;" title="Curved Connector"/>
          <p:cNvCxnSpPr>
            <a:stCxn id="34" idx="3"/>
          </p:cNvCxnSpPr>
          <p:nvPr/>
        </p:nvCxnSpPr>
        <p:spPr>
          <a:xfrm flipV="1">
            <a:off x="2743200" y="5376186"/>
            <a:ext cx="1640684" cy="7938"/>
          </a:xfrm>
          <a:prstGeom prst="curvedConnector3">
            <a:avLst>
              <a:gd name="adj1" fmla="val 50000"/>
            </a:avLst>
          </a:prstGeom>
          <a:ln w="25400">
            <a:solidFill>
              <a:srgbClr val="0070C0"/>
            </a:solidFill>
            <a:headEnd type="none"/>
            <a:tailEnd type="triangle" w="lg" len="lg"/>
          </a:ln>
        </p:spPr>
        <p:style>
          <a:lnRef idx="1">
            <a:schemeClr val="accent1"/>
          </a:lnRef>
          <a:fillRef idx="0">
            <a:schemeClr val="accent1"/>
          </a:fillRef>
          <a:effectRef idx="0">
            <a:schemeClr val="accent1"/>
          </a:effectRef>
          <a:fontRef idx="minor">
            <a:schemeClr val="tx1"/>
          </a:fontRef>
        </p:style>
      </p:cxnSp>
      <p:sp>
        <p:nvSpPr>
          <p:cNvPr id="37" name="Check Data Validity" descr="Process shape (square)" title="Check Data Validity"/>
          <p:cNvSpPr>
            <a:spLocks noChangeAspect="1"/>
          </p:cNvSpPr>
          <p:nvPr/>
        </p:nvSpPr>
        <p:spPr>
          <a:xfrm>
            <a:off x="6640668" y="1942540"/>
            <a:ext cx="2198532" cy="4458260"/>
          </a:xfrm>
          <a:prstGeom prst="flowChartProcess">
            <a:avLst/>
          </a:prstGeom>
          <a:solidFill>
            <a:schemeClr val="accent5"/>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indent="0" algn="ctr"/>
            <a:r>
              <a:rPr lang="en-US" sz="1200" dirty="0">
                <a:solidFill>
                  <a:schemeClr val="tx1"/>
                </a:solidFill>
              </a:rPr>
              <a:t>Can</a:t>
            </a:r>
            <a:r>
              <a:rPr lang="en-US" sz="1200" baseline="0" dirty="0">
                <a:solidFill>
                  <a:schemeClr val="tx1"/>
                </a:solidFill>
              </a:rPr>
              <a:t> lead to real problems:</a:t>
            </a:r>
          </a:p>
          <a:p>
            <a:pPr marL="0" indent="0"/>
            <a:endParaRPr lang="en-US" sz="1200" dirty="0">
              <a:solidFill>
                <a:schemeClr val="tx1"/>
              </a:solidFill>
            </a:endParaRPr>
          </a:p>
          <a:p>
            <a:pPr marL="0" indent="0"/>
            <a:r>
              <a:rPr lang="en-US" sz="1200" baseline="0" dirty="0" smtClean="0">
                <a:solidFill>
                  <a:schemeClr val="tx1"/>
                </a:solidFill>
              </a:rPr>
              <a:t>1</a:t>
            </a:r>
            <a:r>
              <a:rPr lang="en-US" sz="1200" baseline="0" dirty="0">
                <a:solidFill>
                  <a:schemeClr val="tx1"/>
                </a:solidFill>
              </a:rPr>
              <a:t>) A1, N1,etc may overlap in varying degrees;</a:t>
            </a:r>
          </a:p>
          <a:p>
            <a:pPr marL="0" indent="0"/>
            <a:endParaRPr lang="en-US" sz="1200" baseline="0" dirty="0" smtClean="0">
              <a:solidFill>
                <a:schemeClr val="tx1"/>
              </a:solidFill>
            </a:endParaRPr>
          </a:p>
          <a:p>
            <a:pPr marL="0" indent="0"/>
            <a:r>
              <a:rPr lang="en-US" sz="1200" baseline="0" dirty="0" smtClean="0">
                <a:solidFill>
                  <a:schemeClr val="tx1"/>
                </a:solidFill>
              </a:rPr>
              <a:t>2</a:t>
            </a:r>
            <a:r>
              <a:rPr lang="en-US" sz="1200" baseline="0" dirty="0">
                <a:solidFill>
                  <a:schemeClr val="tx1"/>
                </a:solidFill>
              </a:rPr>
              <a:t>) A1, N1, may be named </a:t>
            </a:r>
            <a:r>
              <a:rPr lang="en-US" sz="1200" baseline="0" dirty="0" smtClean="0">
                <a:solidFill>
                  <a:schemeClr val="tx1"/>
                </a:solidFill>
              </a:rPr>
              <a:t>differently </a:t>
            </a:r>
            <a:r>
              <a:rPr lang="en-US" sz="1200" baseline="0" dirty="0">
                <a:solidFill>
                  <a:schemeClr val="tx1"/>
                </a:solidFill>
              </a:rPr>
              <a:t>but really mean the same </a:t>
            </a:r>
            <a:r>
              <a:rPr lang="en-US" sz="1200" baseline="0" dirty="0" smtClean="0">
                <a:solidFill>
                  <a:schemeClr val="tx1"/>
                </a:solidFill>
              </a:rPr>
              <a:t>thing.</a:t>
            </a:r>
            <a:r>
              <a:rPr lang="en-US" sz="1200" dirty="0" smtClean="0">
                <a:solidFill>
                  <a:schemeClr val="tx1"/>
                </a:solidFill>
              </a:rPr>
              <a:t> </a:t>
            </a:r>
            <a:r>
              <a:rPr lang="en-US" sz="1200" baseline="0" dirty="0" smtClean="0">
                <a:solidFill>
                  <a:schemeClr val="tx1"/>
                </a:solidFill>
              </a:rPr>
              <a:t>Examples</a:t>
            </a:r>
            <a:r>
              <a:rPr lang="en-US" sz="1200" baseline="0" dirty="0">
                <a:solidFill>
                  <a:schemeClr val="tx1"/>
                </a:solidFill>
              </a:rPr>
              <a:t>: </a:t>
            </a:r>
            <a:r>
              <a:rPr lang="en-US" sz="1200" baseline="0" dirty="0" smtClean="0">
                <a:solidFill>
                  <a:schemeClr val="tx1"/>
                </a:solidFill>
              </a:rPr>
              <a:t>"Originator" </a:t>
            </a:r>
            <a:r>
              <a:rPr lang="en-US" sz="1200" baseline="0" dirty="0">
                <a:solidFill>
                  <a:schemeClr val="tx1"/>
                </a:solidFill>
              </a:rPr>
              <a:t>vs</a:t>
            </a:r>
            <a:r>
              <a:rPr lang="en-US" sz="1200" baseline="0" dirty="0" smtClean="0">
                <a:solidFill>
                  <a:schemeClr val="tx1"/>
                </a:solidFill>
              </a:rPr>
              <a:t>.</a:t>
            </a:r>
            <a:r>
              <a:rPr lang="en-US" sz="1200" dirty="0" smtClean="0">
                <a:solidFill>
                  <a:schemeClr val="tx1"/>
                </a:solidFill>
              </a:rPr>
              <a:t> </a:t>
            </a:r>
            <a:r>
              <a:rPr lang="en-US" sz="1200" baseline="0" dirty="0" smtClean="0">
                <a:solidFill>
                  <a:schemeClr val="tx1"/>
                </a:solidFill>
              </a:rPr>
              <a:t>"Originating</a:t>
            </a:r>
            <a:r>
              <a:rPr lang="en-US" sz="1200" dirty="0" smtClean="0">
                <a:solidFill>
                  <a:schemeClr val="tx1"/>
                </a:solidFill>
              </a:rPr>
              <a:t> </a:t>
            </a:r>
            <a:r>
              <a:rPr lang="en-US" sz="1200" baseline="0" dirty="0" smtClean="0">
                <a:solidFill>
                  <a:schemeClr val="tx1"/>
                </a:solidFill>
              </a:rPr>
              <a:t>Organization" </a:t>
            </a:r>
            <a:r>
              <a:rPr lang="en-US" sz="1200" baseline="0" dirty="0">
                <a:solidFill>
                  <a:schemeClr val="tx1"/>
                </a:solidFill>
              </a:rPr>
              <a:t>, Spacecraft </a:t>
            </a:r>
            <a:r>
              <a:rPr lang="en-US" sz="1200" baseline="0" dirty="0" smtClean="0">
                <a:solidFill>
                  <a:schemeClr val="tx1"/>
                </a:solidFill>
              </a:rPr>
              <a:t>Identifiers,</a:t>
            </a:r>
            <a:endParaRPr lang="en-US" sz="1200" baseline="0" dirty="0">
              <a:solidFill>
                <a:schemeClr val="tx1"/>
              </a:solidFill>
            </a:endParaRPr>
          </a:p>
          <a:p>
            <a:pPr marL="0" indent="0"/>
            <a:r>
              <a:rPr lang="en-US" sz="1200" baseline="0" dirty="0">
                <a:solidFill>
                  <a:schemeClr val="tx1"/>
                </a:solidFill>
              </a:rPr>
              <a:t>Ground Station Identifiers,</a:t>
            </a:r>
          </a:p>
          <a:p>
            <a:pPr marL="0" indent="0"/>
            <a:r>
              <a:rPr lang="en-US" sz="1200" baseline="0" dirty="0">
                <a:solidFill>
                  <a:schemeClr val="tx1"/>
                </a:solidFill>
              </a:rPr>
              <a:t>Antenna </a:t>
            </a:r>
            <a:r>
              <a:rPr lang="en-US" sz="1200" baseline="0" dirty="0" smtClean="0">
                <a:solidFill>
                  <a:schemeClr val="tx1"/>
                </a:solidFill>
              </a:rPr>
              <a:t>Identifiers</a:t>
            </a:r>
          </a:p>
          <a:p>
            <a:pPr marL="0" indent="0"/>
            <a:endParaRPr lang="en-US" sz="1200" dirty="0" smtClean="0">
              <a:solidFill>
                <a:schemeClr val="tx1"/>
              </a:solidFill>
            </a:endParaRPr>
          </a:p>
          <a:p>
            <a:pPr marL="0" indent="0"/>
            <a:r>
              <a:rPr lang="en-US" sz="1200" dirty="0" smtClean="0">
                <a:solidFill>
                  <a:schemeClr val="tx1"/>
                </a:solidFill>
              </a:rPr>
              <a:t>3) Also possible that various registries contain slightly different criteria for inclusion but no formal statement of such criteria</a:t>
            </a:r>
            <a:endParaRPr lang="en-US" sz="1200" baseline="0" dirty="0" smtClean="0">
              <a:solidFill>
                <a:schemeClr val="tx1"/>
              </a:solidFill>
            </a:endParaRPr>
          </a:p>
          <a:p>
            <a:pPr marL="0" indent="0" algn="ctr"/>
            <a:endParaRPr lang="en-US" sz="1200" dirty="0">
              <a:solidFill>
                <a:schemeClr val="tx1"/>
              </a:solidFill>
            </a:endParaRPr>
          </a:p>
          <a:p>
            <a:pPr marL="0" indent="0" algn="ctr"/>
            <a:r>
              <a:rPr lang="en-US" sz="1200" i="1" dirty="0" smtClean="0">
                <a:solidFill>
                  <a:srgbClr val="FF0000"/>
                </a:solidFill>
              </a:rPr>
              <a:t>There is no defined CCSDS process in place to  check or manage this.</a:t>
            </a:r>
            <a:endParaRPr lang="en-US" sz="1200" i="1" dirty="0">
              <a:solidFill>
                <a:srgbClr val="FF0000"/>
              </a:solidFill>
            </a:endParaRPr>
          </a:p>
        </p:txBody>
      </p:sp>
      <p:sp>
        <p:nvSpPr>
          <p:cNvPr id="38" name="Title 37"/>
          <p:cNvSpPr>
            <a:spLocks noGrp="1"/>
          </p:cNvSpPr>
          <p:nvPr>
            <p:ph type="title"/>
          </p:nvPr>
        </p:nvSpPr>
        <p:spPr>
          <a:xfrm>
            <a:off x="589361" y="144991"/>
            <a:ext cx="7886700" cy="998009"/>
          </a:xfrm>
        </p:spPr>
        <p:txBody>
          <a:bodyPr vert="horz"/>
          <a:lstStyle/>
          <a:p>
            <a:r>
              <a:rPr lang="en-US" dirty="0">
                <a:solidFill>
                  <a:srgbClr val="0099A6"/>
                </a:solidFill>
              </a:rPr>
              <a:t>Current </a:t>
            </a:r>
            <a:r>
              <a:rPr lang="en-US" dirty="0" smtClean="0">
                <a:solidFill>
                  <a:srgbClr val="0099A6"/>
                </a:solidFill>
              </a:rPr>
              <a:t>CCSDS Registry Situation</a:t>
            </a:r>
            <a:endParaRPr lang="en-US" dirty="0">
              <a:solidFill>
                <a:srgbClr val="0099A6"/>
              </a:solidFill>
            </a:endParaRPr>
          </a:p>
        </p:txBody>
      </p:sp>
      <p:sp>
        <p:nvSpPr>
          <p:cNvPr id="2" name="Date Placeholder 1"/>
          <p:cNvSpPr>
            <a:spLocks noGrp="1"/>
          </p:cNvSpPr>
          <p:nvPr>
            <p:ph type="dt" sz="half" idx="10"/>
          </p:nvPr>
        </p:nvSpPr>
        <p:spPr/>
        <p:txBody>
          <a:bodyPr/>
          <a:lstStyle/>
          <a:p>
            <a:pPr>
              <a:defRPr/>
            </a:pPr>
            <a:r>
              <a:rPr lang="en-US" smtClean="0"/>
              <a:t>26 May 2015</a:t>
            </a:r>
            <a:endParaRPr lang="en-US" dirty="0"/>
          </a:p>
        </p:txBody>
      </p:sp>
      <p:sp>
        <p:nvSpPr>
          <p:cNvPr id="5" name="Rectangle 4"/>
          <p:cNvSpPr/>
          <p:nvPr/>
        </p:nvSpPr>
        <p:spPr>
          <a:xfrm>
            <a:off x="3352800" y="3408218"/>
            <a:ext cx="270176" cy="1569660"/>
          </a:xfrm>
          <a:prstGeom prst="rect">
            <a:avLst/>
          </a:prstGeom>
        </p:spPr>
        <p:txBody>
          <a:bodyPr wrap="none">
            <a:spAutoFit/>
          </a:bodyPr>
          <a:lstStyle/>
          <a:p>
            <a:r>
              <a:rPr lang="en-US" dirty="0" smtClean="0"/>
              <a:t>.</a:t>
            </a:r>
          </a:p>
          <a:p>
            <a:r>
              <a:rPr lang="en-US" dirty="0" smtClean="0"/>
              <a:t>.</a:t>
            </a:r>
          </a:p>
          <a:p>
            <a:r>
              <a:rPr lang="en-US" dirty="0" smtClean="0"/>
              <a:t>.</a:t>
            </a:r>
          </a:p>
          <a:p>
            <a:endParaRPr lang="en-US" dirty="0"/>
          </a:p>
        </p:txBody>
      </p:sp>
      <p:sp>
        <p:nvSpPr>
          <p:cNvPr id="3" name="Rectangle 2"/>
          <p:cNvSpPr/>
          <p:nvPr/>
        </p:nvSpPr>
        <p:spPr>
          <a:xfrm>
            <a:off x="304800" y="838200"/>
            <a:ext cx="7543800" cy="707886"/>
          </a:xfrm>
          <a:prstGeom prst="rect">
            <a:avLst/>
          </a:prstGeom>
        </p:spPr>
        <p:txBody>
          <a:bodyPr wrap="square">
            <a:spAutoFit/>
          </a:bodyPr>
          <a:lstStyle/>
          <a:p>
            <a:r>
              <a:rPr lang="en-US" sz="2000" dirty="0" smtClean="0">
                <a:solidFill>
                  <a:srgbClr val="FF00FF"/>
                </a:solidFill>
              </a:rPr>
              <a:t>Each WG defines its own registries, without regard to existing registries or to others that might be related …</a:t>
            </a:r>
            <a:endParaRPr lang="en-US" sz="2000" dirty="0"/>
          </a:p>
        </p:txBody>
      </p:sp>
    </p:spTree>
    <p:extLst>
      <p:ext uri="{BB962C8B-B14F-4D97-AF65-F5344CB8AC3E}">
        <p14:creationId xmlns:p14="http://schemas.microsoft.com/office/powerpoint/2010/main" val="214579756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a:lstStyle/>
          <a:p>
            <a:r>
              <a:rPr lang="en-US" dirty="0">
                <a:solidFill>
                  <a:srgbClr val="0099A6"/>
                </a:solidFill>
              </a:rPr>
              <a:t>Top Level </a:t>
            </a:r>
            <a:r>
              <a:rPr lang="en-US" dirty="0" smtClean="0">
                <a:solidFill>
                  <a:srgbClr val="0099A6"/>
                </a:solidFill>
              </a:rPr>
              <a:t>CCSDS Registry Issue</a:t>
            </a:r>
            <a:endParaRPr lang="en-US" dirty="0">
              <a:solidFill>
                <a:srgbClr val="0099A6"/>
              </a:solidFill>
            </a:endParaRPr>
          </a:p>
        </p:txBody>
      </p:sp>
      <p:sp>
        <p:nvSpPr>
          <p:cNvPr id="4" name="Content Placeholder 3"/>
          <p:cNvSpPr>
            <a:spLocks noGrp="1"/>
          </p:cNvSpPr>
          <p:nvPr>
            <p:ph idx="1"/>
          </p:nvPr>
        </p:nvSpPr>
        <p:spPr>
          <a:xfrm>
            <a:off x="457200" y="914400"/>
            <a:ext cx="8229600" cy="5211763"/>
          </a:xfrm>
        </p:spPr>
        <p:txBody>
          <a:bodyPr/>
          <a:lstStyle/>
          <a:p>
            <a:r>
              <a:rPr lang="en-US" sz="2400" dirty="0"/>
              <a:t>The CCSDS registries, counting both the SANA and the CCSDS Web Site, now include the following;</a:t>
            </a:r>
          </a:p>
          <a:p>
            <a:pPr lvl="1"/>
            <a:r>
              <a:rPr lang="en-US" sz="2100" u="sng" dirty="0"/>
              <a:t>Ten separate "organization" type registries </a:t>
            </a:r>
            <a:r>
              <a:rPr lang="en-US" sz="2100" dirty="0"/>
              <a:t>(member, observer, affiliate, operator, </a:t>
            </a:r>
            <a:r>
              <a:rPr lang="en-US" sz="2100" dirty="0" smtClean="0"/>
              <a:t>originator) </a:t>
            </a:r>
            <a:r>
              <a:rPr lang="en-US" sz="2100" dirty="0"/>
              <a:t>with different levels of completeness and accuracy, ranging from a full spec to a "1024 character string"</a:t>
            </a:r>
          </a:p>
          <a:p>
            <a:pPr lvl="2"/>
            <a:r>
              <a:rPr lang="en-US" sz="1700" dirty="0"/>
              <a:t>Two more "organization type </a:t>
            </a:r>
            <a:r>
              <a:rPr lang="en-US" sz="1700" dirty="0" smtClean="0"/>
              <a:t>registries” </a:t>
            </a:r>
            <a:r>
              <a:rPr lang="en-US" sz="1700" dirty="0"/>
              <a:t>were just proposed by SOIS and CSS, </a:t>
            </a:r>
            <a:r>
              <a:rPr lang="en-US" sz="1700" dirty="0" smtClean="0"/>
              <a:t>with weak “1024 </a:t>
            </a:r>
            <a:r>
              <a:rPr lang="en-US" sz="1700" dirty="0"/>
              <a:t>character </a:t>
            </a:r>
            <a:r>
              <a:rPr lang="en-US" sz="1700" dirty="0" smtClean="0"/>
              <a:t>string” type specs, more </a:t>
            </a:r>
            <a:r>
              <a:rPr lang="en-US" sz="1700" dirty="0"/>
              <a:t>are surely on the way</a:t>
            </a:r>
          </a:p>
          <a:p>
            <a:pPr lvl="1"/>
            <a:r>
              <a:rPr lang="en-US" sz="2100" dirty="0"/>
              <a:t> </a:t>
            </a:r>
            <a:r>
              <a:rPr lang="en-US" sz="2100" u="sng" dirty="0"/>
              <a:t>Four different "contacts" registries </a:t>
            </a:r>
            <a:r>
              <a:rPr lang="en-US" sz="2100" dirty="0"/>
              <a:t>(contacts, </a:t>
            </a:r>
            <a:r>
              <a:rPr lang="en-US" sz="2100" dirty="0" err="1"/>
              <a:t>PoC</a:t>
            </a:r>
            <a:r>
              <a:rPr lang="en-US" sz="2100" dirty="0"/>
              <a:t>, </a:t>
            </a:r>
            <a:r>
              <a:rPr lang="en-US" sz="2100" dirty="0" err="1"/>
              <a:t>HoD</a:t>
            </a:r>
            <a:r>
              <a:rPr lang="en-US" sz="2100" dirty="0"/>
              <a:t>) with different levels of completeness and accuracy</a:t>
            </a:r>
          </a:p>
          <a:p>
            <a:pPr lvl="2"/>
            <a:r>
              <a:rPr lang="en-US" sz="1700" dirty="0"/>
              <a:t>Two new, weakly specified, </a:t>
            </a:r>
            <a:r>
              <a:rPr lang="en-US" sz="1700" dirty="0" smtClean="0"/>
              <a:t>”contact" </a:t>
            </a:r>
            <a:r>
              <a:rPr lang="en-US" sz="1700" dirty="0"/>
              <a:t>type registries were just proposed by SOIS and CSS, more are surely on the way</a:t>
            </a:r>
          </a:p>
          <a:p>
            <a:pPr lvl="1"/>
            <a:r>
              <a:rPr lang="en-US" sz="2100" u="sng" dirty="0"/>
              <a:t>Two different antenna and station registries </a:t>
            </a:r>
            <a:r>
              <a:rPr lang="en-US" sz="2100" dirty="0"/>
              <a:t>(plus </a:t>
            </a:r>
            <a:r>
              <a:rPr lang="en-US" sz="2100" dirty="0" smtClean="0"/>
              <a:t>future optical assets and a new, weakly specified, station registry from </a:t>
            </a:r>
            <a:r>
              <a:rPr lang="en-US" sz="2100" dirty="0"/>
              <a:t>CSS</a:t>
            </a:r>
            <a:r>
              <a:rPr lang="en-US" sz="2100" dirty="0" smtClean="0"/>
              <a:t>)</a:t>
            </a:r>
          </a:p>
          <a:p>
            <a:endParaRPr lang="en-US" sz="2400" dirty="0" smtClean="0">
              <a:solidFill>
                <a:srgbClr val="FF00FF"/>
              </a:solidFill>
            </a:endParaRPr>
          </a:p>
          <a:p>
            <a:r>
              <a:rPr lang="en-US" sz="2400" dirty="0" smtClean="0">
                <a:solidFill>
                  <a:srgbClr val="FF00FF"/>
                </a:solidFill>
              </a:rPr>
              <a:t>There </a:t>
            </a:r>
            <a:r>
              <a:rPr lang="en-US" sz="2400" dirty="0">
                <a:solidFill>
                  <a:srgbClr val="FF00FF"/>
                </a:solidFill>
              </a:rPr>
              <a:t>is little real guidance for creators of new </a:t>
            </a:r>
            <a:r>
              <a:rPr lang="en-US" sz="2400" dirty="0" smtClean="0">
                <a:solidFill>
                  <a:srgbClr val="FF00FF"/>
                </a:solidFill>
              </a:rPr>
              <a:t>registries, and none about re-use of existing ones</a:t>
            </a:r>
            <a:endParaRPr lang="en-US" sz="2400" dirty="0">
              <a:solidFill>
                <a:srgbClr val="FF00FF"/>
              </a:solidFill>
            </a:endParaRPr>
          </a:p>
          <a:p>
            <a:pPr marL="0" indent="0">
              <a:buNone/>
            </a:pPr>
            <a:endParaRPr lang="en-US" sz="2400" dirty="0"/>
          </a:p>
          <a:p>
            <a:pPr lvl="1"/>
            <a:endParaRPr lang="en-US" sz="2100" dirty="0"/>
          </a:p>
        </p:txBody>
      </p:sp>
      <p:sp>
        <p:nvSpPr>
          <p:cNvPr id="3" name="Date Placeholder 2"/>
          <p:cNvSpPr>
            <a:spLocks noGrp="1"/>
          </p:cNvSpPr>
          <p:nvPr>
            <p:ph type="dt" sz="half" idx="10"/>
          </p:nvPr>
        </p:nvSpPr>
        <p:spPr/>
        <p:txBody>
          <a:bodyPr/>
          <a:lstStyle/>
          <a:p>
            <a:pPr>
              <a:defRPr/>
            </a:pPr>
            <a:r>
              <a:rPr lang="en-US" smtClean="0"/>
              <a:t>26 May 2015</a:t>
            </a:r>
            <a:endParaRPr lang="en-US" dirty="0"/>
          </a:p>
        </p:txBody>
      </p:sp>
    </p:spTree>
    <p:extLst>
      <p:ext uri="{BB962C8B-B14F-4D97-AF65-F5344CB8AC3E}">
        <p14:creationId xmlns:p14="http://schemas.microsoft.com/office/powerpoint/2010/main" val="36818223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Observations</a:t>
            </a:r>
            <a:endParaRPr lang="en-US" dirty="0"/>
          </a:p>
        </p:txBody>
      </p:sp>
      <p:sp>
        <p:nvSpPr>
          <p:cNvPr id="3" name="Content Placeholder 2"/>
          <p:cNvSpPr>
            <a:spLocks noGrp="1"/>
          </p:cNvSpPr>
          <p:nvPr>
            <p:ph idx="1"/>
          </p:nvPr>
        </p:nvSpPr>
        <p:spPr>
          <a:xfrm>
            <a:off x="457200" y="914400"/>
            <a:ext cx="8229600" cy="5715000"/>
          </a:xfrm>
        </p:spPr>
        <p:txBody>
          <a:bodyPr/>
          <a:lstStyle/>
          <a:p>
            <a:r>
              <a:rPr lang="en-US" sz="2200" dirty="0"/>
              <a:t>CCSDS has transitioned from separate documents (registries of sorts</a:t>
            </a:r>
            <a:r>
              <a:rPr lang="en-US" sz="2200" dirty="0" smtClean="0"/>
              <a:t>), </a:t>
            </a:r>
            <a:r>
              <a:rPr lang="en-US" sz="2200" dirty="0"/>
              <a:t>managed via different organizations and </a:t>
            </a:r>
            <a:r>
              <a:rPr lang="en-US" sz="2200" dirty="0" smtClean="0"/>
              <a:t>processes, </a:t>
            </a:r>
            <a:r>
              <a:rPr lang="en-US" sz="2200" dirty="0"/>
              <a:t>to one where the major registries are managed in one central location, the SANA. </a:t>
            </a:r>
            <a:endParaRPr lang="en-US" sz="2200" dirty="0" smtClean="0"/>
          </a:p>
          <a:p>
            <a:endParaRPr lang="en-US" sz="2200" dirty="0" smtClean="0"/>
          </a:p>
          <a:p>
            <a:r>
              <a:rPr lang="en-US" sz="2200" dirty="0" smtClean="0"/>
              <a:t>Various WG have identified </a:t>
            </a:r>
            <a:r>
              <a:rPr lang="en-US" sz="2200" dirty="0"/>
              <a:t>various ways to manage </a:t>
            </a:r>
            <a:r>
              <a:rPr lang="en-US" sz="2200" dirty="0" smtClean="0"/>
              <a:t>registries </a:t>
            </a:r>
            <a:r>
              <a:rPr lang="en-US" sz="2200" dirty="0"/>
              <a:t>and </a:t>
            </a:r>
            <a:r>
              <a:rPr lang="en-US" sz="2200" dirty="0" smtClean="0"/>
              <a:t>have assigned </a:t>
            </a:r>
            <a:r>
              <a:rPr lang="en-US" sz="2200" dirty="0"/>
              <a:t>responsibility </a:t>
            </a:r>
            <a:r>
              <a:rPr lang="en-US" sz="2200" dirty="0" smtClean="0"/>
              <a:t>to (often to themselves) using quite different policies. </a:t>
            </a:r>
            <a:r>
              <a:rPr lang="en-US" sz="2200" dirty="0"/>
              <a:t> </a:t>
            </a:r>
          </a:p>
          <a:p>
            <a:endParaRPr lang="en-US" sz="2200" u="sng" dirty="0" smtClean="0"/>
          </a:p>
          <a:p>
            <a:r>
              <a:rPr lang="en-US" sz="2200" u="sng" dirty="0" smtClean="0"/>
              <a:t>Some of the SANA Considerations sections of these documents define what are, in effect, identical registries of “agencies” or “providers” or “users” …</a:t>
            </a:r>
          </a:p>
          <a:p>
            <a:endParaRPr lang="en-US" sz="2200" dirty="0" smtClean="0"/>
          </a:p>
          <a:p>
            <a:r>
              <a:rPr lang="en-US" sz="2200" dirty="0" smtClean="0"/>
              <a:t>A </a:t>
            </a:r>
            <a:r>
              <a:rPr lang="en-US" sz="2200" dirty="0"/>
              <a:t>number of new registries </a:t>
            </a:r>
            <a:r>
              <a:rPr lang="en-US" sz="2200" dirty="0" smtClean="0"/>
              <a:t>are </a:t>
            </a:r>
            <a:r>
              <a:rPr lang="en-US" sz="2200" dirty="0"/>
              <a:t>already in discussion, some managed centrally, some supporting WGs, </a:t>
            </a:r>
            <a:r>
              <a:rPr lang="en-US" sz="2200" dirty="0" smtClean="0"/>
              <a:t>some for new protocols</a:t>
            </a:r>
            <a:r>
              <a:rPr lang="en-US" sz="2200" dirty="0"/>
              <a:t>, and some </a:t>
            </a:r>
            <a:r>
              <a:rPr lang="en-US" sz="2200" dirty="0" smtClean="0"/>
              <a:t>delegated, somewhat haphazardly, </a:t>
            </a:r>
            <a:r>
              <a:rPr lang="en-US" sz="2200" dirty="0"/>
              <a:t>to </a:t>
            </a:r>
            <a:r>
              <a:rPr lang="en-US" sz="2200" dirty="0" smtClean="0"/>
              <a:t>“space agency” or “agency representatives” who remain weakly defined and with unclear procedures or roles. </a:t>
            </a:r>
          </a:p>
        </p:txBody>
      </p:sp>
      <p:sp>
        <p:nvSpPr>
          <p:cNvPr id="4" name="Date Placeholder 3"/>
          <p:cNvSpPr>
            <a:spLocks noGrp="1"/>
          </p:cNvSpPr>
          <p:nvPr>
            <p:ph type="dt" sz="half" idx="10"/>
          </p:nvPr>
        </p:nvSpPr>
        <p:spPr/>
        <p:txBody>
          <a:bodyPr/>
          <a:lstStyle/>
          <a:p>
            <a:pPr>
              <a:defRPr/>
            </a:pPr>
            <a:r>
              <a:rPr lang="en-US" smtClean="0"/>
              <a:t>26 May 2015</a:t>
            </a:r>
            <a:endParaRPr lang="en-US" dirty="0"/>
          </a:p>
        </p:txBody>
      </p:sp>
    </p:spTree>
    <p:extLst>
      <p:ext uri="{BB962C8B-B14F-4D97-AF65-F5344CB8AC3E}">
        <p14:creationId xmlns:p14="http://schemas.microsoft.com/office/powerpoint/2010/main" val="325460876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Observations, </a:t>
            </a:r>
            <a:r>
              <a:rPr lang="en-US" dirty="0" err="1" smtClean="0"/>
              <a:t>contd</a:t>
            </a:r>
            <a:endParaRPr lang="en-US" dirty="0"/>
          </a:p>
        </p:txBody>
      </p:sp>
      <p:sp>
        <p:nvSpPr>
          <p:cNvPr id="3" name="Content Placeholder 2"/>
          <p:cNvSpPr>
            <a:spLocks noGrp="1"/>
          </p:cNvSpPr>
          <p:nvPr>
            <p:ph idx="1"/>
          </p:nvPr>
        </p:nvSpPr>
        <p:spPr>
          <a:xfrm>
            <a:off x="381000" y="914400"/>
            <a:ext cx="8229600" cy="5257800"/>
          </a:xfrm>
        </p:spPr>
        <p:txBody>
          <a:bodyPr/>
          <a:lstStyle/>
          <a:p>
            <a:r>
              <a:rPr lang="en-US" sz="2000" dirty="0"/>
              <a:t>The following new registries have been </a:t>
            </a:r>
            <a:r>
              <a:rPr lang="en-US" sz="2000" dirty="0" smtClean="0"/>
              <a:t>identified:</a:t>
            </a:r>
            <a:endParaRPr lang="en-US" sz="2000" dirty="0"/>
          </a:p>
          <a:p>
            <a:pPr lvl="1"/>
            <a:r>
              <a:rPr lang="en-US" sz="1800" dirty="0" smtClean="0"/>
              <a:t>Sponsored agencies and service / </a:t>
            </a:r>
            <a:r>
              <a:rPr lang="en-US" sz="1800" dirty="0"/>
              <a:t>data providers (by agency?</a:t>
            </a:r>
            <a:r>
              <a:rPr lang="en-US" sz="1800" dirty="0" smtClean="0"/>
              <a:t>)</a:t>
            </a:r>
          </a:p>
          <a:p>
            <a:pPr lvl="1"/>
            <a:r>
              <a:rPr lang="en-US" sz="1800" dirty="0" smtClean="0"/>
              <a:t>Unique (and singular) S/C, antenna, station identifiers (</a:t>
            </a:r>
            <a:r>
              <a:rPr lang="en-US" sz="1800" dirty="0"/>
              <a:t>by agency?</a:t>
            </a:r>
            <a:r>
              <a:rPr lang="en-US" sz="1800" dirty="0" smtClean="0"/>
              <a:t>)</a:t>
            </a:r>
          </a:p>
          <a:p>
            <a:pPr lvl="1"/>
            <a:r>
              <a:rPr lang="en-US" sz="1800" dirty="0" smtClean="0"/>
              <a:t>CSS MD</a:t>
            </a:r>
            <a:r>
              <a:rPr lang="en-US" sz="1800" dirty="0"/>
              <a:t>-CSTS functional resources (by </a:t>
            </a:r>
            <a:r>
              <a:rPr lang="en-US" sz="1800" dirty="0" smtClean="0"/>
              <a:t>OID / type)</a:t>
            </a:r>
            <a:endParaRPr lang="en-US" sz="1800" dirty="0"/>
          </a:p>
          <a:p>
            <a:pPr lvl="1"/>
            <a:r>
              <a:rPr lang="en-US" sz="1800" dirty="0" smtClean="0"/>
              <a:t>SOIS RFID assigning agencies</a:t>
            </a:r>
          </a:p>
          <a:p>
            <a:pPr lvl="1"/>
            <a:r>
              <a:rPr lang="en-US" sz="1800" dirty="0" smtClean="0"/>
              <a:t>(and there </a:t>
            </a:r>
            <a:r>
              <a:rPr lang="en-US" sz="1800" dirty="0"/>
              <a:t>are probably others in work</a:t>
            </a:r>
            <a:r>
              <a:rPr lang="en-US" sz="1800" dirty="0" smtClean="0"/>
              <a:t>)</a:t>
            </a:r>
          </a:p>
          <a:p>
            <a:pPr lvl="1"/>
            <a:endParaRPr lang="en-US" sz="1800" dirty="0" smtClean="0"/>
          </a:p>
          <a:p>
            <a:pPr lvl="1"/>
            <a:r>
              <a:rPr lang="en-US" sz="1800" dirty="0" smtClean="0"/>
              <a:t>And references to outside registries and info sources (QUDV, IAU celestial sources, global S/C lists, …)</a:t>
            </a:r>
          </a:p>
          <a:p>
            <a:endParaRPr lang="en-US" sz="2000" dirty="0"/>
          </a:p>
          <a:p>
            <a:r>
              <a:rPr lang="en-US" sz="2000" dirty="0" smtClean="0">
                <a:solidFill>
                  <a:srgbClr val="FF00FF"/>
                </a:solidFill>
              </a:rPr>
              <a:t>Questions to be answered:</a:t>
            </a:r>
          </a:p>
          <a:p>
            <a:pPr lvl="1"/>
            <a:r>
              <a:rPr lang="en-US" sz="1800" dirty="0" smtClean="0"/>
              <a:t>Do we continue this random walk or do we try and bring some order to the process … now?</a:t>
            </a:r>
          </a:p>
          <a:p>
            <a:pPr lvl="1"/>
            <a:endParaRPr lang="en-US" sz="1700" dirty="0" smtClean="0"/>
          </a:p>
          <a:p>
            <a:pPr lvl="1"/>
            <a:r>
              <a:rPr lang="en-US" sz="1800" dirty="0"/>
              <a:t>How do we handle cross cutting or multi-WG (or area) registries?  </a:t>
            </a:r>
          </a:p>
          <a:p>
            <a:pPr lvl="2"/>
            <a:r>
              <a:rPr lang="en-US" sz="1400" dirty="0" smtClean="0"/>
              <a:t>Agencies</a:t>
            </a:r>
            <a:r>
              <a:rPr lang="en-US" sz="1400" dirty="0"/>
              <a:t>?  Agency Representatives?  Sponsored organizations</a:t>
            </a:r>
            <a:r>
              <a:rPr lang="en-US" sz="1400" dirty="0" smtClean="0"/>
              <a:t>?</a:t>
            </a:r>
          </a:p>
          <a:p>
            <a:pPr lvl="2"/>
            <a:r>
              <a:rPr lang="en-US" sz="1400" dirty="0" smtClean="0"/>
              <a:t>OIDs?, XML schema?, Terminology?</a:t>
            </a:r>
            <a:endParaRPr lang="en-US" sz="1400" dirty="0"/>
          </a:p>
          <a:p>
            <a:pPr lvl="1"/>
            <a:endParaRPr lang="en-US" sz="1700" dirty="0" smtClean="0"/>
          </a:p>
          <a:p>
            <a:pPr lvl="1"/>
            <a:r>
              <a:rPr lang="en-US" sz="1800" dirty="0" smtClean="0"/>
              <a:t>For those registries where a WG is listed do we continue down that path or assign responsibility to the more long lived Areas or the CESG?</a:t>
            </a:r>
          </a:p>
          <a:p>
            <a:endParaRPr lang="en-US" sz="2000" dirty="0"/>
          </a:p>
          <a:p>
            <a:endParaRPr lang="en-US" sz="2000" dirty="0"/>
          </a:p>
          <a:p>
            <a:endParaRPr lang="en-US" sz="2000" dirty="0"/>
          </a:p>
        </p:txBody>
      </p:sp>
      <p:sp>
        <p:nvSpPr>
          <p:cNvPr id="4" name="Date Placeholder 3"/>
          <p:cNvSpPr>
            <a:spLocks noGrp="1"/>
          </p:cNvSpPr>
          <p:nvPr>
            <p:ph type="dt" sz="half" idx="10"/>
          </p:nvPr>
        </p:nvSpPr>
        <p:spPr/>
        <p:txBody>
          <a:bodyPr/>
          <a:lstStyle/>
          <a:p>
            <a:pPr>
              <a:defRPr/>
            </a:pPr>
            <a:r>
              <a:rPr lang="en-US" smtClean="0"/>
              <a:t>26 May 2015</a:t>
            </a:r>
            <a:endParaRPr lang="en-US" dirty="0"/>
          </a:p>
        </p:txBody>
      </p:sp>
    </p:spTree>
    <p:extLst>
      <p:ext uri="{BB962C8B-B14F-4D97-AF65-F5344CB8AC3E}">
        <p14:creationId xmlns:p14="http://schemas.microsoft.com/office/powerpoint/2010/main" val="383554546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SEA Registry Proposal</a:t>
            </a:r>
            <a:endParaRPr lang="en-US" dirty="0"/>
          </a:p>
        </p:txBody>
      </p:sp>
      <p:sp>
        <p:nvSpPr>
          <p:cNvPr id="3" name="Content Placeholder 2"/>
          <p:cNvSpPr>
            <a:spLocks noGrp="1"/>
          </p:cNvSpPr>
          <p:nvPr>
            <p:ph idx="1"/>
          </p:nvPr>
        </p:nvSpPr>
        <p:spPr>
          <a:xfrm>
            <a:off x="457200" y="914400"/>
            <a:ext cx="8229600" cy="5715000"/>
          </a:xfrm>
        </p:spPr>
        <p:txBody>
          <a:bodyPr/>
          <a:lstStyle/>
          <a:p>
            <a:r>
              <a:rPr lang="en-US" sz="2400" dirty="0" smtClean="0"/>
              <a:t>Identify a specific set of categories of registries with some well defined policies</a:t>
            </a:r>
          </a:p>
          <a:p>
            <a:endParaRPr lang="en-US" sz="2400" dirty="0" smtClean="0"/>
          </a:p>
          <a:p>
            <a:r>
              <a:rPr lang="en-US" sz="2400" dirty="0" smtClean="0"/>
              <a:t>Initial set of categories:</a:t>
            </a:r>
          </a:p>
          <a:p>
            <a:pPr lvl="1"/>
            <a:r>
              <a:rPr lang="en-US" sz="1800" dirty="0" smtClean="0"/>
              <a:t>Registries with information managed (or requested) by agencies</a:t>
            </a:r>
          </a:p>
          <a:p>
            <a:pPr lvl="1"/>
            <a:r>
              <a:rPr lang="en-US" sz="1800" dirty="0" smtClean="0"/>
              <a:t>Registries with cross-cutting information that is managed at CESG level by one or more Expert Groups</a:t>
            </a:r>
          </a:p>
          <a:p>
            <a:pPr lvl="1"/>
            <a:r>
              <a:rPr lang="en-US" sz="1800" dirty="0" smtClean="0"/>
              <a:t>Registries with information that is local and managed by Areas (or WG)</a:t>
            </a:r>
          </a:p>
          <a:p>
            <a:pPr lvl="1"/>
            <a:endParaRPr lang="en-US" sz="1800" dirty="0"/>
          </a:p>
          <a:p>
            <a:r>
              <a:rPr lang="en-US" sz="2400" dirty="0" smtClean="0"/>
              <a:t>Require WGs to re-use existing well specified registries instead of inventing new, weakly specified, ones:</a:t>
            </a:r>
          </a:p>
          <a:p>
            <a:pPr lvl="1"/>
            <a:r>
              <a:rPr lang="en-US" sz="1800" dirty="0"/>
              <a:t>Add new organizations and contacts as needed</a:t>
            </a:r>
          </a:p>
          <a:p>
            <a:pPr lvl="1"/>
            <a:r>
              <a:rPr lang="en-US" sz="1800" dirty="0"/>
              <a:t>Add new roles and other attributes as needed</a:t>
            </a:r>
          </a:p>
          <a:p>
            <a:endParaRPr lang="en-US" sz="1800" dirty="0">
              <a:ea typeface="ＭＳ Ｐゴシック" pitchFamily="-107" charset="-128"/>
            </a:endParaRPr>
          </a:p>
          <a:p>
            <a:r>
              <a:rPr lang="en-US" sz="2400" dirty="0" smtClean="0"/>
              <a:t>Following charts describe the SANA roles and these categories in more detail along with some examples</a:t>
            </a:r>
            <a:endParaRPr lang="en-US" sz="2400" dirty="0"/>
          </a:p>
        </p:txBody>
      </p:sp>
      <p:sp>
        <p:nvSpPr>
          <p:cNvPr id="4" name="Date Placeholder 3"/>
          <p:cNvSpPr>
            <a:spLocks noGrp="1"/>
          </p:cNvSpPr>
          <p:nvPr>
            <p:ph type="dt" sz="half" idx="10"/>
          </p:nvPr>
        </p:nvSpPr>
        <p:spPr/>
        <p:txBody>
          <a:bodyPr/>
          <a:lstStyle/>
          <a:p>
            <a:pPr>
              <a:defRPr/>
            </a:pPr>
            <a:r>
              <a:rPr lang="en-US" smtClean="0"/>
              <a:t>26 May 2015</a:t>
            </a:r>
            <a:endParaRPr lang="en-US" dirty="0"/>
          </a:p>
        </p:txBody>
      </p:sp>
    </p:spTree>
    <p:extLst>
      <p:ext uri="{BB962C8B-B14F-4D97-AF65-F5344CB8AC3E}">
        <p14:creationId xmlns:p14="http://schemas.microsoft.com/office/powerpoint/2010/main" val="8074098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563562"/>
          </a:xfrm>
        </p:spPr>
        <p:txBody>
          <a:bodyPr/>
          <a:lstStyle/>
          <a:p>
            <a:r>
              <a:rPr lang="en-US" dirty="0" smtClean="0"/>
              <a:t>Current SANA Registry Policies</a:t>
            </a:r>
            <a:endParaRPr lang="en-US" dirty="0"/>
          </a:p>
        </p:txBody>
      </p:sp>
      <p:sp>
        <p:nvSpPr>
          <p:cNvPr id="3" name="Content Placeholder 2"/>
          <p:cNvSpPr>
            <a:spLocks noGrp="1"/>
          </p:cNvSpPr>
          <p:nvPr>
            <p:ph idx="1"/>
          </p:nvPr>
        </p:nvSpPr>
        <p:spPr>
          <a:xfrm>
            <a:off x="457200" y="762000"/>
            <a:ext cx="8229600" cy="5867400"/>
          </a:xfrm>
        </p:spPr>
        <p:txBody>
          <a:bodyPr/>
          <a:lstStyle/>
          <a:p>
            <a:pPr marL="0" indent="0">
              <a:buNone/>
            </a:pPr>
            <a:r>
              <a:rPr lang="en-US" sz="1800" dirty="0" smtClean="0"/>
              <a:t>Current SANA YB, CCSDS 313x0y1, defines Registration Rules:</a:t>
            </a:r>
          </a:p>
          <a:p>
            <a:r>
              <a:rPr lang="en-US" sz="1600" dirty="0"/>
              <a:t>The CCSDS document requesting </a:t>
            </a:r>
            <a:r>
              <a:rPr lang="en-US" sz="1600" u="sng" dirty="0"/>
              <a:t>the creation of a new registry must define which one of the following registration rules is to be used</a:t>
            </a:r>
            <a:r>
              <a:rPr lang="en-US" sz="1600" dirty="0"/>
              <a:t> for adding new entries or for making changes to the registry: </a:t>
            </a:r>
          </a:p>
          <a:p>
            <a:pPr marL="692150" lvl="2" indent="0">
              <a:buNone/>
            </a:pPr>
            <a:r>
              <a:rPr lang="en-US" sz="1400" dirty="0"/>
              <a:t>a) Change requires a </a:t>
            </a:r>
            <a:r>
              <a:rPr lang="en-US" sz="1400" u="sng" dirty="0"/>
              <a:t>CCSDS approved document</a:t>
            </a:r>
            <a:r>
              <a:rPr lang="en-US" sz="1400" dirty="0"/>
              <a:t>. </a:t>
            </a:r>
          </a:p>
          <a:p>
            <a:pPr marL="692150" lvl="2" indent="0">
              <a:buNone/>
            </a:pPr>
            <a:r>
              <a:rPr lang="en-US" sz="1400" dirty="0"/>
              <a:t>b) Change requires </a:t>
            </a:r>
            <a:r>
              <a:rPr lang="en-US" sz="1400" u="sng" dirty="0"/>
              <a:t>an engineering review by a designated </a:t>
            </a:r>
            <a:r>
              <a:rPr lang="en-US" sz="1400" u="sng" dirty="0" smtClean="0"/>
              <a:t>expert </a:t>
            </a:r>
            <a:r>
              <a:rPr lang="en-US" sz="1400" u="sng" dirty="0" smtClean="0">
                <a:solidFill>
                  <a:srgbClr val="0000FF"/>
                </a:solidFill>
              </a:rPr>
              <a:t>(or group)</a:t>
            </a:r>
            <a:r>
              <a:rPr lang="en-US" sz="1400" dirty="0" smtClean="0"/>
              <a:t>. </a:t>
            </a:r>
            <a:r>
              <a:rPr lang="en-US" sz="1400" dirty="0"/>
              <a:t>The expert for that registry is assigned by the CESG based on the WG recommendation. </a:t>
            </a:r>
          </a:p>
          <a:p>
            <a:pPr marL="692150" lvl="2" indent="0">
              <a:buNone/>
            </a:pPr>
            <a:r>
              <a:rPr lang="en-US" sz="1400" dirty="0"/>
              <a:t>c) Change requires </a:t>
            </a:r>
            <a:r>
              <a:rPr lang="en-US" sz="1400" u="sng" dirty="0"/>
              <a:t>no engineering review, but the request must come from the official representative of a space agency </a:t>
            </a:r>
            <a:r>
              <a:rPr lang="en-US" sz="1400" dirty="0"/>
              <a:t>that is a member of the CCSDS. The official representative of an agency may differ for each registry. </a:t>
            </a:r>
          </a:p>
          <a:p>
            <a:pPr marL="692150" lvl="2" indent="0">
              <a:buNone/>
            </a:pPr>
            <a:r>
              <a:rPr lang="en-US" sz="1400" dirty="0"/>
              <a:t>d) Change requires </a:t>
            </a:r>
            <a:r>
              <a:rPr lang="en-US" sz="1400" u="sng" dirty="0"/>
              <a:t>no review</a:t>
            </a:r>
            <a:r>
              <a:rPr lang="en-US" sz="1400" dirty="0"/>
              <a:t>; assignments are done on a first-come, first-served basis. </a:t>
            </a:r>
            <a:endParaRPr lang="en-US" sz="1600" dirty="0" smtClean="0"/>
          </a:p>
          <a:p>
            <a:r>
              <a:rPr lang="en-US" sz="1800" dirty="0" smtClean="0"/>
              <a:t>SANA Registry Roles</a:t>
            </a:r>
            <a:r>
              <a:rPr lang="en-US" sz="1800" dirty="0"/>
              <a:t>:</a:t>
            </a:r>
          </a:p>
          <a:p>
            <a:pPr lvl="1"/>
            <a:r>
              <a:rPr lang="en-US" sz="1600" dirty="0" smtClean="0"/>
              <a:t>Review Authority </a:t>
            </a:r>
            <a:r>
              <a:rPr lang="en-US" sz="1600" dirty="0"/>
              <a:t>(</a:t>
            </a:r>
            <a:r>
              <a:rPr lang="en-US" sz="1600" dirty="0" smtClean="0"/>
              <a:t>which </a:t>
            </a:r>
            <a:r>
              <a:rPr lang="en-US" sz="1600" dirty="0"/>
              <a:t>org is involved in </a:t>
            </a:r>
            <a:r>
              <a:rPr lang="en-US" sz="1600" dirty="0" smtClean="0"/>
              <a:t>controlling changes </a:t>
            </a:r>
            <a:r>
              <a:rPr lang="en-US" sz="1600" dirty="0"/>
              <a:t>to the registry)</a:t>
            </a:r>
          </a:p>
          <a:p>
            <a:pPr lvl="1"/>
            <a:r>
              <a:rPr lang="en-US" sz="1600" dirty="0" smtClean="0"/>
              <a:t>Registration </a:t>
            </a:r>
            <a:r>
              <a:rPr lang="en-US" sz="1600" dirty="0"/>
              <a:t>Policy</a:t>
            </a:r>
          </a:p>
          <a:p>
            <a:pPr lvl="2"/>
            <a:r>
              <a:rPr lang="en-US" sz="1400" dirty="0"/>
              <a:t>Registration updates (how </a:t>
            </a:r>
            <a:r>
              <a:rPr lang="en-US" sz="1400" dirty="0" smtClean="0"/>
              <a:t>updates are requested </a:t>
            </a:r>
            <a:r>
              <a:rPr lang="en-US" sz="1400" dirty="0"/>
              <a:t>and processed)</a:t>
            </a:r>
          </a:p>
          <a:p>
            <a:pPr lvl="2"/>
            <a:r>
              <a:rPr lang="en-US" sz="1400" dirty="0" smtClean="0"/>
              <a:t>Authorized updaters (who can make changes)</a:t>
            </a:r>
          </a:p>
          <a:p>
            <a:r>
              <a:rPr lang="en-US" sz="2000" dirty="0" smtClean="0"/>
              <a:t>Key proposed new rule changes: </a:t>
            </a:r>
          </a:p>
          <a:p>
            <a:pPr lvl="1"/>
            <a:r>
              <a:rPr lang="en-US" sz="1600" dirty="0"/>
              <a:t>A CCSDS Working Group that identifies a need for a new registry shall first review the existing SANA registries to determine if a suitable one already exists</a:t>
            </a:r>
            <a:r>
              <a:rPr lang="en-US" sz="1600" dirty="0" smtClean="0"/>
              <a:t>.</a:t>
            </a:r>
          </a:p>
          <a:p>
            <a:pPr lvl="1"/>
            <a:r>
              <a:rPr lang="en-US" sz="1600" dirty="0"/>
              <a:t>If a requirement may be met by an existing registry by simple addition of some new field, such as role, permission, or identifier, the WG should describe the proposed extension and then discuss it with the SANA Operator and the identified </a:t>
            </a:r>
            <a:r>
              <a:rPr lang="en-US" sz="1600" dirty="0" smtClean="0"/>
              <a:t>Review Authority.</a:t>
            </a:r>
          </a:p>
          <a:p>
            <a:pPr lvl="1"/>
            <a:r>
              <a:rPr lang="en-US" sz="1600" dirty="0" smtClean="0"/>
              <a:t>Who the “</a:t>
            </a:r>
            <a:r>
              <a:rPr lang="en-US" sz="1600" u="sng" dirty="0" smtClean="0"/>
              <a:t>official </a:t>
            </a:r>
            <a:r>
              <a:rPr lang="en-US" sz="1600" u="sng" dirty="0"/>
              <a:t>representative of a space </a:t>
            </a:r>
            <a:r>
              <a:rPr lang="en-US" sz="1600" u="sng" dirty="0" smtClean="0"/>
              <a:t>agency</a:t>
            </a:r>
            <a:r>
              <a:rPr lang="en-US" sz="1600" dirty="0" smtClean="0"/>
              <a:t>” is must be formalized.</a:t>
            </a:r>
            <a:endParaRPr lang="en-US" sz="1600" dirty="0"/>
          </a:p>
          <a:p>
            <a:pPr lvl="1"/>
            <a:endParaRPr lang="en-US" sz="1800" dirty="0"/>
          </a:p>
        </p:txBody>
      </p:sp>
      <p:sp>
        <p:nvSpPr>
          <p:cNvPr id="4" name="Date Placeholder 3"/>
          <p:cNvSpPr>
            <a:spLocks noGrp="1"/>
          </p:cNvSpPr>
          <p:nvPr>
            <p:ph type="dt" sz="half" idx="10"/>
          </p:nvPr>
        </p:nvSpPr>
        <p:spPr/>
        <p:txBody>
          <a:bodyPr/>
          <a:lstStyle/>
          <a:p>
            <a:pPr>
              <a:defRPr/>
            </a:pPr>
            <a:r>
              <a:rPr lang="en-US" dirty="0" smtClean="0"/>
              <a:t>26 May 2015</a:t>
            </a:r>
            <a:endParaRPr lang="en-US" sz="1800" b="1" dirty="0">
              <a:solidFill>
                <a:schemeClr val="tx1"/>
              </a:solidFill>
              <a:latin typeface="+mn-lt"/>
              <a:ea typeface="ＭＳ Ｐゴシック" pitchFamily="-107" charset="-128"/>
            </a:endParaRPr>
          </a:p>
        </p:txBody>
      </p:sp>
    </p:spTree>
    <p:extLst>
      <p:ext uri="{BB962C8B-B14F-4D97-AF65-F5344CB8AC3E}">
        <p14:creationId xmlns:p14="http://schemas.microsoft.com/office/powerpoint/2010/main" val="428289206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SEA Proposal – “Agency Registries”</a:t>
            </a:r>
            <a:endParaRPr lang="en-US" dirty="0"/>
          </a:p>
        </p:txBody>
      </p:sp>
      <p:sp>
        <p:nvSpPr>
          <p:cNvPr id="3" name="Content Placeholder 2"/>
          <p:cNvSpPr>
            <a:spLocks noGrp="1"/>
          </p:cNvSpPr>
          <p:nvPr>
            <p:ph idx="1"/>
          </p:nvPr>
        </p:nvSpPr>
        <p:spPr>
          <a:xfrm>
            <a:off x="457200" y="838200"/>
            <a:ext cx="8229600" cy="5715000"/>
          </a:xfrm>
        </p:spPr>
        <p:txBody>
          <a:bodyPr/>
          <a:lstStyle/>
          <a:p>
            <a:r>
              <a:rPr lang="en-US" sz="1800" dirty="0" smtClean="0"/>
              <a:t>For any registry </a:t>
            </a:r>
            <a:r>
              <a:rPr lang="en-US" sz="1800" u="sng" dirty="0" smtClean="0"/>
              <a:t>where the owner of the data is really an agency or other service provider</a:t>
            </a:r>
            <a:r>
              <a:rPr lang="en-US" sz="1800" dirty="0" smtClean="0"/>
              <a:t>, re-purpose and extend the </a:t>
            </a:r>
            <a:r>
              <a:rPr lang="en-US" sz="1800" dirty="0"/>
              <a:t>SCID (CCSDS </a:t>
            </a:r>
            <a:r>
              <a:rPr lang="en-US" sz="1800" dirty="0" smtClean="0"/>
              <a:t>320x0b6) and CAO </a:t>
            </a:r>
            <a:r>
              <a:rPr lang="en-US" sz="1800" dirty="0"/>
              <a:t>/ MACAO (CCSDS 630x0b1</a:t>
            </a:r>
            <a:r>
              <a:rPr lang="en-US" sz="1800" dirty="0" smtClean="0"/>
              <a:t>) registry structures and processes to provide a structure for managing the valid updates:</a:t>
            </a:r>
          </a:p>
          <a:p>
            <a:pPr lvl="1"/>
            <a:r>
              <a:rPr lang="en-US" sz="1600" dirty="0" smtClean="0"/>
              <a:t>Member Agency registry (includes sponsored agencies &amp; other service providing organizations)</a:t>
            </a:r>
          </a:p>
          <a:p>
            <a:pPr lvl="1"/>
            <a:r>
              <a:rPr lang="en-US" sz="1600" dirty="0"/>
              <a:t>Agency </a:t>
            </a:r>
            <a:r>
              <a:rPr lang="en-US" sz="1600" dirty="0" smtClean="0"/>
              <a:t>(or Org) Primary Point of Contact (</a:t>
            </a:r>
            <a:r>
              <a:rPr lang="en-US" sz="1600" dirty="0"/>
              <a:t>Agency </a:t>
            </a:r>
            <a:r>
              <a:rPr lang="en-US" sz="1600" dirty="0" err="1" smtClean="0"/>
              <a:t>PoC</a:t>
            </a:r>
            <a:r>
              <a:rPr lang="en-US" sz="1600" dirty="0" smtClean="0"/>
              <a:t>) </a:t>
            </a:r>
            <a:r>
              <a:rPr lang="en-US" sz="1600" dirty="0"/>
              <a:t>registry</a:t>
            </a:r>
            <a:endParaRPr lang="en-US" sz="1600" dirty="0" smtClean="0"/>
          </a:p>
          <a:p>
            <a:pPr lvl="1"/>
            <a:r>
              <a:rPr lang="en-US" sz="1600" dirty="0" smtClean="0"/>
              <a:t>Agency (Org) Representative registry (for assignments, role based with different members &amp; roles for different registries)</a:t>
            </a:r>
          </a:p>
          <a:p>
            <a:endParaRPr lang="en-US" sz="1800" dirty="0" smtClean="0"/>
          </a:p>
          <a:p>
            <a:r>
              <a:rPr lang="en-US" sz="1800" dirty="0" smtClean="0"/>
              <a:t>This should serve for:</a:t>
            </a:r>
          </a:p>
          <a:p>
            <a:pPr lvl="1"/>
            <a:r>
              <a:rPr lang="en-US" sz="1600" dirty="0" smtClean="0"/>
              <a:t>The agencies &amp; representatives themselves …</a:t>
            </a:r>
          </a:p>
          <a:p>
            <a:pPr lvl="1"/>
            <a:r>
              <a:rPr lang="en-US" sz="1600" dirty="0" smtClean="0"/>
              <a:t>Observers and other service provider organizations</a:t>
            </a:r>
          </a:p>
          <a:p>
            <a:pPr lvl="1"/>
            <a:r>
              <a:rPr lang="en-US" sz="1600" dirty="0" smtClean="0"/>
              <a:t>SCIDs (for different protocols, </a:t>
            </a:r>
            <a:r>
              <a:rPr lang="en-US" sz="1600" dirty="0" smtClean="0">
                <a:solidFill>
                  <a:srgbClr val="FF0000"/>
                </a:solidFill>
              </a:rPr>
              <a:t>plus names &amp; aliases</a:t>
            </a:r>
            <a:r>
              <a:rPr lang="en-US" sz="1600" dirty="0" smtClean="0"/>
              <a:t>)</a:t>
            </a:r>
          </a:p>
          <a:p>
            <a:pPr lvl="1"/>
            <a:r>
              <a:rPr lang="en-US" sz="1600" dirty="0" smtClean="0">
                <a:solidFill>
                  <a:srgbClr val="FF0000"/>
                </a:solidFill>
              </a:rPr>
              <a:t>Unique S/C identifiers </a:t>
            </a:r>
            <a:r>
              <a:rPr lang="en-US" sz="1600" dirty="0" smtClean="0"/>
              <a:t>(unique OID for each separate S/</a:t>
            </a:r>
            <a:r>
              <a:rPr lang="en-US" sz="1600" dirty="0"/>
              <a:t>C, plus names &amp; aliases)</a:t>
            </a:r>
            <a:endParaRPr lang="en-US" sz="1600" dirty="0" smtClean="0"/>
          </a:p>
          <a:p>
            <a:r>
              <a:rPr lang="en-US" sz="1800" dirty="0" smtClean="0"/>
              <a:t>And, (lower priority)</a:t>
            </a:r>
            <a:endParaRPr lang="en-US" sz="1800" dirty="0"/>
          </a:p>
          <a:p>
            <a:pPr lvl="1"/>
            <a:r>
              <a:rPr lang="en-US" sz="1600" dirty="0" smtClean="0">
                <a:solidFill>
                  <a:srgbClr val="FF0000"/>
                </a:solidFill>
              </a:rPr>
              <a:t>Antennas</a:t>
            </a:r>
            <a:r>
              <a:rPr lang="en-US" sz="1600" dirty="0" smtClean="0"/>
              <a:t> (and stations)</a:t>
            </a:r>
          </a:p>
          <a:p>
            <a:pPr lvl="1"/>
            <a:r>
              <a:rPr lang="en-US" sz="1600" dirty="0" smtClean="0"/>
              <a:t>Service provider ports, catalogs, commitment offices</a:t>
            </a:r>
          </a:p>
          <a:p>
            <a:pPr lvl="1"/>
            <a:r>
              <a:rPr lang="en-US" sz="1600" dirty="0" smtClean="0"/>
              <a:t>Service provider/user identity/credentials</a:t>
            </a:r>
          </a:p>
          <a:p>
            <a:pPr lvl="1"/>
            <a:r>
              <a:rPr lang="en-US" sz="1600" dirty="0" smtClean="0"/>
              <a:t>Data provider </a:t>
            </a:r>
            <a:r>
              <a:rPr lang="en-US" sz="1600" dirty="0"/>
              <a:t>identity/</a:t>
            </a:r>
            <a:r>
              <a:rPr lang="en-US" sz="1600" dirty="0" smtClean="0"/>
              <a:t>credentials</a:t>
            </a:r>
          </a:p>
          <a:p>
            <a:pPr lvl="1"/>
            <a:r>
              <a:rPr lang="en-US" sz="1600" dirty="0" smtClean="0"/>
              <a:t>Other </a:t>
            </a:r>
            <a:r>
              <a:rPr lang="en-US" sz="1600" dirty="0" smtClean="0">
                <a:solidFill>
                  <a:srgbClr val="FF0000"/>
                </a:solidFill>
              </a:rPr>
              <a:t>“agency” assigned identifiers</a:t>
            </a:r>
            <a:r>
              <a:rPr lang="en-US" sz="1600" dirty="0" smtClean="0"/>
              <a:t>: LTP Engines, BP agents, SM&amp;C services, AMS nodes, </a:t>
            </a:r>
            <a:r>
              <a:rPr lang="en-US" sz="1600" dirty="0" err="1" smtClean="0"/>
              <a:t>etc</a:t>
            </a:r>
            <a:r>
              <a:rPr lang="en-US" sz="1600" dirty="0" smtClean="0"/>
              <a:t> (now flat namespaces)</a:t>
            </a:r>
          </a:p>
        </p:txBody>
      </p:sp>
      <p:sp>
        <p:nvSpPr>
          <p:cNvPr id="4" name="Date Placeholder 3"/>
          <p:cNvSpPr>
            <a:spLocks noGrp="1"/>
          </p:cNvSpPr>
          <p:nvPr>
            <p:ph type="dt" sz="half" idx="10"/>
          </p:nvPr>
        </p:nvSpPr>
        <p:spPr/>
        <p:txBody>
          <a:bodyPr/>
          <a:lstStyle/>
          <a:p>
            <a:pPr>
              <a:defRPr/>
            </a:pPr>
            <a:r>
              <a:rPr lang="en-US" smtClean="0"/>
              <a:t>26 May 2015</a:t>
            </a:r>
            <a:endParaRPr lang="en-US" dirty="0"/>
          </a:p>
        </p:txBody>
      </p:sp>
    </p:spTree>
    <p:extLst>
      <p:ext uri="{BB962C8B-B14F-4D97-AF65-F5344CB8AC3E}">
        <p14:creationId xmlns:p14="http://schemas.microsoft.com/office/powerpoint/2010/main" val="395419027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MOD Presentations">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TMOD Presentation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10000"/>
          </a:spcAft>
          <a:buClrTx/>
          <a:buSzPct val="125000"/>
          <a:buFontTx/>
          <a:buNone/>
          <a:tabLst/>
          <a:defRPr kumimoji="0" lang="en-US" sz="1800" b="1" i="0" u="none" strike="noStrike" cap="none" normalizeH="0" baseline="0">
            <a:ln>
              <a:noFill/>
            </a:ln>
            <a:solidFill>
              <a:schemeClr val="tx1"/>
            </a:solidFill>
            <a:effectLst/>
            <a:latin typeface="Arial" pitchFamily="-107" charset="0"/>
          </a:defRPr>
        </a:defPPr>
      </a:lstStyle>
    </a:spDef>
    <a:ln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10000"/>
          </a:spcAft>
          <a:buClrTx/>
          <a:buSzPct val="125000"/>
          <a:buFontTx/>
          <a:buNone/>
          <a:tabLst/>
          <a:defRPr kumimoji="0" lang="en-US" sz="1800" b="1" i="0" u="none" strike="noStrike" cap="none" normalizeH="0" baseline="0">
            <a:ln>
              <a:noFill/>
            </a:ln>
            <a:solidFill>
              <a:schemeClr val="tx1"/>
            </a:solidFill>
            <a:effectLst/>
            <a:latin typeface="Arial" pitchFamily="-107" charset="0"/>
          </a:defRPr>
        </a:defPPr>
      </a:lstStyle>
    </a:lnDef>
  </a:objectDefaults>
  <a:extraClrSchemeLst>
    <a:extraClrScheme>
      <a:clrScheme name="TMOD Presentations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MOD Presentation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MOD Presentations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MOD Presentations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MOD Presentations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MOD Presentations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MOD Presentations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83113</TotalTime>
  <Pages>51</Pages>
  <Words>3202</Words>
  <Application>Microsoft Macintosh PowerPoint</Application>
  <PresentationFormat>Letter Paper (8.5x11 in)</PresentationFormat>
  <Paragraphs>437</Paragraphs>
  <Slides>28</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0" baseType="lpstr">
      <vt:lpstr>TMOD Presentations</vt:lpstr>
      <vt:lpstr>Bitmap Image</vt:lpstr>
      <vt:lpstr>PowerPoint Presentation</vt:lpstr>
      <vt:lpstr>Overview</vt:lpstr>
      <vt:lpstr>Current CCSDS Registry Situation</vt:lpstr>
      <vt:lpstr>Top Level CCSDS Registry Issue</vt:lpstr>
      <vt:lpstr>Observations</vt:lpstr>
      <vt:lpstr>Observations, contd</vt:lpstr>
      <vt:lpstr>SEA Registry Proposal</vt:lpstr>
      <vt:lpstr>Current SANA Registry Policies</vt:lpstr>
      <vt:lpstr>SEA Proposal – “Agency Registries”</vt:lpstr>
      <vt:lpstr>Agency / Representative Model</vt:lpstr>
      <vt:lpstr>SEA Proposal – “Cross Cutting Registries” </vt:lpstr>
      <vt:lpstr>SEA Proposal – “Area / Local Registries”</vt:lpstr>
      <vt:lpstr>Registry Category Management Model</vt:lpstr>
      <vt:lpstr>“Re-Purposing” the SCID Registry Structure</vt:lpstr>
      <vt:lpstr>Expert Group Background</vt:lpstr>
      <vt:lpstr>Expert Group Proposed Definition</vt:lpstr>
      <vt:lpstr>Current CCSDS OID Registry (CSS CCSDS 921x1r – CSTS Framework )</vt:lpstr>
      <vt:lpstr>Proposed Future CCSDS OID Registry (SANA)</vt:lpstr>
      <vt:lpstr>Proposed Registry Management Update Process</vt:lpstr>
      <vt:lpstr>BACKUP SLIDES</vt:lpstr>
      <vt:lpstr>SCID Agency / Representative View</vt:lpstr>
      <vt:lpstr>MACAO Agency / Representative View</vt:lpstr>
      <vt:lpstr>SCID Registry Features</vt:lpstr>
      <vt:lpstr>CAO / MACAO Features</vt:lpstr>
      <vt:lpstr>NDM XML Features</vt:lpstr>
      <vt:lpstr>Service Management (SM) Features</vt:lpstr>
      <vt:lpstr>Some simple practical steps?</vt:lpstr>
      <vt:lpstr>Near-term Adjustment?</vt:lpstr>
    </vt:vector>
  </TitlesOfParts>
  <Manager/>
  <Company>NASA / JPL</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Peter Shames;Matthew Bennett</dc:creator>
  <cp:keywords/>
  <dc:description/>
  <cp:lastModifiedBy>Peter Shames</cp:lastModifiedBy>
  <cp:revision>213</cp:revision>
  <cp:lastPrinted>2015-04-03T20:58:46Z</cp:lastPrinted>
  <dcterms:created xsi:type="dcterms:W3CDTF">2009-09-30T14:54:45Z</dcterms:created>
  <dcterms:modified xsi:type="dcterms:W3CDTF">2015-05-28T15:18:41Z</dcterms:modified>
  <cp:category/>
</cp:coreProperties>
</file>