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44" r:id="rId2"/>
    <p:sldId id="701" r:id="rId3"/>
    <p:sldId id="712" r:id="rId4"/>
    <p:sldId id="704" r:id="rId5"/>
    <p:sldId id="708" r:id="rId6"/>
    <p:sldId id="719" r:id="rId7"/>
    <p:sldId id="709" r:id="rId8"/>
    <p:sldId id="726" r:id="rId9"/>
    <p:sldId id="722" r:id="rId10"/>
    <p:sldId id="711" r:id="rId11"/>
    <p:sldId id="710" r:id="rId12"/>
    <p:sldId id="723" r:id="rId13"/>
    <p:sldId id="718" r:id="rId14"/>
    <p:sldId id="716" r:id="rId15"/>
    <p:sldId id="717" r:id="rId16"/>
    <p:sldId id="725" r:id="rId17"/>
    <p:sldId id="727" r:id="rId18"/>
    <p:sldId id="724" r:id="rId19"/>
    <p:sldId id="720" r:id="rId20"/>
    <p:sldId id="728" r:id="rId21"/>
    <p:sldId id="729" r:id="rId22"/>
    <p:sldId id="730" r:id="rId23"/>
    <p:sldId id="731" r:id="rId24"/>
    <p:sldId id="721" r:id="rId25"/>
    <p:sldId id="715" r:id="rId26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A6"/>
    <a:srgbClr val="800080"/>
    <a:srgbClr val="A50021"/>
    <a:srgbClr val="0000FF"/>
    <a:srgbClr val="CC0000"/>
    <a:srgbClr val="BF7512"/>
    <a:srgbClr val="FA0DA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1936" autoAdjust="0"/>
    <p:restoredTop sz="99449" autoAdjust="0"/>
  </p:normalViewPr>
  <p:slideViewPr>
    <p:cSldViewPr>
      <p:cViewPr varScale="1">
        <p:scale>
          <a:sx n="122" d="100"/>
          <a:sy n="122" d="100"/>
        </p:scale>
        <p:origin x="-1288" y="-11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8EAD6-55C9-484E-9DE9-E634816C1FF1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3CC39-6F32-4396-B5D5-DFD7CD153B93}">
      <dgm:prSet phldrT="[Text]"/>
      <dgm:spPr/>
      <dgm:t>
        <a:bodyPr/>
        <a:lstStyle/>
        <a:p>
          <a:r>
            <a:rPr lang="en-US" dirty="0" smtClean="0"/>
            <a:t>WGs Develop Recommendations and Check Registries </a:t>
          </a:r>
          <a:endParaRPr lang="en-US" dirty="0"/>
        </a:p>
      </dgm:t>
    </dgm:pt>
    <dgm:pt modelId="{7FD5BC01-5490-453F-B211-F12B3F6B79A6}" type="parTrans" cxnId="{B35FA196-5ACC-4F6D-BD29-81DC263F164D}">
      <dgm:prSet/>
      <dgm:spPr/>
      <dgm:t>
        <a:bodyPr/>
        <a:lstStyle/>
        <a:p>
          <a:endParaRPr lang="en-US"/>
        </a:p>
      </dgm:t>
    </dgm:pt>
    <dgm:pt modelId="{C8274037-A389-4554-B981-D717FB72E9E4}" type="sibTrans" cxnId="{B35FA196-5ACC-4F6D-BD29-81DC263F164D}">
      <dgm:prSet/>
      <dgm:spPr/>
      <dgm:t>
        <a:bodyPr/>
        <a:lstStyle/>
        <a:p>
          <a:endParaRPr lang="en-US"/>
        </a:p>
      </dgm:t>
    </dgm:pt>
    <dgm:pt modelId="{38A58FAD-8F74-4FD9-9735-EA1A09EF7957}">
      <dgm:prSet phldrT="[Text]"/>
      <dgm:spPr/>
      <dgm:t>
        <a:bodyPr/>
        <a:lstStyle/>
        <a:p>
          <a:r>
            <a:rPr lang="en-US" dirty="0" smtClean="0"/>
            <a:t>ADs/DADs Oversight</a:t>
          </a:r>
          <a:endParaRPr lang="en-US" dirty="0"/>
        </a:p>
      </dgm:t>
    </dgm:pt>
    <dgm:pt modelId="{4394E66D-0729-409E-AA80-7272F2A435D0}" type="parTrans" cxnId="{E2BD7F4A-3821-4738-B908-07753275561C}">
      <dgm:prSet/>
      <dgm:spPr/>
      <dgm:t>
        <a:bodyPr/>
        <a:lstStyle/>
        <a:p>
          <a:endParaRPr lang="en-US"/>
        </a:p>
      </dgm:t>
    </dgm:pt>
    <dgm:pt modelId="{D270E778-65F0-467A-B6A6-A47086091EA4}" type="sibTrans" cxnId="{E2BD7F4A-3821-4738-B908-07753275561C}">
      <dgm:prSet/>
      <dgm:spPr/>
      <dgm:t>
        <a:bodyPr/>
        <a:lstStyle/>
        <a:p>
          <a:endParaRPr lang="en-US"/>
        </a:p>
      </dgm:t>
    </dgm:pt>
    <dgm:pt modelId="{05E4D985-2422-4A9D-ACB0-85573EED2E5D}">
      <dgm:prSet phldrT="[Text]"/>
      <dgm:spPr/>
      <dgm:t>
        <a:bodyPr/>
        <a:lstStyle/>
        <a:p>
          <a:r>
            <a:rPr lang="en-US" dirty="0" smtClean="0"/>
            <a:t>CESG Agency Review Poll</a:t>
          </a:r>
          <a:endParaRPr lang="en-US" dirty="0"/>
        </a:p>
      </dgm:t>
    </dgm:pt>
    <dgm:pt modelId="{88C778CE-4FC3-49EB-B830-EC5F09C45797}" type="parTrans" cxnId="{C25E3CC0-AA1D-438B-90E4-46584BAC5F4A}">
      <dgm:prSet/>
      <dgm:spPr/>
      <dgm:t>
        <a:bodyPr/>
        <a:lstStyle/>
        <a:p>
          <a:endParaRPr lang="en-US"/>
        </a:p>
      </dgm:t>
    </dgm:pt>
    <dgm:pt modelId="{F54FF338-8F0A-4809-9B57-61BE0B19C092}" type="sibTrans" cxnId="{C25E3CC0-AA1D-438B-90E4-46584BAC5F4A}">
      <dgm:prSet/>
      <dgm:spPr/>
      <dgm:t>
        <a:bodyPr/>
        <a:lstStyle/>
        <a:p>
          <a:endParaRPr lang="en-US"/>
        </a:p>
      </dgm:t>
    </dgm:pt>
    <dgm:pt modelId="{38EC4EF9-16D2-4843-B520-9ABEE7752FC0}">
      <dgm:prSet phldrT="[Text]"/>
      <dgm:spPr/>
      <dgm:t>
        <a:bodyPr/>
        <a:lstStyle/>
        <a:p>
          <a:r>
            <a:rPr lang="en-US" dirty="0" smtClean="0"/>
            <a:t>CESG Check</a:t>
          </a:r>
          <a:endParaRPr lang="en-US" dirty="0"/>
        </a:p>
      </dgm:t>
    </dgm:pt>
    <dgm:pt modelId="{78D30BA7-9E42-44A7-AA78-D801DEEDF713}" type="parTrans" cxnId="{5AE1AFE5-5344-4255-8C9E-BA4A9011FDD1}">
      <dgm:prSet/>
      <dgm:spPr/>
      <dgm:t>
        <a:bodyPr/>
        <a:lstStyle/>
        <a:p>
          <a:endParaRPr lang="en-US"/>
        </a:p>
      </dgm:t>
    </dgm:pt>
    <dgm:pt modelId="{361C32B7-E73C-4ED8-AB6E-4EDA4CB1F8AA}" type="sibTrans" cxnId="{5AE1AFE5-5344-4255-8C9E-BA4A9011FDD1}">
      <dgm:prSet/>
      <dgm:spPr/>
      <dgm:t>
        <a:bodyPr/>
        <a:lstStyle/>
        <a:p>
          <a:endParaRPr lang="en-US"/>
        </a:p>
      </dgm:t>
    </dgm:pt>
    <dgm:pt modelId="{CE74588F-15E9-449C-9721-6D7B68A18624}">
      <dgm:prSet phldrT="[Text]"/>
      <dgm:spPr/>
      <dgm:t>
        <a:bodyPr/>
        <a:lstStyle/>
        <a:p>
          <a:r>
            <a:rPr lang="en-US" dirty="0" smtClean="0"/>
            <a:t>AD signs off on registry management as part of requesting CESG release polls</a:t>
          </a:r>
          <a:endParaRPr lang="en-US" dirty="0"/>
        </a:p>
      </dgm:t>
    </dgm:pt>
    <dgm:pt modelId="{0B9C5A3D-3A3D-4CEF-BD68-44BBA530940A}" type="parTrans" cxnId="{FD397273-A051-4075-9215-1BF8D673490F}">
      <dgm:prSet/>
      <dgm:spPr/>
      <dgm:t>
        <a:bodyPr/>
        <a:lstStyle/>
        <a:p>
          <a:endParaRPr lang="en-US"/>
        </a:p>
      </dgm:t>
    </dgm:pt>
    <dgm:pt modelId="{1C068A98-854D-4552-8F80-2BF7748C6E77}" type="sibTrans" cxnId="{FD397273-A051-4075-9215-1BF8D673490F}">
      <dgm:prSet/>
      <dgm:spPr/>
      <dgm:t>
        <a:bodyPr/>
        <a:lstStyle/>
        <a:p>
          <a:endParaRPr lang="en-US"/>
        </a:p>
      </dgm:t>
    </dgm:pt>
    <dgm:pt modelId="{1F08A6D1-E5AC-4800-9303-D397C82617FF}">
      <dgm:prSet/>
      <dgm:spPr/>
      <dgm:t>
        <a:bodyPr/>
        <a:lstStyle/>
        <a:p>
          <a:r>
            <a:rPr lang="en-US" dirty="0" smtClean="0"/>
            <a:t>CESG checks and request proper remedial work if overlapping registry definitions exist</a:t>
          </a:r>
          <a:endParaRPr lang="en-US" dirty="0"/>
        </a:p>
      </dgm:t>
    </dgm:pt>
    <dgm:pt modelId="{20552C32-0E66-42D4-B677-F130C39C8555}" type="parTrans" cxnId="{65383980-D1D3-4F18-B313-9C1728BE1875}">
      <dgm:prSet/>
      <dgm:spPr/>
      <dgm:t>
        <a:bodyPr/>
        <a:lstStyle/>
        <a:p>
          <a:endParaRPr lang="en-US"/>
        </a:p>
      </dgm:t>
    </dgm:pt>
    <dgm:pt modelId="{9A897F0E-8BD7-49CD-8206-438FF67BD28E}" type="sibTrans" cxnId="{65383980-D1D3-4F18-B313-9C1728BE1875}">
      <dgm:prSet/>
      <dgm:spPr/>
      <dgm:t>
        <a:bodyPr/>
        <a:lstStyle/>
        <a:p>
          <a:endParaRPr lang="en-US"/>
        </a:p>
      </dgm:t>
    </dgm:pt>
    <dgm:pt modelId="{4BE7B9D4-4F20-4CAD-A1F0-B4515F15D77F}" type="pres">
      <dgm:prSet presAssocID="{F778EAD6-55C9-484E-9DE9-E634816C1FF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0A2A6A-E5BE-43ED-9C05-4377B778DB4B}" type="pres">
      <dgm:prSet presAssocID="{AD93CC39-6F32-4396-B5D5-DFD7CD153B93}" presName="chaos" presStyleCnt="0"/>
      <dgm:spPr/>
    </dgm:pt>
    <dgm:pt modelId="{A997CDEC-55E3-424E-81D4-CBC089962E6E}" type="pres">
      <dgm:prSet presAssocID="{AD93CC39-6F32-4396-B5D5-DFD7CD153B93}" presName="parTx1" presStyleLbl="revTx" presStyleIdx="0" presStyleCnt="3"/>
      <dgm:spPr/>
      <dgm:t>
        <a:bodyPr/>
        <a:lstStyle/>
        <a:p>
          <a:endParaRPr lang="en-US"/>
        </a:p>
      </dgm:t>
    </dgm:pt>
    <dgm:pt modelId="{90D10596-E825-4A16-AF0E-4EF5151F0F36}" type="pres">
      <dgm:prSet presAssocID="{AD93CC39-6F32-4396-B5D5-DFD7CD153B93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2AE8-9ADE-4FF4-92CC-5FB80C0ADB14}" type="pres">
      <dgm:prSet presAssocID="{AD93CC39-6F32-4396-B5D5-DFD7CD153B93}" presName="c1" presStyleLbl="node1" presStyleIdx="0" presStyleCnt="19"/>
      <dgm:spPr/>
    </dgm:pt>
    <dgm:pt modelId="{53041A84-79B1-48E7-B75C-6D18C8837B47}" type="pres">
      <dgm:prSet presAssocID="{AD93CC39-6F32-4396-B5D5-DFD7CD153B93}" presName="c2" presStyleLbl="node1" presStyleIdx="1" presStyleCnt="19"/>
      <dgm:spPr/>
    </dgm:pt>
    <dgm:pt modelId="{F7D22E20-0F45-4254-A04E-8F35FE3DAFF2}" type="pres">
      <dgm:prSet presAssocID="{AD93CC39-6F32-4396-B5D5-DFD7CD153B93}" presName="c3" presStyleLbl="node1" presStyleIdx="2" presStyleCnt="19"/>
      <dgm:spPr/>
    </dgm:pt>
    <dgm:pt modelId="{D0AD3B3E-98BD-48DA-8C27-818C7926A739}" type="pres">
      <dgm:prSet presAssocID="{AD93CC39-6F32-4396-B5D5-DFD7CD153B93}" presName="c4" presStyleLbl="node1" presStyleIdx="3" presStyleCnt="19"/>
      <dgm:spPr/>
    </dgm:pt>
    <dgm:pt modelId="{4AD0D7A6-4EFD-49CD-BC54-967191A7A512}" type="pres">
      <dgm:prSet presAssocID="{AD93CC39-6F32-4396-B5D5-DFD7CD153B93}" presName="c5" presStyleLbl="node1" presStyleIdx="4" presStyleCnt="19"/>
      <dgm:spPr/>
    </dgm:pt>
    <dgm:pt modelId="{BBB7E001-CBBF-403F-80F2-F30B5AE5ED61}" type="pres">
      <dgm:prSet presAssocID="{AD93CC39-6F32-4396-B5D5-DFD7CD153B93}" presName="c6" presStyleLbl="node1" presStyleIdx="5" presStyleCnt="19"/>
      <dgm:spPr/>
    </dgm:pt>
    <dgm:pt modelId="{6B9FA1BF-44C8-4FB0-BFD6-A0E6FEA5CA52}" type="pres">
      <dgm:prSet presAssocID="{AD93CC39-6F32-4396-B5D5-DFD7CD153B93}" presName="c7" presStyleLbl="node1" presStyleIdx="6" presStyleCnt="19"/>
      <dgm:spPr/>
    </dgm:pt>
    <dgm:pt modelId="{EBF876B3-DBDA-427C-A85B-019CD41099A9}" type="pres">
      <dgm:prSet presAssocID="{AD93CC39-6F32-4396-B5D5-DFD7CD153B93}" presName="c8" presStyleLbl="node1" presStyleIdx="7" presStyleCnt="19"/>
      <dgm:spPr/>
    </dgm:pt>
    <dgm:pt modelId="{BD3D36F4-BDC2-4EA9-A923-07C2C77924C3}" type="pres">
      <dgm:prSet presAssocID="{AD93CC39-6F32-4396-B5D5-DFD7CD153B93}" presName="c9" presStyleLbl="node1" presStyleIdx="8" presStyleCnt="19"/>
      <dgm:spPr/>
    </dgm:pt>
    <dgm:pt modelId="{ABD490B2-F9EE-42DF-ADE0-BEFB0AFDB4F2}" type="pres">
      <dgm:prSet presAssocID="{AD93CC39-6F32-4396-B5D5-DFD7CD153B93}" presName="c10" presStyleLbl="node1" presStyleIdx="9" presStyleCnt="19"/>
      <dgm:spPr/>
    </dgm:pt>
    <dgm:pt modelId="{AA741916-9AE1-4D31-B21B-AD40068E9CF3}" type="pres">
      <dgm:prSet presAssocID="{AD93CC39-6F32-4396-B5D5-DFD7CD153B93}" presName="c11" presStyleLbl="node1" presStyleIdx="10" presStyleCnt="19"/>
      <dgm:spPr/>
    </dgm:pt>
    <dgm:pt modelId="{6B8EAD2A-8158-4D04-B1E8-A33AD8CF8B6F}" type="pres">
      <dgm:prSet presAssocID="{AD93CC39-6F32-4396-B5D5-DFD7CD153B93}" presName="c12" presStyleLbl="node1" presStyleIdx="11" presStyleCnt="19"/>
      <dgm:spPr/>
    </dgm:pt>
    <dgm:pt modelId="{7162E1E7-9FBB-4A67-8C05-CAE570149643}" type="pres">
      <dgm:prSet presAssocID="{AD93CC39-6F32-4396-B5D5-DFD7CD153B93}" presName="c13" presStyleLbl="node1" presStyleIdx="12" presStyleCnt="19"/>
      <dgm:spPr/>
    </dgm:pt>
    <dgm:pt modelId="{C6243857-5A2A-427C-A188-00ADCEB07497}" type="pres">
      <dgm:prSet presAssocID="{AD93CC39-6F32-4396-B5D5-DFD7CD153B93}" presName="c14" presStyleLbl="node1" presStyleIdx="13" presStyleCnt="19"/>
      <dgm:spPr/>
    </dgm:pt>
    <dgm:pt modelId="{8EC69B40-4CEB-4E31-9D69-21349E5C8A3A}" type="pres">
      <dgm:prSet presAssocID="{AD93CC39-6F32-4396-B5D5-DFD7CD153B93}" presName="c15" presStyleLbl="node1" presStyleIdx="14" presStyleCnt="19"/>
      <dgm:spPr/>
    </dgm:pt>
    <dgm:pt modelId="{4820AE7F-BD27-432A-B543-0737B7537555}" type="pres">
      <dgm:prSet presAssocID="{AD93CC39-6F32-4396-B5D5-DFD7CD153B93}" presName="c16" presStyleLbl="node1" presStyleIdx="15" presStyleCnt="19"/>
      <dgm:spPr/>
    </dgm:pt>
    <dgm:pt modelId="{27867448-C20C-458A-ABC2-77AF0D991EED}" type="pres">
      <dgm:prSet presAssocID="{AD93CC39-6F32-4396-B5D5-DFD7CD153B93}" presName="c17" presStyleLbl="node1" presStyleIdx="16" presStyleCnt="19"/>
      <dgm:spPr/>
    </dgm:pt>
    <dgm:pt modelId="{63DE260C-1892-42C8-9243-CF47AF6137B5}" type="pres">
      <dgm:prSet presAssocID="{AD93CC39-6F32-4396-B5D5-DFD7CD153B93}" presName="c18" presStyleLbl="node1" presStyleIdx="17" presStyleCnt="19"/>
      <dgm:spPr/>
    </dgm:pt>
    <dgm:pt modelId="{2E8364A0-1FFC-4786-9401-A14B1A93A9DB}" type="pres">
      <dgm:prSet presAssocID="{C8274037-A389-4554-B981-D717FB72E9E4}" presName="chevronComposite1" presStyleCnt="0"/>
      <dgm:spPr/>
    </dgm:pt>
    <dgm:pt modelId="{6701B691-C584-4992-BC5E-7EDD3C0E9364}" type="pres">
      <dgm:prSet presAssocID="{C8274037-A389-4554-B981-D717FB72E9E4}" presName="chevron1" presStyleLbl="sibTrans2D1" presStyleIdx="0" presStyleCnt="2"/>
      <dgm:spPr/>
    </dgm:pt>
    <dgm:pt modelId="{A9354DE6-D3E5-4EAB-A2D6-1A53EDFE59A8}" type="pres">
      <dgm:prSet presAssocID="{C8274037-A389-4554-B981-D717FB72E9E4}" presName="spChevron1" presStyleCnt="0"/>
      <dgm:spPr/>
    </dgm:pt>
    <dgm:pt modelId="{248D3C44-AC2F-4E1F-9978-0E65D9A16BAD}" type="pres">
      <dgm:prSet presAssocID="{C8274037-A389-4554-B981-D717FB72E9E4}" presName="overlap" presStyleCnt="0"/>
      <dgm:spPr/>
    </dgm:pt>
    <dgm:pt modelId="{930DD40B-C78C-40CE-8F22-2BA46BC553E6}" type="pres">
      <dgm:prSet presAssocID="{C8274037-A389-4554-B981-D717FB72E9E4}" presName="chevronComposite2" presStyleCnt="0"/>
      <dgm:spPr/>
    </dgm:pt>
    <dgm:pt modelId="{20A22026-4863-46CE-91CB-E3413A072A36}" type="pres">
      <dgm:prSet presAssocID="{C8274037-A389-4554-B981-D717FB72E9E4}" presName="chevron2" presStyleLbl="sibTrans2D1" presStyleIdx="1" presStyleCnt="2"/>
      <dgm:spPr/>
    </dgm:pt>
    <dgm:pt modelId="{A5A89ADD-C453-44A7-A8A3-1E8ABA6FA5D4}" type="pres">
      <dgm:prSet presAssocID="{C8274037-A389-4554-B981-D717FB72E9E4}" presName="spChevron2" presStyleCnt="0"/>
      <dgm:spPr/>
    </dgm:pt>
    <dgm:pt modelId="{E616AC90-D748-4F2B-AFDF-DC3037390660}" type="pres">
      <dgm:prSet presAssocID="{05E4D985-2422-4A9D-ACB0-85573EED2E5D}" presName="last" presStyleCnt="0"/>
      <dgm:spPr/>
    </dgm:pt>
    <dgm:pt modelId="{6B4FE745-015E-4A18-90CC-F3EC5CFA0432}" type="pres">
      <dgm:prSet presAssocID="{05E4D985-2422-4A9D-ACB0-85573EED2E5D}" presName="circleTx" presStyleLbl="node1" presStyleIdx="18" presStyleCnt="19"/>
      <dgm:spPr/>
      <dgm:t>
        <a:bodyPr/>
        <a:lstStyle/>
        <a:p>
          <a:endParaRPr lang="en-US"/>
        </a:p>
      </dgm:t>
    </dgm:pt>
    <dgm:pt modelId="{13581E77-F202-4C5C-8085-F34B6F568E35}" type="pres">
      <dgm:prSet presAssocID="{05E4D985-2422-4A9D-ACB0-85573EED2E5D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C6FF1-7403-4F04-BCBD-0A3A24B5B5DA}" type="pres">
      <dgm:prSet presAssocID="{05E4D985-2422-4A9D-ACB0-85573EED2E5D}" presName="spN" presStyleCnt="0"/>
      <dgm:spPr/>
    </dgm:pt>
  </dgm:ptLst>
  <dgm:cxnLst>
    <dgm:cxn modelId="{E187A5BA-C527-604C-BCA4-C5A6074C528A}" type="presOf" srcId="{38A58FAD-8F74-4FD9-9735-EA1A09EF7957}" destId="{90D10596-E825-4A16-AF0E-4EF5151F0F36}" srcOrd="0" destOrd="0" presId="urn:microsoft.com/office/officeart/2009/3/layout/RandomtoResultProcess"/>
    <dgm:cxn modelId="{65383980-D1D3-4F18-B313-9C1728BE1875}" srcId="{38EC4EF9-16D2-4843-B520-9ABEE7752FC0}" destId="{1F08A6D1-E5AC-4800-9303-D397C82617FF}" srcOrd="0" destOrd="0" parTransId="{20552C32-0E66-42D4-B677-F130C39C8555}" sibTransId="{9A897F0E-8BD7-49CD-8206-438FF67BD28E}"/>
    <dgm:cxn modelId="{5AE1AFE5-5344-4255-8C9E-BA4A9011FDD1}" srcId="{05E4D985-2422-4A9D-ACB0-85573EED2E5D}" destId="{38EC4EF9-16D2-4843-B520-9ABEE7752FC0}" srcOrd="0" destOrd="0" parTransId="{78D30BA7-9E42-44A7-AA78-D801DEEDF713}" sibTransId="{361C32B7-E73C-4ED8-AB6E-4EDA4CB1F8AA}"/>
    <dgm:cxn modelId="{AC3CE717-260F-8849-A1B3-A4D906563A57}" type="presOf" srcId="{F778EAD6-55C9-484E-9DE9-E634816C1FF1}" destId="{4BE7B9D4-4F20-4CAD-A1F0-B4515F15D77F}" srcOrd="0" destOrd="0" presId="urn:microsoft.com/office/officeart/2009/3/layout/RandomtoResultProcess"/>
    <dgm:cxn modelId="{0AFEE6DF-CF72-414F-86A5-3FC788FB122E}" type="presOf" srcId="{AD93CC39-6F32-4396-B5D5-DFD7CD153B93}" destId="{A997CDEC-55E3-424E-81D4-CBC089962E6E}" srcOrd="0" destOrd="0" presId="urn:microsoft.com/office/officeart/2009/3/layout/RandomtoResultProcess"/>
    <dgm:cxn modelId="{C25E3CC0-AA1D-438B-90E4-46584BAC5F4A}" srcId="{F778EAD6-55C9-484E-9DE9-E634816C1FF1}" destId="{05E4D985-2422-4A9D-ACB0-85573EED2E5D}" srcOrd="1" destOrd="0" parTransId="{88C778CE-4FC3-49EB-B830-EC5F09C45797}" sibTransId="{F54FF338-8F0A-4809-9B57-61BE0B19C092}"/>
    <dgm:cxn modelId="{E2BD7F4A-3821-4738-B908-07753275561C}" srcId="{AD93CC39-6F32-4396-B5D5-DFD7CD153B93}" destId="{38A58FAD-8F74-4FD9-9735-EA1A09EF7957}" srcOrd="0" destOrd="0" parTransId="{4394E66D-0729-409E-AA80-7272F2A435D0}" sibTransId="{D270E778-65F0-467A-B6A6-A47086091EA4}"/>
    <dgm:cxn modelId="{94479FA9-693C-274D-992C-106ECC265999}" type="presOf" srcId="{CE74588F-15E9-449C-9721-6D7B68A18624}" destId="{90D10596-E825-4A16-AF0E-4EF5151F0F36}" srcOrd="0" destOrd="1" presId="urn:microsoft.com/office/officeart/2009/3/layout/RandomtoResultProcess"/>
    <dgm:cxn modelId="{FD397273-A051-4075-9215-1BF8D673490F}" srcId="{38A58FAD-8F74-4FD9-9735-EA1A09EF7957}" destId="{CE74588F-15E9-449C-9721-6D7B68A18624}" srcOrd="0" destOrd="0" parTransId="{0B9C5A3D-3A3D-4CEF-BD68-44BBA530940A}" sibTransId="{1C068A98-854D-4552-8F80-2BF7748C6E77}"/>
    <dgm:cxn modelId="{17A6A04D-82E7-5545-BAAB-C757B3DBA2D5}" type="presOf" srcId="{1F08A6D1-E5AC-4800-9303-D397C82617FF}" destId="{13581E77-F202-4C5C-8085-F34B6F568E35}" srcOrd="0" destOrd="1" presId="urn:microsoft.com/office/officeart/2009/3/layout/RandomtoResultProcess"/>
    <dgm:cxn modelId="{08B548D5-E3EC-4F4F-BFC5-81E3D7105885}" type="presOf" srcId="{05E4D985-2422-4A9D-ACB0-85573EED2E5D}" destId="{6B4FE745-015E-4A18-90CC-F3EC5CFA0432}" srcOrd="0" destOrd="0" presId="urn:microsoft.com/office/officeart/2009/3/layout/RandomtoResultProcess"/>
    <dgm:cxn modelId="{B35FA196-5ACC-4F6D-BD29-81DC263F164D}" srcId="{F778EAD6-55C9-484E-9DE9-E634816C1FF1}" destId="{AD93CC39-6F32-4396-B5D5-DFD7CD153B93}" srcOrd="0" destOrd="0" parTransId="{7FD5BC01-5490-453F-B211-F12B3F6B79A6}" sibTransId="{C8274037-A389-4554-B981-D717FB72E9E4}"/>
    <dgm:cxn modelId="{3788E6D5-F4D4-3643-9792-64289855A82B}" type="presOf" srcId="{38EC4EF9-16D2-4843-B520-9ABEE7752FC0}" destId="{13581E77-F202-4C5C-8085-F34B6F568E35}" srcOrd="0" destOrd="0" presId="urn:microsoft.com/office/officeart/2009/3/layout/RandomtoResultProcess"/>
    <dgm:cxn modelId="{C175F7B0-D0F3-5E46-9063-C63A39918C09}" type="presParOf" srcId="{4BE7B9D4-4F20-4CAD-A1F0-B4515F15D77F}" destId="{3B0A2A6A-E5BE-43ED-9C05-4377B778DB4B}" srcOrd="0" destOrd="0" presId="urn:microsoft.com/office/officeart/2009/3/layout/RandomtoResultProcess"/>
    <dgm:cxn modelId="{11A856E9-83B1-6341-8264-29851D454C7C}" type="presParOf" srcId="{3B0A2A6A-E5BE-43ED-9C05-4377B778DB4B}" destId="{A997CDEC-55E3-424E-81D4-CBC089962E6E}" srcOrd="0" destOrd="0" presId="urn:microsoft.com/office/officeart/2009/3/layout/RandomtoResultProcess"/>
    <dgm:cxn modelId="{8F37A2EC-F69F-D443-ADDE-8DC86B48E918}" type="presParOf" srcId="{3B0A2A6A-E5BE-43ED-9C05-4377B778DB4B}" destId="{90D10596-E825-4A16-AF0E-4EF5151F0F36}" srcOrd="1" destOrd="0" presId="urn:microsoft.com/office/officeart/2009/3/layout/RandomtoResultProcess"/>
    <dgm:cxn modelId="{F839A9CC-C94E-EB44-9AD5-D135E8F6D814}" type="presParOf" srcId="{3B0A2A6A-E5BE-43ED-9C05-4377B778DB4B}" destId="{719A2AE8-9ADE-4FF4-92CC-5FB80C0ADB14}" srcOrd="2" destOrd="0" presId="urn:microsoft.com/office/officeart/2009/3/layout/RandomtoResultProcess"/>
    <dgm:cxn modelId="{3A2E514A-2DE2-F14A-9711-CCFE34C87672}" type="presParOf" srcId="{3B0A2A6A-E5BE-43ED-9C05-4377B778DB4B}" destId="{53041A84-79B1-48E7-B75C-6D18C8837B47}" srcOrd="3" destOrd="0" presId="urn:microsoft.com/office/officeart/2009/3/layout/RandomtoResultProcess"/>
    <dgm:cxn modelId="{BB744EEB-1F51-414F-A7E3-922A4BBE0AB5}" type="presParOf" srcId="{3B0A2A6A-E5BE-43ED-9C05-4377B778DB4B}" destId="{F7D22E20-0F45-4254-A04E-8F35FE3DAFF2}" srcOrd="4" destOrd="0" presId="urn:microsoft.com/office/officeart/2009/3/layout/RandomtoResultProcess"/>
    <dgm:cxn modelId="{489FFC9A-642A-3F46-BB6F-7E25E01B052F}" type="presParOf" srcId="{3B0A2A6A-E5BE-43ED-9C05-4377B778DB4B}" destId="{D0AD3B3E-98BD-48DA-8C27-818C7926A739}" srcOrd="5" destOrd="0" presId="urn:microsoft.com/office/officeart/2009/3/layout/RandomtoResultProcess"/>
    <dgm:cxn modelId="{90F164D4-A1D9-1C44-8540-102C9F9B7D67}" type="presParOf" srcId="{3B0A2A6A-E5BE-43ED-9C05-4377B778DB4B}" destId="{4AD0D7A6-4EFD-49CD-BC54-967191A7A512}" srcOrd="6" destOrd="0" presId="urn:microsoft.com/office/officeart/2009/3/layout/RandomtoResultProcess"/>
    <dgm:cxn modelId="{DB71FA5D-60F2-0D43-9D5E-8C929A3EFE68}" type="presParOf" srcId="{3B0A2A6A-E5BE-43ED-9C05-4377B778DB4B}" destId="{BBB7E001-CBBF-403F-80F2-F30B5AE5ED61}" srcOrd="7" destOrd="0" presId="urn:microsoft.com/office/officeart/2009/3/layout/RandomtoResultProcess"/>
    <dgm:cxn modelId="{BDC83B5C-8DE2-594E-AD47-11A3125EAD75}" type="presParOf" srcId="{3B0A2A6A-E5BE-43ED-9C05-4377B778DB4B}" destId="{6B9FA1BF-44C8-4FB0-BFD6-A0E6FEA5CA52}" srcOrd="8" destOrd="0" presId="urn:microsoft.com/office/officeart/2009/3/layout/RandomtoResultProcess"/>
    <dgm:cxn modelId="{692966E4-717F-6145-B7EC-DA842723890E}" type="presParOf" srcId="{3B0A2A6A-E5BE-43ED-9C05-4377B778DB4B}" destId="{EBF876B3-DBDA-427C-A85B-019CD41099A9}" srcOrd="9" destOrd="0" presId="urn:microsoft.com/office/officeart/2009/3/layout/RandomtoResultProcess"/>
    <dgm:cxn modelId="{C3E4EFBE-43E0-4043-BF9D-953F90A05180}" type="presParOf" srcId="{3B0A2A6A-E5BE-43ED-9C05-4377B778DB4B}" destId="{BD3D36F4-BDC2-4EA9-A923-07C2C77924C3}" srcOrd="10" destOrd="0" presId="urn:microsoft.com/office/officeart/2009/3/layout/RandomtoResultProcess"/>
    <dgm:cxn modelId="{DB483AA6-01CE-A144-B30C-6967A811C629}" type="presParOf" srcId="{3B0A2A6A-E5BE-43ED-9C05-4377B778DB4B}" destId="{ABD490B2-F9EE-42DF-ADE0-BEFB0AFDB4F2}" srcOrd="11" destOrd="0" presId="urn:microsoft.com/office/officeart/2009/3/layout/RandomtoResultProcess"/>
    <dgm:cxn modelId="{4321E970-6496-2B48-BAD1-B75723C3256C}" type="presParOf" srcId="{3B0A2A6A-E5BE-43ED-9C05-4377B778DB4B}" destId="{AA741916-9AE1-4D31-B21B-AD40068E9CF3}" srcOrd="12" destOrd="0" presId="urn:microsoft.com/office/officeart/2009/3/layout/RandomtoResultProcess"/>
    <dgm:cxn modelId="{085FF4FE-1EE7-EF45-99F3-1C8F5A6E1056}" type="presParOf" srcId="{3B0A2A6A-E5BE-43ED-9C05-4377B778DB4B}" destId="{6B8EAD2A-8158-4D04-B1E8-A33AD8CF8B6F}" srcOrd="13" destOrd="0" presId="urn:microsoft.com/office/officeart/2009/3/layout/RandomtoResultProcess"/>
    <dgm:cxn modelId="{513ED674-5747-CC49-BDB6-3B5D326CB792}" type="presParOf" srcId="{3B0A2A6A-E5BE-43ED-9C05-4377B778DB4B}" destId="{7162E1E7-9FBB-4A67-8C05-CAE570149643}" srcOrd="14" destOrd="0" presId="urn:microsoft.com/office/officeart/2009/3/layout/RandomtoResultProcess"/>
    <dgm:cxn modelId="{8EBB8F3B-0AFF-054A-957B-7EC10337B454}" type="presParOf" srcId="{3B0A2A6A-E5BE-43ED-9C05-4377B778DB4B}" destId="{C6243857-5A2A-427C-A188-00ADCEB07497}" srcOrd="15" destOrd="0" presId="urn:microsoft.com/office/officeart/2009/3/layout/RandomtoResultProcess"/>
    <dgm:cxn modelId="{DF79A468-1DAF-7E41-8092-B19374A22F0F}" type="presParOf" srcId="{3B0A2A6A-E5BE-43ED-9C05-4377B778DB4B}" destId="{8EC69B40-4CEB-4E31-9D69-21349E5C8A3A}" srcOrd="16" destOrd="0" presId="urn:microsoft.com/office/officeart/2009/3/layout/RandomtoResultProcess"/>
    <dgm:cxn modelId="{AF22FF71-5DBD-D44B-BCBC-FE4820FDE32C}" type="presParOf" srcId="{3B0A2A6A-E5BE-43ED-9C05-4377B778DB4B}" destId="{4820AE7F-BD27-432A-B543-0737B7537555}" srcOrd="17" destOrd="0" presId="urn:microsoft.com/office/officeart/2009/3/layout/RandomtoResultProcess"/>
    <dgm:cxn modelId="{B2F88C37-295E-1F4C-A30F-02CDB52C5918}" type="presParOf" srcId="{3B0A2A6A-E5BE-43ED-9C05-4377B778DB4B}" destId="{27867448-C20C-458A-ABC2-77AF0D991EED}" srcOrd="18" destOrd="0" presId="urn:microsoft.com/office/officeart/2009/3/layout/RandomtoResultProcess"/>
    <dgm:cxn modelId="{E66B62A4-EDCA-8B42-BE70-16FABEF18EAA}" type="presParOf" srcId="{3B0A2A6A-E5BE-43ED-9C05-4377B778DB4B}" destId="{63DE260C-1892-42C8-9243-CF47AF6137B5}" srcOrd="19" destOrd="0" presId="urn:microsoft.com/office/officeart/2009/3/layout/RandomtoResultProcess"/>
    <dgm:cxn modelId="{679934E4-D3F9-C74D-B22B-DB194B6E1E2F}" type="presParOf" srcId="{4BE7B9D4-4F20-4CAD-A1F0-B4515F15D77F}" destId="{2E8364A0-1FFC-4786-9401-A14B1A93A9DB}" srcOrd="1" destOrd="0" presId="urn:microsoft.com/office/officeart/2009/3/layout/RandomtoResultProcess"/>
    <dgm:cxn modelId="{E82CF723-F5F8-7245-86A6-6BC71CC4BB39}" type="presParOf" srcId="{2E8364A0-1FFC-4786-9401-A14B1A93A9DB}" destId="{6701B691-C584-4992-BC5E-7EDD3C0E9364}" srcOrd="0" destOrd="0" presId="urn:microsoft.com/office/officeart/2009/3/layout/RandomtoResultProcess"/>
    <dgm:cxn modelId="{1F029510-CCC7-444C-AF58-5B5E7CEE84AE}" type="presParOf" srcId="{2E8364A0-1FFC-4786-9401-A14B1A93A9DB}" destId="{A9354DE6-D3E5-4EAB-A2D6-1A53EDFE59A8}" srcOrd="1" destOrd="0" presId="urn:microsoft.com/office/officeart/2009/3/layout/RandomtoResultProcess"/>
    <dgm:cxn modelId="{32549496-5F85-6945-AF82-0B508F587DE6}" type="presParOf" srcId="{4BE7B9D4-4F20-4CAD-A1F0-B4515F15D77F}" destId="{248D3C44-AC2F-4E1F-9978-0E65D9A16BAD}" srcOrd="2" destOrd="0" presId="urn:microsoft.com/office/officeart/2009/3/layout/RandomtoResultProcess"/>
    <dgm:cxn modelId="{4A29FD94-FB12-474B-BAF1-F818848E0769}" type="presParOf" srcId="{4BE7B9D4-4F20-4CAD-A1F0-B4515F15D77F}" destId="{930DD40B-C78C-40CE-8F22-2BA46BC553E6}" srcOrd="3" destOrd="0" presId="urn:microsoft.com/office/officeart/2009/3/layout/RandomtoResultProcess"/>
    <dgm:cxn modelId="{10255176-967C-F740-9461-5EA0E5E2A382}" type="presParOf" srcId="{930DD40B-C78C-40CE-8F22-2BA46BC553E6}" destId="{20A22026-4863-46CE-91CB-E3413A072A36}" srcOrd="0" destOrd="0" presId="urn:microsoft.com/office/officeart/2009/3/layout/RandomtoResultProcess"/>
    <dgm:cxn modelId="{B46A8A80-A976-DD48-BB30-0FFB4C9B1E98}" type="presParOf" srcId="{930DD40B-C78C-40CE-8F22-2BA46BC553E6}" destId="{A5A89ADD-C453-44A7-A8A3-1E8ABA6FA5D4}" srcOrd="1" destOrd="0" presId="urn:microsoft.com/office/officeart/2009/3/layout/RandomtoResultProcess"/>
    <dgm:cxn modelId="{8133402C-3BA0-DF40-A7CE-5114D59D9DC2}" type="presParOf" srcId="{4BE7B9D4-4F20-4CAD-A1F0-B4515F15D77F}" destId="{E616AC90-D748-4F2B-AFDF-DC3037390660}" srcOrd="4" destOrd="0" presId="urn:microsoft.com/office/officeart/2009/3/layout/RandomtoResultProcess"/>
    <dgm:cxn modelId="{10E13609-8F74-F543-B13F-B5F510ED5840}" type="presParOf" srcId="{E616AC90-D748-4F2B-AFDF-DC3037390660}" destId="{6B4FE745-015E-4A18-90CC-F3EC5CFA0432}" srcOrd="0" destOrd="0" presId="urn:microsoft.com/office/officeart/2009/3/layout/RandomtoResultProcess"/>
    <dgm:cxn modelId="{79C386D3-933D-164A-944E-9E998329E536}" type="presParOf" srcId="{E616AC90-D748-4F2B-AFDF-DC3037390660}" destId="{13581E77-F202-4C5C-8085-F34B6F568E35}" srcOrd="1" destOrd="0" presId="urn:microsoft.com/office/officeart/2009/3/layout/RandomtoResultProcess"/>
    <dgm:cxn modelId="{817EF528-9E62-6145-8CAB-3BEE65621930}" type="presParOf" srcId="{E616AC90-D748-4F2B-AFDF-DC3037390660}" destId="{A1AC6FF1-7403-4F04-BCBD-0A3A24B5B5DA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7CDEC-55E3-424E-81D4-CBC089962E6E}">
      <dsp:nvSpPr>
        <dsp:cNvPr id="0" name=""/>
        <dsp:cNvSpPr/>
      </dsp:nvSpPr>
      <dsp:spPr>
        <a:xfrm>
          <a:off x="149946" y="1663475"/>
          <a:ext cx="2188121" cy="72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WGs Develop Recommendations and Check Registries </a:t>
          </a:r>
          <a:endParaRPr lang="en-US" sz="1600" kern="1200" dirty="0"/>
        </a:p>
      </dsp:txBody>
      <dsp:txXfrm>
        <a:off x="149946" y="1663475"/>
        <a:ext cx="2188121" cy="721085"/>
      </dsp:txXfrm>
    </dsp:sp>
    <dsp:sp modelId="{90D10596-E825-4A16-AF0E-4EF5151F0F36}">
      <dsp:nvSpPr>
        <dsp:cNvPr id="0" name=""/>
        <dsp:cNvSpPr/>
      </dsp:nvSpPr>
      <dsp:spPr>
        <a:xfrm>
          <a:off x="149946" y="3183996"/>
          <a:ext cx="2188121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ADs/DADs Oversight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 signs off on registry management as part of requesting CESG release polls</a:t>
          </a:r>
          <a:endParaRPr lang="en-US" sz="1400" kern="1200" dirty="0"/>
        </a:p>
      </dsp:txBody>
      <dsp:txXfrm>
        <a:off x="149946" y="3183996"/>
        <a:ext cx="2188121" cy="1350962"/>
      </dsp:txXfrm>
    </dsp:sp>
    <dsp:sp modelId="{719A2AE8-9ADE-4FF4-92CC-5FB80C0ADB14}">
      <dsp:nvSpPr>
        <dsp:cNvPr id="0" name=""/>
        <dsp:cNvSpPr/>
      </dsp:nvSpPr>
      <dsp:spPr>
        <a:xfrm>
          <a:off x="147460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1A84-79B1-48E7-B75C-6D18C8837B47}">
      <dsp:nvSpPr>
        <dsp:cNvPr id="0" name=""/>
        <dsp:cNvSpPr/>
      </dsp:nvSpPr>
      <dsp:spPr>
        <a:xfrm>
          <a:off x="269298" y="120048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2E20-0F45-4254-A04E-8F35FE3DAFF2}">
      <dsp:nvSpPr>
        <dsp:cNvPr id="0" name=""/>
        <dsp:cNvSpPr/>
      </dsp:nvSpPr>
      <dsp:spPr>
        <a:xfrm>
          <a:off x="561711" y="1249224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D3B3E-98BD-48DA-8C27-818C7926A739}">
      <dsp:nvSpPr>
        <dsp:cNvPr id="0" name=""/>
        <dsp:cNvSpPr/>
      </dsp:nvSpPr>
      <dsp:spPr>
        <a:xfrm>
          <a:off x="805388" y="981179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0D7A6-4EFD-49CD-BC54-967191A7A512}">
      <dsp:nvSpPr>
        <dsp:cNvPr id="0" name=""/>
        <dsp:cNvSpPr/>
      </dsp:nvSpPr>
      <dsp:spPr>
        <a:xfrm>
          <a:off x="1122168" y="88370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7E001-CBBF-403F-80F2-F30B5AE5ED61}">
      <dsp:nvSpPr>
        <dsp:cNvPr id="0" name=""/>
        <dsp:cNvSpPr/>
      </dsp:nvSpPr>
      <dsp:spPr>
        <a:xfrm>
          <a:off x="1512052" y="1054282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FA1BF-44C8-4FB0-BFD6-A0E6FEA5CA52}">
      <dsp:nvSpPr>
        <dsp:cNvPr id="0" name=""/>
        <dsp:cNvSpPr/>
      </dsp:nvSpPr>
      <dsp:spPr>
        <a:xfrm>
          <a:off x="1755729" y="1176120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76B3-DBDA-427C-A85B-019CD41099A9}">
      <dsp:nvSpPr>
        <dsp:cNvPr id="0" name=""/>
        <dsp:cNvSpPr/>
      </dsp:nvSpPr>
      <dsp:spPr>
        <a:xfrm>
          <a:off x="2096877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D36F4-BDC2-4EA9-A923-07C2C77924C3}">
      <dsp:nvSpPr>
        <dsp:cNvPr id="0" name=""/>
        <dsp:cNvSpPr/>
      </dsp:nvSpPr>
      <dsp:spPr>
        <a:xfrm>
          <a:off x="2243083" y="171221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490B2-F9EE-42DF-ADE0-BEFB0AFDB4F2}">
      <dsp:nvSpPr>
        <dsp:cNvPr id="0" name=""/>
        <dsp:cNvSpPr/>
      </dsp:nvSpPr>
      <dsp:spPr>
        <a:xfrm>
          <a:off x="975962" y="1200488"/>
          <a:ext cx="447570" cy="447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41916-9AE1-4D31-B21B-AD40068E9CF3}">
      <dsp:nvSpPr>
        <dsp:cNvPr id="0" name=""/>
        <dsp:cNvSpPr/>
      </dsp:nvSpPr>
      <dsp:spPr>
        <a:xfrm>
          <a:off x="25621" y="2126461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EAD2A-8158-4D04-B1E8-A33AD8CF8B6F}">
      <dsp:nvSpPr>
        <dsp:cNvPr id="0" name=""/>
        <dsp:cNvSpPr/>
      </dsp:nvSpPr>
      <dsp:spPr>
        <a:xfrm>
          <a:off x="171828" y="2345771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2E1E7-9FBB-4A67-8C05-CAE570149643}">
      <dsp:nvSpPr>
        <dsp:cNvPr id="0" name=""/>
        <dsp:cNvSpPr/>
      </dsp:nvSpPr>
      <dsp:spPr>
        <a:xfrm>
          <a:off x="537343" y="2540712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43857-5A2A-427C-A188-00ADCEB07497}">
      <dsp:nvSpPr>
        <dsp:cNvPr id="0" name=""/>
        <dsp:cNvSpPr/>
      </dsp:nvSpPr>
      <dsp:spPr>
        <a:xfrm>
          <a:off x="1049065" y="2857493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9B40-4CEB-4E31-9D69-21349E5C8A3A}">
      <dsp:nvSpPr>
        <dsp:cNvPr id="0" name=""/>
        <dsp:cNvSpPr/>
      </dsp:nvSpPr>
      <dsp:spPr>
        <a:xfrm>
          <a:off x="1146536" y="2540712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0AE7F-BD27-432A-B543-0737B7537555}">
      <dsp:nvSpPr>
        <dsp:cNvPr id="0" name=""/>
        <dsp:cNvSpPr/>
      </dsp:nvSpPr>
      <dsp:spPr>
        <a:xfrm>
          <a:off x="1390213" y="288186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67448-C20C-458A-ABC2-77AF0D991EED}">
      <dsp:nvSpPr>
        <dsp:cNvPr id="0" name=""/>
        <dsp:cNvSpPr/>
      </dsp:nvSpPr>
      <dsp:spPr>
        <a:xfrm>
          <a:off x="1609523" y="2491977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E260C-1892-42C8-9243-CF47AF6137B5}">
      <dsp:nvSpPr>
        <dsp:cNvPr id="0" name=""/>
        <dsp:cNvSpPr/>
      </dsp:nvSpPr>
      <dsp:spPr>
        <a:xfrm>
          <a:off x="2145612" y="2394506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1B691-C584-4992-BC5E-7EDD3C0E9364}">
      <dsp:nvSpPr>
        <dsp:cNvPr id="0" name=""/>
        <dsp:cNvSpPr/>
      </dsp:nvSpPr>
      <dsp:spPr>
        <a:xfrm>
          <a:off x="2419128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22026-4863-46CE-91CB-E3413A072A36}">
      <dsp:nvSpPr>
        <dsp:cNvPr id="0" name=""/>
        <dsp:cNvSpPr/>
      </dsp:nvSpPr>
      <dsp:spPr>
        <a:xfrm>
          <a:off x="3076353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E745-015E-4A18-90CC-F3EC5CFA0432}">
      <dsp:nvSpPr>
        <dsp:cNvPr id="0" name=""/>
        <dsp:cNvSpPr/>
      </dsp:nvSpPr>
      <dsp:spPr>
        <a:xfrm>
          <a:off x="4043934" y="1140026"/>
          <a:ext cx="1862137" cy="1862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CESG Agency Review Poll</a:t>
          </a:r>
          <a:endParaRPr lang="en-US" sz="1600" kern="1200" dirty="0"/>
        </a:p>
      </dsp:txBody>
      <dsp:txXfrm>
        <a:off x="4316638" y="1412730"/>
        <a:ext cx="1316729" cy="1316729"/>
      </dsp:txXfrm>
    </dsp:sp>
    <dsp:sp modelId="{13581E77-F202-4C5C-8085-F34B6F568E35}">
      <dsp:nvSpPr>
        <dsp:cNvPr id="0" name=""/>
        <dsp:cNvSpPr/>
      </dsp:nvSpPr>
      <dsp:spPr>
        <a:xfrm>
          <a:off x="3879628" y="3183996"/>
          <a:ext cx="2190750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CESG Check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CESG checks and request proper remedial work if overlapping registry definitions exist</a:t>
          </a:r>
          <a:endParaRPr lang="en-US" sz="1400" kern="1200" dirty="0"/>
        </a:p>
      </dsp:txBody>
      <dsp:txXfrm>
        <a:off x="3879628" y="3183996"/>
        <a:ext cx="2190750" cy="13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2AC74424-C686-C245-95CF-A686DA47A8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4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B3493824-80A5-B747-91FF-F475772D27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58809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26" charset="-128"/>
        <a:cs typeface="ＭＳ Ｐゴシック" pitchFamily="2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D95582-8E3A-F043-97EE-CB7BF2D46D46}" type="slidenum">
              <a:rPr lang="en-US" sz="1000" b="0">
                <a:latin typeface="Times New Roman" charset="0"/>
              </a:rPr>
              <a:pPr/>
              <a:t>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E4DD65A-BA7B-D04E-95B1-EFE67F81DF15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D5BC4973-2DC5-7F49-98DC-0DB93428E062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F4755A6-3225-7E48-9F3D-4C93E6C4DD6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7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61E4687-1ABE-B44F-A6A6-CFBCB068619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C527252-DB41-8B40-8BD8-C999B497A3B1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52800" y="6488113"/>
          <a:ext cx="2590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0" name="Bitmap Image" r:id="rId3" imgW="5668166" imgH="809738" progId="">
                  <p:embed/>
                </p:oleObj>
              </mc:Choice>
              <mc:Fallback>
                <p:oleObj name="Bitmap Image" r:id="rId3" imgW="5668166" imgH="8097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488113"/>
                        <a:ext cx="25908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919191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BFF68888-5E0E-D545-9F3E-5F557FB942E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5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10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EFE623B-8E6C-F149-90FF-2D6D06886A68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6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1C6867A-A690-EA45-93A8-A8F53C9DE089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0452566C-52AE-3B42-BC92-E99F64FF8610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7" name="Rectangle 10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9780DDF-6A49-9946-81E9-F97A108AF92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pic>
        <p:nvPicPr>
          <p:cNvPr id="9" name="Picture 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76200"/>
            <a:ext cx="9096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B7F7E20-F281-214D-AEF5-4B82AF58D484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064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40650" name="Rectangle 10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b="0">
                <a:solidFill>
                  <a:srgbClr val="333399"/>
                </a:solidFill>
                <a:latin typeface="Arial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r>
              <a:rPr lang="en-US" dirty="0" smtClean="0"/>
              <a:t>11 May 2015</a:t>
            </a:r>
            <a:endParaRPr lang="en-US" dirty="0"/>
          </a:p>
        </p:txBody>
      </p:sp>
      <p:sp>
        <p:nvSpPr>
          <p:cNvPr id="540651" name="Rectangle 1003"/>
          <p:cNvSpPr>
            <a:spLocks noChangeArrowheads="1"/>
          </p:cNvSpPr>
          <p:nvPr/>
        </p:nvSpPr>
        <p:spPr bwMode="auto">
          <a:xfrm>
            <a:off x="8821550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A7827CB-B016-B64A-8767-604E4B81BBA7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  <a:ea typeface="ＭＳ Ｐゴシック" pitchFamily="-107" charset="-128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609600"/>
            <a:ext cx="8534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768350" y="1006475"/>
            <a:ext cx="7597775" cy="236988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CCSDS Name &amp; Number Registries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3129242" y="4259520"/>
            <a:ext cx="297376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dirty="0">
              <a:solidFill>
                <a:srgbClr val="000099"/>
              </a:solidFill>
            </a:endParaRPr>
          </a:p>
          <a:p>
            <a:pPr algn="ctr"/>
            <a:r>
              <a:rPr lang="en-US" sz="2000" dirty="0">
                <a:solidFill>
                  <a:srgbClr val="000099"/>
                </a:solidFill>
              </a:rPr>
              <a:t>Peter Shames, SEA </a:t>
            </a:r>
            <a:r>
              <a:rPr lang="en-US" sz="2000" dirty="0" smtClean="0">
                <a:solidFill>
                  <a:srgbClr val="000099"/>
                </a:solidFill>
              </a:rPr>
              <a:t>AD</a:t>
            </a:r>
          </a:p>
          <a:p>
            <a:pPr algn="ctr"/>
            <a:r>
              <a:rPr lang="en-US" sz="2000" dirty="0" smtClean="0">
                <a:solidFill>
                  <a:srgbClr val="000099"/>
                </a:solidFill>
              </a:rPr>
              <a:t>Erik Barkley, CSS AD</a:t>
            </a:r>
          </a:p>
          <a:p>
            <a:pPr algn="ctr"/>
            <a:endParaRPr lang="en-US" sz="1000" u="sng" dirty="0">
              <a:solidFill>
                <a:schemeClr val="accent1"/>
              </a:solidFill>
            </a:endParaRPr>
          </a:p>
          <a:p>
            <a:pPr algn="ctr"/>
            <a:r>
              <a:rPr lang="en-US" sz="1800" dirty="0" smtClean="0">
                <a:solidFill>
                  <a:srgbClr val="000099"/>
                </a:solidFill>
              </a:rPr>
              <a:t>11 May 2015</a:t>
            </a:r>
            <a:endParaRPr lang="en-US" sz="1200" u="sng" dirty="0">
              <a:solidFill>
                <a:srgbClr val="0033CC"/>
              </a:solidFill>
            </a:endParaRPr>
          </a:p>
          <a:p>
            <a:pPr algn="ctr"/>
            <a:endParaRPr lang="en-US" sz="1200" u="sng" dirty="0">
              <a:solidFill>
                <a:srgbClr val="0033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Proposal,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/>
              <a:t>For all registries </a:t>
            </a:r>
            <a:r>
              <a:rPr lang="en-US" u="sng" dirty="0"/>
              <a:t>where the scope cross-cuts more than one </a:t>
            </a:r>
            <a:r>
              <a:rPr lang="en-US" u="sng" dirty="0" smtClean="0"/>
              <a:t>Area </a:t>
            </a:r>
            <a:r>
              <a:rPr lang="en-US" dirty="0" smtClean="0"/>
              <a:t>assign responsibility at the CESG level and delegate management as needed for operational purposes:</a:t>
            </a:r>
          </a:p>
          <a:p>
            <a:pPr lvl="1"/>
            <a:r>
              <a:rPr lang="en-US" dirty="0" smtClean="0"/>
              <a:t>URN Namespace (requested by WGs, managed by proposed XML Expert Group)</a:t>
            </a:r>
          </a:p>
          <a:p>
            <a:pPr lvl="1"/>
            <a:r>
              <a:rPr lang="en-US" dirty="0" smtClean="0"/>
              <a:t>XML registries (created / updated by WGs, managed by proposed </a:t>
            </a:r>
            <a:r>
              <a:rPr lang="en-US" dirty="0"/>
              <a:t>XML Expert Group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CCSDS ISO OID top level registry – engineered (SSG ?)</a:t>
            </a:r>
          </a:p>
          <a:p>
            <a:pPr lvl="1"/>
            <a:r>
              <a:rPr lang="en-US" dirty="0" smtClean="0"/>
              <a:t>SANA as a whole (SSG)</a:t>
            </a:r>
          </a:p>
          <a:p>
            <a:pPr lvl="1"/>
            <a:r>
              <a:rPr lang="en-US" dirty="0"/>
              <a:t>CCSDS Glossary, Terms, and Abbreviations </a:t>
            </a:r>
            <a:r>
              <a:rPr lang="en-US" dirty="0" smtClean="0"/>
              <a:t>(</a:t>
            </a:r>
            <a:r>
              <a:rPr lang="en-US" dirty="0"/>
              <a:t>created / updated by </a:t>
            </a:r>
            <a:r>
              <a:rPr lang="en-US" dirty="0" smtClean="0"/>
              <a:t>WGs, managed by some new Terminology / Ontology Expert Group)</a:t>
            </a:r>
          </a:p>
          <a:p>
            <a:pPr lvl="1"/>
            <a:endParaRPr lang="en-US" dirty="0"/>
          </a:p>
          <a:p>
            <a:r>
              <a:rPr lang="en-US" dirty="0" smtClean="0"/>
              <a:t>Expert Groups would be chartered and approved by the CESG, work largely via email and </a:t>
            </a:r>
            <a:r>
              <a:rPr lang="en-US" dirty="0" err="1" smtClean="0"/>
              <a:t>telecon</a:t>
            </a:r>
            <a:r>
              <a:rPr lang="en-US" dirty="0" smtClean="0"/>
              <a:t>, and be staffed by existing CCSDS experts in the subject matter.  See later discussion.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</a:t>
            </a:r>
            <a:r>
              <a:rPr lang="en-US" dirty="0" smtClean="0"/>
              <a:t>Proposal,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For any </a:t>
            </a:r>
            <a:r>
              <a:rPr lang="en-US" dirty="0"/>
              <a:t>registry </a:t>
            </a:r>
            <a:r>
              <a:rPr lang="en-US" u="sng" dirty="0"/>
              <a:t>where the </a:t>
            </a:r>
            <a:r>
              <a:rPr lang="en-US" u="sng" dirty="0" smtClean="0"/>
              <a:t>creator / owner </a:t>
            </a:r>
            <a:r>
              <a:rPr lang="en-US" u="sng" dirty="0"/>
              <a:t>of the data is really </a:t>
            </a:r>
            <a:r>
              <a:rPr lang="en-US" u="sng" dirty="0" smtClean="0"/>
              <a:t>a WG (or Area)</a:t>
            </a:r>
            <a:r>
              <a:rPr lang="en-US" dirty="0" smtClean="0"/>
              <a:t>, assign responsibility for updates to the Area:</a:t>
            </a:r>
          </a:p>
          <a:p>
            <a:pPr lvl="1"/>
            <a:r>
              <a:rPr lang="en-US" dirty="0" smtClean="0"/>
              <a:t>Protocol identifiers, extensions, and version numbers (defined in a BB and often “fixed”)</a:t>
            </a:r>
          </a:p>
          <a:p>
            <a:pPr lvl="1"/>
            <a:r>
              <a:rPr lang="en-US" dirty="0" smtClean="0"/>
              <a:t>Catalogs, source lists, other locally managed information even if it is globally accessed (defined in a BB)</a:t>
            </a:r>
          </a:p>
          <a:p>
            <a:pPr lvl="1"/>
            <a:r>
              <a:rPr lang="en-US" dirty="0" smtClean="0"/>
              <a:t>WG specific data items (</a:t>
            </a:r>
            <a:r>
              <a:rPr lang="en-US" dirty="0" err="1" smtClean="0"/>
              <a:t>Nav</a:t>
            </a:r>
            <a:r>
              <a:rPr lang="en-US" dirty="0" smtClean="0"/>
              <a:t> 6-DOF &amp; quaternions)</a:t>
            </a:r>
          </a:p>
          <a:p>
            <a:pPr lvl="1"/>
            <a:r>
              <a:rPr lang="en-US" dirty="0" smtClean="0"/>
              <a:t>Any ISO OID sub-registry specifically allocated to a WG (defined in a BB)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Management may be “delegated down” to the WG by the Area as needed, which handles issues such as when a WG goes dormant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0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381000" y="1828800"/>
            <a:ext cx="2286000" cy="472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0099A6"/>
                </a:solidFill>
              </a:rPr>
              <a:t>Registry Type Management Model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89712"/>
            <a:ext cx="1731963" cy="268288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838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3505200"/>
            <a:ext cx="16764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  <a:spcAft>
                <a:spcPts val="0"/>
              </a:spcAft>
              <a:buSzPct val="125000"/>
            </a:pPr>
            <a:r>
              <a:rPr lang="en-US" sz="1800" dirty="0">
                <a:latin typeface="Arial" pitchFamily="-107" charset="0"/>
              </a:rPr>
              <a:t>Affiliate Organization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5029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Agency 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4478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595644" y="2743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2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76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3429000" y="1828800"/>
            <a:ext cx="2286000" cy="426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630248" y="838200"/>
            <a:ext cx="1868364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Expert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Group(s)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810000" y="3505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XML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810000" y="5029200"/>
            <a:ext cx="1524000" cy="83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ISO OID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Top-level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Registry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810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SANA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4" name="Straight Arrow Connector 53"/>
          <p:cNvCxnSpPr>
            <a:stCxn id="50" idx="2"/>
            <a:endCxn id="53" idx="0"/>
          </p:cNvCxnSpPr>
          <p:nvPr/>
        </p:nvCxnSpPr>
        <p:spPr bwMode="auto">
          <a:xfrm>
            <a:off x="4564430" y="1447800"/>
            <a:ext cx="757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3657600" y="2743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Glossary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10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URN Namespace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58" name="Rounded Rectangle 57"/>
          <p:cNvSpPr/>
          <p:nvPr/>
        </p:nvSpPr>
        <p:spPr bwMode="auto">
          <a:xfrm>
            <a:off x="6477000" y="1828800"/>
            <a:ext cx="2286000" cy="426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6858000" y="838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CCSDS Area / WG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6858000" y="2743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Catalogs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029200"/>
            <a:ext cx="1752600" cy="83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  <a:spcAft>
                <a:spcPts val="0"/>
              </a:spcAft>
              <a:buSzPct val="125000"/>
            </a:pPr>
            <a:r>
              <a:rPr lang="en-US" sz="1800" dirty="0">
                <a:latin typeface="Arial" pitchFamily="-107" charset="0"/>
              </a:rPr>
              <a:t>Delegated ISO OID Sub-tree registry</a:t>
            </a:r>
          </a:p>
        </p:txBody>
      </p:sp>
      <p:sp>
        <p:nvSpPr>
          <p:cNvPr id="62" name="Rounded Rectangle 61"/>
          <p:cNvSpPr/>
          <p:nvPr/>
        </p:nvSpPr>
        <p:spPr bwMode="auto">
          <a:xfrm>
            <a:off x="6858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Protocol Identifiers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3" name="Straight Arrow Connector 62"/>
          <p:cNvCxnSpPr>
            <a:stCxn id="59" idx="2"/>
            <a:endCxn id="62" idx="0"/>
          </p:cNvCxnSpPr>
          <p:nvPr/>
        </p:nvCxnSpPr>
        <p:spPr bwMode="auto">
          <a:xfrm>
            <a:off x="7620000" y="14478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le 63"/>
          <p:cNvSpPr/>
          <p:nvPr/>
        </p:nvSpPr>
        <p:spPr bwMode="auto">
          <a:xfrm>
            <a:off x="6645428" y="3505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Source List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858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Local 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72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762000" y="579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Resources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 smtClean="0"/>
              <a:t>“Re-Purposing” the SCID Registry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r>
              <a:rPr lang="en-US" sz="1800" dirty="0" smtClean="0"/>
              <a:t>The SCID </a:t>
            </a:r>
            <a:r>
              <a:rPr lang="en-US" sz="1800" dirty="0"/>
              <a:t>"registry structure" </a:t>
            </a:r>
            <a:r>
              <a:rPr lang="en-US" sz="1800" dirty="0" smtClean="0"/>
              <a:t>defines the following:</a:t>
            </a:r>
            <a:endParaRPr lang="en-US" sz="1800" dirty="0"/>
          </a:p>
          <a:p>
            <a:pPr lvl="1"/>
            <a:r>
              <a:rPr lang="en-US" sz="1600" dirty="0"/>
              <a:t>Member Agency </a:t>
            </a:r>
            <a:r>
              <a:rPr lang="en-US" sz="1600" dirty="0" smtClean="0"/>
              <a:t>registry (</a:t>
            </a:r>
            <a:r>
              <a:rPr lang="en-US" sz="1600" dirty="0"/>
              <a:t>all CCSDS member </a:t>
            </a:r>
            <a:r>
              <a:rPr lang="en-US" sz="1600" dirty="0" smtClean="0"/>
              <a:t>agencies, actually from MACAO) </a:t>
            </a:r>
            <a:r>
              <a:rPr lang="en-US" sz="1600" dirty="0"/>
              <a:t>-  we do not have a list for </a:t>
            </a:r>
            <a:r>
              <a:rPr lang="en-US" sz="1600" dirty="0" smtClean="0"/>
              <a:t>observer agencie</a:t>
            </a:r>
            <a:r>
              <a:rPr lang="en-US" sz="1600" dirty="0"/>
              <a:t>s</a:t>
            </a:r>
            <a:r>
              <a:rPr lang="en-US" sz="1600" dirty="0" smtClean="0"/>
              <a:t> or other “sponsored organizations”, </a:t>
            </a:r>
            <a:r>
              <a:rPr lang="en-US" sz="1600" dirty="0"/>
              <a:t>and we will probably need one</a:t>
            </a:r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Head </a:t>
            </a:r>
            <a:r>
              <a:rPr lang="en-US" sz="1600" dirty="0"/>
              <a:t>of Delegation registry (the person the agency has delegated as </a:t>
            </a:r>
            <a:r>
              <a:rPr lang="en-US" sz="1600" dirty="0" err="1"/>
              <a:t>HoD</a:t>
            </a:r>
            <a:r>
              <a:rPr lang="en-US" sz="1600" dirty="0"/>
              <a:t>)  - essentially the </a:t>
            </a:r>
            <a:r>
              <a:rPr lang="en-US" sz="1600" dirty="0" smtClean="0"/>
              <a:t>CMC for CCSDS member agencies</a:t>
            </a:r>
            <a:endParaRPr lang="en-US" sz="1600" dirty="0"/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Representative registry </a:t>
            </a:r>
            <a:r>
              <a:rPr lang="en-US" sz="1600" dirty="0"/>
              <a:t>(for assignments) - this list may have more than </a:t>
            </a:r>
            <a:r>
              <a:rPr lang="en-US" sz="1600" dirty="0" smtClean="0"/>
              <a:t>one entry </a:t>
            </a:r>
            <a:r>
              <a:rPr lang="en-US" sz="1600" dirty="0"/>
              <a:t>per agency (multiple centers) and also </a:t>
            </a:r>
            <a:r>
              <a:rPr lang="en-US" sz="1600" dirty="0" smtClean="0"/>
              <a:t>entries for </a:t>
            </a:r>
            <a:r>
              <a:rPr lang="en-US" sz="1600" dirty="0"/>
              <a:t>observer </a:t>
            </a:r>
            <a:r>
              <a:rPr lang="en-US" sz="1600" dirty="0" smtClean="0"/>
              <a:t>agencies (and others, sponsored by the Member Agencies) – probably should used role-based controls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The SCID doc (</a:t>
            </a:r>
            <a:r>
              <a:rPr lang="en-US" sz="1800" dirty="0" smtClean="0"/>
              <a:t>CCSDS 320x0b6) </a:t>
            </a:r>
            <a:r>
              <a:rPr lang="en-US" sz="1800" dirty="0"/>
              <a:t>describes </a:t>
            </a:r>
            <a:r>
              <a:rPr lang="en-US" sz="1800" dirty="0" smtClean="0"/>
              <a:t>much of </a:t>
            </a:r>
            <a:r>
              <a:rPr lang="en-US" sz="1800" dirty="0"/>
              <a:t>this and the process for adding new agency reps, approved by the relevant CCSDS member agency (same country) or the Secretariat.  </a:t>
            </a:r>
            <a:endParaRPr lang="en-US" sz="1800" dirty="0" smtClean="0"/>
          </a:p>
          <a:p>
            <a:r>
              <a:rPr lang="en-US" sz="1800" dirty="0" smtClean="0"/>
              <a:t>The MACAO describes adding “descendant” / delegated authorities.</a:t>
            </a:r>
          </a:p>
          <a:p>
            <a:r>
              <a:rPr lang="en-US" sz="1800" dirty="0" smtClean="0"/>
              <a:t>These, taken together, could provide </a:t>
            </a:r>
            <a:r>
              <a:rPr lang="en-US" sz="1800" dirty="0"/>
              <a:t>a manageable </a:t>
            </a:r>
            <a:r>
              <a:rPr lang="en-US" sz="1800" dirty="0" smtClean="0"/>
              <a:t>framework for </a:t>
            </a:r>
            <a:r>
              <a:rPr lang="en-US" sz="1800" dirty="0"/>
              <a:t>adding new "Agency Reps" </a:t>
            </a:r>
            <a:r>
              <a:rPr lang="en-US" sz="1800" dirty="0" smtClean="0"/>
              <a:t>and for </a:t>
            </a:r>
            <a:r>
              <a:rPr lang="en-US" sz="1800" dirty="0"/>
              <a:t>handling requests for </a:t>
            </a:r>
            <a:r>
              <a:rPr lang="en-US" sz="1800" dirty="0" smtClean="0"/>
              <a:t>”sponsored agency or service provider” type assignments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Revise and extend this framework, with agreement, to cover other registries where agencies or other service provider organizations have control over the content.</a:t>
            </a:r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Revise registry and process to include truly unique, permanent, “spacecraft identifier”, i.e. OID, with spacecraft name, abbreviation, and aliases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2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r>
              <a:rPr lang="en-US" sz="2000" dirty="0"/>
              <a:t>The SANA YB (CCSDS 313x0y1) introduced the term "designated expert" for a registry:</a:t>
            </a:r>
          </a:p>
          <a:p>
            <a:pPr lvl="1"/>
            <a:r>
              <a:rPr lang="en-US" sz="1700" dirty="0"/>
              <a:t>"designated expert. The expert for that registry is assigned by the CESG based on the WG </a:t>
            </a:r>
            <a:r>
              <a:rPr lang="en-US" sz="1700" dirty="0" smtClean="0"/>
              <a:t>recommendation”</a:t>
            </a:r>
          </a:p>
          <a:p>
            <a:pPr lvl="1"/>
            <a:r>
              <a:rPr lang="en-US" sz="1700" dirty="0" smtClean="0"/>
              <a:t>This “expert” could be a group, it just needs to have a well defined policy and point of contact</a:t>
            </a:r>
          </a:p>
          <a:p>
            <a:pPr lvl="1"/>
            <a:endParaRPr lang="en-US" sz="1700" dirty="0"/>
          </a:p>
          <a:p>
            <a:r>
              <a:rPr lang="en-US" sz="2000" dirty="0" smtClean="0"/>
              <a:t>The </a:t>
            </a:r>
            <a:r>
              <a:rPr lang="en-US" sz="2000" dirty="0"/>
              <a:t>term "expert group" was specifically introduced in the </a:t>
            </a:r>
            <a:r>
              <a:rPr lang="en-US" sz="2000" dirty="0" smtClean="0"/>
              <a:t>draft XML </a:t>
            </a:r>
            <a:r>
              <a:rPr lang="en-US" sz="2000" dirty="0"/>
              <a:t>Namespace Policy document (CCSSDS 315x1y0), but it has broader potential applicability:</a:t>
            </a:r>
          </a:p>
          <a:p>
            <a:endParaRPr lang="en-US" sz="2000" dirty="0"/>
          </a:p>
          <a:p>
            <a:r>
              <a:rPr lang="en-US" sz="2000" dirty="0"/>
              <a:t>"This document defines a CCSDS XML Expert Group to review the requests. This group is composed of XML experts nominated by the CESG with no pre-determined terms. CESG may choose to change the group as it see fits."  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intent, in both of these instances, was to identify an expert, or group of experts, who would have continuing cognizance over the management of some CCSDS resource (XML namespace, SANA registry) </a:t>
            </a:r>
            <a:r>
              <a:rPr lang="en-US" sz="2000" dirty="0" smtClean="0"/>
              <a:t>separate from the </a:t>
            </a:r>
            <a:r>
              <a:rPr lang="en-US" sz="2000" dirty="0"/>
              <a:t>WG that created 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31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Proposed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1800" dirty="0" smtClean="0"/>
              <a:t>SEA </a:t>
            </a:r>
            <a:r>
              <a:rPr lang="en-US" sz="1800" dirty="0"/>
              <a:t>recommends definition of an new CCSDS entity called an "Expert Group", with the following characteristics:</a:t>
            </a:r>
          </a:p>
          <a:p>
            <a:pPr lvl="1"/>
            <a:r>
              <a:rPr lang="en-US" sz="1600" dirty="0"/>
              <a:t>Created at request of a WG, SIG, Area, or the CESG itself</a:t>
            </a:r>
          </a:p>
          <a:p>
            <a:pPr lvl="1"/>
            <a:r>
              <a:rPr lang="en-US" sz="1600" dirty="0"/>
              <a:t>Creation is approved by the CESG</a:t>
            </a:r>
          </a:p>
          <a:p>
            <a:pPr lvl="1"/>
            <a:r>
              <a:rPr lang="en-US" sz="1600" dirty="0"/>
              <a:t>Role is to provide long term </a:t>
            </a:r>
            <a:r>
              <a:rPr lang="en-US" sz="1600" dirty="0" err="1"/>
              <a:t>curation</a:t>
            </a:r>
            <a:r>
              <a:rPr lang="en-US" sz="1600" dirty="0"/>
              <a:t> or management for one or more registries</a:t>
            </a:r>
          </a:p>
          <a:p>
            <a:pPr lvl="1"/>
            <a:r>
              <a:rPr lang="en-US" sz="1600" dirty="0"/>
              <a:t>Registries are managed in the SANA, the Expert Group supports SANA operations of the registry as stated in CCSSDS 315x1y0</a:t>
            </a:r>
          </a:p>
          <a:p>
            <a:pPr lvl="1"/>
            <a:r>
              <a:rPr lang="en-US" sz="1600" dirty="0"/>
              <a:t>Membership and chair proposed by the creating group and approved by the CESG</a:t>
            </a:r>
          </a:p>
          <a:p>
            <a:pPr lvl="1"/>
            <a:r>
              <a:rPr lang="en-US" sz="1600" dirty="0"/>
              <a:t>Membership is required to have expertise in the technical topic that is the subject of the registry</a:t>
            </a:r>
          </a:p>
          <a:p>
            <a:pPr lvl="1"/>
            <a:r>
              <a:rPr lang="en-US" sz="1600" dirty="0"/>
              <a:t>Expert Group may be disbanded by the CESG</a:t>
            </a:r>
          </a:p>
          <a:p>
            <a:r>
              <a:rPr lang="en-US" sz="1800" dirty="0" smtClean="0"/>
              <a:t>This definition of Expert Group is rather specific to the SANA and it could be defined in a revision to the SANA YB</a:t>
            </a:r>
          </a:p>
          <a:p>
            <a:r>
              <a:rPr lang="en-US" sz="1800" dirty="0" smtClean="0"/>
              <a:t>There </a:t>
            </a:r>
            <a:r>
              <a:rPr lang="en-US" sz="1800" dirty="0"/>
              <a:t>are not expected to be a lot of these Expert Groups and they will be regulated by the CESG.  </a:t>
            </a:r>
          </a:p>
          <a:p>
            <a:r>
              <a:rPr lang="en-US" sz="1800" dirty="0" smtClean="0"/>
              <a:t>Any </a:t>
            </a:r>
            <a:r>
              <a:rPr lang="en-US" sz="1800" dirty="0"/>
              <a:t>Expert Group will operate using electronic communications such as email or the occasional </a:t>
            </a:r>
            <a:r>
              <a:rPr lang="en-US" sz="1800" dirty="0" err="1"/>
              <a:t>telecons</a:t>
            </a:r>
            <a:r>
              <a:rPr lang="en-US" sz="1800" dirty="0"/>
              <a:t>, as needed.  </a:t>
            </a:r>
            <a:endParaRPr lang="en-US" sz="1800" dirty="0" smtClean="0"/>
          </a:p>
          <a:p>
            <a:r>
              <a:rPr lang="en-US" sz="1800" dirty="0" smtClean="0"/>
              <a:t>Expert </a:t>
            </a:r>
            <a:r>
              <a:rPr lang="en-US" sz="1800" dirty="0"/>
              <a:t>Groups are not intended to require significant resources nor meeting rooms at bi-annual meetings.  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creation and operation of any Expert Group </a:t>
            </a:r>
            <a:r>
              <a:rPr lang="en-US" sz="1800" dirty="0" smtClean="0"/>
              <a:t>could be </a:t>
            </a:r>
            <a:r>
              <a:rPr lang="en-US" sz="1800" dirty="0"/>
              <a:t>described in </a:t>
            </a:r>
            <a:r>
              <a:rPr lang="en-US" sz="1800" dirty="0" smtClean="0"/>
              <a:t>a Registry Management Policy Yellow Book, </a:t>
            </a:r>
            <a:r>
              <a:rPr lang="en-US" sz="1800" dirty="0"/>
              <a:t>but this is TBD.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98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Current CCSDS OID </a:t>
            </a:r>
            <a:r>
              <a:rPr lang="en-US" dirty="0" smtClean="0">
                <a:solidFill>
                  <a:srgbClr val="0099A6"/>
                </a:solidFill>
              </a:rPr>
              <a:t>Registry</a:t>
            </a:r>
            <a:br>
              <a:rPr lang="en-US" dirty="0" smtClean="0">
                <a:solidFill>
                  <a:srgbClr val="0099A6"/>
                </a:solidFill>
              </a:rPr>
            </a:br>
            <a:r>
              <a:rPr lang="en-US" sz="2000" dirty="0" smtClean="0">
                <a:solidFill>
                  <a:srgbClr val="0099A6"/>
                </a:solidFill>
              </a:rPr>
              <a:t>(</a:t>
            </a:r>
            <a:r>
              <a:rPr lang="en-US" sz="2000" dirty="0">
                <a:solidFill>
                  <a:srgbClr val="0099A6"/>
                </a:solidFill>
              </a:rPr>
              <a:t>CSS CCSDS 921x1r – CSTS Framework 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382000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Object Identifier 	Label 	</a:t>
            </a:r>
            <a:r>
              <a:rPr lang="en-US" sz="1600" dirty="0" smtClean="0"/>
              <a:t>		Assignment </a:t>
            </a:r>
            <a:r>
              <a:rPr lang="en-US" sz="1600" dirty="0"/>
              <a:t>Policy for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					the </a:t>
            </a:r>
            <a:r>
              <a:rPr lang="en-US" sz="1600" dirty="0"/>
              <a:t>sub-</a:t>
            </a:r>
            <a:r>
              <a:rPr lang="en-US" sz="1600" dirty="0" smtClean="0"/>
              <a:t>tree (NULL)</a:t>
            </a:r>
            <a:endParaRPr lang="en-US" sz="1600" dirty="0"/>
          </a:p>
          <a:p>
            <a:r>
              <a:rPr lang="en-US" sz="1600" dirty="0"/>
              <a:t>1 	</a:t>
            </a:r>
            <a:r>
              <a:rPr lang="en-US" sz="1600" dirty="0" smtClean="0"/>
              <a:t>		</a:t>
            </a:r>
            <a:r>
              <a:rPr lang="en-US" sz="1600" dirty="0" err="1" smtClean="0"/>
              <a:t>iso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</a:p>
          <a:p>
            <a:r>
              <a:rPr lang="en-US" sz="1600" dirty="0"/>
              <a:t>1.3 	</a:t>
            </a:r>
            <a:r>
              <a:rPr lang="en-US" sz="1600" dirty="0" smtClean="0"/>
              <a:t>		identified</a:t>
            </a:r>
            <a:r>
              <a:rPr lang="en-US" sz="1600" dirty="0"/>
              <a:t>-organization 	</a:t>
            </a:r>
          </a:p>
          <a:p>
            <a:r>
              <a:rPr lang="en-US" sz="1600" dirty="0"/>
              <a:t>1.3.112 	</a:t>
            </a:r>
            <a:r>
              <a:rPr lang="en-US" sz="1600" dirty="0" smtClean="0"/>
              <a:t>		standards</a:t>
            </a:r>
            <a:r>
              <a:rPr lang="en-US" sz="1600" dirty="0"/>
              <a:t>-producing-organization 	</a:t>
            </a:r>
          </a:p>
          <a:p>
            <a:r>
              <a:rPr lang="en-US" sz="1600" dirty="0"/>
              <a:t>1.3.112.4 	</a:t>
            </a:r>
            <a:r>
              <a:rPr lang="en-US" sz="1600" dirty="0" smtClean="0"/>
              <a:t>		</a:t>
            </a:r>
            <a:r>
              <a:rPr lang="en-US" sz="1600" dirty="0" err="1" smtClean="0"/>
              <a:t>ccsds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</a:p>
          <a:p>
            <a:r>
              <a:rPr lang="en-US" sz="1600" dirty="0"/>
              <a:t>1.3.112.4.1 	</a:t>
            </a:r>
            <a:r>
              <a:rPr lang="en-US" sz="1600" dirty="0" smtClean="0"/>
              <a:t>	control</a:t>
            </a:r>
            <a:r>
              <a:rPr lang="en-US" sz="1600" dirty="0"/>
              <a:t>-authority-registration-authority </a:t>
            </a:r>
          </a:p>
          <a:p>
            <a:r>
              <a:rPr lang="en-US" sz="1600" dirty="0"/>
              <a:t>1.3.112.4.2 	</a:t>
            </a:r>
            <a:r>
              <a:rPr lang="en-US" sz="1600" dirty="0" smtClean="0"/>
              <a:t>	control</a:t>
            </a:r>
            <a:r>
              <a:rPr lang="en-US" sz="1600" dirty="0"/>
              <a:t>-authority-authority-description </a:t>
            </a:r>
          </a:p>
          <a:p>
            <a:r>
              <a:rPr lang="en-US" sz="1600" dirty="0"/>
              <a:t>1.3.112.4.3 	</a:t>
            </a:r>
            <a:r>
              <a:rPr lang="en-US" sz="1600" dirty="0" smtClean="0"/>
              <a:t>	space</a:t>
            </a:r>
            <a:r>
              <a:rPr lang="en-US" sz="1600" dirty="0"/>
              <a:t>-link-</a:t>
            </a:r>
            <a:r>
              <a:rPr lang="en-US" sz="1600" dirty="0" smtClean="0"/>
              <a:t>extension</a:t>
            </a:r>
          </a:p>
          <a:p>
            <a:r>
              <a:rPr lang="en-US" sz="1600" dirty="0"/>
              <a:t>1.3.112.4.3.1 </a:t>
            </a:r>
            <a:r>
              <a:rPr lang="en-US" sz="1600" dirty="0" smtClean="0"/>
              <a:t>		</a:t>
            </a:r>
            <a:r>
              <a:rPr lang="en-US" sz="1600" dirty="0" err="1" smtClean="0"/>
              <a:t>sle</a:t>
            </a:r>
            <a:r>
              <a:rPr lang="en-US" sz="1600" dirty="0"/>
              <a:t>-transfer-</a:t>
            </a:r>
            <a:r>
              <a:rPr lang="en-US" sz="1600" dirty="0" smtClean="0"/>
              <a:t>services</a:t>
            </a:r>
          </a:p>
          <a:p>
            <a:r>
              <a:rPr lang="en-US" sz="1600" dirty="0"/>
              <a:t>1.3.112.4.4 </a:t>
            </a:r>
            <a:r>
              <a:rPr lang="en-US" sz="1600" dirty="0" smtClean="0"/>
              <a:t>		</a:t>
            </a:r>
            <a:r>
              <a:rPr lang="en-US" sz="1600" dirty="0" err="1" smtClean="0"/>
              <a:t>csts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1.3.112.4.4.1 		framework</a:t>
            </a:r>
          </a:p>
          <a:p>
            <a:r>
              <a:rPr lang="en-US" sz="1600" dirty="0"/>
              <a:t>1.3.112.4.4.2 </a:t>
            </a:r>
            <a:r>
              <a:rPr lang="en-US" sz="1600" dirty="0" smtClean="0"/>
              <a:t>		services</a:t>
            </a:r>
          </a:p>
          <a:p>
            <a:endParaRPr lang="en-US" sz="1600" dirty="0"/>
          </a:p>
          <a:p>
            <a:r>
              <a:rPr lang="en-US" sz="1200" dirty="0"/>
              <a:t>CCSDS-MONITORED-DATA-OBJECT-IDENTIFIERS {</a:t>
            </a:r>
            <a:r>
              <a:rPr lang="en-US" sz="1200" dirty="0" err="1"/>
              <a:t>iso</a:t>
            </a:r>
            <a:r>
              <a:rPr lang="en-US" sz="1200" dirty="0"/>
              <a:t> identified-organization (3) standards-producing- organization(112) </a:t>
            </a:r>
            <a:r>
              <a:rPr lang="en-US" sz="1200" dirty="0" err="1"/>
              <a:t>ccsds</a:t>
            </a:r>
            <a:r>
              <a:rPr lang="en-US" sz="1200" dirty="0"/>
              <a:t>(4) </a:t>
            </a:r>
            <a:r>
              <a:rPr lang="en-US" sz="1200" dirty="0" err="1"/>
              <a:t>css</a:t>
            </a:r>
            <a:r>
              <a:rPr lang="en-US" sz="1200" dirty="0"/>
              <a:t> (4) </a:t>
            </a:r>
            <a:r>
              <a:rPr lang="en-US" sz="1200" dirty="0" err="1"/>
              <a:t>csts</a:t>
            </a:r>
            <a:r>
              <a:rPr lang="en-US" sz="1200" dirty="0"/>
              <a:t>(1) </a:t>
            </a:r>
            <a:r>
              <a:rPr lang="en-US" sz="1200" dirty="0">
                <a:solidFill>
                  <a:srgbClr val="FF00FF"/>
                </a:solidFill>
              </a:rPr>
              <a:t>services (2)</a:t>
            </a:r>
            <a:r>
              <a:rPr lang="en-US" sz="1200" dirty="0"/>
              <a:t> </a:t>
            </a:r>
            <a:r>
              <a:rPr lang="en-US" sz="1200" dirty="0" err="1"/>
              <a:t>serviceIdentifiers</a:t>
            </a:r>
            <a:r>
              <a:rPr lang="en-US" sz="1200" dirty="0"/>
              <a:t>(2) </a:t>
            </a:r>
            <a:r>
              <a:rPr lang="en-US" sz="1200" dirty="0" err="1"/>
              <a:t>monitoredData</a:t>
            </a:r>
            <a:r>
              <a:rPr lang="en-US" sz="1200" dirty="0"/>
              <a:t> (1) </a:t>
            </a:r>
            <a:r>
              <a:rPr lang="en-US" sz="1200" dirty="0" err="1"/>
              <a:t>monitoredDataModules</a:t>
            </a:r>
            <a:r>
              <a:rPr lang="en-US" sz="1200" dirty="0"/>
              <a:t> (4) identifiers (1) </a:t>
            </a:r>
          </a:p>
          <a:p>
            <a:endParaRPr lang="en-US" sz="1200" dirty="0"/>
          </a:p>
          <a:p>
            <a:r>
              <a:rPr lang="en-US" sz="1200" dirty="0"/>
              <a:t>Maintenance of the registry of the Functional Resource types, parameters, events, and directives under the </a:t>
            </a:r>
            <a:r>
              <a:rPr lang="en-US" sz="1200" dirty="0" err="1"/>
              <a:t>crossSupportFunctionalities</a:t>
            </a:r>
            <a:r>
              <a:rPr lang="en-US" sz="1200" dirty="0"/>
              <a:t> </a:t>
            </a:r>
            <a:r>
              <a:rPr lang="en-US" sz="1200" dirty="0" err="1"/>
              <a:t>subnode</a:t>
            </a:r>
            <a:r>
              <a:rPr lang="en-US" sz="1200" dirty="0"/>
              <a:t> is under the purview of the CCSDS Cross Support Services Area </a:t>
            </a:r>
          </a:p>
          <a:p>
            <a:endParaRPr lang="en-US" sz="1200" dirty="0"/>
          </a:p>
          <a:p>
            <a:r>
              <a:rPr lang="en-US" sz="1200" dirty="0"/>
              <a:t>Maintenance of the registry of the Functional Resource types, parameters, events, and directives under the </a:t>
            </a:r>
            <a:r>
              <a:rPr lang="en-US" sz="1200" dirty="0" err="1"/>
              <a:t>agencyFunctionalities</a:t>
            </a:r>
            <a:r>
              <a:rPr lang="en-US" sz="1200" dirty="0"/>
              <a:t> </a:t>
            </a:r>
            <a:r>
              <a:rPr lang="en-US" sz="1200" dirty="0" err="1"/>
              <a:t>subnode</a:t>
            </a:r>
            <a:r>
              <a:rPr lang="en-US" sz="1200" dirty="0"/>
              <a:t> is under the purview of designated Agency-level control authorities. </a:t>
            </a:r>
          </a:p>
          <a:p>
            <a:endParaRPr lang="en-US" sz="1200" dirty="0"/>
          </a:p>
          <a:p>
            <a:r>
              <a:rPr lang="en-US" sz="1200" dirty="0"/>
              <a:t>CCSDS-MONITORED-DATA-OBJECT-IDENTIFIERS module defined in annex B is registered with SANA. Maintenance of the SANA registry of this module and the OIDs contained within occurs as a result of changes in the published version of the Recommended Standard. </a:t>
            </a:r>
          </a:p>
        </p:txBody>
      </p:sp>
    </p:spTree>
    <p:extLst>
      <p:ext uri="{BB962C8B-B14F-4D97-AF65-F5344CB8AC3E}">
        <p14:creationId xmlns:p14="http://schemas.microsoft.com/office/powerpoint/2010/main" val="389820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Future</a:t>
            </a:r>
            <a:r>
              <a:rPr lang="en-US" dirty="0" smtClean="0">
                <a:solidFill>
                  <a:srgbClr val="0099A6"/>
                </a:solidFill>
              </a:rPr>
              <a:t> CCSDS </a:t>
            </a:r>
            <a:r>
              <a:rPr lang="en-US" dirty="0">
                <a:solidFill>
                  <a:srgbClr val="0099A6"/>
                </a:solidFill>
              </a:rPr>
              <a:t>OID </a:t>
            </a:r>
            <a:r>
              <a:rPr lang="en-US" dirty="0" smtClean="0">
                <a:solidFill>
                  <a:srgbClr val="0099A6"/>
                </a:solidFill>
              </a:rPr>
              <a:t>Registry (SANA)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8382000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Object Identifier 	Label 	</a:t>
            </a:r>
            <a:r>
              <a:rPr lang="en-US" sz="1100" dirty="0" smtClean="0"/>
              <a:t>		Assignment </a:t>
            </a:r>
            <a:r>
              <a:rPr lang="en-US" sz="1100" dirty="0"/>
              <a:t>Policy for </a:t>
            </a:r>
            <a:endParaRPr lang="en-US" sz="1100" dirty="0" smtClean="0"/>
          </a:p>
          <a:p>
            <a:r>
              <a:rPr lang="en-US" sz="1100" dirty="0"/>
              <a:t>	</a:t>
            </a:r>
            <a:r>
              <a:rPr lang="en-US" sz="1100" dirty="0" smtClean="0"/>
              <a:t>					the </a:t>
            </a:r>
            <a:r>
              <a:rPr lang="en-US" sz="1100" dirty="0"/>
              <a:t>sub-</a:t>
            </a:r>
            <a:r>
              <a:rPr lang="en-US" sz="1100" dirty="0" smtClean="0"/>
              <a:t>tree (NULL)</a:t>
            </a:r>
            <a:endParaRPr lang="en-US" sz="1100" dirty="0"/>
          </a:p>
          <a:p>
            <a:r>
              <a:rPr lang="en-US" sz="1100" dirty="0"/>
              <a:t>1 	</a:t>
            </a:r>
            <a:r>
              <a:rPr lang="en-US" sz="1100" dirty="0" smtClean="0"/>
              <a:t>		</a:t>
            </a:r>
            <a:r>
              <a:rPr lang="en-US" sz="1100" dirty="0" err="1" smtClean="0"/>
              <a:t>iso</a:t>
            </a:r>
            <a:r>
              <a:rPr lang="en-US" sz="1100" dirty="0" smtClean="0"/>
              <a:t> </a:t>
            </a:r>
            <a:r>
              <a:rPr lang="en-US" sz="1100" dirty="0"/>
              <a:t>	</a:t>
            </a:r>
          </a:p>
          <a:p>
            <a:r>
              <a:rPr lang="en-US" sz="1100" dirty="0"/>
              <a:t>1.3 	</a:t>
            </a:r>
            <a:r>
              <a:rPr lang="en-US" sz="1100" dirty="0" smtClean="0"/>
              <a:t>		identified</a:t>
            </a:r>
            <a:r>
              <a:rPr lang="en-US" sz="1100" dirty="0"/>
              <a:t>-organization 	</a:t>
            </a:r>
          </a:p>
          <a:p>
            <a:r>
              <a:rPr lang="en-US" sz="1100" dirty="0"/>
              <a:t>1.3.112 	</a:t>
            </a:r>
            <a:r>
              <a:rPr lang="en-US" sz="1100" dirty="0" smtClean="0"/>
              <a:t>		standards</a:t>
            </a:r>
            <a:r>
              <a:rPr lang="en-US" sz="1100" dirty="0"/>
              <a:t>-producing-organization 	</a:t>
            </a:r>
          </a:p>
          <a:p>
            <a:r>
              <a:rPr lang="en-US" sz="1100" dirty="0"/>
              <a:t>1.3.112.4 	</a:t>
            </a:r>
            <a:r>
              <a:rPr lang="en-US" sz="1100" dirty="0" smtClean="0"/>
              <a:t>		</a:t>
            </a:r>
            <a:r>
              <a:rPr lang="en-US" sz="1100" dirty="0" err="1" smtClean="0"/>
              <a:t>ccsds</a:t>
            </a:r>
            <a:r>
              <a:rPr lang="en-US" sz="1100" dirty="0" smtClean="0"/>
              <a:t> </a:t>
            </a:r>
            <a:r>
              <a:rPr lang="en-US" sz="1100" dirty="0"/>
              <a:t>	</a:t>
            </a:r>
          </a:p>
          <a:p>
            <a:r>
              <a:rPr lang="en-US" sz="1100" dirty="0"/>
              <a:t>1.3.112.4.1 	</a:t>
            </a:r>
            <a:r>
              <a:rPr lang="en-US" sz="1100" dirty="0" smtClean="0"/>
              <a:t>		</a:t>
            </a:r>
            <a:r>
              <a:rPr lang="en-US" sz="1100" dirty="0" smtClean="0">
                <a:solidFill>
                  <a:srgbClr val="FF0000"/>
                </a:solidFill>
              </a:rPr>
              <a:t>organization, was </a:t>
            </a:r>
            <a:r>
              <a:rPr lang="en-US" sz="1100" dirty="0" smtClean="0"/>
              <a:t>control</a:t>
            </a:r>
            <a:r>
              <a:rPr lang="en-US" sz="1100" dirty="0"/>
              <a:t>-authority-registration-authority </a:t>
            </a:r>
          </a:p>
          <a:p>
            <a:r>
              <a:rPr lang="en-US" sz="1100" dirty="0"/>
              <a:t>1.3.112.4.2 	</a:t>
            </a:r>
            <a:r>
              <a:rPr lang="en-US" sz="1100" dirty="0" smtClean="0"/>
              <a:t>		</a:t>
            </a:r>
            <a:r>
              <a:rPr lang="en-US" sz="1100" dirty="0" smtClean="0">
                <a:solidFill>
                  <a:srgbClr val="FF0000"/>
                </a:solidFill>
              </a:rPr>
              <a:t>persons, was </a:t>
            </a:r>
            <a:r>
              <a:rPr lang="en-US" sz="1100" dirty="0" smtClean="0"/>
              <a:t>control</a:t>
            </a:r>
            <a:r>
              <a:rPr lang="en-US" sz="1100" dirty="0"/>
              <a:t>-authority-authority-description </a:t>
            </a:r>
          </a:p>
          <a:p>
            <a:r>
              <a:rPr lang="en-US" sz="1100" dirty="0"/>
              <a:t>1.3.112.4.3 	</a:t>
            </a:r>
            <a:r>
              <a:rPr lang="en-US" sz="1100" dirty="0" smtClean="0"/>
              <a:t>		space</a:t>
            </a:r>
            <a:r>
              <a:rPr lang="en-US" sz="1100" dirty="0"/>
              <a:t>-link-</a:t>
            </a:r>
            <a:r>
              <a:rPr lang="en-US" sz="1100" dirty="0" smtClean="0"/>
              <a:t>extension</a:t>
            </a:r>
          </a:p>
          <a:p>
            <a:r>
              <a:rPr lang="en-US" sz="1100" dirty="0"/>
              <a:t>1.3.112.4.3.1 </a:t>
            </a:r>
            <a:r>
              <a:rPr lang="en-US" sz="1100" dirty="0" smtClean="0"/>
              <a:t>			</a:t>
            </a:r>
            <a:r>
              <a:rPr lang="en-US" sz="1100" dirty="0" err="1" smtClean="0"/>
              <a:t>sle</a:t>
            </a:r>
            <a:r>
              <a:rPr lang="en-US" sz="1100" dirty="0"/>
              <a:t>-transfer-</a:t>
            </a:r>
            <a:r>
              <a:rPr lang="en-US" sz="1100" dirty="0" smtClean="0"/>
              <a:t>services</a:t>
            </a:r>
          </a:p>
          <a:p>
            <a:r>
              <a:rPr lang="en-US" sz="1100" dirty="0"/>
              <a:t>1.3.112.4.4 </a:t>
            </a:r>
            <a:r>
              <a:rPr lang="en-US" sz="1100" dirty="0" smtClean="0"/>
              <a:t>			</a:t>
            </a:r>
            <a:r>
              <a:rPr lang="en-US" sz="1100" dirty="0" err="1" smtClean="0">
                <a:solidFill>
                  <a:srgbClr val="FF0000"/>
                </a:solidFill>
              </a:rPr>
              <a:t>css</a:t>
            </a:r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sz="1100" dirty="0" smtClean="0"/>
              <a:t>1.3.112.4.4.1</a:t>
            </a:r>
            <a:r>
              <a:rPr lang="en-US" sz="1100" dirty="0"/>
              <a:t>			</a:t>
            </a:r>
            <a:r>
              <a:rPr lang="en-US" sz="1100" dirty="0" err="1" smtClean="0">
                <a:solidFill>
                  <a:srgbClr val="FF0000"/>
                </a:solidFill>
              </a:rPr>
              <a:t>csts</a:t>
            </a:r>
            <a:endParaRPr lang="en-US" sz="1100" dirty="0">
              <a:solidFill>
                <a:srgbClr val="FF0000"/>
              </a:solidFill>
            </a:endParaRPr>
          </a:p>
          <a:p>
            <a:r>
              <a:rPr lang="en-US" sz="1100" dirty="0" smtClean="0"/>
              <a:t>1.3.112.4.4.1.1 		framework (modules, attributes, operations, </a:t>
            </a:r>
            <a:r>
              <a:rPr lang="en-US" sz="1100" dirty="0" err="1" smtClean="0"/>
              <a:t>proceduresExtensions</a:t>
            </a:r>
            <a:r>
              <a:rPr lang="en-US" sz="1100" dirty="0" smtClean="0"/>
              <a:t>, `			</a:t>
            </a:r>
            <a:r>
              <a:rPr lang="en-US" sz="1100" dirty="0" err="1" smtClean="0"/>
              <a:t>fwProceduresFunctionalities</a:t>
            </a:r>
            <a:r>
              <a:rPr lang="en-US" sz="1100" dirty="0" smtClean="0"/>
              <a:t>, </a:t>
            </a:r>
            <a:r>
              <a:rPr lang="en-US" sz="1100" dirty="0" err="1" smtClean="0"/>
              <a:t>serviceGenericIdentifiers</a:t>
            </a:r>
            <a:r>
              <a:rPr lang="en-US" sz="1100" dirty="0"/>
              <a:t>)</a:t>
            </a:r>
            <a:endParaRPr lang="en-US" sz="1100" dirty="0" smtClean="0"/>
          </a:p>
          <a:p>
            <a:r>
              <a:rPr lang="en-US" sz="1100" dirty="0" smtClean="0"/>
              <a:t>1.3.112.4.4.1.2 </a:t>
            </a:r>
            <a:r>
              <a:rPr lang="en-US" sz="1100" dirty="0"/>
              <a:t>		</a:t>
            </a:r>
            <a:r>
              <a:rPr lang="en-US" sz="1100" dirty="0" smtClean="0"/>
              <a:t>services</a:t>
            </a:r>
          </a:p>
          <a:p>
            <a:r>
              <a:rPr lang="en-US" sz="1100" dirty="0"/>
              <a:t>1.3.112.4.4.1.2.2 		</a:t>
            </a:r>
            <a:r>
              <a:rPr lang="en-US" sz="1100" dirty="0" err="1"/>
              <a:t>serviceIdentifiers</a:t>
            </a:r>
            <a:endParaRPr lang="en-US" sz="1100" dirty="0"/>
          </a:p>
          <a:p>
            <a:r>
              <a:rPr lang="en-US" sz="1100" dirty="0" smtClean="0"/>
              <a:t>1.3.112.4.4.1.3</a:t>
            </a:r>
            <a:r>
              <a:rPr lang="en-US" sz="1100" dirty="0"/>
              <a:t>		</a:t>
            </a:r>
            <a:r>
              <a:rPr lang="en-US" sz="1100" dirty="0" err="1"/>
              <a:t>externallyDefinedTypeAndValueExtension</a:t>
            </a:r>
            <a:r>
              <a:rPr lang="en-US" sz="1100" dirty="0"/>
              <a:t> </a:t>
            </a:r>
          </a:p>
          <a:p>
            <a:r>
              <a:rPr lang="en-US" sz="1100" dirty="0"/>
              <a:t>1.3.112.4.4.2 		</a:t>
            </a:r>
            <a:r>
              <a:rPr lang="en-US" sz="1100" dirty="0" smtClean="0"/>
              <a:t>	</a:t>
            </a:r>
            <a:r>
              <a:rPr lang="en-US" sz="1100" dirty="0" err="1" smtClean="0"/>
              <a:t>crossSupportResources</a:t>
            </a:r>
            <a:endParaRPr lang="en-US" sz="1100" dirty="0" smtClean="0"/>
          </a:p>
          <a:p>
            <a:r>
              <a:rPr lang="en-US" sz="1100" dirty="0" smtClean="0"/>
              <a:t>1.3.112.4.4.2.1 		</a:t>
            </a:r>
            <a:r>
              <a:rPr lang="en-US" sz="1100" dirty="0" err="1" smtClean="0"/>
              <a:t>crossSupportFunctionalities</a:t>
            </a:r>
            <a:r>
              <a:rPr lang="en-US" sz="1100" dirty="0" smtClean="0"/>
              <a:t> </a:t>
            </a:r>
            <a:endParaRPr lang="en-US" sz="1100" dirty="0"/>
          </a:p>
          <a:p>
            <a:r>
              <a:rPr lang="en-US" sz="1100" dirty="0" smtClean="0"/>
              <a:t>1.3.112.4.4.2.2 </a:t>
            </a:r>
            <a:r>
              <a:rPr lang="en-US" sz="1100" dirty="0"/>
              <a:t>		</a:t>
            </a:r>
            <a:r>
              <a:rPr lang="en-US" sz="1100" dirty="0" err="1" smtClean="0"/>
              <a:t>agencyFunctionalities</a:t>
            </a:r>
            <a:endParaRPr lang="en-US" sz="1100" dirty="0" smtClean="0"/>
          </a:p>
          <a:p>
            <a:r>
              <a:rPr lang="en-US" sz="1100" dirty="0" smtClean="0"/>
              <a:t>1.3.112.4.5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serviceProviders</a:t>
            </a:r>
            <a:endParaRPr lang="en-US" sz="1100" dirty="0"/>
          </a:p>
          <a:p>
            <a:r>
              <a:rPr lang="en-US" sz="1100" dirty="0"/>
              <a:t>1.3.112.4.5.1	</a:t>
            </a:r>
            <a:r>
              <a:rPr lang="en-US" sz="1100" dirty="0" smtClean="0"/>
              <a:t>		</a:t>
            </a:r>
            <a:r>
              <a:rPr lang="en-US" sz="1100" dirty="0" err="1" smtClean="0"/>
              <a:t>organizationReference</a:t>
            </a:r>
            <a:endParaRPr lang="en-US" sz="1100" dirty="0"/>
          </a:p>
          <a:p>
            <a:r>
              <a:rPr lang="en-US" sz="1100" dirty="0" smtClean="0"/>
              <a:t>1.3.112.4.5.1…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1100" dirty="0" err="1" smtClean="0"/>
              <a:t>serviceProviderName</a:t>
            </a:r>
            <a:r>
              <a:rPr lang="en-US" sz="1100" dirty="0" smtClean="0"/>
              <a:t>, Location, Catalog, </a:t>
            </a:r>
            <a:r>
              <a:rPr lang="en-US" sz="1100" dirty="0" err="1"/>
              <a:t>S</a:t>
            </a:r>
            <a:r>
              <a:rPr lang="en-US" sz="1100" dirty="0" err="1" smtClean="0"/>
              <a:t>erviceList</a:t>
            </a:r>
            <a:endParaRPr lang="en-US" sz="1100" dirty="0"/>
          </a:p>
          <a:p>
            <a:r>
              <a:rPr lang="en-US" sz="1100" dirty="0" smtClean="0"/>
              <a:t>1.3.112.4.6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serviceProvidersAndAntennas</a:t>
            </a:r>
            <a:endParaRPr lang="en-US" sz="1100" dirty="0"/>
          </a:p>
          <a:p>
            <a:r>
              <a:rPr lang="en-US" sz="1100" dirty="0"/>
              <a:t>1.3.112.4.6.1	</a:t>
            </a:r>
            <a:r>
              <a:rPr lang="en-US" sz="1100" dirty="0" smtClean="0"/>
              <a:t>		</a:t>
            </a:r>
            <a:r>
              <a:rPr lang="en-US" sz="1100" dirty="0" err="1" smtClean="0"/>
              <a:t>organizationReference</a:t>
            </a:r>
            <a:endParaRPr lang="en-US" sz="1100" dirty="0"/>
          </a:p>
          <a:p>
            <a:r>
              <a:rPr lang="en-US" sz="1100" dirty="0" smtClean="0"/>
              <a:t>1.3.112.4.6.1…	</a:t>
            </a:r>
            <a:r>
              <a:rPr lang="en-US" sz="1100" dirty="0"/>
              <a:t>	</a:t>
            </a:r>
            <a:r>
              <a:rPr lang="en-US" sz="1100" dirty="0" err="1" smtClean="0"/>
              <a:t>groundStationSite</a:t>
            </a:r>
            <a:r>
              <a:rPr lang="en-US" sz="1100" dirty="0" smtClean="0"/>
              <a:t>, Name, Location, </a:t>
            </a:r>
            <a:r>
              <a:rPr lang="en-US" sz="1100" dirty="0" err="1" smtClean="0"/>
              <a:t>antennaList</a:t>
            </a:r>
            <a:endParaRPr lang="en-US" sz="1100" dirty="0"/>
          </a:p>
          <a:p>
            <a:r>
              <a:rPr lang="en-US" sz="1100" dirty="0" smtClean="0"/>
              <a:t>1.3.112.4.7</a:t>
            </a:r>
            <a:r>
              <a:rPr lang="en-US" sz="1100" dirty="0"/>
              <a:t>	</a:t>
            </a:r>
            <a:r>
              <a:rPr lang="en-US" sz="1100" dirty="0" smtClean="0"/>
              <a:t>		spacecraft</a:t>
            </a:r>
            <a:endParaRPr lang="en-US" sz="1100" dirty="0"/>
          </a:p>
          <a:p>
            <a:r>
              <a:rPr lang="en-US" sz="1100" dirty="0"/>
              <a:t>1.3.112.4.7.1	</a:t>
            </a:r>
            <a:r>
              <a:rPr lang="en-US" sz="1100" dirty="0" smtClean="0"/>
              <a:t>		</a:t>
            </a:r>
            <a:r>
              <a:rPr lang="en-US" sz="1100" dirty="0" err="1" smtClean="0"/>
              <a:t>organizationReference</a:t>
            </a:r>
            <a:endParaRPr lang="en-US" sz="1100" dirty="0"/>
          </a:p>
          <a:p>
            <a:r>
              <a:rPr lang="en-US" sz="1100" dirty="0" smtClean="0"/>
              <a:t>1.3.112.4.7.1…	</a:t>
            </a:r>
            <a:r>
              <a:rPr lang="en-US" sz="1100" dirty="0"/>
              <a:t>	</a:t>
            </a:r>
            <a:r>
              <a:rPr lang="en-US" sz="1100" dirty="0" err="1" smtClean="0"/>
              <a:t>spacecraftName</a:t>
            </a:r>
            <a:r>
              <a:rPr lang="en-US" sz="1100" dirty="0" smtClean="0"/>
              <a:t>, Abbreviation, </a:t>
            </a:r>
            <a:r>
              <a:rPr lang="en-US" sz="1100" dirty="0" err="1" smtClean="0"/>
              <a:t>AliasList</a:t>
            </a:r>
            <a:endParaRPr lang="en-US" sz="1100" dirty="0"/>
          </a:p>
          <a:p>
            <a:r>
              <a:rPr lang="en-US" sz="1100" dirty="0" smtClean="0"/>
              <a:t>1.3.112.4.8 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agencyAssigned</a:t>
            </a:r>
            <a:endParaRPr lang="en-US" sz="1100" dirty="0"/>
          </a:p>
          <a:p>
            <a:r>
              <a:rPr lang="en-US" sz="1100" dirty="0"/>
              <a:t>1.3.112.4.8.1	</a:t>
            </a:r>
            <a:r>
              <a:rPr lang="en-US" sz="1100" dirty="0" smtClean="0"/>
              <a:t>		</a:t>
            </a:r>
            <a:r>
              <a:rPr lang="en-US" sz="1100" dirty="0" err="1" smtClean="0"/>
              <a:t>agencyReference</a:t>
            </a:r>
            <a:endParaRPr lang="en-US" sz="1100" dirty="0"/>
          </a:p>
          <a:p>
            <a:r>
              <a:rPr lang="en-US" sz="1100" dirty="0" smtClean="0"/>
              <a:t>1.3.112.4.8.1…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1100" dirty="0" err="1" smtClean="0"/>
              <a:t>agencyUnique</a:t>
            </a: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0916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055"/>
            <a:ext cx="8229600" cy="1143000"/>
          </a:xfrm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Registry Management</a:t>
            </a:r>
            <a:br>
              <a:rPr lang="en-US" dirty="0" smtClean="0"/>
            </a:br>
            <a:r>
              <a:rPr lang="en-US" dirty="0" smtClean="0"/>
              <a:t>Update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000" dirty="0" smtClean="0"/>
              <a:t>Review and vet proposed </a:t>
            </a:r>
            <a:r>
              <a:rPr lang="en-US" sz="2000" dirty="0" smtClean="0"/>
              <a:t>Registry Management approach</a:t>
            </a:r>
            <a:endParaRPr lang="en-US" sz="2000" dirty="0" smtClean="0"/>
          </a:p>
          <a:p>
            <a:r>
              <a:rPr lang="en-US" sz="2000" dirty="0"/>
              <a:t>Create a CCSDS Registry Management Policy YB to define the new approach and identify global, cross-cutting, registry type / role / ownership rules, policies, and processes</a:t>
            </a:r>
          </a:p>
          <a:p>
            <a:r>
              <a:rPr lang="en-US" sz="2000" dirty="0"/>
              <a:t>Revise the SANA YB to align with new approach and clarify registry type / role / ownership processes</a:t>
            </a:r>
          </a:p>
          <a:p>
            <a:r>
              <a:rPr lang="en-US" sz="2000" dirty="0" smtClean="0"/>
              <a:t>Revise </a:t>
            </a:r>
            <a:r>
              <a:rPr lang="en-US" sz="2000" dirty="0" smtClean="0"/>
              <a:t>the existing “Agency” registries to align with new approach</a:t>
            </a:r>
          </a:p>
          <a:p>
            <a:r>
              <a:rPr lang="en-US" sz="2000" dirty="0" smtClean="0"/>
              <a:t>Identify Agency (and other provider) </a:t>
            </a:r>
            <a:r>
              <a:rPr lang="en-US" sz="2000" dirty="0" err="1" smtClean="0"/>
              <a:t>PoCs</a:t>
            </a:r>
            <a:r>
              <a:rPr lang="en-US" sz="2000" dirty="0" smtClean="0"/>
              <a:t>, Reps, and Roles</a:t>
            </a:r>
          </a:p>
          <a:p>
            <a:r>
              <a:rPr lang="en-US" sz="2000" dirty="0" smtClean="0"/>
              <a:t>Revise </a:t>
            </a:r>
            <a:r>
              <a:rPr lang="en-US" sz="2000" dirty="0"/>
              <a:t>the SCID registry document (CCSDS 320x0b6) to </a:t>
            </a:r>
            <a:r>
              <a:rPr lang="en-US" sz="2000" dirty="0" smtClean="0"/>
              <a:t>align with new </a:t>
            </a:r>
            <a:r>
              <a:rPr lang="en-US" sz="2000" dirty="0"/>
              <a:t>features</a:t>
            </a:r>
          </a:p>
          <a:p>
            <a:r>
              <a:rPr lang="en-US" sz="2000" dirty="0"/>
              <a:t>Revise the </a:t>
            </a:r>
            <a:r>
              <a:rPr lang="en-US" sz="2000" dirty="0" smtClean="0"/>
              <a:t>MACAO registry </a:t>
            </a:r>
            <a:r>
              <a:rPr lang="en-US" sz="2000" dirty="0"/>
              <a:t>document (CCSDS </a:t>
            </a:r>
            <a:r>
              <a:rPr lang="en-US" sz="2000" dirty="0" smtClean="0"/>
              <a:t>630x0b6</a:t>
            </a:r>
            <a:r>
              <a:rPr lang="en-US" sz="2000" dirty="0"/>
              <a:t>) to </a:t>
            </a:r>
            <a:r>
              <a:rPr lang="en-US" sz="2000" dirty="0" smtClean="0"/>
              <a:t>align with </a:t>
            </a:r>
            <a:r>
              <a:rPr lang="en-US" sz="2000" dirty="0"/>
              <a:t>new features</a:t>
            </a:r>
          </a:p>
          <a:p>
            <a:r>
              <a:rPr lang="en-US" sz="2000" dirty="0" smtClean="0"/>
              <a:t>Define and document Expert Group process &amp; rules, define the needed ones and assign responsibility</a:t>
            </a:r>
          </a:p>
          <a:p>
            <a:r>
              <a:rPr lang="en-US" sz="2000" dirty="0" smtClean="0"/>
              <a:t>Augment SANA Agency, Observer, Provider and Expert registries as needed to cover new functions and fields, working closely with Areas WGs, and Agency Reps as necessary</a:t>
            </a:r>
          </a:p>
          <a:p>
            <a:r>
              <a:rPr lang="en-US" sz="2000" dirty="0" smtClean="0"/>
              <a:t>Engineer the CCSDS OID registry structures and create new policy that supports all of the known and assumed future uses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99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BACKUP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SLIDES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6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lvl="1"/>
            <a:r>
              <a:rPr lang="en-US" sz="1800" dirty="0"/>
              <a:t>Over time CCSDS has created a number of different registries, registry policies, and registration organizations</a:t>
            </a:r>
          </a:p>
          <a:p>
            <a:pPr lvl="2"/>
            <a:r>
              <a:rPr lang="en-US" sz="1400" dirty="0" smtClean="0"/>
              <a:t>SCID Registry</a:t>
            </a:r>
          </a:p>
          <a:p>
            <a:pPr lvl="2"/>
            <a:r>
              <a:rPr lang="en-US" sz="1400" dirty="0" smtClean="0"/>
              <a:t>MACAO Registry</a:t>
            </a:r>
          </a:p>
          <a:p>
            <a:pPr lvl="2"/>
            <a:r>
              <a:rPr lang="en-US" sz="1400" dirty="0" smtClean="0"/>
              <a:t>SANA Registries</a:t>
            </a:r>
          </a:p>
          <a:p>
            <a:pPr lvl="2"/>
            <a:endParaRPr lang="en-US" sz="1100" dirty="0"/>
          </a:p>
          <a:p>
            <a:pPr lvl="1"/>
            <a:r>
              <a:rPr lang="en-US" sz="1800" dirty="0" smtClean="0"/>
              <a:t>The early “registries”, were flat files, had documented registry policies and organizational structure; more recent ones tend to be more casually specified, but …</a:t>
            </a:r>
          </a:p>
          <a:p>
            <a:pPr lvl="2"/>
            <a:r>
              <a:rPr lang="en-US" sz="1400" dirty="0" smtClean="0"/>
              <a:t>SCID</a:t>
            </a:r>
            <a:r>
              <a:rPr lang="en-US" sz="1400" dirty="0"/>
              <a:t>, </a:t>
            </a:r>
            <a:r>
              <a:rPr lang="en-US" sz="1400" dirty="0" smtClean="0"/>
              <a:t>CCSDS 320x0: defines the SCID registry, Agency &amp; Agency Head of Delegation (</a:t>
            </a:r>
            <a:r>
              <a:rPr lang="en-US" sz="1400" dirty="0" err="1" smtClean="0"/>
              <a:t>HoD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CAO &amp; MACAO, </a:t>
            </a:r>
            <a:r>
              <a:rPr lang="en-US" sz="1400" dirty="0"/>
              <a:t>CCSDS </a:t>
            </a:r>
            <a:r>
              <a:rPr lang="en-US" sz="1400" dirty="0" smtClean="0"/>
              <a:t>630x0: defines the Control Authority Agent, Member Agency CAO, and SFDU registries</a:t>
            </a:r>
          </a:p>
          <a:p>
            <a:pPr lvl="2"/>
            <a:r>
              <a:rPr lang="en-US" sz="1400" dirty="0" smtClean="0"/>
              <a:t>Various protocol “magic number” registries: defined in Blue Books, CLCW ID, </a:t>
            </a:r>
            <a:r>
              <a:rPr lang="en-US" sz="1400" dirty="0" err="1" smtClean="0"/>
              <a:t>Encap</a:t>
            </a:r>
            <a:r>
              <a:rPr lang="en-US" sz="1400" dirty="0" smtClean="0"/>
              <a:t> PID, MAP IDs, IP Extension Header</a:t>
            </a:r>
            <a:r>
              <a:rPr lang="en-US" sz="1400" dirty="0"/>
              <a:t>; registration policy is Blue Book change (or not stated)</a:t>
            </a:r>
            <a:endParaRPr lang="en-US" sz="1400" dirty="0" smtClean="0"/>
          </a:p>
          <a:p>
            <a:pPr lvl="2"/>
            <a:r>
              <a:rPr lang="en-US" sz="1400" dirty="0" smtClean="0"/>
              <a:t>Different XML schema registries: defined in Blue Books, </a:t>
            </a:r>
            <a:r>
              <a:rPr lang="en-US" sz="1400" dirty="0" err="1" smtClean="0"/>
              <a:t>Nav</a:t>
            </a:r>
            <a:r>
              <a:rPr lang="en-US" sz="1400" dirty="0" smtClean="0"/>
              <a:t> XML schema, DAI XML schema; registration policy is Blue Book change (or not stated)</a:t>
            </a:r>
          </a:p>
          <a:p>
            <a:pPr lvl="2"/>
            <a:r>
              <a:rPr lang="en-US" sz="1400" dirty="0" smtClean="0"/>
              <a:t>CCSDS Object Identifier (OID) registry: ISO derived, largely SLE, CSTS, and SM; registration policy is SSG</a:t>
            </a:r>
          </a:p>
          <a:p>
            <a:pPr lvl="2"/>
            <a:r>
              <a:rPr lang="en-US" sz="1400" dirty="0" smtClean="0"/>
              <a:t>CCSDS Glossary &amp; Terms: as defined in all CCSDS Blue &amp; Magenta Books (and many Green Books), last updated 12/12/2012; uses an on-line registration form</a:t>
            </a:r>
          </a:p>
          <a:p>
            <a:pPr lvl="2"/>
            <a:r>
              <a:rPr lang="en-US" sz="1400" dirty="0" smtClean="0"/>
              <a:t>SIS AMS Transport Service and LTP Engine Identifiers: defined in Blue Books, but allocated from IANA; registration policy is “CCSDS Agency Representative”, but this just points to the Agencies on the CCSDS website, which lists the CMC members</a:t>
            </a:r>
          </a:p>
          <a:p>
            <a:pPr lvl="1"/>
            <a:r>
              <a:rPr lang="en-US" sz="1800" dirty="0"/>
              <a:t>Most, but not all, include </a:t>
            </a:r>
            <a:r>
              <a:rPr lang="en-US" sz="1800" dirty="0" smtClean="0"/>
              <a:t>some sort of Review </a:t>
            </a:r>
            <a:r>
              <a:rPr lang="en-US" sz="1800" dirty="0"/>
              <a:t>Authority which is usually the WG itself, which </a:t>
            </a:r>
            <a:r>
              <a:rPr lang="en-US" sz="1800" dirty="0" smtClean="0"/>
              <a:t>may, or </a:t>
            </a:r>
            <a:r>
              <a:rPr lang="en-US" sz="1800" dirty="0"/>
              <a:t>may </a:t>
            </a:r>
            <a:r>
              <a:rPr lang="en-US" sz="1800" dirty="0" smtClean="0"/>
              <a:t>not, </a:t>
            </a:r>
            <a:r>
              <a:rPr lang="en-US" sz="1800" dirty="0"/>
              <a:t>persist over time.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SCID Registry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sz="2200" dirty="0" smtClean="0"/>
              <a:t>CCSDS </a:t>
            </a:r>
            <a:r>
              <a:rPr lang="en-US" sz="2200" dirty="0"/>
              <a:t>GSCID assignment procedures (CCSDS </a:t>
            </a:r>
            <a:r>
              <a:rPr lang="en-US" sz="2200" dirty="0" smtClean="0"/>
              <a:t>320x0b6)</a:t>
            </a:r>
            <a:r>
              <a:rPr lang="en-US" sz="2200" dirty="0"/>
              <a:t>.  </a:t>
            </a:r>
            <a:endParaRPr lang="en-US" sz="2200" dirty="0" smtClean="0"/>
          </a:p>
          <a:p>
            <a:r>
              <a:rPr lang="en-US" sz="2200" u="sng" dirty="0" smtClean="0"/>
              <a:t>Defines Agency Representative, </a:t>
            </a:r>
            <a:r>
              <a:rPr lang="en-US" sz="2200" u="sng" dirty="0"/>
              <a:t>assigned by </a:t>
            </a:r>
            <a:r>
              <a:rPr lang="en-US" sz="2200" u="sng" dirty="0" smtClean="0"/>
              <a:t>Agency Head </a:t>
            </a:r>
            <a:r>
              <a:rPr lang="en-US" sz="2200" u="sng" dirty="0"/>
              <a:t>of Delegation (Agency </a:t>
            </a:r>
            <a:r>
              <a:rPr lang="en-US" sz="2200" u="sng" dirty="0" err="1"/>
              <a:t>HoD</a:t>
            </a:r>
            <a:r>
              <a:rPr lang="en-US" sz="2200" u="sng" dirty="0"/>
              <a:t>), to manage the </a:t>
            </a:r>
            <a:r>
              <a:rPr lang="en-US" sz="2200" u="sng" dirty="0" smtClean="0"/>
              <a:t>requesting </a:t>
            </a:r>
            <a:r>
              <a:rPr lang="en-US" sz="2200" u="sng" dirty="0"/>
              <a:t>and relinquishing of CCSDS Spacecraft Identifiers.</a:t>
            </a:r>
            <a:r>
              <a:rPr lang="en-US" sz="2200" dirty="0"/>
              <a:t>  </a:t>
            </a:r>
            <a:endParaRPr lang="en-US" sz="2200" dirty="0" smtClean="0"/>
          </a:p>
          <a:p>
            <a:r>
              <a:rPr lang="en-US" sz="2200" dirty="0" smtClean="0"/>
              <a:t>The CCSDS member agencies (or observer agency) creates an Agency Rep.  There is no guidance for adding observer agencies or other service providers.</a:t>
            </a:r>
          </a:p>
          <a:p>
            <a:r>
              <a:rPr lang="en-US" sz="2200" dirty="0" smtClean="0"/>
              <a:t>"</a:t>
            </a:r>
            <a:r>
              <a:rPr lang="en-US" sz="2200" dirty="0"/>
              <a:t>CCSDS SCID assignment and management, on an international basis, must be viewed as a cooperative effort among the CCSDS Agencies, with each constituent acting as agent for the users under its cognizance."</a:t>
            </a:r>
          </a:p>
          <a:p>
            <a:r>
              <a:rPr lang="en-US" sz="2200" dirty="0"/>
              <a:t>The Secretariat has overall responsibility for managing this registry, and that has now been delegated to the SANA, along with the registry of Agency </a:t>
            </a:r>
            <a:r>
              <a:rPr lang="en-US" sz="2200" dirty="0" err="1"/>
              <a:t>HoD</a:t>
            </a:r>
            <a:r>
              <a:rPr lang="en-US" sz="2200" dirty="0"/>
              <a:t> and Agency Representatives.  The SANA </a:t>
            </a:r>
            <a:r>
              <a:rPr lang="en-US" sz="2200" dirty="0" smtClean="0"/>
              <a:t>Operator acts </a:t>
            </a:r>
            <a:r>
              <a:rPr lang="en-US" sz="2200" dirty="0"/>
              <a:t>as the "</a:t>
            </a:r>
            <a:r>
              <a:rPr lang="en-US" sz="2200" dirty="0" smtClean="0"/>
              <a:t>expert" </a:t>
            </a:r>
            <a:r>
              <a:rPr lang="en-US" sz="2200" dirty="0"/>
              <a:t>for assigning SCIDs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CAO / MACAO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59363"/>
          </a:xfrm>
        </p:spPr>
        <p:txBody>
          <a:bodyPr/>
          <a:lstStyle/>
          <a:p>
            <a:r>
              <a:rPr lang="en-US" sz="2000" dirty="0" smtClean="0"/>
              <a:t>Part of CCSDS SFDU specifications </a:t>
            </a:r>
            <a:r>
              <a:rPr lang="en-US" sz="2000" dirty="0"/>
              <a:t>(CCSDS </a:t>
            </a:r>
            <a:r>
              <a:rPr lang="en-US" sz="2000" dirty="0" smtClean="0"/>
              <a:t>630x0b1)</a:t>
            </a:r>
          </a:p>
          <a:p>
            <a:r>
              <a:rPr lang="en-US" sz="2000" u="sng" dirty="0" smtClean="0"/>
              <a:t>Defines a CCSDS Control </a:t>
            </a:r>
            <a:r>
              <a:rPr lang="en-US" sz="2000" u="sng" dirty="0"/>
              <a:t>Authority Agent (CA Agent) and the Member Agency Control Authority Office (MACAO)</a:t>
            </a:r>
            <a:r>
              <a:rPr lang="en-US" sz="2000" dirty="0"/>
              <a:t>.  </a:t>
            </a:r>
            <a:endParaRPr lang="en-US" sz="2000" dirty="0" smtClean="0"/>
          </a:p>
          <a:p>
            <a:r>
              <a:rPr lang="en-US" sz="2000" dirty="0" smtClean="0"/>
              <a:t>Defines a </a:t>
            </a:r>
            <a:r>
              <a:rPr lang="en-US" sz="2000" dirty="0"/>
              <a:t>hierarchy of CAOs rooted in the CCSDS Secretariat and the CA </a:t>
            </a:r>
            <a:r>
              <a:rPr lang="en-US" sz="2000" dirty="0" smtClean="0"/>
              <a:t>Agent.  The CA Agent was at WDC-A, but that has been defunct for a while.</a:t>
            </a:r>
          </a:p>
          <a:p>
            <a:r>
              <a:rPr lang="en-US" sz="2000" dirty="0" smtClean="0"/>
              <a:t>There is an explicit process for adding “descendent MACAOs”, below agency level </a:t>
            </a:r>
          </a:p>
          <a:p>
            <a:r>
              <a:rPr lang="en-US" sz="2000" dirty="0" smtClean="0"/>
              <a:t>It's </a:t>
            </a:r>
            <a:r>
              <a:rPr lang="en-US" sz="2000" dirty="0"/>
              <a:t>intended purpose when it was </a:t>
            </a:r>
            <a:r>
              <a:rPr lang="en-US" sz="2000" dirty="0" smtClean="0"/>
              <a:t>set up </a:t>
            </a:r>
            <a:r>
              <a:rPr lang="en-US" sz="2000" dirty="0"/>
              <a:t>was to provide the means to </a:t>
            </a:r>
            <a:r>
              <a:rPr lang="en-US" sz="2000" dirty="0" smtClean="0"/>
              <a:t>“manage transfer </a:t>
            </a:r>
            <a:r>
              <a:rPr lang="en-US" sz="2000" dirty="0"/>
              <a:t>and usage of SFDUs by providing data description registration, revision, and dissemination services".  </a:t>
            </a:r>
            <a:endParaRPr lang="en-US" sz="2000" dirty="0" smtClean="0"/>
          </a:p>
          <a:p>
            <a:r>
              <a:rPr lang="en-US" sz="2000" dirty="0" smtClean="0"/>
              <a:t>SFDUs </a:t>
            </a:r>
            <a:r>
              <a:rPr lang="en-US" sz="2000" dirty="0"/>
              <a:t>are still in use, as are the MACAO's, and </a:t>
            </a:r>
            <a:r>
              <a:rPr lang="en-US" sz="2000" dirty="0" smtClean="0"/>
              <a:t>this set of </a:t>
            </a:r>
            <a:r>
              <a:rPr lang="en-US" sz="2000" dirty="0"/>
              <a:t>registries are tied </a:t>
            </a:r>
            <a:r>
              <a:rPr lang="en-US" sz="2000" dirty="0" smtClean="0"/>
              <a:t>in a hierarchical fashion to </a:t>
            </a:r>
            <a:r>
              <a:rPr lang="en-US" sz="2000" dirty="0"/>
              <a:t>space agencies as the </a:t>
            </a:r>
            <a:r>
              <a:rPr lang="en-US" sz="2000" dirty="0" smtClean="0"/>
              <a:t>”authorities”.</a:t>
            </a:r>
          </a:p>
          <a:p>
            <a:r>
              <a:rPr lang="en-US" sz="2000" dirty="0" smtClean="0"/>
              <a:t>The “registries” tend to be specified as flat files on a web page and they are often out of date.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NDM XML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/>
          <a:lstStyle/>
          <a:p>
            <a:r>
              <a:rPr lang="en-US" sz="2000" dirty="0" smtClean="0"/>
              <a:t>CCSDS Navigation specifications in XML (</a:t>
            </a:r>
            <a:r>
              <a:rPr lang="en-US" sz="2000" dirty="0"/>
              <a:t>CCSDS </a:t>
            </a:r>
            <a:r>
              <a:rPr lang="en-US" sz="2000" dirty="0" smtClean="0"/>
              <a:t>505x0).</a:t>
            </a:r>
            <a:endParaRPr lang="en-US" sz="2000" dirty="0"/>
          </a:p>
          <a:p>
            <a:r>
              <a:rPr lang="en-US" sz="2000" u="sng" dirty="0"/>
              <a:t>Defines a </a:t>
            </a:r>
            <a:r>
              <a:rPr lang="en-US" sz="2000" u="sng" dirty="0" smtClean="0"/>
              <a:t>CCSDS Common set of terms and a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common set of terms across all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schema.</a:t>
            </a:r>
            <a:r>
              <a:rPr lang="en-US" sz="2000" u="sng" dirty="0"/>
              <a:t> </a:t>
            </a:r>
          </a:p>
          <a:p>
            <a:r>
              <a:rPr lang="en-US" sz="2000" dirty="0" smtClean="0"/>
              <a:t>Includes a </a:t>
            </a:r>
            <a:r>
              <a:rPr lang="en-US" sz="2000" dirty="0"/>
              <a:t>definition </a:t>
            </a:r>
            <a:r>
              <a:rPr lang="en-US" sz="2000" dirty="0" smtClean="0"/>
              <a:t>“originator” that suggests “agency”, but apparently may be of any form, various ones are used in examples.</a:t>
            </a:r>
          </a:p>
          <a:p>
            <a:r>
              <a:rPr lang="en-US" sz="2000" dirty="0" smtClean="0"/>
              <a:t>The original non-XML specs, such as CCSCS 502x0, defined originator as “</a:t>
            </a:r>
            <a:r>
              <a:rPr lang="en-US" sz="2000" dirty="0"/>
              <a:t>Creating agency or operator (value should be specified in an ICD). The country of origin should also be provided where the originator is not a national space agency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000" dirty="0" smtClean="0"/>
              <a:t>Its intended purpose is to specify </a:t>
            </a:r>
            <a:r>
              <a:rPr lang="en-US" sz="2000" dirty="0"/>
              <a:t>a format for use in exchanging spacecraft navigation data. Such exchanges are used for distributing attitude, orbit, and tracking data between space agencies.  </a:t>
            </a:r>
          </a:p>
          <a:p>
            <a:r>
              <a:rPr lang="en-US" sz="2000" dirty="0" smtClean="0"/>
              <a:t>The XML schema are in a set of SANA registries and these are referenced in the spec.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Nav</a:t>
            </a:r>
            <a:r>
              <a:rPr lang="en-US" sz="2000" dirty="0" smtClean="0"/>
              <a:t> XML schema also define a set of “Common” terms that really belong in some higher level, CCSDS global, registry.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Management (SM)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1800" dirty="0" smtClean="0"/>
              <a:t>The current CCSDS SM spec (CCSDS 910x11) includes a set of XML schema. </a:t>
            </a:r>
          </a:p>
          <a:p>
            <a:r>
              <a:rPr lang="en-US" sz="1800" u="sng" dirty="0"/>
              <a:t>Defines </a:t>
            </a:r>
            <a:r>
              <a:rPr lang="en-US" sz="1800" u="sng" dirty="0" smtClean="0"/>
              <a:t>Supported and Supporting Agency, but these are just 256 character strings, there is no defined registry.  The XML schema themselves are defined in a separate CCSDS document (</a:t>
            </a:r>
            <a:r>
              <a:rPr lang="en-US" sz="1800" u="sng" dirty="0"/>
              <a:t>CCSDS-910.11-B-</a:t>
            </a:r>
            <a:r>
              <a:rPr lang="en-US" sz="1800" u="sng" dirty="0" smtClean="0"/>
              <a:t>1_XML_schemas).</a:t>
            </a:r>
            <a:endParaRPr lang="en-US" sz="1800" u="sng" dirty="0"/>
          </a:p>
          <a:p>
            <a:r>
              <a:rPr lang="en-US" sz="1800" dirty="0" smtClean="0"/>
              <a:t>The CSSM is now being de-defined as a set of separate documents, each with their own data formats that probably will use XML schema for exchange, as does NDM XML (CCSDS 902x0).</a:t>
            </a:r>
          </a:p>
          <a:p>
            <a:r>
              <a:rPr lang="en-US" sz="1800" dirty="0" smtClean="0"/>
              <a:t>The concept of </a:t>
            </a:r>
            <a:r>
              <a:rPr lang="en-US" sz="1800" dirty="0"/>
              <a:t>Supported and Supporting </a:t>
            </a:r>
            <a:r>
              <a:rPr lang="en-US" sz="1800" dirty="0" smtClean="0"/>
              <a:t>Agency persists, </a:t>
            </a:r>
            <a:r>
              <a:rPr lang="en-US" sz="1800" dirty="0"/>
              <a:t>but these are just 256 character strings, there </a:t>
            </a:r>
            <a:r>
              <a:rPr lang="en-US" sz="1800" dirty="0" smtClean="0"/>
              <a:t>is not yet a </a:t>
            </a:r>
            <a:r>
              <a:rPr lang="en-US" sz="1800" dirty="0"/>
              <a:t>defined registry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CSSM requires XML schema registries, as well as some form of supported / supporting agency registry.  This is likely to be similar (at least conceptually) to what is referenced in NDM XML.</a:t>
            </a:r>
          </a:p>
          <a:p>
            <a:r>
              <a:rPr lang="en-US" sz="1800" dirty="0" smtClean="0"/>
              <a:t>CSSM (and other services still in work MD-CSTS and SC-CSTS) are planning on using ISO defined OIDs </a:t>
            </a:r>
            <a:r>
              <a:rPr lang="en-US" sz="1800" dirty="0"/>
              <a:t>t</a:t>
            </a:r>
            <a:r>
              <a:rPr lang="en-US" sz="1800" dirty="0" smtClean="0"/>
              <a:t>o reference a new class of entities called Functional Resources.  These will have type definitions in the </a:t>
            </a:r>
            <a:r>
              <a:rPr lang="en-US" sz="1800" dirty="0"/>
              <a:t>CCSDS Object Identifier </a:t>
            </a:r>
            <a:r>
              <a:rPr lang="en-US" sz="1800" dirty="0" smtClean="0"/>
              <a:t>Tree:</a:t>
            </a:r>
          </a:p>
          <a:p>
            <a:pPr lvl="1"/>
            <a:r>
              <a:rPr lang="en-US" sz="1600" dirty="0"/>
              <a:t>{ </a:t>
            </a:r>
            <a:r>
              <a:rPr lang="en-US" sz="1600" dirty="0" err="1"/>
              <a:t>iso</a:t>
            </a:r>
            <a:r>
              <a:rPr lang="en-US" sz="1600" dirty="0"/>
              <a:t>  identified-organization(3) standards-producing-organization(112)  </a:t>
            </a:r>
            <a:r>
              <a:rPr lang="en-US" sz="1600" dirty="0" err="1"/>
              <a:t>ccsds</a:t>
            </a:r>
            <a:r>
              <a:rPr lang="en-US" sz="1600" dirty="0"/>
              <a:t>(4) </a:t>
            </a:r>
            <a:r>
              <a:rPr lang="en-US" sz="1600" dirty="0" err="1"/>
              <a:t>css</a:t>
            </a:r>
            <a:r>
              <a:rPr lang="en-US" sz="1600" dirty="0"/>
              <a:t>(4)  </a:t>
            </a:r>
            <a:r>
              <a:rPr lang="en-US" sz="1600" dirty="0" err="1"/>
              <a:t>crossSupportResources</a:t>
            </a:r>
            <a:r>
              <a:rPr lang="en-US" sz="1600" dirty="0"/>
              <a:t>(2)  </a:t>
            </a:r>
            <a:r>
              <a:rPr lang="en-US" sz="1600" dirty="0" err="1"/>
              <a:t>crossSupportFunctionalities</a:t>
            </a:r>
            <a:r>
              <a:rPr lang="en-US" sz="1600" dirty="0"/>
              <a:t>(1)}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0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simple practical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Adjust procedures manual to recommend check of SANA registries for semantic overlaps, </a:t>
            </a:r>
            <a:r>
              <a:rPr lang="en-US" sz="2000" dirty="0" err="1" smtClean="0"/>
              <a:t>etc</a:t>
            </a:r>
            <a:r>
              <a:rPr lang="en-US" sz="2000" dirty="0" smtClean="0"/>
              <a:t>, not just update policy</a:t>
            </a:r>
          </a:p>
          <a:p>
            <a:pPr lvl="1"/>
            <a:r>
              <a:rPr lang="en-US" sz="1800" dirty="0" smtClean="0"/>
              <a:t>Update mandatory SANA Considerations section in pubs manual,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r>
              <a:rPr lang="en-US" sz="1800" dirty="0" smtClean="0"/>
              <a:t>Update to boot-camp slides as well</a:t>
            </a:r>
          </a:p>
          <a:p>
            <a:endParaRPr lang="en-US" sz="2000" dirty="0" smtClean="0"/>
          </a:p>
          <a:p>
            <a:r>
              <a:rPr lang="en-US" sz="2000" dirty="0" smtClean="0"/>
              <a:t>CESG to consider what a coordinated policy for registry updates looks like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“laissez-faire” approach (each recommendation defines whatever it wants for registry content/update policies) is probably not okay?</a:t>
            </a:r>
          </a:p>
          <a:p>
            <a:pPr lvl="1"/>
            <a:r>
              <a:rPr lang="en-US" sz="1800" dirty="0" smtClean="0"/>
              <a:t>How much change is needed and can be supported?</a:t>
            </a:r>
          </a:p>
          <a:p>
            <a:pPr lvl="2"/>
            <a:r>
              <a:rPr lang="en-US" dirty="0" smtClean="0"/>
              <a:t>Means to resolve registry overlaps prior to poll (in affect this has already happened re a CSS recommendation, but CSS Area can not remove the condition on its own)</a:t>
            </a:r>
          </a:p>
          <a:p>
            <a:endParaRPr lang="en-US" sz="2000" dirty="0" smtClean="0"/>
          </a:p>
          <a:p>
            <a:r>
              <a:rPr lang="en-US" sz="2000" dirty="0" smtClean="0"/>
              <a:t>Suggest that overall management be folded into SE architecture and/or ontology work and that SE Area take the lead in determining proper approach</a:t>
            </a:r>
          </a:p>
          <a:p>
            <a:pPr lvl="1"/>
            <a:r>
              <a:rPr lang="en-US" sz="1800" dirty="0" smtClean="0"/>
              <a:t>As part of overall information architecture for CCSDS ?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5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4654747"/>
              </p:ext>
            </p:extLst>
          </p:nvPr>
        </p:nvGraphicFramePr>
        <p:xfrm>
          <a:off x="1695450" y="12276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7"/>
          <p:cNvSpPr>
            <a:spLocks noGrp="1"/>
          </p:cNvSpPr>
          <p:nvPr>
            <p:ph type="title"/>
          </p:nvPr>
        </p:nvSpPr>
        <p:spPr>
          <a:xfrm>
            <a:off x="589361" y="26459"/>
            <a:ext cx="7886700" cy="998009"/>
          </a:xfrm>
        </p:spPr>
        <p:txBody>
          <a:bodyPr/>
          <a:lstStyle/>
          <a:p>
            <a:pPr algn="ctr"/>
            <a:r>
              <a:rPr lang="en-US" dirty="0" smtClean="0"/>
              <a:t>Near-term Adjustment?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ather Materials" descr="Process shape (square)" title="Gather Materials"/>
          <p:cNvSpPr>
            <a:spLocks noChangeAspect="1"/>
          </p:cNvSpPr>
          <p:nvPr/>
        </p:nvSpPr>
        <p:spPr>
          <a:xfrm>
            <a:off x="1025125" y="1815568"/>
            <a:ext cx="1707359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Recommendation</a:t>
            </a:r>
            <a:r>
              <a:rPr lang="en-US" sz="1400" baseline="0">
                <a:solidFill>
                  <a:schemeClr val="tx1"/>
                </a:solidFill>
              </a:rPr>
              <a:t> A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Check Data Validity" descr="Process shape (square)" title="Check Data Validity"/>
          <p:cNvSpPr>
            <a:spLocks noChangeAspect="1"/>
          </p:cNvSpPr>
          <p:nvPr/>
        </p:nvSpPr>
        <p:spPr>
          <a:xfrm>
            <a:off x="4373169" y="1807632"/>
            <a:ext cx="1468040" cy="1189037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A1, A2..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3" name="Curved Connector 32" descr="&quot;&quot;" title="Curved Connector"/>
          <p:cNvCxnSpPr>
            <a:stCxn id="31" idx="3"/>
          </p:cNvCxnSpPr>
          <p:nvPr/>
        </p:nvCxnSpPr>
        <p:spPr>
          <a:xfrm flipV="1">
            <a:off x="2732484" y="2402943"/>
            <a:ext cx="1640685" cy="714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ather Materials" descr="Process shape (square)" title="Gather Materials"/>
          <p:cNvSpPr>
            <a:spLocks noChangeAspect="1"/>
          </p:cNvSpPr>
          <p:nvPr/>
        </p:nvSpPr>
        <p:spPr>
          <a:xfrm>
            <a:off x="1035841" y="4430181"/>
            <a:ext cx="1707359" cy="1187450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Recommendation</a:t>
            </a:r>
            <a:r>
              <a:rPr lang="en-US" sz="1400" baseline="0" dirty="0">
                <a:solidFill>
                  <a:schemeClr val="tx1"/>
                </a:solidFill>
              </a:rPr>
              <a:t> 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Check Data Validity" descr="Process shape (square)" title="Check Data Validity"/>
          <p:cNvSpPr>
            <a:spLocks noChangeAspect="1"/>
          </p:cNvSpPr>
          <p:nvPr/>
        </p:nvSpPr>
        <p:spPr>
          <a:xfrm>
            <a:off x="4383884" y="4422243"/>
            <a:ext cx="1468041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N1, N2..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6" name="Curved Connector 35" descr="&quot;&quot;" title="Curved Connector"/>
          <p:cNvCxnSpPr>
            <a:stCxn id="34" idx="3"/>
          </p:cNvCxnSpPr>
          <p:nvPr/>
        </p:nvCxnSpPr>
        <p:spPr>
          <a:xfrm flipV="1">
            <a:off x="2743200" y="5015968"/>
            <a:ext cx="1640684" cy="7938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heck Data Validity" descr="Process shape (square)" title="Check Data Validity"/>
          <p:cNvSpPr>
            <a:spLocks noChangeAspect="1"/>
          </p:cNvSpPr>
          <p:nvPr/>
        </p:nvSpPr>
        <p:spPr>
          <a:xfrm>
            <a:off x="6640668" y="1582322"/>
            <a:ext cx="2122331" cy="4153460"/>
          </a:xfrm>
          <a:prstGeom prst="flowChartProcess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200" dirty="0">
                <a:solidFill>
                  <a:schemeClr val="tx1"/>
                </a:solidFill>
              </a:rPr>
              <a:t>Can</a:t>
            </a:r>
            <a:r>
              <a:rPr lang="en-US" sz="1200" baseline="0" dirty="0">
                <a:solidFill>
                  <a:schemeClr val="tx1"/>
                </a:solidFill>
              </a:rPr>
              <a:t> lead to real problems: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1) A1, N1,etc may overlap in varying degrees;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2) A1, N1, may be named </a:t>
            </a:r>
            <a:r>
              <a:rPr lang="en-US" sz="1200" baseline="0" dirty="0" smtClean="0">
                <a:solidFill>
                  <a:schemeClr val="tx1"/>
                </a:solidFill>
              </a:rPr>
              <a:t>differently </a:t>
            </a:r>
            <a:r>
              <a:rPr lang="en-US" sz="1200" baseline="0" dirty="0">
                <a:solidFill>
                  <a:schemeClr val="tx1"/>
                </a:solidFill>
              </a:rPr>
              <a:t>but really mean the same thing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Examples: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"Originator" </a:t>
            </a:r>
            <a:r>
              <a:rPr lang="en-US" sz="1200" baseline="0" dirty="0">
                <a:solidFill>
                  <a:schemeClr val="tx1"/>
                </a:solidFill>
              </a:rPr>
              <a:t>vs.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"Originating Organization" </a:t>
            </a:r>
            <a:r>
              <a:rPr lang="en-US" sz="1200" baseline="0" dirty="0">
                <a:solidFill>
                  <a:schemeClr val="tx1"/>
                </a:solidFill>
              </a:rPr>
              <a:t>, Spacecraft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Identifiers,</a:t>
            </a:r>
            <a:endParaRPr lang="en-US" sz="1200" baseline="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Ground Station Identifiers,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Antenna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</a:t>
            </a:r>
          </a:p>
          <a:p>
            <a:pPr marL="0" indent="0" algn="ctr"/>
            <a:r>
              <a:rPr lang="en-US" sz="1200" dirty="0" smtClean="0">
                <a:solidFill>
                  <a:schemeClr val="tx1"/>
                </a:solidFill>
              </a:rPr>
              <a:t>3) Also possible that various registries contain slightly different criteria for inclusion but no formal statement of such criteria</a:t>
            </a:r>
            <a:endParaRPr lang="en-US" sz="1200" baseline="0" dirty="0" smtClean="0">
              <a:solidFill>
                <a:schemeClr val="tx1"/>
              </a:solidFill>
            </a:endParaRPr>
          </a:p>
          <a:p>
            <a:pPr marL="0" indent="0" algn="ctr"/>
            <a:endParaRPr lang="en-US" sz="120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i="1" dirty="0" smtClean="0">
                <a:solidFill>
                  <a:srgbClr val="FF0000"/>
                </a:solidFill>
              </a:rPr>
              <a:t>There is no defined CCSDS process in place to  check or manage this.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589361" y="144991"/>
            <a:ext cx="7886700" cy="998009"/>
          </a:xfrm>
        </p:spPr>
        <p:txBody>
          <a:bodyPr vert="horz"/>
          <a:lstStyle/>
          <a:p>
            <a:r>
              <a:rPr lang="en-US" dirty="0">
                <a:solidFill>
                  <a:srgbClr val="0099A6"/>
                </a:solidFill>
              </a:rPr>
              <a:t>Current </a:t>
            </a:r>
            <a:r>
              <a:rPr lang="en-US" dirty="0" smtClean="0">
                <a:solidFill>
                  <a:srgbClr val="0099A6"/>
                </a:solidFill>
              </a:rPr>
              <a:t>CCSDS Registry Situation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3048000"/>
            <a:ext cx="2701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9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r>
              <a:rPr lang="en-US" sz="2400" dirty="0"/>
              <a:t>CCSDS has transitioned from separate documents (registries of sorts</a:t>
            </a:r>
            <a:r>
              <a:rPr lang="en-US" sz="2400" dirty="0" smtClean="0"/>
              <a:t>), </a:t>
            </a:r>
            <a:r>
              <a:rPr lang="en-US" sz="2400" dirty="0"/>
              <a:t>managed via different organizations and </a:t>
            </a:r>
            <a:r>
              <a:rPr lang="en-US" sz="2400" dirty="0" smtClean="0"/>
              <a:t>processes, </a:t>
            </a:r>
            <a:r>
              <a:rPr lang="en-US" sz="2400" dirty="0"/>
              <a:t>to one where the major registries are managed in one central location, the SANA. </a:t>
            </a:r>
            <a:endParaRPr lang="en-US" sz="2400" dirty="0" smtClean="0"/>
          </a:p>
          <a:p>
            <a:r>
              <a:rPr lang="en-US" sz="2400" dirty="0" smtClean="0"/>
              <a:t>Various WG have identified </a:t>
            </a:r>
            <a:r>
              <a:rPr lang="en-US" sz="2400" dirty="0"/>
              <a:t>various ways to manage </a:t>
            </a:r>
            <a:r>
              <a:rPr lang="en-US" sz="2400" dirty="0" smtClean="0"/>
              <a:t>registries </a:t>
            </a:r>
            <a:r>
              <a:rPr lang="en-US" sz="2400" dirty="0"/>
              <a:t>and </a:t>
            </a:r>
            <a:r>
              <a:rPr lang="en-US" sz="2400" dirty="0" smtClean="0"/>
              <a:t>have assigned </a:t>
            </a:r>
            <a:r>
              <a:rPr lang="en-US" sz="2400" dirty="0"/>
              <a:t>responsibility </a:t>
            </a:r>
            <a:r>
              <a:rPr lang="en-US" sz="2400" dirty="0" smtClean="0"/>
              <a:t>to (often to themselves) using quite different policies. </a:t>
            </a:r>
            <a:r>
              <a:rPr lang="en-US" sz="2400" dirty="0"/>
              <a:t> </a:t>
            </a:r>
          </a:p>
          <a:p>
            <a:r>
              <a:rPr lang="en-US" sz="2400" u="sng" dirty="0" smtClean="0"/>
              <a:t>Some of the SANA Considerations sections of these documents define what are, in effect, identical registries of “agencies” or “providers” or “users” …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number of new registries </a:t>
            </a:r>
            <a:r>
              <a:rPr lang="en-US" sz="2400" dirty="0" smtClean="0"/>
              <a:t>are </a:t>
            </a:r>
            <a:r>
              <a:rPr lang="en-US" sz="2400" dirty="0"/>
              <a:t>already in discussion, some managed centrally, some supporting WGs, </a:t>
            </a:r>
            <a:r>
              <a:rPr lang="en-US" sz="2400" dirty="0" smtClean="0"/>
              <a:t>some new </a:t>
            </a:r>
            <a:r>
              <a:rPr lang="en-US" sz="2400" dirty="0"/>
              <a:t>protocols, and some </a:t>
            </a:r>
            <a:r>
              <a:rPr lang="en-US" sz="2400" dirty="0" smtClean="0"/>
              <a:t>delegated, somewhat haphazardly, </a:t>
            </a:r>
            <a:r>
              <a:rPr lang="en-US" sz="2400" dirty="0"/>
              <a:t>to </a:t>
            </a:r>
            <a:r>
              <a:rPr lang="en-US" sz="2400" dirty="0" smtClean="0"/>
              <a:t>“agency representatives” who remain weakly defined with unclear roles.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sz="2000" dirty="0"/>
              <a:t>The following new registries have been </a:t>
            </a:r>
            <a:r>
              <a:rPr lang="en-US" sz="2000" dirty="0" smtClean="0"/>
              <a:t>identified:</a:t>
            </a:r>
            <a:endParaRPr lang="en-US" sz="2000" dirty="0"/>
          </a:p>
          <a:p>
            <a:pPr lvl="1"/>
            <a:r>
              <a:rPr lang="en-US" sz="1800" dirty="0" smtClean="0"/>
              <a:t>Sponsored agencies and service / </a:t>
            </a:r>
            <a:r>
              <a:rPr lang="en-US" sz="1800" dirty="0"/>
              <a:t>data providers (by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Unique (and singular) S/C, antenna, station identifiers (</a:t>
            </a:r>
            <a:r>
              <a:rPr lang="en-US" sz="1800" dirty="0"/>
              <a:t>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CSS MD</a:t>
            </a:r>
            <a:r>
              <a:rPr lang="en-US" sz="1800" dirty="0"/>
              <a:t>-CSTS functional resources (by </a:t>
            </a:r>
            <a:r>
              <a:rPr lang="en-US" sz="1800" dirty="0" smtClean="0"/>
              <a:t>OID / type)</a:t>
            </a:r>
            <a:endParaRPr lang="en-US" sz="1800" dirty="0"/>
          </a:p>
          <a:p>
            <a:pPr lvl="1"/>
            <a:r>
              <a:rPr lang="en-US" sz="1800" dirty="0" smtClean="0"/>
              <a:t>(and there </a:t>
            </a:r>
            <a:r>
              <a:rPr lang="en-US" sz="1800" dirty="0"/>
              <a:t>are probably others in work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And references to outside registries and info sources (QUDV, IAU celestial sources, global S/C lists, …)</a:t>
            </a:r>
          </a:p>
          <a:p>
            <a:endParaRPr lang="en-US" sz="2000" dirty="0"/>
          </a:p>
          <a:p>
            <a:r>
              <a:rPr lang="en-US" sz="2000" dirty="0" smtClean="0"/>
              <a:t>So, do we continue this random walk or do we try and bring some further order to the process?</a:t>
            </a:r>
          </a:p>
          <a:p>
            <a:endParaRPr lang="en-US" sz="2000" dirty="0" smtClean="0"/>
          </a:p>
          <a:p>
            <a:r>
              <a:rPr lang="en-US" sz="2000" dirty="0"/>
              <a:t>How do we handle cross cutting or multi-WG (or area) registries?  Agencies?  Agency Representatives?  Sponsored organizations?</a:t>
            </a:r>
          </a:p>
          <a:p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 smtClean="0"/>
              <a:t>for those registries where a WG is listed do we continue down that path or assign responsibility to the more long lived Areas or the CESG?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/>
          <a:p>
            <a:r>
              <a:rPr lang="en-US" dirty="0" smtClean="0"/>
              <a:t>Current SANA Registry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Current SANA YB, CCSDS 313x0y1, defines Registration Rules:</a:t>
            </a:r>
          </a:p>
          <a:p>
            <a:r>
              <a:rPr lang="en-US" sz="2000" dirty="0"/>
              <a:t>The CCSDS document requesting </a:t>
            </a:r>
            <a:r>
              <a:rPr lang="en-US" sz="2000" u="sng" dirty="0"/>
              <a:t>the creation of a new registry must define which one of the following registration rules is to be used</a:t>
            </a:r>
            <a:r>
              <a:rPr lang="en-US" sz="2000" dirty="0"/>
              <a:t> for adding new entries or for making changes to the registry: </a:t>
            </a:r>
          </a:p>
          <a:p>
            <a:pPr marL="692150" lvl="2" indent="0">
              <a:buNone/>
            </a:pPr>
            <a:r>
              <a:rPr lang="en-US" sz="1600" dirty="0"/>
              <a:t>a) Change requires a </a:t>
            </a:r>
            <a:r>
              <a:rPr lang="en-US" sz="1600" u="sng" dirty="0"/>
              <a:t>CCSDS approved document</a:t>
            </a:r>
            <a:r>
              <a:rPr lang="en-US" sz="1600" dirty="0"/>
              <a:t>. </a:t>
            </a:r>
          </a:p>
          <a:p>
            <a:pPr marL="692150" lvl="2" indent="0">
              <a:buNone/>
            </a:pPr>
            <a:r>
              <a:rPr lang="en-US" sz="1600" dirty="0"/>
              <a:t>b) Change requires </a:t>
            </a:r>
            <a:r>
              <a:rPr lang="en-US" sz="1600" u="sng" dirty="0"/>
              <a:t>an engineering review by a designated </a:t>
            </a:r>
            <a:r>
              <a:rPr lang="en-US" sz="1600" u="sng" dirty="0" smtClean="0"/>
              <a:t>expert </a:t>
            </a:r>
            <a:r>
              <a:rPr lang="en-US" sz="1600" u="sng" dirty="0" smtClean="0">
                <a:solidFill>
                  <a:srgbClr val="0000FF"/>
                </a:solidFill>
              </a:rPr>
              <a:t>(or group)</a:t>
            </a:r>
            <a:r>
              <a:rPr lang="en-US" sz="1600" dirty="0" smtClean="0"/>
              <a:t>. </a:t>
            </a:r>
            <a:r>
              <a:rPr lang="en-US" sz="1600" dirty="0"/>
              <a:t>The expert for that registry is assigned by the CESG based on the WG recommendation. </a:t>
            </a:r>
          </a:p>
          <a:p>
            <a:pPr marL="692150" lvl="2" indent="0">
              <a:buNone/>
            </a:pPr>
            <a:r>
              <a:rPr lang="en-US" sz="1600" dirty="0"/>
              <a:t>c) Change requires </a:t>
            </a:r>
            <a:r>
              <a:rPr lang="en-US" sz="1600" u="sng" dirty="0"/>
              <a:t>no engineering review, but the request must come from the official representative of a space agency </a:t>
            </a:r>
            <a:r>
              <a:rPr lang="en-US" sz="1600" dirty="0"/>
              <a:t>that is a member of the CCSDS. The official representative of an agency may differ for each registry. </a:t>
            </a:r>
          </a:p>
          <a:p>
            <a:pPr marL="692150" lvl="2" indent="0">
              <a:buNone/>
            </a:pPr>
            <a:r>
              <a:rPr lang="en-US" sz="1600" dirty="0"/>
              <a:t>d) Change requires </a:t>
            </a:r>
            <a:r>
              <a:rPr lang="en-US" sz="1600" u="sng" dirty="0"/>
              <a:t>no review</a:t>
            </a:r>
            <a:r>
              <a:rPr lang="en-US" sz="1600" dirty="0"/>
              <a:t>; assignments are done on a first-come, first-served basis. </a:t>
            </a:r>
            <a:endParaRPr lang="en-US" sz="1800" dirty="0" smtClean="0"/>
          </a:p>
          <a:p>
            <a:endParaRPr lang="en-US" sz="2000" dirty="0"/>
          </a:p>
          <a:p>
            <a:r>
              <a:rPr lang="en-US" sz="2000" dirty="0" smtClean="0"/>
              <a:t>SANA Registry Roles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Review authority (what org is involved in making changes to the registry)</a:t>
            </a:r>
          </a:p>
          <a:p>
            <a:pPr lvl="1"/>
            <a:r>
              <a:rPr lang="en-US" sz="1800" dirty="0" smtClean="0"/>
              <a:t>Registration </a:t>
            </a:r>
            <a:r>
              <a:rPr lang="en-US" sz="1800" dirty="0"/>
              <a:t>Policy</a:t>
            </a:r>
          </a:p>
          <a:p>
            <a:pPr lvl="2"/>
            <a:r>
              <a:rPr lang="en-US" sz="1600" dirty="0"/>
              <a:t>Registration updates (how </a:t>
            </a:r>
            <a:r>
              <a:rPr lang="en-US" sz="1600" dirty="0" smtClean="0"/>
              <a:t>updates are requested </a:t>
            </a:r>
            <a:r>
              <a:rPr lang="en-US" sz="1600" dirty="0"/>
              <a:t>and processed)</a:t>
            </a:r>
          </a:p>
          <a:p>
            <a:pPr lvl="2"/>
            <a:r>
              <a:rPr lang="en-US" sz="1600" dirty="0" smtClean="0"/>
              <a:t>Authorized updaters (who can make changes)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Registry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800" dirty="0" smtClean="0"/>
              <a:t>Identify a specific set of categories of registries with some well defined policies</a:t>
            </a:r>
          </a:p>
          <a:p>
            <a:endParaRPr lang="en-US" sz="2800" dirty="0" smtClean="0"/>
          </a:p>
          <a:p>
            <a:r>
              <a:rPr lang="en-US" sz="2800" dirty="0" smtClean="0"/>
              <a:t>Initial set:</a:t>
            </a:r>
          </a:p>
          <a:p>
            <a:pPr lvl="1"/>
            <a:r>
              <a:rPr lang="en-US" sz="2000" dirty="0" smtClean="0"/>
              <a:t>Registries with information managed (or requested) by agencies</a:t>
            </a:r>
          </a:p>
          <a:p>
            <a:pPr lvl="1"/>
            <a:r>
              <a:rPr lang="en-US" sz="2000" dirty="0" smtClean="0"/>
              <a:t>Registries with cross-cutting information that is managed at CESG level by one or more Expert Groups</a:t>
            </a:r>
          </a:p>
          <a:p>
            <a:pPr lvl="1"/>
            <a:r>
              <a:rPr lang="en-US" sz="2000" dirty="0" smtClean="0"/>
              <a:t>Registries with information that is local and managed by Areas (or WG)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Following charts describe these categories in more detail along with some examples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Proposal, </a:t>
            </a:r>
            <a:r>
              <a:rPr lang="en-US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1800" dirty="0" smtClean="0"/>
              <a:t>For any registry </a:t>
            </a:r>
            <a:r>
              <a:rPr lang="en-US" sz="1800" u="sng" dirty="0" smtClean="0"/>
              <a:t>where the owner of the data is really an agency or other service provider</a:t>
            </a:r>
            <a:r>
              <a:rPr lang="en-US" sz="1800" dirty="0" smtClean="0"/>
              <a:t>, re-purpose and extend the SCID registry structures to provide a structure for managing the valid updaters:</a:t>
            </a:r>
          </a:p>
          <a:p>
            <a:pPr lvl="1"/>
            <a:r>
              <a:rPr lang="en-US" sz="1600" dirty="0" smtClean="0"/>
              <a:t>Member Agency registry (includes sponsored agencies &amp; other service providing organizations)</a:t>
            </a:r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(or Org) Primary Point of Contact (</a:t>
            </a:r>
            <a:r>
              <a:rPr lang="en-US" sz="1600" dirty="0"/>
              <a:t>Agency </a:t>
            </a:r>
            <a:r>
              <a:rPr lang="en-US" sz="1600" dirty="0" err="1" smtClean="0"/>
              <a:t>PoC</a:t>
            </a:r>
            <a:r>
              <a:rPr lang="en-US" sz="1600" dirty="0" smtClean="0"/>
              <a:t>) </a:t>
            </a:r>
            <a:r>
              <a:rPr lang="en-US" sz="1600" dirty="0"/>
              <a:t>registry</a:t>
            </a:r>
            <a:endParaRPr lang="en-US" sz="1600" dirty="0" smtClean="0"/>
          </a:p>
          <a:p>
            <a:pPr lvl="1"/>
            <a:r>
              <a:rPr lang="en-US" sz="1600" dirty="0" smtClean="0"/>
              <a:t>Agency (Org) Representative registry (for assignments, role based with different members &amp; roles for different registries)</a:t>
            </a:r>
          </a:p>
          <a:p>
            <a:endParaRPr lang="en-US" sz="1800" dirty="0" smtClean="0"/>
          </a:p>
          <a:p>
            <a:r>
              <a:rPr lang="en-US" sz="1800" dirty="0" smtClean="0"/>
              <a:t>This should serve for:</a:t>
            </a:r>
          </a:p>
          <a:p>
            <a:pPr lvl="1"/>
            <a:r>
              <a:rPr lang="en-US" sz="1600" dirty="0" smtClean="0"/>
              <a:t>The agencies &amp; representatives themselves …</a:t>
            </a:r>
          </a:p>
          <a:p>
            <a:pPr lvl="1"/>
            <a:r>
              <a:rPr lang="en-US" sz="1600" dirty="0" smtClean="0"/>
              <a:t>Observers and other service provider organizations</a:t>
            </a:r>
          </a:p>
          <a:p>
            <a:pPr lvl="1"/>
            <a:r>
              <a:rPr lang="en-US" sz="1600" dirty="0" smtClean="0"/>
              <a:t>SCIDs (for different protocols, </a:t>
            </a:r>
            <a:r>
              <a:rPr lang="en-US" sz="1600" dirty="0" smtClean="0">
                <a:solidFill>
                  <a:srgbClr val="FF0000"/>
                </a:solidFill>
              </a:rPr>
              <a:t>plus names &amp; aliases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Unique S/C identifiers </a:t>
            </a:r>
            <a:r>
              <a:rPr lang="en-US" sz="1600" dirty="0" smtClean="0"/>
              <a:t>(unique OID for each separate S/</a:t>
            </a:r>
            <a:r>
              <a:rPr lang="en-US" sz="1600" dirty="0"/>
              <a:t>C, plus names &amp; aliases)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Antennas</a:t>
            </a:r>
            <a:r>
              <a:rPr lang="en-US" sz="1600" dirty="0" smtClean="0"/>
              <a:t> (and stations)</a:t>
            </a:r>
          </a:p>
          <a:p>
            <a:pPr lvl="1"/>
            <a:r>
              <a:rPr lang="en-US" sz="1600" dirty="0" smtClean="0"/>
              <a:t>Service provider ports, catalogs, commitment offices</a:t>
            </a:r>
          </a:p>
          <a:p>
            <a:pPr lvl="1"/>
            <a:r>
              <a:rPr lang="en-US" sz="1600" dirty="0" smtClean="0"/>
              <a:t>Service provider/user identity/credentials</a:t>
            </a:r>
          </a:p>
          <a:p>
            <a:pPr lvl="1"/>
            <a:r>
              <a:rPr lang="en-US" sz="1600" dirty="0" smtClean="0"/>
              <a:t>Data provider </a:t>
            </a:r>
            <a:r>
              <a:rPr lang="en-US" sz="1600" dirty="0"/>
              <a:t>identity/</a:t>
            </a:r>
            <a:r>
              <a:rPr lang="en-US" sz="1600" dirty="0" smtClean="0"/>
              <a:t>credentials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 smtClean="0">
                <a:solidFill>
                  <a:srgbClr val="FF0000"/>
                </a:solidFill>
              </a:rPr>
              <a:t>“agency” assigned identifiers</a:t>
            </a:r>
            <a:r>
              <a:rPr lang="en-US" sz="1600" dirty="0" smtClean="0"/>
              <a:t>: LTP Engines, BP agents, SM&amp;C services, AMS nodes, </a:t>
            </a:r>
            <a:r>
              <a:rPr lang="en-US" sz="1600" dirty="0" err="1" smtClean="0"/>
              <a:t>etc</a:t>
            </a:r>
            <a:r>
              <a:rPr lang="en-US" sz="1600" dirty="0" smtClean="0"/>
              <a:t> (now flat namespaces)</a:t>
            </a:r>
          </a:p>
          <a:p>
            <a:endParaRPr lang="en-US" sz="1800" dirty="0" smtClean="0"/>
          </a:p>
          <a:p>
            <a:r>
              <a:rPr lang="en-US" sz="1800" dirty="0" smtClean="0"/>
              <a:t>“Grandfather” the CAO / MACAO (CCSDS 630x0b1), or </a:t>
            </a:r>
            <a:r>
              <a:rPr lang="en-US" sz="1800" u="sng" dirty="0" smtClean="0"/>
              <a:t>define how to fold it into this common structure</a:t>
            </a:r>
            <a:endParaRPr lang="en-US" sz="18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Agency / Representative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11 May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10668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Agency /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Secretariat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1600200"/>
            <a:ext cx="2133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Affiliate Agency (or Organization)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578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60730" y="3048000"/>
            <a:ext cx="16764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Org Primary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or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PoC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2286000" y="1524000"/>
            <a:ext cx="1371600" cy="419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286000" y="1219200"/>
            <a:ext cx="1531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Sponsors (0…*) 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 bwMode="auto">
          <a:xfrm flipH="1">
            <a:off x="2898930" y="2286000"/>
            <a:ext cx="1825470" cy="762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981200"/>
            <a:ext cx="1374930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429000" y="2743200"/>
            <a:ext cx="1461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Agency has (1)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8" idx="2"/>
            <a:endCxn id="25" idx="0"/>
          </p:cNvCxnSpPr>
          <p:nvPr/>
        </p:nvCxnSpPr>
        <p:spPr bwMode="auto">
          <a:xfrm>
            <a:off x="2898930" y="3733800"/>
            <a:ext cx="7418" cy="685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524000" y="4038600"/>
            <a:ext cx="1401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Appoints (1..*)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3600" y="45720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53848" y="44196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Org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2578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57800" y="54864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Sites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Antennas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4" name="Straight Arrow Connector 33"/>
          <p:cNvCxnSpPr>
            <a:stCxn id="25" idx="3"/>
            <a:endCxn id="7" idx="1"/>
          </p:cNvCxnSpPr>
          <p:nvPr/>
        </p:nvCxnSpPr>
        <p:spPr bwMode="auto">
          <a:xfrm>
            <a:off x="3858848" y="4762500"/>
            <a:ext cx="1398952" cy="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5" idx="3"/>
            <a:endCxn id="31" idx="1"/>
          </p:cNvCxnSpPr>
          <p:nvPr/>
        </p:nvCxnSpPr>
        <p:spPr bwMode="auto">
          <a:xfrm>
            <a:off x="3858848" y="4762500"/>
            <a:ext cx="1398952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25" idx="3"/>
            <a:endCxn id="30" idx="1"/>
          </p:cNvCxnSpPr>
          <p:nvPr/>
        </p:nvCxnSpPr>
        <p:spPr bwMode="auto">
          <a:xfrm flipV="1">
            <a:off x="3858848" y="3771900"/>
            <a:ext cx="1398952" cy="9906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70866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 Access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Pts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0866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Arial" pitchFamily="-107" charset="0"/>
              </a:rPr>
              <a:t>Catalog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086600" y="54102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User / Provider Credentials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43200" y="5257800"/>
            <a:ext cx="1391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Has Role (1..*)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4191000" y="38862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203212" y="4431811"/>
            <a:ext cx="992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Requests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324600" y="1040249"/>
            <a:ext cx="259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-107" charset="0"/>
              </a:rPr>
              <a:t>All of these registries are created and managed by SANA, with their own specific policies. Derived from CCSDS 320x0b6.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67200" y="52578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cxnSp>
        <p:nvCxnSpPr>
          <p:cNvPr id="35" name="Straight Arrow Connector 34"/>
          <p:cNvCxnSpPr>
            <a:stCxn id="6" idx="2"/>
            <a:endCxn id="30" idx="0"/>
          </p:cNvCxnSpPr>
          <p:nvPr/>
        </p:nvCxnSpPr>
        <p:spPr bwMode="auto">
          <a:xfrm>
            <a:off x="4724400" y="2286000"/>
            <a:ext cx="1295400" cy="1143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5715000" y="2895600"/>
            <a:ext cx="1302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(1..*)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102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65848</TotalTime>
  <Pages>51</Pages>
  <Words>2601</Words>
  <Application>Microsoft Macintosh PowerPoint</Application>
  <PresentationFormat>Letter Paper (8.5x11 in)</PresentationFormat>
  <Paragraphs>354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TMOD Presentations</vt:lpstr>
      <vt:lpstr>Bitmap Image</vt:lpstr>
      <vt:lpstr>PowerPoint Presentation</vt:lpstr>
      <vt:lpstr>Overview</vt:lpstr>
      <vt:lpstr>Current CCSDS Registry Situation</vt:lpstr>
      <vt:lpstr>Observations</vt:lpstr>
      <vt:lpstr>Observations, contd</vt:lpstr>
      <vt:lpstr>Current SANA Registry Policies</vt:lpstr>
      <vt:lpstr>SEA Registry Proposal</vt:lpstr>
      <vt:lpstr>SEA Proposal, contd</vt:lpstr>
      <vt:lpstr>Agency / Representative Model</vt:lpstr>
      <vt:lpstr>SEA Proposal, contd</vt:lpstr>
      <vt:lpstr>SEA Proposal, contd</vt:lpstr>
      <vt:lpstr>Registry Type Management Model</vt:lpstr>
      <vt:lpstr>“Re-Purposing” the SCID Registry Structure</vt:lpstr>
      <vt:lpstr>Expert Group Background</vt:lpstr>
      <vt:lpstr>Expert Group Proposed Definition</vt:lpstr>
      <vt:lpstr>Current CCSDS OID Registry (CSS CCSDS 921x1r – CSTS Framework )</vt:lpstr>
      <vt:lpstr>Future CCSDS OID Registry (SANA)</vt:lpstr>
      <vt:lpstr>Proposed Registry Management Update Process</vt:lpstr>
      <vt:lpstr>BACKUP SLIDES</vt:lpstr>
      <vt:lpstr>SCID Registry Features</vt:lpstr>
      <vt:lpstr>CAO / MACAO Features</vt:lpstr>
      <vt:lpstr>NDM XML Features</vt:lpstr>
      <vt:lpstr>Service Management (SM) Features</vt:lpstr>
      <vt:lpstr>Some simple practical steps?</vt:lpstr>
      <vt:lpstr>Near-term Adjustment?</vt:lpstr>
    </vt:vector>
  </TitlesOfParts>
  <Manager/>
  <Company>NASA / JPL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Shames;Matthew Bennett</dc:creator>
  <cp:keywords/>
  <dc:description/>
  <cp:lastModifiedBy>Peter Shames</cp:lastModifiedBy>
  <cp:revision>195</cp:revision>
  <cp:lastPrinted>2015-04-03T20:58:46Z</cp:lastPrinted>
  <dcterms:created xsi:type="dcterms:W3CDTF">2009-09-30T14:54:45Z</dcterms:created>
  <dcterms:modified xsi:type="dcterms:W3CDTF">2015-05-04T18:48:33Z</dcterms:modified>
  <cp:category/>
</cp:coreProperties>
</file>