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7" d="100"/>
          <a:sy n="87" d="100"/>
        </p:scale>
        <p:origin x="2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AB23-1454-4DB2-AE48-6AC6EDD988FB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5B2D9-87C5-4C06-9D67-576C12EB0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63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8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853197" y="9432472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853197" y="9432472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4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853197" y="9432472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4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350" y="745274"/>
            <a:ext cx="4462450" cy="3723084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767" y="4716237"/>
            <a:ext cx="4986142" cy="4468358"/>
          </a:xfrm>
          <a:noFill/>
          <a:ln/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35430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853197" y="9432472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853197" y="9432472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5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853197" y="9432472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5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4275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767" y="4716237"/>
            <a:ext cx="4986142" cy="4468358"/>
          </a:xfrm>
          <a:noFill/>
          <a:ln/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6157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2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208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32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3600"/>
            </a:lvl1pPr>
            <a:lvl2pPr rtl="0">
              <a:defRPr sz="3600"/>
            </a:lvl2pPr>
            <a:lvl3pPr rtl="0">
              <a:defRPr sz="3600"/>
            </a:lvl3pPr>
            <a:lvl4pPr rtl="0">
              <a:defRPr sz="3600"/>
            </a:lvl4pPr>
            <a:lvl5pPr rtl="0">
              <a:defRPr sz="3600"/>
            </a:lvl5pPr>
            <a:lvl6pPr rtl="0">
              <a:defRPr sz="3600"/>
            </a:lvl6pPr>
            <a:lvl7pPr rtl="0">
              <a:defRPr sz="3600"/>
            </a:lvl7pPr>
            <a:lvl8pPr rtl="0">
              <a:defRPr sz="3600"/>
            </a:lvl8pPr>
            <a:lvl9pPr rtl="0">
              <a:defRPr sz="3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404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/>
            </a:pPr>
            <a:endParaRPr lang="en-US" b="1">
              <a:solidFill>
                <a:srgbClr val="000000"/>
              </a:solidFill>
            </a:endParaRPr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03"/>
          <p:cNvSpPr>
            <a:spLocks noChangeArrowheads="1"/>
          </p:cNvSpPr>
          <p:nvPr userDrawn="1"/>
        </p:nvSpPr>
        <p:spPr bwMode="auto">
          <a:xfrm>
            <a:off x="7682805" y="6624638"/>
            <a:ext cx="1457739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 smtClean="0">
                <a:solidFill>
                  <a:srgbClr val="333399"/>
                </a:solidFill>
              </a:rPr>
              <a:t>19-May-2015-cesg-</a:t>
            </a:r>
            <a:fld id="{A695BC2C-BEAC-4E31-AADE-93F4F0C57784}" type="slidenum">
              <a:rPr lang="en-US" sz="1000" b="1">
                <a:solidFill>
                  <a:srgbClr val="333399"/>
                </a:solidFill>
              </a:rPr>
              <a:pPr defTabSz="820738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4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34938" y="1176338"/>
            <a:ext cx="8872537" cy="39846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 lnSpcReduction="10000"/>
          </a:bodyPr>
          <a:lstStyle/>
          <a:p>
            <a:pPr fontAlgn="base">
              <a:lnSpc>
                <a:spcPct val="120000"/>
              </a:lnSpc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Goals:</a:t>
            </a:r>
            <a:endParaRPr lang="en-US" sz="1200" b="1" dirty="0">
              <a:solidFill>
                <a:srgbClr val="000000"/>
              </a:solidFill>
              <a:cs typeface="Arial" pitchFamily="34" charset="0"/>
              <a:sym typeface="Arial" pitchFamily="34" charset="0"/>
            </a:endParaRPr>
          </a:p>
          <a:p>
            <a:pPr marL="747713" lvl="1" indent="-290513" fontAlgn="base">
              <a:lnSpc>
                <a:spcPct val="120000"/>
              </a:lnSpc>
              <a:spcAft>
                <a:spcPct val="0"/>
              </a:spcAft>
              <a:buSzPct val="95000"/>
              <a:buFont typeface="ArialMT" charset="0"/>
              <a:buChar char="•"/>
            </a:pPr>
            <a:r>
              <a:rPr lang="en-US" sz="1200" b="1" dirty="0" smtClean="0">
                <a:solidFill>
                  <a:srgbClr val="000000"/>
                </a:solidFill>
              </a:rPr>
              <a:t>Begin work on Security and Contact Graph Routing Blue Books</a:t>
            </a:r>
          </a:p>
          <a:p>
            <a:pPr marL="1204913" lvl="2" indent="-290513" fontAlgn="base">
              <a:lnSpc>
                <a:spcPct val="120000"/>
              </a:lnSpc>
              <a:spcAft>
                <a:spcPct val="0"/>
              </a:spcAft>
              <a:buSzPct val="95000"/>
              <a:buFont typeface="ArialMT" charset="0"/>
              <a:buChar char="•"/>
            </a:pPr>
            <a:r>
              <a:rPr lang="en-US" sz="1200" b="1" dirty="0">
                <a:solidFill>
                  <a:srgbClr val="000000"/>
                </a:solidFill>
              </a:rPr>
              <a:t>Joint meeting with </a:t>
            </a:r>
            <a:r>
              <a:rPr lang="en-US" sz="1200" b="1" dirty="0" smtClean="0">
                <a:solidFill>
                  <a:srgbClr val="000000"/>
                </a:solidFill>
              </a:rPr>
              <a:t>SEA-SEC </a:t>
            </a:r>
            <a:r>
              <a:rPr lang="en-US" sz="1200" b="1" dirty="0">
                <a:solidFill>
                  <a:srgbClr val="000000"/>
                </a:solidFill>
              </a:rPr>
              <a:t>to talk about bundle </a:t>
            </a:r>
            <a:r>
              <a:rPr lang="en-US" sz="1200" b="1" dirty="0" smtClean="0">
                <a:solidFill>
                  <a:srgbClr val="000000"/>
                </a:solidFill>
              </a:rPr>
              <a:t>security.</a:t>
            </a:r>
          </a:p>
          <a:p>
            <a:pPr marL="747713" lvl="1" indent="-290513" fontAlgn="base">
              <a:lnSpc>
                <a:spcPct val="120000"/>
              </a:lnSpc>
              <a:spcAft>
                <a:spcPct val="0"/>
              </a:spcAft>
              <a:buSzPct val="95000"/>
              <a:buFont typeface="ArialMT" charset="0"/>
              <a:buChar char="•"/>
            </a:pPr>
            <a:r>
              <a:rPr lang="en-US" sz="1200" b="1" dirty="0" smtClean="0">
                <a:solidFill>
                  <a:srgbClr val="000000"/>
                </a:solidFill>
              </a:rPr>
              <a:t>Identify additional resources to support Network Management Book</a:t>
            </a:r>
          </a:p>
          <a:p>
            <a:pPr marL="1204913" lvl="2" indent="-290513" fontAlgn="base">
              <a:lnSpc>
                <a:spcPct val="120000"/>
              </a:lnSpc>
              <a:spcAft>
                <a:spcPct val="0"/>
              </a:spcAft>
              <a:buSzPct val="95000"/>
              <a:buFont typeface="ArialMT" charset="0"/>
              <a:buChar char="•"/>
            </a:pPr>
            <a:r>
              <a:rPr lang="en-US" sz="1200" b="1" dirty="0" smtClean="0">
                <a:solidFill>
                  <a:srgbClr val="000000"/>
                </a:solidFill>
              </a:rPr>
              <a:t>Decide whether we need a NM Green Book or if we should go straight to Blue</a:t>
            </a:r>
          </a:p>
          <a:p>
            <a:pPr marL="747713" lvl="1" indent="-290513" fontAlgn="base">
              <a:lnSpc>
                <a:spcPct val="120000"/>
              </a:lnSpc>
              <a:spcAft>
                <a:spcPct val="0"/>
              </a:spcAft>
              <a:buSzPct val="95000"/>
              <a:buFont typeface="ArialMT" charset="0"/>
              <a:buChar char="•"/>
            </a:pPr>
            <a:r>
              <a:rPr lang="en-US" sz="1200" b="1" dirty="0" smtClean="0">
                <a:solidFill>
                  <a:srgbClr val="000000"/>
                </a:solidFill>
              </a:rPr>
              <a:t>Review various agencies’ experiences with DTN testing and experimentation</a:t>
            </a:r>
          </a:p>
          <a:p>
            <a:pPr fontAlgn="base">
              <a:lnSpc>
                <a:spcPct val="120000"/>
              </a:lnSpc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Working </a:t>
            </a:r>
            <a:r>
              <a:rPr lang="en-US" b="1" dirty="0">
                <a:solidFill>
                  <a:srgbClr val="000000"/>
                </a:solidFill>
              </a:rPr>
              <a:t>Group Status:</a:t>
            </a:r>
            <a:endParaRPr lang="en-US" sz="1200" b="1" dirty="0">
              <a:solidFill>
                <a:srgbClr val="000000"/>
              </a:solidFill>
              <a:cs typeface="Arial" pitchFamily="34" charset="0"/>
              <a:sym typeface="Arial" pitchFamily="34" charset="0"/>
            </a:endParaRPr>
          </a:p>
          <a:p>
            <a:pPr marL="747713" lvl="1" indent="-290513" fontAlgn="base">
              <a:lnSpc>
                <a:spcPct val="120000"/>
              </a:lnSpc>
              <a:spcAft>
                <a:spcPct val="0"/>
              </a:spcAft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200" b="1" dirty="0" smtClean="0">
                <a:solidFill>
                  <a:srgbClr val="000000"/>
                </a:solidFill>
              </a:rPr>
              <a:t>LTP RIDs from final CESG review cleared – book is done (need resolution to publish to secretariat).</a:t>
            </a:r>
          </a:p>
          <a:p>
            <a:pPr marL="747713" lvl="1" indent="-290513" fontAlgn="base">
              <a:lnSpc>
                <a:spcPct val="120000"/>
              </a:lnSpc>
              <a:spcAft>
                <a:spcPct val="0"/>
              </a:spcAft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200" b="1" dirty="0" smtClean="0">
                <a:solidFill>
                  <a:srgbClr val="000000"/>
                </a:solidFill>
              </a:rPr>
              <a:t>BP interoperability testing complete – submit book for final CESG polling and CMC polling.</a:t>
            </a:r>
          </a:p>
          <a:p>
            <a:pPr marL="747713" lvl="1" indent="-290513" fontAlgn="base">
              <a:lnSpc>
                <a:spcPct val="120000"/>
              </a:lnSpc>
              <a:spcAft>
                <a:spcPct val="0"/>
              </a:spcAft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200" b="1" dirty="0" smtClean="0">
                <a:solidFill>
                  <a:srgbClr val="000000"/>
                </a:solidFill>
              </a:rPr>
              <a:t>Reviewed pending Bundle Security Protocol with SEA Security WG</a:t>
            </a:r>
          </a:p>
          <a:p>
            <a:pPr fontAlgn="base">
              <a:lnSpc>
                <a:spcPct val="120000"/>
              </a:lnSpc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Remarks</a:t>
            </a:r>
          </a:p>
          <a:p>
            <a:pPr marL="746125" lvl="1" indent="-288925" fontAlgn="base">
              <a:lnSpc>
                <a:spcPct val="12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0000"/>
                </a:solidFill>
              </a:rPr>
              <a:t>Resources for follow-on work </a:t>
            </a:r>
            <a:r>
              <a:rPr lang="en-US" sz="1200" b="1" dirty="0" smtClean="0">
                <a:solidFill>
                  <a:srgbClr val="000000"/>
                </a:solidFill>
              </a:rPr>
              <a:t>in security and routing identified (rollover from BP and LTP work)</a:t>
            </a:r>
          </a:p>
          <a:p>
            <a:pPr marL="746125" lvl="1" indent="-288925" fontAlgn="base">
              <a:lnSpc>
                <a:spcPct val="12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rgbClr val="000000"/>
                </a:solidFill>
              </a:rPr>
              <a:t>Network Management and other work will start later (will require CMC approval at that time)</a:t>
            </a:r>
            <a:endParaRPr lang="en-US" sz="1200" b="1" dirty="0">
              <a:solidFill>
                <a:srgbClr val="000000"/>
              </a:solidFill>
            </a:endParaRPr>
          </a:p>
          <a:p>
            <a:pPr fontAlgn="base">
              <a:lnSpc>
                <a:spcPct val="120000"/>
              </a:lnSpc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Plans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 marL="769938" lvl="2" indent="-261938" fontAlgn="base">
              <a:lnSpc>
                <a:spcPct val="120000"/>
              </a:lnSpc>
              <a:spcAft>
                <a:spcPct val="0"/>
              </a:spcAft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200" b="1" dirty="0" smtClean="0">
                <a:solidFill>
                  <a:srgbClr val="000000"/>
                </a:solidFill>
              </a:rPr>
              <a:t>Complete BP and LTP; move forward with Security, and </a:t>
            </a:r>
            <a:r>
              <a:rPr lang="en-US" sz="1200" b="1" dirty="0" smtClean="0">
                <a:solidFill>
                  <a:srgbClr val="000000"/>
                </a:solidFill>
              </a:rPr>
              <a:t>Routing; track ongoing work in Network Management experimentation by NASA, DLR, and others.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743200" y="152400"/>
            <a:ext cx="373380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fontAlgn="base">
              <a:lnSpc>
                <a:spcPct val="90000"/>
              </a:lnSpc>
              <a:spcBef>
                <a:spcPts val="1600"/>
              </a:spcBef>
              <a:spcAft>
                <a:spcPct val="0"/>
              </a:spcAft>
            </a:pP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SIS Area Report</a:t>
            </a:r>
            <a:endParaRPr lang="en-US" sz="1600" b="1">
              <a:solidFill>
                <a:srgbClr val="000000"/>
              </a:solidFill>
            </a:endParaRPr>
          </a:p>
        </p:txBody>
      </p:sp>
      <p:graphicFrame>
        <p:nvGraphicFramePr>
          <p:cNvPr id="6148" name="Group 4"/>
          <p:cNvGraphicFramePr>
            <a:graphicFrameLocks noGrp="1"/>
          </p:cNvGraphicFramePr>
          <p:nvPr>
            <p:extLst/>
          </p:nvPr>
        </p:nvGraphicFramePr>
        <p:xfrm>
          <a:off x="885825" y="5354297"/>
          <a:ext cx="6858000" cy="877888"/>
        </p:xfrm>
        <a:graphic>
          <a:graphicData uri="http://schemas.openxmlformats.org/drawingml/2006/table">
            <a:tbl>
              <a:tblPr/>
              <a:tblGrid>
                <a:gridCol w="1714500"/>
                <a:gridCol w="2010080"/>
                <a:gridCol w="1613010"/>
                <a:gridCol w="152041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8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status: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8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OK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8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CAUTION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8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PROBLEM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>
                        <a:alpha val="20000"/>
                      </a:srgbClr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8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LTP and BP Completed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79" name="AutoShape 35"/>
          <p:cNvSpPr>
            <a:spLocks/>
          </p:cNvSpPr>
          <p:nvPr/>
        </p:nvSpPr>
        <p:spPr bwMode="auto">
          <a:xfrm>
            <a:off x="685800" y="5016160"/>
            <a:ext cx="4105275" cy="3429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0" lvl="1" fontAlgn="base">
              <a:lnSpc>
                <a:spcPct val="90000"/>
              </a:lnSpc>
              <a:spcBef>
                <a:spcPts val="10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cs typeface="Arial" pitchFamily="34" charset="0"/>
                <a:sym typeface="Arial" pitchFamily="34" charset="0"/>
              </a:rPr>
              <a:t>Working Group Summary Situation: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6180" name="AutoShape 36"/>
          <p:cNvSpPr>
            <a:spLocks/>
          </p:cNvSpPr>
          <p:nvPr/>
        </p:nvSpPr>
        <p:spPr bwMode="auto">
          <a:xfrm>
            <a:off x="423863" y="668338"/>
            <a:ext cx="5724525" cy="4699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99"/>
                </a:solidFill>
              </a:rPr>
              <a:t>Delay Tolerant Networking WG</a:t>
            </a:r>
            <a:endParaRPr lang="en-US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781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SIS-DTN Resources Discussion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123819"/>
              </p:ext>
            </p:extLst>
          </p:nvPr>
        </p:nvGraphicFramePr>
        <p:xfrm>
          <a:off x="232235" y="1086295"/>
          <a:ext cx="8679530" cy="4114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35465"/>
                <a:gridCol w="1344175"/>
                <a:gridCol w="1190555"/>
                <a:gridCol w="1420985"/>
                <a:gridCol w="2688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Work Item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Current Status</a:t>
                      </a:r>
                      <a:endParaRPr 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Target Date</a:t>
                      </a:r>
                      <a:endParaRPr 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Resources</a:t>
                      </a:r>
                      <a:r>
                        <a:rPr lang="en-US" sz="1600" baseline="0" dirty="0" smtClean="0"/>
                        <a:t> Needed (total, across all agencies)</a:t>
                      </a:r>
                      <a:endParaRPr 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Notes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Bundle Security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APPROVED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End of CY2018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 WM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 smtClean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Contact Graph Routing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APPROVED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End of CY2018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 WM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JAXA can produce a prototype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Network Management</a:t>
                      </a:r>
                      <a:r>
                        <a:rPr lang="en-US" sz="1600" baseline="0" dirty="0" smtClean="0"/>
                        <a:t> Green Book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PENDING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(will require CMC</a:t>
                      </a:r>
                      <a:r>
                        <a:rPr lang="en-US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approval)</a:t>
                      </a:r>
                      <a:endParaRPr lang="en-U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End of </a:t>
                      </a:r>
                      <a:r>
                        <a:rPr lang="en-US" sz="1600" dirty="0" smtClean="0"/>
                        <a:t>CY2019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 WM</a:t>
                      </a:r>
                      <a:endParaRPr 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WG to consider</a:t>
                      </a:r>
                      <a:r>
                        <a:rPr lang="en-US" sz="1600" baseline="0" dirty="0" smtClean="0"/>
                        <a:t> need for separate Green Book; may proceed directly to Blue but schedule will have to wait for resource availability</a:t>
                      </a:r>
                      <a:endParaRPr lang="en-US" sz="16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Network Management Blue Book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PENDING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(will require CMC</a:t>
                      </a:r>
                      <a:r>
                        <a:rPr lang="en-US" sz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approval)</a:t>
                      </a:r>
                      <a:endParaRPr lang="en-U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End of </a:t>
                      </a:r>
                      <a:r>
                        <a:rPr lang="en-US" sz="1600" dirty="0" smtClean="0"/>
                        <a:t>CY2020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 WM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7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SIS Area Report</a:t>
            </a:r>
            <a:b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n-GB" sz="2000" dirty="0" smtClean="0">
                <a:solidFill>
                  <a:srgbClr val="000099"/>
                </a:solidFill>
                <a:latin typeface="Calibri" pitchFamily="34" charset="0"/>
              </a:rPr>
              <a:t>B. </a:t>
            </a:r>
            <a:r>
              <a:rPr lang="en-GB" sz="2000" u="sng" dirty="0" smtClean="0">
                <a:solidFill>
                  <a:srgbClr val="000099"/>
                </a:solidFill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382000" cy="5284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100667"/>
                <a:gridCol w="2116667"/>
                <a:gridCol w="1100667"/>
                <a:gridCol w="1778000"/>
                <a:gridCol w="931332"/>
              </a:tblGrid>
              <a:tr h="36352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Plenary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CFDP Refresh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DTN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DTN-Interop Test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Voice</a:t>
                      </a:r>
                    </a:p>
                  </a:txBody>
                  <a:tcPr marL="9525" marR="9525" marT="9525" marB="0" anchor="b"/>
                </a:tc>
              </a:tr>
              <a:tr h="269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69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69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CNSA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69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69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DLR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269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69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69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JAXA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69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269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RFSA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269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UKSA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69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69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26991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*South Korea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*South Korea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*South Korea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991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36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Meeting Duration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436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Agency Diversity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39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61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endParaRPr lang="en-GB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22055" y="152400"/>
            <a:ext cx="5376090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  <a:defRPr/>
            </a:pP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SIS Area </a:t>
            </a:r>
            <a:r>
              <a:rPr lang="en-US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Report: Summary</a:t>
            </a:r>
            <a:endParaRPr lang="en-US" sz="2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62663" y="1086295"/>
          <a:ext cx="8372291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577"/>
                <a:gridCol w="39557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Books Forthcoming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Resolution to Publish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CFDPv1 GB: Overview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6/15/2016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CFDPv1</a:t>
                      </a:r>
                      <a:r>
                        <a:rPr lang="en-US" baseline="0" dirty="0" smtClean="0"/>
                        <a:t> GB: Implementers’ Guide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6/15/2016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CFDPv1 GB: Test Plan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6/15/2015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CFDPv1</a:t>
                      </a:r>
                      <a:r>
                        <a:rPr lang="en-US" baseline="0" dirty="0" smtClean="0"/>
                        <a:t> BB: CFDPv1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6/15/2016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Motion Imagery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and Applications BB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4/15/2015 (for Red-2 review)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Motion Imagery and Applications GB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9/30/2015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Voice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and</a:t>
                      </a:r>
                      <a:r>
                        <a:rPr lang="de-DE" baseline="0" dirty="0" smtClean="0"/>
                        <a:t> Audio </a:t>
                      </a:r>
                      <a:r>
                        <a:rPr lang="de-DE" baseline="0" dirty="0" err="1" smtClean="0"/>
                        <a:t>communications</a:t>
                      </a:r>
                      <a:r>
                        <a:rPr lang="de-DE" baseline="0" dirty="0" smtClean="0"/>
                        <a:t> BB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11/15/2015 (will be delayed)</a:t>
                      </a:r>
                      <a:endParaRPr lang="en-US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Licklider Transmission Protocol BB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3/31/2015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Bundle Protocol BB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4/15/2015 (for CESG polling)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3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61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endParaRPr lang="en-GB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22055" y="152400"/>
            <a:ext cx="6375230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  <a:defRPr/>
            </a:pPr>
            <a:r>
              <a:rPr lang="en-US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SIS Area </a:t>
            </a:r>
            <a:r>
              <a:rPr lang="en-US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Report: New Work Items</a:t>
            </a:r>
            <a:endParaRPr lang="en-US" sz="2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828128"/>
              </p:ext>
            </p:extLst>
          </p:nvPr>
        </p:nvGraphicFramePr>
        <p:xfrm>
          <a:off x="385855" y="855865"/>
          <a:ext cx="8372291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920"/>
                <a:gridCol w="59143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New Work Items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SCPS-TP Refresh Working Group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u="sng" dirty="0" smtClean="0">
                          <a:solidFill>
                            <a:schemeClr val="tx1"/>
                          </a:solidFill>
                        </a:rPr>
                        <a:t>New WG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to refresh or retire SCPS-TP specification.  Estimate total time commitment: total ~40 hours work.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Update</a:t>
                      </a:r>
                      <a:r>
                        <a:rPr lang="en-US" sz="1800" baseline="0" dirty="0" smtClean="0"/>
                        <a:t> DTN Rationale and Requirements Green Book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This can be taken up by the </a:t>
                      </a:r>
                      <a:r>
                        <a:rPr lang="en-US" sz="1800" b="1" u="sng" dirty="0" smtClean="0">
                          <a:solidFill>
                            <a:schemeClr val="tx1"/>
                          </a:solidFill>
                        </a:rPr>
                        <a:t>existing</a:t>
                      </a:r>
                      <a:r>
                        <a:rPr lang="en-US" sz="1800" b="1" u="sng" baseline="0" dirty="0" smtClean="0">
                          <a:solidFill>
                            <a:schemeClr val="tx1"/>
                          </a:solidFill>
                        </a:rPr>
                        <a:t> DTN WG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to be completed by Fall 2015 CCSDS meetings.  Estimated resource requirement: total resource estimate: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1 WM.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Voice Green Book Update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This can be taken up by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en-US" sz="1800" b="1" u="sng" baseline="0" dirty="0" smtClean="0">
                          <a:solidFill>
                            <a:schemeClr val="tx1"/>
                          </a:solidFill>
                        </a:rPr>
                        <a:t>existing Voice WG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, to be completed by the Fall 2015 CCSDS Meeting.  Total Resource Estimate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4 WM.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Motion Imagery Update for</a:t>
                      </a:r>
                    </a:p>
                    <a:p>
                      <a:r>
                        <a:rPr lang="en-US" sz="1800" dirty="0" smtClean="0"/>
                        <a:t>Motion JPEG2000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This can be done by the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1" u="sng" baseline="0" dirty="0" smtClean="0">
                          <a:solidFill>
                            <a:srgbClr val="000000"/>
                          </a:solidFill>
                        </a:rPr>
                        <a:t>existing MIA WG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as a pink sheet to the forthcoming book.  Total resource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estimate: 2 WM.  Within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current WG charter –waiting on industry standardization for this pink sheet.  H.265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Pink Sheet will be considered for sometime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</a:rPr>
                        <a:t>thereafter.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63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93" y="838200"/>
            <a:ext cx="8635207" cy="53069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4267200" y="3429001"/>
            <a:ext cx="2743200" cy="609600"/>
          </a:xfrm>
          <a:prstGeom prst="rect">
            <a:avLst/>
          </a:prstGeom>
          <a:solidFill>
            <a:srgbClr val="FFFF00">
              <a:alpha val="30196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endParaRPr lang="en-US" b="1" smtClean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682807" y="4217598"/>
            <a:ext cx="2013394" cy="384566"/>
          </a:xfrm>
          <a:prstGeom prst="rect">
            <a:avLst/>
          </a:prstGeom>
          <a:solidFill>
            <a:srgbClr val="FFFF00">
              <a:alpha val="30196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endParaRPr lang="en-US" b="1" smtClean="0">
              <a:solidFill>
                <a:srgbClr val="00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276600" y="988533"/>
            <a:ext cx="0" cy="5259867"/>
          </a:xfrm>
          <a:prstGeom prst="line">
            <a:avLst/>
          </a:prstGeom>
          <a:solidFill>
            <a:srgbClr val="FFFFFF"/>
          </a:solidFill>
          <a:ln w="57150" cap="flat" cmpd="sng" algn="ctr">
            <a:solidFill>
              <a:srgbClr val="00CC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 Schedule and Resources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7010400" y="4673389"/>
            <a:ext cx="1848602" cy="609600"/>
          </a:xfrm>
          <a:prstGeom prst="rect">
            <a:avLst/>
          </a:prstGeom>
          <a:solidFill>
            <a:srgbClr val="FFFF00">
              <a:alpha val="30196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endParaRPr lang="en-US" b="1" smtClean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0" y="1762225"/>
            <a:ext cx="3124199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CMC Approval Will be Required to For Additional Work Items (in Yellow)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2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71</TotalTime>
  <Words>617</Words>
  <Application>Microsoft Office PowerPoint</Application>
  <PresentationFormat>On-screen Show (4:3)</PresentationFormat>
  <Paragraphs>189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ArialMT</vt:lpstr>
      <vt:lpstr>Calibri</vt:lpstr>
      <vt:lpstr>Helvetica</vt:lpstr>
      <vt:lpstr>Times New Roman</vt:lpstr>
      <vt:lpstr>TMOD Presentations</vt:lpstr>
      <vt:lpstr>PowerPoint Presentation</vt:lpstr>
      <vt:lpstr>SIS-DTN Resources Discussion</vt:lpstr>
      <vt:lpstr>SIS Area Report  B. Meeting Demographics</vt:lpstr>
      <vt:lpstr>PowerPoint Presentation</vt:lpstr>
      <vt:lpstr>PowerPoint Presentation</vt:lpstr>
      <vt:lpstr>SIS Schedule and Resources</vt:lpstr>
    </vt:vector>
  </TitlesOfParts>
  <Company>The MITRE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Scott, Keith L.</dc:creator>
  <cp:lastModifiedBy>Scott, Keith L.</cp:lastModifiedBy>
  <cp:revision>3</cp:revision>
  <dcterms:created xsi:type="dcterms:W3CDTF">2015-05-05T14:32:13Z</dcterms:created>
  <dcterms:modified xsi:type="dcterms:W3CDTF">2015-05-05T15:44:08Z</dcterms:modified>
</cp:coreProperties>
</file>