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vml" ContentType="application/vnd.openxmlformats-officedocument.vmlDrawi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handoutMasterIdLst>
    <p:handoutMasterId r:id="rId23"/>
  </p:handoutMasterIdLst>
  <p:sldIdLst>
    <p:sldId id="644" r:id="rId2"/>
    <p:sldId id="727" r:id="rId3"/>
    <p:sldId id="712" r:id="rId4"/>
    <p:sldId id="701" r:id="rId5"/>
    <p:sldId id="711" r:id="rId6"/>
    <p:sldId id="697" r:id="rId7"/>
    <p:sldId id="710" r:id="rId8"/>
    <p:sldId id="700" r:id="rId9"/>
    <p:sldId id="713" r:id="rId10"/>
    <p:sldId id="714" r:id="rId11"/>
    <p:sldId id="715" r:id="rId12"/>
    <p:sldId id="719" r:id="rId13"/>
    <p:sldId id="718" r:id="rId14"/>
    <p:sldId id="722" r:id="rId15"/>
    <p:sldId id="720" r:id="rId16"/>
    <p:sldId id="721" r:id="rId17"/>
    <p:sldId id="723" r:id="rId18"/>
    <p:sldId id="724" r:id="rId19"/>
    <p:sldId id="725" r:id="rId20"/>
    <p:sldId id="726" r:id="rId21"/>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A6"/>
    <a:srgbClr val="800080"/>
    <a:srgbClr val="A50021"/>
    <a:srgbClr val="0000FF"/>
    <a:srgbClr val="CC0000"/>
    <a:srgbClr val="BF7512"/>
    <a:srgbClr val="FA0DA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449" autoAdjust="0"/>
  </p:normalViewPr>
  <p:slideViewPr>
    <p:cSldViewPr>
      <p:cViewPr varScale="1">
        <p:scale>
          <a:sx n="215" d="100"/>
          <a:sy n="215" d="100"/>
        </p:scale>
        <p:origin x="-96" y="-184"/>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5" d="100"/>
          <a:sy n="35" d="100"/>
        </p:scale>
        <p:origin x="-149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png"/><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32245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8E4DD65A-BA7B-D04E-95B1-EFE67F81DF15}" type="slidenum">
              <a:rPr lang="en-US" sz="1000" b="0" smtClean="0">
                <a:solidFill>
                  <a:srgbClr val="333399"/>
                </a:solidFill>
              </a:rPr>
              <a:pPr defTabSz="820738" eaLnBrk="0" hangingPunct="0"/>
              <a:t>‹#›</a:t>
            </a:fld>
            <a:endParaRPr lang="en-US" sz="1000" b="0" dirty="0">
              <a:solidFill>
                <a:srgbClr val="333399"/>
              </a:solidFill>
            </a:endParaRPr>
          </a:p>
        </p:txBody>
      </p:sp>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0" name="Rectangle 1002"/>
          <p:cNvSpPr>
            <a:spLocks noGrp="1" noChangeArrowheads="1"/>
          </p:cNvSpPr>
          <p:nvPr>
            <p:ph type="dt" sz="half" idx="10"/>
          </p:nvPr>
        </p:nvSpPr>
        <p:spPr>
          <a:xfrm>
            <a:off x="0" y="6553200"/>
            <a:ext cx="1731963" cy="268288"/>
          </a:xfrm>
        </p:spPr>
        <p:txBody>
          <a:bodyPr/>
          <a:lstStyle>
            <a:lvl1pPr>
              <a:defRPr/>
            </a:lvl1pPr>
          </a:lstStyle>
          <a:p>
            <a:pPr>
              <a:defRPr/>
            </a:pPr>
            <a:r>
              <a:rPr lang="en-US" smtClean="0"/>
              <a:t>31 Mar 2015</a:t>
            </a:r>
            <a:endParaRPr lang="en-US" dirty="0"/>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5" name="Pictur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32245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D5BC4973-2DC5-7F49-98DC-0DB93428E062}" type="slidenum">
              <a:rPr lang="en-US" sz="1000" b="0" smtClean="0">
                <a:solidFill>
                  <a:srgbClr val="333399"/>
                </a:solidFill>
              </a:rPr>
              <a:pPr defTabSz="820738" eaLnBrk="0" hangingPunct="0"/>
              <a:t>‹#›</a:t>
            </a:fld>
            <a:endParaRPr lang="en-US" sz="1000" b="0" dirty="0">
              <a:solidFill>
                <a:srgbClr val="333399"/>
              </a:solidFill>
            </a:endParaRPr>
          </a:p>
        </p:txBody>
      </p:sp>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5" name="Pictur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32245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5F4755A6-3225-7E48-9F3D-4C93E6C4DD6B}" type="slidenum">
              <a:rPr lang="en-US" sz="1000" b="0" smtClean="0">
                <a:solidFill>
                  <a:srgbClr val="333399"/>
                </a:solidFill>
              </a:rPr>
              <a:pPr defTabSz="820738" eaLnBrk="0" hangingPunct="0"/>
              <a:t>‹#›</a:t>
            </a:fld>
            <a:endParaRPr lang="en-US" sz="1000" b="0" dirty="0">
              <a:solidFill>
                <a:srgbClr val="333399"/>
              </a:solidFill>
            </a:endParaRPr>
          </a:p>
        </p:txBody>
      </p:sp>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002"/>
          <p:cNvSpPr>
            <a:spLocks noGrp="1" noChangeArrowheads="1"/>
          </p:cNvSpPr>
          <p:nvPr>
            <p:ph type="dt" sz="half" idx="10"/>
          </p:nvPr>
        </p:nvSpPr>
        <p:spPr>
          <a:xfrm>
            <a:off x="0" y="6553200"/>
            <a:ext cx="1731963" cy="268288"/>
          </a:xfrm>
        </p:spPr>
        <p:txBody>
          <a:bodyPr/>
          <a:lstStyle>
            <a:lvl1pPr>
              <a:defRPr/>
            </a:lvl1pPr>
          </a:lstStyle>
          <a:p>
            <a:pPr>
              <a:defRPr/>
            </a:pPr>
            <a:r>
              <a:rPr lang="en-US" smtClean="0"/>
              <a:t>31 Mar 2015</a:t>
            </a:r>
            <a:endParaRPr lang="en-US" dirty="0"/>
          </a:p>
        </p:txBody>
      </p:sp>
    </p:spTree>
    <p:extLst>
      <p:ext uri="{BB962C8B-B14F-4D97-AF65-F5344CB8AC3E}">
        <p14:creationId xmlns:p14="http://schemas.microsoft.com/office/powerpoint/2010/main" val="368667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5" name="Pictur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322813"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161E4687-1ABE-B44F-A6A6-CFBCB0686193}" type="slidenum">
              <a:rPr lang="en-US" sz="1000" b="0" smtClean="0">
                <a:solidFill>
                  <a:srgbClr val="333399"/>
                </a:solidFill>
              </a:rPr>
              <a:pPr defTabSz="820738" eaLnBrk="0" hangingPunct="0"/>
              <a:t>‹#›</a:t>
            </a:fld>
            <a:endParaRPr lang="en-US" sz="1000" b="0" dirty="0">
              <a:solidFill>
                <a:srgbClr val="333399"/>
              </a:solidFill>
            </a:endParaRPr>
          </a:p>
        </p:txBody>
      </p:sp>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1002"/>
          <p:cNvSpPr>
            <a:spLocks noGrp="1" noChangeArrowheads="1"/>
          </p:cNvSpPr>
          <p:nvPr>
            <p:ph type="dt" sz="half" idx="10"/>
          </p:nvPr>
        </p:nvSpPr>
        <p:spPr>
          <a:xfrm>
            <a:off x="0" y="6553200"/>
            <a:ext cx="1731963" cy="268288"/>
          </a:xfrm>
        </p:spPr>
        <p:txBody>
          <a:bodyPr/>
          <a:lstStyle>
            <a:lvl1pPr>
              <a:defRPr/>
            </a:lvl1pPr>
          </a:lstStyle>
          <a:p>
            <a:pPr>
              <a:defRPr/>
            </a:pPr>
            <a:r>
              <a:rPr lang="en-US" smtClean="0"/>
              <a:t>31 Mar 2015</a:t>
            </a:r>
            <a:endParaRPr lang="en-US" dirty="0"/>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5" name="Pictur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32245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1C527252-DB41-8B40-8BD8-C999B497A3B1}" type="slidenum">
              <a:rPr lang="en-US" sz="1000" b="0" smtClean="0">
                <a:solidFill>
                  <a:srgbClr val="333399"/>
                </a:solidFill>
              </a:rPr>
              <a:pPr defTabSz="820738" eaLnBrk="0" hangingPunct="0"/>
              <a:t>‹#›</a:t>
            </a:fld>
            <a:endParaRPr lang="en-US" sz="1000" b="0" dirty="0">
              <a:solidFill>
                <a:srgbClr val="333399"/>
              </a:solidFill>
            </a:endParaRPr>
          </a:p>
        </p:txBody>
      </p:sp>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 name="Rectangle 1002"/>
          <p:cNvSpPr>
            <a:spLocks noGrp="1" noChangeArrowheads="1"/>
          </p:cNvSpPr>
          <p:nvPr>
            <p:ph type="dt" sz="half" idx="10"/>
          </p:nvPr>
        </p:nvSpPr>
        <p:spPr>
          <a:xfrm>
            <a:off x="0" y="6553200"/>
            <a:ext cx="1731963" cy="268288"/>
          </a:xfrm>
        </p:spPr>
        <p:txBody>
          <a:bodyPr/>
          <a:lstStyle>
            <a:lvl1pPr>
              <a:defRPr/>
            </a:lvl1pPr>
          </a:lstStyle>
          <a:p>
            <a:pPr>
              <a:defRPr/>
            </a:pPr>
            <a:r>
              <a:rPr lang="en-US" smtClean="0"/>
              <a:t>31 Mar 2015</a:t>
            </a:r>
            <a:endParaRPr lang="en-US" dirty="0"/>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4039"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32245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BFF68888-5E0E-D545-9F3E-5F557FB942E3}" type="slidenum">
              <a:rPr lang="en-US" sz="1000" b="0" smtClean="0">
                <a:solidFill>
                  <a:srgbClr val="333399"/>
                </a:solidFill>
              </a:rPr>
              <a:pPr defTabSz="820738" eaLnBrk="0" hangingPunct="0"/>
              <a:t>‹#›</a:t>
            </a:fld>
            <a:endParaRPr lang="en-US" sz="1000" b="0" dirty="0">
              <a:solidFill>
                <a:srgbClr val="333399"/>
              </a:solidFill>
            </a:endParaRPr>
          </a:p>
        </p:txBody>
      </p:sp>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02"/>
          <p:cNvSpPr>
            <a:spLocks noGrp="1" noChangeArrowheads="1"/>
          </p:cNvSpPr>
          <p:nvPr>
            <p:ph type="dt" sz="half" idx="10"/>
          </p:nvPr>
        </p:nvSpPr>
        <p:spPr>
          <a:xfrm>
            <a:off x="0" y="6553200"/>
            <a:ext cx="1731963" cy="268288"/>
          </a:xfrm>
        </p:spPr>
        <p:txBody>
          <a:bodyPr/>
          <a:lstStyle>
            <a:lvl1pPr>
              <a:defRPr/>
            </a:lvl1pPr>
          </a:lstStyle>
          <a:p>
            <a:pPr>
              <a:defRPr/>
            </a:pPr>
            <a:r>
              <a:rPr lang="en-US" smtClean="0"/>
              <a:t>31 Mar 2015</a:t>
            </a:r>
            <a:endParaRPr lang="en-US" dirty="0"/>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8" name="Pictur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32245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3EFE623B-8E6C-F149-90FF-2D6D06886A68}" type="slidenum">
              <a:rPr lang="en-US" sz="1000" b="0" smtClean="0">
                <a:solidFill>
                  <a:srgbClr val="333399"/>
                </a:solidFill>
              </a:rPr>
              <a:pPr defTabSz="820738" eaLnBrk="0" hangingPunct="0"/>
              <a:t>‹#›</a:t>
            </a:fld>
            <a:endParaRPr lang="en-US" sz="1000" b="0" dirty="0">
              <a:solidFill>
                <a:srgbClr val="333399"/>
              </a:solidFill>
            </a:endParaRPr>
          </a:p>
        </p:txBody>
      </p:sp>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Rectangle 1002"/>
          <p:cNvSpPr>
            <a:spLocks noGrp="1" noChangeArrowheads="1"/>
          </p:cNvSpPr>
          <p:nvPr>
            <p:ph type="dt" sz="half" idx="10"/>
          </p:nvPr>
        </p:nvSpPr>
        <p:spPr>
          <a:xfrm>
            <a:off x="0" y="6553200"/>
            <a:ext cx="1731963" cy="268288"/>
          </a:xfrm>
        </p:spPr>
        <p:txBody>
          <a:bodyPr/>
          <a:lstStyle>
            <a:lvl1pPr>
              <a:defRPr/>
            </a:lvl1pPr>
          </a:lstStyle>
          <a:p>
            <a:pPr>
              <a:defRPr/>
            </a:pPr>
            <a:r>
              <a:rPr lang="en-US" smtClean="0"/>
              <a:t>31 Mar 2015</a:t>
            </a:r>
            <a:endParaRPr lang="en-US" dirty="0"/>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4" name="Pictur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8513763" y="6624638"/>
            <a:ext cx="32245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31C6867A-A690-EA45-93A8-A8F53C9DE089}" type="slidenum">
              <a:rPr lang="en-US" sz="1000" b="0" smtClean="0">
                <a:solidFill>
                  <a:srgbClr val="333399"/>
                </a:solidFill>
              </a:rPr>
              <a:pPr defTabSz="820738" eaLnBrk="0" hangingPunct="0"/>
              <a:t>‹#›</a:t>
            </a:fld>
            <a:endParaRPr lang="en-US" sz="1000" b="0" dirty="0">
              <a:solidFill>
                <a:srgbClr val="333399"/>
              </a:solidFill>
            </a:endParaRPr>
          </a:p>
        </p:txBody>
      </p:sp>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9" name="Rectangle 1002"/>
          <p:cNvSpPr>
            <a:spLocks noGrp="1" noChangeArrowheads="1"/>
          </p:cNvSpPr>
          <p:nvPr>
            <p:ph type="dt" sz="half" idx="10"/>
          </p:nvPr>
        </p:nvSpPr>
        <p:spPr>
          <a:xfrm>
            <a:off x="0" y="6553200"/>
            <a:ext cx="1731963" cy="268288"/>
          </a:xfrm>
        </p:spPr>
        <p:txBody>
          <a:bodyPr/>
          <a:lstStyle>
            <a:lvl1pPr>
              <a:defRPr/>
            </a:lvl1pPr>
          </a:lstStyle>
          <a:p>
            <a:pPr>
              <a:defRPr/>
            </a:pPr>
            <a:r>
              <a:rPr lang="en-US" smtClean="0"/>
              <a:t>31 Mar 2015</a:t>
            </a:r>
            <a:endParaRPr lang="en-US" dirty="0"/>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 name="Pictur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 name="Rectangle 1003"/>
          <p:cNvSpPr>
            <a:spLocks noChangeArrowheads="1"/>
          </p:cNvSpPr>
          <p:nvPr/>
        </p:nvSpPr>
        <p:spPr bwMode="auto">
          <a:xfrm>
            <a:off x="8513763" y="6624638"/>
            <a:ext cx="322813"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0452566C-52AE-3B42-BC92-E99F64FF8610}" type="slidenum">
              <a:rPr lang="en-US" sz="1000" b="0" smtClean="0">
                <a:solidFill>
                  <a:srgbClr val="333399"/>
                </a:solidFill>
              </a:rPr>
              <a:pPr defTabSz="820738" eaLnBrk="0" hangingPunct="0"/>
              <a:t>‹#›</a:t>
            </a:fld>
            <a:endParaRPr lang="en-US" sz="1000" b="0" dirty="0">
              <a:solidFill>
                <a:srgbClr val="333399"/>
              </a:solidFill>
            </a:endParaRPr>
          </a:p>
        </p:txBody>
      </p:sp>
      <p:sp>
        <p:nvSpPr>
          <p:cNvPr id="7" name="Rectangle 1002"/>
          <p:cNvSpPr>
            <a:spLocks noGrp="1" noChangeArrowheads="1"/>
          </p:cNvSpPr>
          <p:nvPr>
            <p:ph type="dt" sz="half" idx="10"/>
          </p:nvPr>
        </p:nvSpPr>
        <p:spPr/>
        <p:txBody>
          <a:bodyPr/>
          <a:lstStyle>
            <a:lvl1pPr>
              <a:defRPr/>
            </a:lvl1pPr>
          </a:lstStyle>
          <a:p>
            <a:pPr>
              <a:defRPr/>
            </a:pPr>
            <a:r>
              <a:rPr lang="en-US" smtClean="0"/>
              <a:t>31 Mar 2015</a:t>
            </a:r>
            <a:endParaRPr lang="en-US" dirty="0"/>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6" name="Pictur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32245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89780DDF-6A49-9946-81E9-F97A108AF92B}" type="slidenum">
              <a:rPr lang="en-US" sz="1000" b="0" smtClean="0">
                <a:solidFill>
                  <a:srgbClr val="333399"/>
                </a:solidFill>
              </a:rPr>
              <a:pPr defTabSz="820738" eaLnBrk="0" hangingPunct="0"/>
              <a:t>‹#›</a:t>
            </a:fld>
            <a:endParaRPr lang="en-US" sz="1000" b="0" dirty="0">
              <a:solidFill>
                <a:srgbClr val="333399"/>
              </a:solidFill>
            </a:endParaRPr>
          </a:p>
        </p:txBody>
      </p:sp>
      <p:pic>
        <p:nvPicPr>
          <p:cNvPr id="9" name="Picture 1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02"/>
          <p:cNvSpPr>
            <a:spLocks noGrp="1" noChangeArrowheads="1"/>
          </p:cNvSpPr>
          <p:nvPr>
            <p:ph type="dt" sz="half" idx="10"/>
          </p:nvPr>
        </p:nvSpPr>
        <p:spPr>
          <a:xfrm>
            <a:off x="0" y="6553200"/>
            <a:ext cx="1731963" cy="268288"/>
          </a:xfrm>
        </p:spPr>
        <p:txBody>
          <a:bodyPr/>
          <a:lstStyle>
            <a:lvl1pPr>
              <a:defRPr/>
            </a:lvl1pPr>
          </a:lstStyle>
          <a:p>
            <a:pPr>
              <a:defRPr/>
            </a:pPr>
            <a:r>
              <a:rPr lang="en-US" smtClean="0"/>
              <a:t>31 Mar 2015</a:t>
            </a:r>
            <a:endParaRPr lang="en-US" dirty="0"/>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6" name="Pictur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32245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5B7F7E20-F281-214D-AEF5-4B82AF58D484}" type="slidenum">
              <a:rPr lang="en-US" sz="1000" b="0" smtClean="0">
                <a:solidFill>
                  <a:srgbClr val="333399"/>
                </a:solidFill>
              </a:rPr>
              <a:pPr defTabSz="820738" eaLnBrk="0" hangingPunct="0"/>
              <a:t>‹#›</a:t>
            </a:fld>
            <a:endParaRPr lang="en-US" sz="1000" b="0" dirty="0">
              <a:solidFill>
                <a:srgbClr val="333399"/>
              </a:solidFill>
            </a:endParaRPr>
          </a:p>
        </p:txBody>
      </p:sp>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02"/>
          <p:cNvSpPr>
            <a:spLocks noGrp="1" noChangeArrowheads="1"/>
          </p:cNvSpPr>
          <p:nvPr>
            <p:ph type="dt" sz="half" idx="10"/>
          </p:nvPr>
        </p:nvSpPr>
        <p:spPr>
          <a:xfrm>
            <a:off x="0" y="6553200"/>
            <a:ext cx="1731963" cy="268288"/>
          </a:xfrm>
        </p:spPr>
        <p:txBody>
          <a:bodyPr/>
          <a:lstStyle>
            <a:lvl1pPr>
              <a:defRPr/>
            </a:lvl1pPr>
          </a:lstStyle>
          <a:p>
            <a:pPr>
              <a:defRPr/>
            </a:pPr>
            <a:r>
              <a:rPr lang="en-US" smtClean="0"/>
              <a:t>31 Mar 2015</a:t>
            </a:r>
            <a:endParaRPr lang="en-US" dirty="0"/>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100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064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pPr>
              <a:defRPr/>
            </a:pPr>
            <a:r>
              <a:rPr lang="en-US" smtClean="0"/>
              <a:t>31 Mar 2015</a:t>
            </a:r>
            <a:endParaRPr lang="en-US" dirty="0"/>
          </a:p>
        </p:txBody>
      </p:sp>
      <p:sp>
        <p:nvSpPr>
          <p:cNvPr id="540651" name="Rectangle 1003"/>
          <p:cNvSpPr>
            <a:spLocks noChangeArrowheads="1"/>
          </p:cNvSpPr>
          <p:nvPr/>
        </p:nvSpPr>
        <p:spPr bwMode="auto">
          <a:xfrm>
            <a:off x="8821550" y="6624638"/>
            <a:ext cx="32245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1A7827CB-B016-B64A-8767-604E4B81BBA7}" type="slidenum">
              <a:rPr lang="en-US" sz="1000" b="0" smtClean="0">
                <a:solidFill>
                  <a:srgbClr val="333399"/>
                </a:solidFill>
              </a:rPr>
              <a:pPr defTabSz="820738" eaLnBrk="0" hangingPunct="0"/>
              <a:t>‹#›</a:t>
            </a:fld>
            <a:endParaRPr lang="en-US" sz="1000" b="0" dirty="0">
              <a:solidFill>
                <a:srgbClr val="333399"/>
              </a:solidFill>
            </a:endParaRPr>
          </a:p>
        </p:txBody>
      </p:sp>
      <p:sp>
        <p:nvSpPr>
          <p:cNvPr id="2" name="Footer Placeholder 1"/>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ublic.ccsds.org/publications/archive/312x0g1.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ublic.ccsds.org/publications/archive/312x0g1.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ools.ietf.org/html/rfc3444" TargetMode="Externa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anaregistry.org/ccsds/recommendation?docid=620.0-B-2" TargetMode="External"/><Relationship Id="rId4" Type="http://schemas.openxmlformats.org/officeDocument/2006/relationships/hyperlink" Target="http://sanaregistry.org/ccsds/recommendation?docid=621.0-G-1" TargetMode="External"/><Relationship Id="rId5" Type="http://schemas.openxmlformats.org/officeDocument/2006/relationships/hyperlink" Target="http://public.ccsds.org/publications/archive/312x0g1.pdf" TargetMode="External"/><Relationship Id="rId6" Type="http://schemas.openxmlformats.org/officeDocument/2006/relationships/hyperlink" Target="http://sanaregistry.org/ccsds/recommendation?docid=650.0-M-2" TargetMode="External"/><Relationship Id="rId7" Type="http://schemas.openxmlformats.org/officeDocument/2006/relationships/hyperlink" Target="http://sanaregistry.org/ccsds/recommendation?docid=651.0-M-1" TargetMode="External"/><Relationship Id="rId8" Type="http://schemas.openxmlformats.org/officeDocument/2006/relationships/hyperlink" Target="http://sanaregistry.org/ccsds/recommendation?docid=661.0-B-1" TargetMode="External"/><Relationship Id="rId1" Type="http://schemas.openxmlformats.org/officeDocument/2006/relationships/slideLayout" Target="../slideLayouts/slideLayout2.xml"/><Relationship Id="rId2" Type="http://schemas.openxmlformats.org/officeDocument/2006/relationships/hyperlink" Target="http://sanaregistry.org/ccsds/recommendation?docid=610.0-G-5"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naregistry.org/ccsds/recommendation?docid=520.1-M-1" TargetMode="External"/><Relationship Id="rId4" Type="http://schemas.openxmlformats.org/officeDocument/2006/relationships/hyperlink" Target="http://public.ccsds.org/publications/archive/901x0g1.pdf" TargetMode="External"/><Relationship Id="rId1" Type="http://schemas.openxmlformats.org/officeDocument/2006/relationships/slideLayout" Target="../slideLayouts/slideLayout2.xml"/><Relationship Id="rId2" Type="http://schemas.openxmlformats.org/officeDocument/2006/relationships/hyperlink" Target="http://sanaregistry.org/ccsds/recommendation?docid=910.4-B-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naregistry.org/ccsds/recommendation?docid=520.0-G-3" TargetMode="External"/><Relationship Id="rId3" Type="http://schemas.openxmlformats.org/officeDocument/2006/relationships/hyperlink" Target="http://sanaregistry.org/ccsds/recommendation?docid=735.1-B-1"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naregistry.org/ccsds/recommendation?docid=506.1-B-1" TargetMode="External"/><Relationship Id="rId4" Type="http://schemas.openxmlformats.org/officeDocument/2006/relationships/hyperlink" Target="http://public.ccsds.org/publications/archive/850x0g2.pdf" TargetMode="External"/><Relationship Id="rId5" Type="http://schemas.openxmlformats.org/officeDocument/2006/relationships/hyperlink" Target="http://sanaregistry.org/ccsds/recommendation?docid=851.0-M-1" TargetMode="External"/><Relationship Id="rId6" Type="http://schemas.openxmlformats.org/officeDocument/2006/relationships/hyperlink" Target="http://sanaregistry.org/ccsds/recommendation?docid=852.0-M-1" TargetMode="External"/><Relationship Id="rId7" Type="http://schemas.openxmlformats.org/officeDocument/2006/relationships/hyperlink" Target="http://sanaregistry.org/ccsds/recommendation?docid=853.0-M-1" TargetMode="External"/><Relationship Id="rId8" Type="http://schemas.openxmlformats.org/officeDocument/2006/relationships/hyperlink" Target="http://sanaregistry.org/ccsds/recommendation?docid=854.0-M-1" TargetMode="External"/><Relationship Id="rId9" Type="http://schemas.openxmlformats.org/officeDocument/2006/relationships/hyperlink" Target="http://sanaregistry.org/ccsds/recommendation?docid=855.0-M-1" TargetMode="External"/><Relationship Id="rId1" Type="http://schemas.openxmlformats.org/officeDocument/2006/relationships/slideLayout" Target="../slideLayouts/slideLayout2.xml"/><Relationship Id="rId2" Type="http://schemas.openxmlformats.org/officeDocument/2006/relationships/hyperlink" Target="http://sanaregistry.org/ccsds/recommendation?docid=506.0-M-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naregistry.org/ccsds/recommendation?docid=311.0-M-1" TargetMode="External"/><Relationship Id="rId4" Type="http://schemas.openxmlformats.org/officeDocument/2006/relationships/hyperlink" Target="http://sanaregistry.org/ccsds/recommendation?docid=520.0-G-3" TargetMode="External"/><Relationship Id="rId1" Type="http://schemas.openxmlformats.org/officeDocument/2006/relationships/slideLayout" Target="../slideLayouts/slideLayout2.xml"/><Relationship Id="rId2" Type="http://schemas.openxmlformats.org/officeDocument/2006/relationships/hyperlink" Target="http://public.ccsds.org/publications/archive/850x0g2.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hyperlink" Target="http://sanaregistry.org/ccsds/recommendation?docid=872.0-M-1" TargetMode="External"/><Relationship Id="rId20" Type="http://schemas.openxmlformats.org/officeDocument/2006/relationships/hyperlink" Target="http://sanaregistry.org/ccsds/recommendation?docid=506.1-B-1" TargetMode="External"/><Relationship Id="rId21" Type="http://schemas.openxmlformats.org/officeDocument/2006/relationships/hyperlink" Target="http://public.ccsds.org/publications/archive/850x0g2.pdf" TargetMode="External"/><Relationship Id="rId22" Type="http://schemas.openxmlformats.org/officeDocument/2006/relationships/hyperlink" Target="http://sanaregistry.org/ccsds/recommendation?docid=851.0-M-1" TargetMode="External"/><Relationship Id="rId23" Type="http://schemas.openxmlformats.org/officeDocument/2006/relationships/hyperlink" Target="http://sanaregistry.org/ccsds/recommendation?docid=852.0-M-1" TargetMode="External"/><Relationship Id="rId24" Type="http://schemas.openxmlformats.org/officeDocument/2006/relationships/hyperlink" Target="http://sanaregistry.org/ccsds/recommendation?docid=853.0-M-1" TargetMode="External"/><Relationship Id="rId25" Type="http://schemas.openxmlformats.org/officeDocument/2006/relationships/hyperlink" Target="http://sanaregistry.org/ccsds/recommendation?docid=854.0-M-1" TargetMode="External"/><Relationship Id="rId26" Type="http://schemas.openxmlformats.org/officeDocument/2006/relationships/hyperlink" Target="http://sanaregistry.org/ccsds/recommendation?docid=855.0-M-1" TargetMode="External"/><Relationship Id="rId27" Type="http://schemas.openxmlformats.org/officeDocument/2006/relationships/hyperlink" Target="http://sanaregistry.org/ccsds/recommendation?docid=311.0-M-1" TargetMode="External"/><Relationship Id="rId10" Type="http://schemas.openxmlformats.org/officeDocument/2006/relationships/hyperlink" Target="http://public.ccsds.org/publications/archive/312x0g1.pdf" TargetMode="External"/><Relationship Id="rId11" Type="http://schemas.openxmlformats.org/officeDocument/2006/relationships/hyperlink" Target="http://sanaregistry.org/ccsds/recommendation?docid=610.0-G-5" TargetMode="External"/><Relationship Id="rId12" Type="http://schemas.openxmlformats.org/officeDocument/2006/relationships/hyperlink" Target="http://sanaregistry.org/ccsds/recommendation?docid=620.0-B-2" TargetMode="External"/><Relationship Id="rId13" Type="http://schemas.openxmlformats.org/officeDocument/2006/relationships/hyperlink" Target="http://sanaregistry.org/ccsds/recommendation?docid=621.0-G-1" TargetMode="External"/><Relationship Id="rId14" Type="http://schemas.openxmlformats.org/officeDocument/2006/relationships/hyperlink" Target="http://sanaregistry.org/ccsds/recommendation?docid=650.0-M-2" TargetMode="External"/><Relationship Id="rId15" Type="http://schemas.openxmlformats.org/officeDocument/2006/relationships/hyperlink" Target="http://sanaregistry.org/ccsds/recommendation?docid=661.0-B-1" TargetMode="External"/><Relationship Id="rId16" Type="http://schemas.openxmlformats.org/officeDocument/2006/relationships/hyperlink" Target="http://sanaregistry.org/ccsds/recommendation?docid=651.0-M-1" TargetMode="External"/><Relationship Id="rId17" Type="http://schemas.openxmlformats.org/officeDocument/2006/relationships/hyperlink" Target="http://sanaregistry.org/ccsds/recommendation?docid=520.1-M-1" TargetMode="External"/><Relationship Id="rId18" Type="http://schemas.openxmlformats.org/officeDocument/2006/relationships/hyperlink" Target="http://public.ccsds.org/publications/archive/901x0g1.pdf" TargetMode="External"/><Relationship Id="rId19" Type="http://schemas.openxmlformats.org/officeDocument/2006/relationships/hyperlink" Target="http://sanaregistry.org/ccsds/recommendation?docid=506.0-M-1" TargetMode="External"/><Relationship Id="rId1" Type="http://schemas.openxmlformats.org/officeDocument/2006/relationships/slideLayout" Target="../slideLayouts/slideLayout2.xml"/><Relationship Id="rId2" Type="http://schemas.openxmlformats.org/officeDocument/2006/relationships/hyperlink" Target="http://public.ccsds.org/publications/archive/131x0b2ec1.pdf" TargetMode="External"/><Relationship Id="rId3" Type="http://schemas.openxmlformats.org/officeDocument/2006/relationships/hyperlink" Target="http://public.ccsds.org/publications/archive/132x0b1c1e1.pdf" TargetMode="External"/><Relationship Id="rId4" Type="http://schemas.openxmlformats.org/officeDocument/2006/relationships/hyperlink" Target="http://public.ccsds.org/publications/archive/231x0b2c1.pdf" TargetMode="External"/><Relationship Id="rId5" Type="http://schemas.openxmlformats.org/officeDocument/2006/relationships/hyperlink" Target="http://public.ccsds.org/publications/archive/232x0b2c1.pdf" TargetMode="External"/><Relationship Id="rId6" Type="http://schemas.openxmlformats.org/officeDocument/2006/relationships/hyperlink" Target="http://sanaregistry.org/ccsds/recommendation?docid=520.0-G-3" TargetMode="External"/><Relationship Id="rId7" Type="http://schemas.openxmlformats.org/officeDocument/2006/relationships/hyperlink" Target="http://sanaregistry.org/ccsds/recommendation?docid=913.1-B-1" TargetMode="External"/><Relationship Id="rId8" Type="http://schemas.openxmlformats.org/officeDocument/2006/relationships/hyperlink" Target="http://sanaregistry.org/ccsds/recommendation?docid=735.1-B-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public.ccsds.org/publications/archive/132x0b1c1e1.pdf" TargetMode="External"/><Relationship Id="rId4" Type="http://schemas.openxmlformats.org/officeDocument/2006/relationships/hyperlink" Target="http://public.ccsds.org/publications/archive/231x0b2c1.pdf" TargetMode="External"/><Relationship Id="rId5" Type="http://schemas.openxmlformats.org/officeDocument/2006/relationships/hyperlink" Target="http://public.ccsds.org/publications/archive/232x0b2c1.pdf" TargetMode="External"/><Relationship Id="rId1" Type="http://schemas.openxmlformats.org/officeDocument/2006/relationships/slideLayout" Target="../slideLayouts/slideLayout2.xml"/><Relationship Id="rId2" Type="http://schemas.openxmlformats.org/officeDocument/2006/relationships/hyperlink" Target="http://public.ccsds.org/publications/archive/131x0b2ec1.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naregistry.org/ccsds/recommendation?docid=520.0-G-3" TargetMode="External"/><Relationship Id="rId3" Type="http://schemas.openxmlformats.org/officeDocument/2006/relationships/hyperlink" Target="http://sanaregistry.org/r/terms/terms.html%23_term_argumen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naregistry.org/r/terms/terms.html%23_term_argument" TargetMode="Externa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anaregistry.org/ccsds/recommendation?docid=735.1-B-1" TargetMode="External"/><Relationship Id="rId4" Type="http://schemas.openxmlformats.org/officeDocument/2006/relationships/hyperlink" Target="http://sanaregistry.org/ccsds/recommendation?docid=872.0-M-1" TargetMode="External"/><Relationship Id="rId1" Type="http://schemas.openxmlformats.org/officeDocument/2006/relationships/slideLayout" Target="../slideLayouts/slideLayout2.xml"/><Relationship Id="rId2" Type="http://schemas.openxmlformats.org/officeDocument/2006/relationships/hyperlink" Target="http://sanaregistry.org/ccsds/recommendation?docid=913.1-B-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2369880"/>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4000" dirty="0" smtClean="0">
                <a:solidFill>
                  <a:srgbClr val="000099"/>
                </a:solidFill>
                <a:effectLst>
                  <a:outerShdw blurRad="38100" dist="38100" dir="2700000" algn="tl">
                    <a:srgbClr val="DDDDDD"/>
                  </a:outerShdw>
                </a:effectLst>
              </a:rPr>
              <a:t>Exploring CCSDS Terminology Differences</a:t>
            </a:r>
            <a:endParaRPr lang="en-US" sz="4000" dirty="0">
              <a:solidFill>
                <a:srgbClr val="000099"/>
              </a:solidFill>
              <a:effectLst>
                <a:outerShdw blurRad="38100" dist="38100" dir="2700000" algn="tl">
                  <a:srgbClr val="DDDDDD"/>
                </a:outerShdw>
              </a:effectLst>
            </a:endParaRPr>
          </a:p>
          <a:p>
            <a:pPr algn="ctr"/>
            <a:endParaRPr lang="en-US" sz="4000" dirty="0">
              <a:solidFill>
                <a:srgbClr val="000099"/>
              </a:solidFill>
              <a:effectLst>
                <a:outerShdw blurRad="38100" dist="38100" dir="2700000" algn="tl">
                  <a:srgbClr val="DDDDDD"/>
                </a:outerShdw>
              </a:effectLst>
            </a:endParaRPr>
          </a:p>
        </p:txBody>
      </p:sp>
      <p:sp>
        <p:nvSpPr>
          <p:cNvPr id="16394" name="Text Box 12"/>
          <p:cNvSpPr txBox="1">
            <a:spLocks noChangeArrowheads="1"/>
          </p:cNvSpPr>
          <p:nvPr/>
        </p:nvSpPr>
        <p:spPr bwMode="auto">
          <a:xfrm>
            <a:off x="2799500" y="4259520"/>
            <a:ext cx="363325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sz="2000" dirty="0">
                <a:solidFill>
                  <a:srgbClr val="000099"/>
                </a:solidFill>
              </a:rPr>
              <a:t>Peter Shames, SEA </a:t>
            </a:r>
            <a:r>
              <a:rPr lang="en-US" sz="2000" dirty="0" smtClean="0">
                <a:solidFill>
                  <a:srgbClr val="000099"/>
                </a:solidFill>
              </a:rPr>
              <a:t>AD</a:t>
            </a:r>
          </a:p>
          <a:p>
            <a:pPr algn="ctr"/>
            <a:r>
              <a:rPr lang="en-US" sz="2000" dirty="0" smtClean="0">
                <a:solidFill>
                  <a:srgbClr val="000099"/>
                </a:solidFill>
              </a:rPr>
              <a:t>Matthew Bennett, NASA JPL</a:t>
            </a:r>
            <a:endParaRPr lang="en-US" sz="2000" dirty="0">
              <a:solidFill>
                <a:srgbClr val="000099"/>
              </a:solidFill>
            </a:endParaRPr>
          </a:p>
          <a:p>
            <a:pPr algn="ctr"/>
            <a:endParaRPr lang="en-US" sz="1000" u="sng" dirty="0">
              <a:solidFill>
                <a:schemeClr val="accent1"/>
              </a:solidFill>
            </a:endParaRPr>
          </a:p>
          <a:p>
            <a:pPr algn="ctr"/>
            <a:r>
              <a:rPr lang="en-US" sz="1800" dirty="0" smtClean="0">
                <a:solidFill>
                  <a:srgbClr val="000099"/>
                </a:solidFill>
              </a:rPr>
              <a:t>31</a:t>
            </a:r>
            <a:r>
              <a:rPr lang="en-US" sz="1800" dirty="0" smtClean="0">
                <a:solidFill>
                  <a:srgbClr val="000099"/>
                </a:solidFill>
              </a:rPr>
              <a:t> </a:t>
            </a:r>
            <a:r>
              <a:rPr lang="en-US" sz="1800" dirty="0" smtClean="0">
                <a:solidFill>
                  <a:srgbClr val="000099"/>
                </a:solidFill>
              </a:rPr>
              <a:t>Mar 2015</a:t>
            </a:r>
            <a:endParaRPr lang="en-US" sz="1200" u="sng" dirty="0">
              <a:solidFill>
                <a:srgbClr val="0033CC"/>
              </a:solidFill>
            </a:endParaRPr>
          </a:p>
          <a:p>
            <a:pPr algn="ctr"/>
            <a:endParaRPr lang="en-US" sz="1200" u="sng" dirty="0">
              <a:solidFill>
                <a:srgbClr val="0033CC"/>
              </a:solidFill>
            </a:endParaRPr>
          </a:p>
        </p:txBody>
      </p:sp>
      <p:sp>
        <p:nvSpPr>
          <p:cNvPr id="3" name="Date Placeholder 2"/>
          <p:cNvSpPr>
            <a:spLocks noGrp="1"/>
          </p:cNvSpPr>
          <p:nvPr>
            <p:ph type="dt" sz="half" idx="10"/>
          </p:nvPr>
        </p:nvSpPr>
        <p:spPr/>
        <p:txBody>
          <a:bodyPr/>
          <a:lstStyle/>
          <a:p>
            <a:pPr>
              <a:defRPr/>
            </a:pPr>
            <a:r>
              <a:rPr lang="en-US" smtClean="0"/>
              <a:t>31 Mar 2015</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990600"/>
            <a:ext cx="8229600" cy="5562600"/>
          </a:xfrm>
        </p:spPr>
        <p:txBody>
          <a:bodyPr/>
          <a:lstStyle/>
          <a:p>
            <a:pPr marL="346075" lvl="1" indent="0">
              <a:buNone/>
            </a:pPr>
            <a:r>
              <a:rPr lang="en-US" sz="1400" u="sng" dirty="0" smtClean="0"/>
              <a:t>information model</a:t>
            </a:r>
            <a:r>
              <a:rPr lang="en-US" sz="1400" dirty="0" smtClean="0"/>
              <a:t> (RASDS </a:t>
            </a:r>
            <a:r>
              <a:rPr lang="en-US" sz="1400" u="sng" dirty="0" smtClean="0">
                <a:solidFill>
                  <a:srgbClr val="FF0000"/>
                </a:solidFill>
              </a:rPr>
              <a:t>311.0-M-1</a:t>
            </a:r>
            <a:r>
              <a:rPr lang="en-US" sz="1400" dirty="0" smtClean="0"/>
              <a:t>)</a:t>
            </a:r>
          </a:p>
          <a:p>
            <a:pPr marL="346075" lvl="1" indent="0">
              <a:buNone/>
            </a:pPr>
            <a:r>
              <a:rPr lang="en-US" sz="1400" dirty="0"/>
              <a:t>Schema—An </a:t>
            </a:r>
            <a:r>
              <a:rPr lang="en-US" sz="1400" u="sng" dirty="0"/>
              <a:t>information model</a:t>
            </a:r>
            <a:r>
              <a:rPr lang="en-US" sz="1400" dirty="0"/>
              <a:t> defined in a document or a database. </a:t>
            </a:r>
            <a:endParaRPr lang="en-US" sz="1400" dirty="0" smtClean="0"/>
          </a:p>
          <a:p>
            <a:pPr marL="346075" lvl="1" indent="0">
              <a:buNone/>
            </a:pPr>
            <a:endParaRPr lang="en-US" sz="1400" u="sng" dirty="0" smtClean="0"/>
          </a:p>
          <a:p>
            <a:pPr marL="346075" lvl="1" indent="0">
              <a:buNone/>
            </a:pPr>
            <a:r>
              <a:rPr lang="en-US" sz="1400" u="sng" dirty="0"/>
              <a:t>information model</a:t>
            </a:r>
            <a:r>
              <a:rPr lang="en-US" sz="1400" dirty="0"/>
              <a:t> </a:t>
            </a:r>
            <a:r>
              <a:rPr lang="en-US" sz="1400" dirty="0" smtClean="0"/>
              <a:t>(</a:t>
            </a:r>
            <a:r>
              <a:rPr lang="en-US" sz="1400" dirty="0">
                <a:solidFill>
                  <a:schemeClr val="dk1"/>
                </a:solidFill>
              </a:rPr>
              <a:t>R</a:t>
            </a:r>
            <a:r>
              <a:rPr lang="en-US" sz="1400" dirty="0"/>
              <a:t>ASIM </a:t>
            </a:r>
            <a:r>
              <a:rPr lang="en-US" sz="1400" dirty="0">
                <a:hlinkClick r:id="rId2"/>
              </a:rPr>
              <a:t>312.0-G-1</a:t>
            </a:r>
            <a:r>
              <a:rPr lang="en-US" sz="1400" dirty="0" smtClean="0"/>
              <a:t>)</a:t>
            </a:r>
            <a:endParaRPr lang="en-US" sz="1400" dirty="0"/>
          </a:p>
          <a:p>
            <a:pPr marL="346075" lvl="1" indent="0">
              <a:buNone/>
            </a:pPr>
            <a:r>
              <a:rPr lang="en-US" sz="1400" dirty="0"/>
              <a:t>Each </a:t>
            </a:r>
            <a:r>
              <a:rPr lang="en-US" sz="1400" dirty="0" smtClean="0"/>
              <a:t>of the </a:t>
            </a:r>
            <a:r>
              <a:rPr lang="en-US" sz="1400" dirty="0"/>
              <a:t>mission-oriented application functions can be instantiated with a common set </a:t>
            </a:r>
            <a:r>
              <a:rPr lang="en-US" sz="1400" dirty="0" smtClean="0"/>
              <a:t>of information </a:t>
            </a:r>
            <a:r>
              <a:rPr lang="en-US" sz="1400" dirty="0"/>
              <a:t>services coupled with </a:t>
            </a:r>
            <a:r>
              <a:rPr lang="en-US" sz="1400" u="sng" dirty="0"/>
              <a:t>information models</a:t>
            </a:r>
            <a:r>
              <a:rPr lang="en-US" sz="1400" dirty="0"/>
              <a:t> for their local deployment. </a:t>
            </a:r>
            <a:r>
              <a:rPr lang="en-US" sz="1400" dirty="0" smtClean="0"/>
              <a:t>These models </a:t>
            </a:r>
            <a:r>
              <a:rPr lang="en-US" sz="1400" dirty="0"/>
              <a:t>dictate the structure, organization, and content of the information objects that </a:t>
            </a:r>
            <a:r>
              <a:rPr lang="en-US" sz="1400" dirty="0" smtClean="0"/>
              <a:t>flow between </a:t>
            </a:r>
            <a:r>
              <a:rPr lang="en-US" sz="1400" dirty="0"/>
              <a:t>the application functions.</a:t>
            </a:r>
            <a:endParaRPr lang="en-US" sz="1400" dirty="0" smtClean="0"/>
          </a:p>
          <a:p>
            <a:pPr marL="346075" lvl="1" indent="0">
              <a:buNone/>
            </a:pPr>
            <a:endParaRPr lang="en-US" sz="1400" u="sng" dirty="0"/>
          </a:p>
          <a:p>
            <a:pPr marL="346075" lvl="1" indent="0">
              <a:buNone/>
            </a:pPr>
            <a:r>
              <a:rPr lang="en-US" sz="1400" u="sng" dirty="0" smtClean="0"/>
              <a:t>data model</a:t>
            </a:r>
            <a:r>
              <a:rPr lang="en-US" sz="1400" dirty="0" smtClean="0"/>
              <a:t> (</a:t>
            </a:r>
            <a:r>
              <a:rPr lang="en-US" sz="1400" dirty="0"/>
              <a:t>RASDS </a:t>
            </a:r>
            <a:r>
              <a:rPr lang="en-US" sz="1400" u="sng" dirty="0">
                <a:solidFill>
                  <a:srgbClr val="FF0000"/>
                </a:solidFill>
              </a:rPr>
              <a:t>311.0-M-1</a:t>
            </a:r>
            <a:r>
              <a:rPr lang="en-US" sz="1400" dirty="0" smtClean="0"/>
              <a:t>)</a:t>
            </a:r>
            <a:endParaRPr lang="en-US" sz="1400" dirty="0"/>
          </a:p>
          <a:p>
            <a:pPr marL="346075" lvl="1" indent="0">
              <a:buNone/>
            </a:pPr>
            <a:r>
              <a:rPr lang="en-US" sz="1400" dirty="0"/>
              <a:t>A </a:t>
            </a:r>
            <a:r>
              <a:rPr lang="en-US" sz="1400" u="sng" dirty="0" smtClean="0"/>
              <a:t>data model</a:t>
            </a:r>
            <a:r>
              <a:rPr lang="en-US" sz="1400" dirty="0" smtClean="0"/>
              <a:t> </a:t>
            </a:r>
            <a:r>
              <a:rPr lang="en-US" sz="1400" dirty="0"/>
              <a:t>is the schema and structure definitions of information in a </a:t>
            </a:r>
            <a:r>
              <a:rPr lang="en-US" sz="1400" dirty="0" smtClean="0"/>
              <a:t>system.</a:t>
            </a:r>
            <a:endParaRPr lang="en-US" sz="1400" dirty="0"/>
          </a:p>
          <a:p>
            <a:pPr marL="346075" lvl="1" indent="0">
              <a:buNone/>
            </a:pPr>
            <a:endParaRPr lang="en-US" sz="1400" u="sng" dirty="0"/>
          </a:p>
          <a:p>
            <a:pPr marL="346075" lvl="1" indent="0">
              <a:buNone/>
            </a:pPr>
            <a:r>
              <a:rPr lang="en-US" sz="1400" u="sng" dirty="0"/>
              <a:t>data </a:t>
            </a:r>
            <a:r>
              <a:rPr lang="en-US" sz="1400" u="sng" dirty="0" smtClean="0"/>
              <a:t>model </a:t>
            </a:r>
            <a:r>
              <a:rPr lang="en-US" sz="1400" dirty="0" smtClean="0"/>
              <a:t>(</a:t>
            </a:r>
            <a:r>
              <a:rPr lang="en-US" sz="1400" dirty="0" smtClean="0">
                <a:solidFill>
                  <a:schemeClr val="dk1"/>
                </a:solidFill>
              </a:rPr>
              <a:t>R</a:t>
            </a:r>
            <a:r>
              <a:rPr lang="en-US" sz="1400" dirty="0" smtClean="0"/>
              <a:t>ASIM </a:t>
            </a:r>
            <a:r>
              <a:rPr lang="en-US" sz="1400" dirty="0">
                <a:hlinkClick r:id="rId2"/>
              </a:rPr>
              <a:t>312.0-G-1</a:t>
            </a:r>
            <a:r>
              <a:rPr lang="en-US" sz="1400" dirty="0"/>
              <a:t>)</a:t>
            </a:r>
          </a:p>
          <a:p>
            <a:pPr marL="346075" lvl="1" indent="0">
              <a:buNone/>
            </a:pPr>
            <a:r>
              <a:rPr lang="en-US" sz="1400" dirty="0"/>
              <a:t>The process of comparing data elements is made much easier if a single </a:t>
            </a:r>
            <a:r>
              <a:rPr lang="en-US" sz="1400" u="sng" dirty="0"/>
              <a:t>data model</a:t>
            </a:r>
            <a:r>
              <a:rPr lang="en-US" sz="1400" dirty="0"/>
              <a:t> (or </a:t>
            </a:r>
            <a:r>
              <a:rPr lang="en-US" sz="1400" dirty="0" err="1" smtClean="0"/>
              <a:t>metamodel</a:t>
            </a:r>
            <a:r>
              <a:rPr lang="en-US" sz="1400" dirty="0" smtClean="0"/>
              <a:t>) is </a:t>
            </a:r>
            <a:r>
              <a:rPr lang="en-US" sz="1400" dirty="0"/>
              <a:t>used to capture </a:t>
            </a:r>
            <a:r>
              <a:rPr lang="en-US" sz="1400" dirty="0" smtClean="0"/>
              <a:t>the domain </a:t>
            </a:r>
            <a:r>
              <a:rPr lang="en-US" sz="1400" u="sng" dirty="0"/>
              <a:t>data models</a:t>
            </a:r>
            <a:r>
              <a:rPr lang="en-US" sz="1400" dirty="0"/>
              <a:t>. It provides a standard notation, </a:t>
            </a:r>
            <a:r>
              <a:rPr lang="en-US" sz="1400" dirty="0" smtClean="0"/>
              <a:t>syntax, and </a:t>
            </a:r>
            <a:r>
              <a:rPr lang="en-US" sz="1400" dirty="0"/>
              <a:t>semantics so that data elements from two </a:t>
            </a:r>
            <a:r>
              <a:rPr lang="en-US" sz="1400" dirty="0" smtClean="0"/>
              <a:t>different domains </a:t>
            </a:r>
            <a:r>
              <a:rPr lang="en-US" sz="1400" dirty="0"/>
              <a:t>can be contrasted </a:t>
            </a:r>
            <a:r>
              <a:rPr lang="en-US" sz="1400" dirty="0" smtClean="0"/>
              <a:t>and compared.</a:t>
            </a:r>
          </a:p>
          <a:p>
            <a:pPr marL="346075" lvl="1" indent="0">
              <a:buNone/>
            </a:pPr>
            <a:r>
              <a:rPr lang="en-US" sz="1400" dirty="0" smtClean="0"/>
              <a:t>Examples </a:t>
            </a:r>
            <a:r>
              <a:rPr lang="en-US" sz="1400" dirty="0"/>
              <a:t>of </a:t>
            </a:r>
            <a:r>
              <a:rPr lang="en-US" sz="1400" u="sng" dirty="0"/>
              <a:t>data model</a:t>
            </a:r>
            <a:r>
              <a:rPr lang="en-US" sz="1400" dirty="0"/>
              <a:t>ing theory include the Entity-Relationship (E-R) Model, the </a:t>
            </a:r>
            <a:r>
              <a:rPr lang="en-US" sz="1400" dirty="0" smtClean="0"/>
              <a:t>UML, and </a:t>
            </a:r>
            <a:r>
              <a:rPr lang="en-US" sz="1400" dirty="0"/>
              <a:t>ontologies based on the Web Ontology Language (OWL)</a:t>
            </a:r>
            <a:r>
              <a:rPr lang="en-US" sz="1400" dirty="0" smtClean="0"/>
              <a:t>.</a:t>
            </a:r>
          </a:p>
          <a:p>
            <a:pPr marL="346075" lvl="1" indent="0">
              <a:buNone/>
            </a:pPr>
            <a:endParaRPr lang="en-US" sz="1400" dirty="0" smtClean="0">
              <a:solidFill>
                <a:srgbClr val="FA0DAA"/>
              </a:solidFill>
            </a:endParaRPr>
          </a:p>
          <a:p>
            <a:pPr marL="346075" lvl="1" indent="0">
              <a:buNone/>
            </a:pPr>
            <a:r>
              <a:rPr lang="en-US" sz="1400" dirty="0" smtClean="0">
                <a:solidFill>
                  <a:srgbClr val="FA0DAA"/>
                </a:solidFill>
              </a:rPr>
              <a:t>Observation</a:t>
            </a:r>
            <a:r>
              <a:rPr lang="en-US" sz="1400" dirty="0">
                <a:solidFill>
                  <a:srgbClr val="FA0DAA"/>
                </a:solidFill>
              </a:rPr>
              <a:t>: RASDS </a:t>
            </a:r>
            <a:r>
              <a:rPr lang="en-US" sz="1400" dirty="0" smtClean="0">
                <a:solidFill>
                  <a:srgbClr val="FA0DAA"/>
                </a:solidFill>
              </a:rPr>
              <a:t>says “info model = schema”.  RASIM says “info model = ‘</a:t>
            </a:r>
            <a:r>
              <a:rPr lang="en-US" sz="1400" dirty="0">
                <a:solidFill>
                  <a:srgbClr val="FA0DAA"/>
                </a:solidFill>
              </a:rPr>
              <a:t>structure, organization, and content of the information </a:t>
            </a:r>
            <a:r>
              <a:rPr lang="en-US" sz="1400" dirty="0" smtClean="0">
                <a:solidFill>
                  <a:srgbClr val="FA0DAA"/>
                </a:solidFill>
              </a:rPr>
              <a:t>objects’”.  These are similar, but RASIM is more specific.  RASDS say “data model = schema &amp; structure definitions”, which sounds a lot like the RASDS info model.  RASIM says “data model = </a:t>
            </a:r>
            <a:r>
              <a:rPr lang="en-US" sz="1400" dirty="0">
                <a:solidFill>
                  <a:srgbClr val="FA0DAA"/>
                </a:solidFill>
              </a:rPr>
              <a:t>standard notation, syntax, and </a:t>
            </a:r>
            <a:r>
              <a:rPr lang="en-US" sz="1400" dirty="0" smtClean="0">
                <a:solidFill>
                  <a:srgbClr val="FA0DAA"/>
                </a:solidFill>
              </a:rPr>
              <a:t>semantics”, which sounds a lot like the RASIM info model in slightly different words.</a:t>
            </a:r>
            <a:endParaRPr lang="en-US" sz="1400" dirty="0">
              <a:solidFill>
                <a:srgbClr val="FA0DAA"/>
              </a:solidFill>
            </a:endParaRPr>
          </a:p>
          <a:p>
            <a:pPr marL="346075" lvl="1" indent="0">
              <a:buNone/>
            </a:pPr>
            <a:endParaRPr lang="en-US" sz="1400" dirty="0" smtClean="0"/>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31 Mar 2015</a:t>
            </a:r>
            <a:endParaRPr lang="en-US" dirty="0"/>
          </a:p>
        </p:txBody>
      </p:sp>
    </p:spTree>
    <p:extLst>
      <p:ext uri="{BB962C8B-B14F-4D97-AF65-F5344CB8AC3E}">
        <p14:creationId xmlns:p14="http://schemas.microsoft.com/office/powerpoint/2010/main" val="6564542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990600"/>
            <a:ext cx="8229600" cy="5486400"/>
          </a:xfrm>
        </p:spPr>
        <p:txBody>
          <a:bodyPr/>
          <a:lstStyle/>
          <a:p>
            <a:pPr marL="346075" lvl="1" indent="0">
              <a:buNone/>
            </a:pPr>
            <a:r>
              <a:rPr lang="en-US" sz="1600" u="sng" dirty="0" smtClean="0"/>
              <a:t>information object</a:t>
            </a:r>
            <a:r>
              <a:rPr lang="en-US" sz="1600" dirty="0" smtClean="0"/>
              <a:t> (RASDS </a:t>
            </a:r>
            <a:r>
              <a:rPr lang="en-US" sz="1600" u="sng" dirty="0" smtClean="0">
                <a:solidFill>
                  <a:srgbClr val="FF0000"/>
                </a:solidFill>
              </a:rPr>
              <a:t>311.0-M-1</a:t>
            </a:r>
            <a:r>
              <a:rPr lang="en-US" sz="1600" dirty="0" smtClean="0"/>
              <a:t>)</a:t>
            </a:r>
          </a:p>
          <a:p>
            <a:pPr marL="346075" lvl="1" indent="0">
              <a:buNone/>
            </a:pPr>
            <a:r>
              <a:rPr lang="en-US" sz="1600" u="sng" dirty="0"/>
              <a:t>Information </a:t>
            </a:r>
            <a:r>
              <a:rPr lang="en-US" sz="1600" u="sng" dirty="0" smtClean="0"/>
              <a:t>object</a:t>
            </a:r>
            <a:r>
              <a:rPr lang="en-US" sz="1600" dirty="0" smtClean="0"/>
              <a:t>—Data</a:t>
            </a:r>
            <a:r>
              <a:rPr lang="en-US" sz="1600" dirty="0"/>
              <a:t>, along with the necessary structure and syntax to </a:t>
            </a:r>
            <a:r>
              <a:rPr lang="en-US" sz="1600" dirty="0" smtClean="0"/>
              <a:t>allow interpretation </a:t>
            </a:r>
            <a:r>
              <a:rPr lang="en-US" sz="1600" dirty="0"/>
              <a:t>and use of that data; </a:t>
            </a:r>
            <a:r>
              <a:rPr lang="en-US" sz="1600" dirty="0" smtClean="0"/>
              <a:t>may also </a:t>
            </a:r>
            <a:r>
              <a:rPr lang="en-US" sz="1600" dirty="0"/>
              <a:t>have associated metadata, including </a:t>
            </a:r>
            <a:r>
              <a:rPr lang="en-US" sz="1600" dirty="0" smtClean="0"/>
              <a:t>the relationships among </a:t>
            </a:r>
            <a:r>
              <a:rPr lang="en-US" sz="1600" dirty="0"/>
              <a:t>Data Objects, rules for their use and </a:t>
            </a:r>
            <a:r>
              <a:rPr lang="en-US" sz="1600" dirty="0" smtClean="0"/>
              <a:t>transformation, and </a:t>
            </a:r>
            <a:r>
              <a:rPr lang="en-US" sz="1600" dirty="0"/>
              <a:t>policies </a:t>
            </a:r>
            <a:r>
              <a:rPr lang="en-US" sz="1600" dirty="0" smtClean="0"/>
              <a:t>on access</a:t>
            </a:r>
            <a:r>
              <a:rPr lang="en-US" sz="1600" dirty="0"/>
              <a:t>. </a:t>
            </a:r>
            <a:endParaRPr lang="en-US" sz="1600" dirty="0" smtClean="0"/>
          </a:p>
          <a:p>
            <a:pPr marL="346075" lvl="1" indent="0">
              <a:buNone/>
            </a:pPr>
            <a:endParaRPr lang="en-US" sz="1600" u="sng" dirty="0" smtClean="0"/>
          </a:p>
          <a:p>
            <a:pPr marL="346075" lvl="1" indent="0">
              <a:buNone/>
            </a:pPr>
            <a:r>
              <a:rPr lang="en-US" sz="1600" u="sng" dirty="0"/>
              <a:t>information object</a:t>
            </a:r>
            <a:r>
              <a:rPr lang="en-US" sz="1600" dirty="0"/>
              <a:t> </a:t>
            </a:r>
            <a:r>
              <a:rPr lang="en-US" sz="1600" dirty="0" smtClean="0"/>
              <a:t>(</a:t>
            </a:r>
            <a:r>
              <a:rPr lang="en-US" sz="1600" dirty="0">
                <a:solidFill>
                  <a:schemeClr val="dk1"/>
                </a:solidFill>
              </a:rPr>
              <a:t>R</a:t>
            </a:r>
            <a:r>
              <a:rPr lang="en-US" sz="1600" dirty="0"/>
              <a:t>ASIM </a:t>
            </a:r>
            <a:r>
              <a:rPr lang="en-US" sz="1600" dirty="0">
                <a:hlinkClick r:id="rId2"/>
              </a:rPr>
              <a:t>312.0-G-1</a:t>
            </a:r>
            <a:r>
              <a:rPr lang="en-US" sz="1600" dirty="0" smtClean="0"/>
              <a:t>)</a:t>
            </a:r>
            <a:endParaRPr lang="en-US" sz="1600" dirty="0"/>
          </a:p>
          <a:p>
            <a:pPr marL="346075" lvl="1" indent="0">
              <a:buNone/>
            </a:pPr>
            <a:r>
              <a:rPr lang="en-US" sz="1600" dirty="0"/>
              <a:t>An </a:t>
            </a:r>
            <a:r>
              <a:rPr lang="en-US" sz="1600" dirty="0" smtClean="0"/>
              <a:t>application </a:t>
            </a:r>
            <a:r>
              <a:rPr lang="en-US" sz="1600" u="sng" dirty="0" smtClean="0"/>
              <a:t>information </a:t>
            </a:r>
            <a:r>
              <a:rPr lang="en-US" sz="1600" u="sng" dirty="0"/>
              <a:t>object</a:t>
            </a:r>
            <a:r>
              <a:rPr lang="en-US" sz="1600" dirty="0"/>
              <a:t> is an independent, flexible model of the data and corresponding </a:t>
            </a:r>
            <a:r>
              <a:rPr lang="en-US" sz="1600" dirty="0" smtClean="0"/>
              <a:t>metadata in an information </a:t>
            </a:r>
            <a:r>
              <a:rPr lang="en-US" sz="1600" dirty="0"/>
              <a:t>system, and is meant to be reusable across </a:t>
            </a:r>
            <a:r>
              <a:rPr lang="en-US" sz="1600" dirty="0" smtClean="0"/>
              <a:t>many information system </a:t>
            </a:r>
            <a:r>
              <a:rPr lang="en-US" sz="1600" dirty="0"/>
              <a:t>domains. The </a:t>
            </a:r>
            <a:r>
              <a:rPr lang="en-US" sz="1600" u="sng" dirty="0"/>
              <a:t>information object</a:t>
            </a:r>
            <a:r>
              <a:rPr lang="en-US" sz="1600" dirty="0"/>
              <a:t> </a:t>
            </a:r>
            <a:r>
              <a:rPr lang="en-US" sz="1600" dirty="0" smtClean="0"/>
              <a:t>is composed </a:t>
            </a:r>
            <a:r>
              <a:rPr lang="en-US" sz="1600" dirty="0"/>
              <a:t>of a data object—a sequence of bits responsible </a:t>
            </a:r>
            <a:r>
              <a:rPr lang="en-US" sz="1600" dirty="0" smtClean="0"/>
              <a:t>for physically </a:t>
            </a:r>
            <a:r>
              <a:rPr lang="en-US" sz="1600" dirty="0"/>
              <a:t>representing data, and a metadata object</a:t>
            </a:r>
            <a:endParaRPr lang="en-US" sz="1600" dirty="0" smtClean="0"/>
          </a:p>
          <a:p>
            <a:pPr marL="346075" lvl="1" indent="0">
              <a:buNone/>
            </a:pPr>
            <a:endParaRPr lang="en-US" sz="1600" u="sng" dirty="0"/>
          </a:p>
          <a:p>
            <a:pPr marL="346075" lvl="1" indent="0">
              <a:buNone/>
            </a:pPr>
            <a:r>
              <a:rPr lang="en-US" sz="1600" u="sng" dirty="0" smtClean="0"/>
              <a:t>data </a:t>
            </a:r>
            <a:r>
              <a:rPr lang="en-US" sz="1600" u="sng" dirty="0"/>
              <a:t>object</a:t>
            </a:r>
            <a:r>
              <a:rPr lang="en-US" sz="1600" dirty="0"/>
              <a:t> </a:t>
            </a:r>
            <a:r>
              <a:rPr lang="en-US" sz="1600" dirty="0" smtClean="0"/>
              <a:t>(</a:t>
            </a:r>
            <a:r>
              <a:rPr lang="en-US" sz="1600" dirty="0"/>
              <a:t>RASDS </a:t>
            </a:r>
            <a:r>
              <a:rPr lang="en-US" sz="1600" u="sng" dirty="0">
                <a:solidFill>
                  <a:srgbClr val="FF0000"/>
                </a:solidFill>
              </a:rPr>
              <a:t>311.0-M-1</a:t>
            </a:r>
            <a:r>
              <a:rPr lang="en-US" sz="1600" dirty="0" smtClean="0"/>
              <a:t>)</a:t>
            </a:r>
            <a:endParaRPr lang="en-US" sz="1600" dirty="0"/>
          </a:p>
          <a:p>
            <a:pPr marL="346075" lvl="1" indent="0">
              <a:buNone/>
            </a:pPr>
            <a:r>
              <a:rPr lang="en-US" sz="1600" u="sng" dirty="0"/>
              <a:t>Data </a:t>
            </a:r>
            <a:r>
              <a:rPr lang="en-US" sz="1600" u="sng" dirty="0" smtClean="0"/>
              <a:t>objects</a:t>
            </a:r>
            <a:r>
              <a:rPr lang="en-US" sz="1600" dirty="0" smtClean="0"/>
              <a:t> </a:t>
            </a:r>
            <a:r>
              <a:rPr lang="en-US" sz="1600" dirty="0"/>
              <a:t>are the basic </a:t>
            </a:r>
            <a:r>
              <a:rPr lang="en-US" sz="1600" dirty="0" smtClean="0"/>
              <a:t>information </a:t>
            </a:r>
            <a:r>
              <a:rPr lang="en-US" sz="1600" dirty="0"/>
              <a:t>objects, either physical or digital.</a:t>
            </a:r>
          </a:p>
          <a:p>
            <a:pPr marL="346075" lvl="1" indent="0">
              <a:buNone/>
            </a:pPr>
            <a:endParaRPr lang="en-US" sz="1600" u="sng" dirty="0"/>
          </a:p>
          <a:p>
            <a:pPr marL="346075" lvl="1" indent="0">
              <a:buNone/>
            </a:pPr>
            <a:r>
              <a:rPr lang="en-US" sz="1600" u="sng" dirty="0"/>
              <a:t>data object</a:t>
            </a:r>
            <a:r>
              <a:rPr lang="en-US" sz="1600" dirty="0"/>
              <a:t> </a:t>
            </a:r>
            <a:r>
              <a:rPr lang="en-US" sz="1600" dirty="0" smtClean="0"/>
              <a:t>(</a:t>
            </a:r>
            <a:r>
              <a:rPr lang="en-US" sz="1600" dirty="0" smtClean="0">
                <a:solidFill>
                  <a:schemeClr val="dk1"/>
                </a:solidFill>
              </a:rPr>
              <a:t>R</a:t>
            </a:r>
            <a:r>
              <a:rPr lang="en-US" sz="1600" dirty="0" smtClean="0"/>
              <a:t>ASIM </a:t>
            </a:r>
            <a:r>
              <a:rPr lang="en-US" sz="1600" dirty="0">
                <a:hlinkClick r:id="rId2"/>
              </a:rPr>
              <a:t>312.0-G-1</a:t>
            </a:r>
            <a:r>
              <a:rPr lang="en-US" sz="1600" dirty="0"/>
              <a:t>)</a:t>
            </a:r>
          </a:p>
          <a:p>
            <a:pPr marL="346075" lvl="1" indent="0">
              <a:buNone/>
            </a:pPr>
            <a:r>
              <a:rPr lang="en-US" sz="1600" u="sng" dirty="0"/>
              <a:t>Data objects</a:t>
            </a:r>
            <a:r>
              <a:rPr lang="en-US" sz="1600" dirty="0"/>
              <a:t> are either physical objects or digital </a:t>
            </a:r>
            <a:r>
              <a:rPr lang="en-US" sz="1600" dirty="0" smtClean="0"/>
              <a:t>objects</a:t>
            </a:r>
            <a:r>
              <a:rPr lang="en-US" sz="1600" dirty="0" smtClean="0"/>
              <a:t>.</a:t>
            </a:r>
          </a:p>
          <a:p>
            <a:pPr marL="346075" lvl="1" indent="0">
              <a:buNone/>
            </a:pPr>
            <a:endParaRPr lang="en-US" sz="1600" dirty="0"/>
          </a:p>
          <a:p>
            <a:pPr marL="346075" lvl="1" indent="0">
              <a:buNone/>
            </a:pPr>
            <a:r>
              <a:rPr lang="en-US" sz="1600" dirty="0">
                <a:solidFill>
                  <a:srgbClr val="FA0DAA"/>
                </a:solidFill>
              </a:rPr>
              <a:t>Observation: RASDS says “info </a:t>
            </a:r>
            <a:r>
              <a:rPr lang="en-US" sz="1600" dirty="0" smtClean="0">
                <a:solidFill>
                  <a:srgbClr val="FA0DAA"/>
                </a:solidFill>
              </a:rPr>
              <a:t>object = </a:t>
            </a:r>
            <a:r>
              <a:rPr lang="en-US" sz="1600" dirty="0">
                <a:solidFill>
                  <a:srgbClr val="FA0DAA"/>
                </a:solidFill>
              </a:rPr>
              <a:t>d</a:t>
            </a:r>
            <a:r>
              <a:rPr lang="en-US" sz="1600" dirty="0" smtClean="0">
                <a:solidFill>
                  <a:srgbClr val="FA0DAA"/>
                </a:solidFill>
              </a:rPr>
              <a:t>ata, plus structure &amp; syntax”, and then folds in other aspects such as metadata, relationships, rules.  </a:t>
            </a:r>
            <a:r>
              <a:rPr lang="en-US" sz="1600" dirty="0">
                <a:solidFill>
                  <a:srgbClr val="FA0DAA"/>
                </a:solidFill>
              </a:rPr>
              <a:t>RASIM says “info </a:t>
            </a:r>
            <a:r>
              <a:rPr lang="en-US" sz="1600" dirty="0" smtClean="0">
                <a:solidFill>
                  <a:srgbClr val="FA0DAA"/>
                </a:solidFill>
              </a:rPr>
              <a:t>object = ‘independent flexible model of data and metadata’</a:t>
            </a:r>
            <a:r>
              <a:rPr lang="en-US" sz="1600" dirty="0">
                <a:solidFill>
                  <a:srgbClr val="FA0DAA"/>
                </a:solidFill>
              </a:rPr>
              <a:t>”.  These are similar, but RASIM is more specific.  RASDS say “data </a:t>
            </a:r>
            <a:r>
              <a:rPr lang="en-US" sz="1600" dirty="0" smtClean="0">
                <a:solidFill>
                  <a:srgbClr val="FA0DAA"/>
                </a:solidFill>
              </a:rPr>
              <a:t>object = info objects”</a:t>
            </a:r>
            <a:r>
              <a:rPr lang="en-US" sz="1600" dirty="0">
                <a:solidFill>
                  <a:srgbClr val="FA0DAA"/>
                </a:solidFill>
              </a:rPr>
              <a:t>, which </a:t>
            </a:r>
            <a:r>
              <a:rPr lang="en-US" sz="1600" dirty="0" smtClean="0">
                <a:solidFill>
                  <a:srgbClr val="FA0DAA"/>
                </a:solidFill>
              </a:rPr>
              <a:t>is circular.  </a:t>
            </a:r>
            <a:r>
              <a:rPr lang="en-US" sz="1600" dirty="0">
                <a:solidFill>
                  <a:srgbClr val="FA0DAA"/>
                </a:solidFill>
              </a:rPr>
              <a:t>RASIM says “data </a:t>
            </a:r>
            <a:r>
              <a:rPr lang="en-US" sz="1600" dirty="0" smtClean="0">
                <a:solidFill>
                  <a:srgbClr val="FA0DAA"/>
                </a:solidFill>
              </a:rPr>
              <a:t>objects = physical or digital objects”.</a:t>
            </a:r>
            <a:endParaRPr lang="en-US" sz="1600" dirty="0">
              <a:solidFill>
                <a:srgbClr val="FA0DAA"/>
              </a:solidFill>
            </a:endParaRPr>
          </a:p>
          <a:p>
            <a:pPr marL="346075" lvl="1" indent="0">
              <a:buNone/>
            </a:pPr>
            <a:endParaRPr lang="en-US" sz="1600" dirty="0"/>
          </a:p>
          <a:p>
            <a:pPr marL="346075" lvl="1" indent="0">
              <a:buNone/>
            </a:pPr>
            <a:endParaRPr lang="en-US" sz="1600" dirty="0" smtClean="0"/>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31 Mar 2015</a:t>
            </a:r>
            <a:endParaRPr lang="en-US" dirty="0"/>
          </a:p>
        </p:txBody>
      </p:sp>
    </p:spTree>
    <p:extLst>
      <p:ext uri="{BB962C8B-B14F-4D97-AF65-F5344CB8AC3E}">
        <p14:creationId xmlns:p14="http://schemas.microsoft.com/office/powerpoint/2010/main" val="26674401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04" t="29479" r="14679" b="19756"/>
          <a:stretch/>
        </p:blipFill>
        <p:spPr bwMode="auto">
          <a:xfrm>
            <a:off x="4012980" y="1433385"/>
            <a:ext cx="3759420" cy="1462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531" t="16071" r="22344" b="1428"/>
          <a:stretch/>
        </p:blipFill>
        <p:spPr bwMode="auto">
          <a:xfrm>
            <a:off x="4021836" y="3345524"/>
            <a:ext cx="3826764" cy="305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57200" y="990600"/>
            <a:ext cx="3124200" cy="5632312"/>
          </a:xfrm>
          <a:prstGeom prst="rect">
            <a:avLst/>
          </a:prstGeom>
        </p:spPr>
        <p:txBody>
          <a:bodyPr wrap="square">
            <a:spAutoFit/>
          </a:bodyPr>
          <a:lstStyle/>
          <a:p>
            <a:r>
              <a:rPr lang="en-US" sz="1800" dirty="0" smtClean="0">
                <a:solidFill>
                  <a:srgbClr val="FA0DAA"/>
                </a:solidFill>
              </a:rPr>
              <a:t>Discussion:</a:t>
            </a:r>
          </a:p>
          <a:p>
            <a:endParaRPr lang="en-US" sz="1800" dirty="0">
              <a:solidFill>
                <a:srgbClr val="FA0DAA"/>
              </a:solidFill>
            </a:endParaRPr>
          </a:p>
          <a:p>
            <a:r>
              <a:rPr lang="en-US" sz="1800" dirty="0" smtClean="0">
                <a:solidFill>
                  <a:srgbClr val="FA0DAA"/>
                </a:solidFill>
              </a:rPr>
              <a:t>This RASDS diagram states that </a:t>
            </a:r>
            <a:r>
              <a:rPr lang="en-US" sz="1800" dirty="0" smtClean="0">
                <a:solidFill>
                  <a:srgbClr val="FA0DAA"/>
                </a:solidFill>
              </a:rPr>
              <a:t>Information Models and the Information Objects that comprise them and the relationships between the Information Objects comprise a higher level of abstraction than Data Models and Data Object.</a:t>
            </a:r>
          </a:p>
          <a:p>
            <a:endParaRPr lang="en-US" sz="1800" dirty="0">
              <a:solidFill>
                <a:srgbClr val="FA0DAA"/>
              </a:solidFill>
            </a:endParaRPr>
          </a:p>
          <a:p>
            <a:r>
              <a:rPr lang="en-US" sz="1800" dirty="0" smtClean="0">
                <a:solidFill>
                  <a:srgbClr val="FA0DAA"/>
                </a:solidFill>
              </a:rPr>
              <a:t>This RASIM diagram states that </a:t>
            </a:r>
            <a:r>
              <a:rPr lang="en-US" sz="1800" dirty="0" smtClean="0">
                <a:solidFill>
                  <a:srgbClr val="FA0DAA"/>
                </a:solidFill>
              </a:rPr>
              <a:t>an Information Model is an instance of a Data Model</a:t>
            </a:r>
            <a:r>
              <a:rPr lang="en-US" sz="1800" dirty="0" smtClean="0">
                <a:solidFill>
                  <a:srgbClr val="FA0DAA"/>
                </a:solidFill>
              </a:rPr>
              <a:t>.  This is the opposite of what RASDS states.</a:t>
            </a:r>
            <a:endParaRPr lang="en-US" sz="1800" dirty="0" smtClean="0">
              <a:solidFill>
                <a:srgbClr val="FA0DAA"/>
              </a:solidFill>
            </a:endParaRPr>
          </a:p>
          <a:p>
            <a:endParaRPr lang="en-US" sz="1800" dirty="0"/>
          </a:p>
        </p:txBody>
      </p:sp>
      <p:sp>
        <p:nvSpPr>
          <p:cNvPr id="9" name="TextBox 8"/>
          <p:cNvSpPr txBox="1"/>
          <p:nvPr/>
        </p:nvSpPr>
        <p:spPr>
          <a:xfrm>
            <a:off x="3886200" y="990600"/>
            <a:ext cx="1219200" cy="400110"/>
          </a:xfrm>
          <a:prstGeom prst="rect">
            <a:avLst/>
          </a:prstGeom>
          <a:noFill/>
        </p:spPr>
        <p:txBody>
          <a:bodyPr wrap="square" rtlCol="0">
            <a:spAutoFit/>
          </a:bodyPr>
          <a:lstStyle/>
          <a:p>
            <a:r>
              <a:rPr lang="en-US" sz="2000" dirty="0" smtClean="0"/>
              <a:t>RASDS</a:t>
            </a:r>
            <a:endParaRPr lang="en-US" sz="2000" dirty="0"/>
          </a:p>
        </p:txBody>
      </p:sp>
      <p:sp>
        <p:nvSpPr>
          <p:cNvPr id="10" name="TextBox 9"/>
          <p:cNvSpPr txBox="1"/>
          <p:nvPr/>
        </p:nvSpPr>
        <p:spPr>
          <a:xfrm>
            <a:off x="4038600" y="2945414"/>
            <a:ext cx="1219200" cy="400110"/>
          </a:xfrm>
          <a:prstGeom prst="rect">
            <a:avLst/>
          </a:prstGeom>
          <a:noFill/>
        </p:spPr>
        <p:txBody>
          <a:bodyPr wrap="square" rtlCol="0">
            <a:spAutoFit/>
          </a:bodyPr>
          <a:lstStyle/>
          <a:p>
            <a:r>
              <a:rPr lang="en-US" sz="2000" dirty="0" smtClean="0"/>
              <a:t>RASIM</a:t>
            </a:r>
            <a:endParaRPr lang="en-US" sz="2000" dirty="0"/>
          </a:p>
        </p:txBody>
      </p:sp>
      <p:sp>
        <p:nvSpPr>
          <p:cNvPr id="3" name="Date Placeholder 2"/>
          <p:cNvSpPr>
            <a:spLocks noGrp="1"/>
          </p:cNvSpPr>
          <p:nvPr>
            <p:ph type="dt" sz="half" idx="10"/>
          </p:nvPr>
        </p:nvSpPr>
        <p:spPr>
          <a:xfrm>
            <a:off x="0" y="6553200"/>
            <a:ext cx="1731963" cy="268288"/>
          </a:xfrm>
        </p:spPr>
        <p:txBody>
          <a:bodyPr/>
          <a:lstStyle/>
          <a:p>
            <a:pPr>
              <a:defRPr/>
            </a:pPr>
            <a:r>
              <a:rPr lang="en-US" smtClean="0"/>
              <a:t>31 Mar 2015</a:t>
            </a:r>
            <a:endParaRPr lang="en-US" dirty="0"/>
          </a:p>
        </p:txBody>
      </p:sp>
    </p:spTree>
    <p:extLst>
      <p:ext uri="{BB962C8B-B14F-4D97-AF65-F5344CB8AC3E}">
        <p14:creationId xmlns:p14="http://schemas.microsoft.com/office/powerpoint/2010/main" val="9349088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 </a:t>
            </a:r>
            <a:r>
              <a:rPr lang="en-US" dirty="0"/>
              <a:t>Sketch of </a:t>
            </a:r>
            <a:r>
              <a:rPr lang="en-US" dirty="0" smtClean="0"/>
              <a:t>“Information and Data” </a:t>
            </a:r>
            <a:r>
              <a:rPr lang="en-US" dirty="0"/>
              <a:t>ontology</a:t>
            </a:r>
          </a:p>
        </p:txBody>
      </p:sp>
      <p:sp>
        <p:nvSpPr>
          <p:cNvPr id="8" name="Rectangle 7"/>
          <p:cNvSpPr/>
          <p:nvPr/>
        </p:nvSpPr>
        <p:spPr>
          <a:xfrm>
            <a:off x="457200" y="3660100"/>
            <a:ext cx="8001000" cy="2893100"/>
          </a:xfrm>
          <a:prstGeom prst="rect">
            <a:avLst/>
          </a:prstGeom>
        </p:spPr>
        <p:txBody>
          <a:bodyPr wrap="square">
            <a:spAutoFit/>
          </a:bodyPr>
          <a:lstStyle/>
          <a:p>
            <a:r>
              <a:rPr lang="en-US" sz="1400" dirty="0" smtClean="0"/>
              <a:t>In </a:t>
            </a:r>
            <a:r>
              <a:rPr lang="en-US" sz="1400" dirty="0"/>
              <a:t>accordance with the Internet Research Task Force (</a:t>
            </a:r>
            <a:r>
              <a:rPr lang="en-US" sz="1400" dirty="0" smtClean="0"/>
              <a:t>IRTF) </a:t>
            </a:r>
            <a:r>
              <a:rPr lang="en-US" sz="1400" dirty="0" smtClean="0">
                <a:hlinkClick r:id="rId2"/>
              </a:rPr>
              <a:t>https</a:t>
            </a:r>
            <a:r>
              <a:rPr lang="en-US" sz="1400" dirty="0">
                <a:hlinkClick r:id="rId2"/>
              </a:rPr>
              <a:t>://tools.ietf.org/html/rfc3444</a:t>
            </a:r>
            <a:endParaRPr lang="en-US" sz="1400" dirty="0"/>
          </a:p>
          <a:p>
            <a:endParaRPr lang="en-US" sz="1400" dirty="0"/>
          </a:p>
          <a:p>
            <a:r>
              <a:rPr lang="en-US" sz="1400" dirty="0" smtClean="0"/>
              <a:t>“The </a:t>
            </a:r>
            <a:r>
              <a:rPr lang="en-US" sz="1400" dirty="0"/>
              <a:t>main purpose of an IM is to model </a:t>
            </a:r>
            <a:r>
              <a:rPr lang="en-US" sz="1400" dirty="0" smtClean="0"/>
              <a:t>managed objects </a:t>
            </a:r>
            <a:r>
              <a:rPr lang="en-US" sz="1400" dirty="0"/>
              <a:t>at a </a:t>
            </a:r>
            <a:r>
              <a:rPr lang="en-US" sz="1400" dirty="0" smtClean="0"/>
              <a:t>conceptual level</a:t>
            </a:r>
            <a:r>
              <a:rPr lang="en-US" sz="1400" dirty="0"/>
              <a:t>, independent of any specific </a:t>
            </a:r>
            <a:r>
              <a:rPr lang="en-US" sz="1400" dirty="0" smtClean="0"/>
              <a:t>implementations. </a:t>
            </a:r>
            <a:endParaRPr lang="en-US" sz="1400" dirty="0"/>
          </a:p>
          <a:p>
            <a:r>
              <a:rPr lang="en-US" sz="1400" dirty="0" smtClean="0"/>
              <a:t>DMs</a:t>
            </a:r>
            <a:r>
              <a:rPr lang="en-US" sz="1400" dirty="0"/>
              <a:t>, conversely, are defined at a lower level of abstraction </a:t>
            </a:r>
            <a:r>
              <a:rPr lang="en-US" sz="1400" dirty="0" smtClean="0"/>
              <a:t>and include </a:t>
            </a:r>
            <a:r>
              <a:rPr lang="en-US" sz="1400" dirty="0"/>
              <a:t>many details.  They are intended for </a:t>
            </a:r>
            <a:r>
              <a:rPr lang="en-US" sz="1400" dirty="0" err="1"/>
              <a:t>implementors</a:t>
            </a:r>
            <a:r>
              <a:rPr lang="en-US" sz="1400" dirty="0"/>
              <a:t> and </a:t>
            </a:r>
            <a:r>
              <a:rPr lang="en-US" sz="1400" dirty="0" smtClean="0"/>
              <a:t>include protocol-specific </a:t>
            </a:r>
            <a:r>
              <a:rPr lang="en-US" sz="1400" dirty="0"/>
              <a:t>constructs</a:t>
            </a:r>
            <a:r>
              <a:rPr lang="en-US" sz="1400" dirty="0" smtClean="0"/>
              <a:t>.”</a:t>
            </a:r>
          </a:p>
          <a:p>
            <a:endParaRPr lang="en-US" sz="1400" dirty="0"/>
          </a:p>
          <a:p>
            <a:r>
              <a:rPr lang="en-US" sz="1400" dirty="0" smtClean="0"/>
              <a:t>Note that “object” on this diagram corresponds to the concept of “class” in object-oriented modeling</a:t>
            </a:r>
            <a:r>
              <a:rPr lang="en-US" sz="1400" dirty="0" smtClean="0"/>
              <a:t>.</a:t>
            </a:r>
          </a:p>
          <a:p>
            <a:endParaRPr lang="en-US" sz="1400" dirty="0"/>
          </a:p>
          <a:p>
            <a:r>
              <a:rPr lang="en-US" sz="1400" dirty="0">
                <a:solidFill>
                  <a:srgbClr val="FA0DAA"/>
                </a:solidFill>
              </a:rPr>
              <a:t>Observation: </a:t>
            </a:r>
            <a:r>
              <a:rPr lang="en-US" sz="1400" dirty="0" smtClean="0">
                <a:solidFill>
                  <a:srgbClr val="FA0DAA"/>
                </a:solidFill>
              </a:rPr>
              <a:t>This definition is very close to the RASDS diagram, but the RASDS definitions are not as crisp.  It is different from the RASIM definitions which reverse the ordering.</a:t>
            </a:r>
            <a:endParaRPr lang="en-US" sz="1400" dirty="0" smtClean="0"/>
          </a:p>
          <a:p>
            <a:endParaRPr lang="en-US" sz="1400" dirty="0"/>
          </a:p>
        </p:txBody>
      </p:sp>
      <p:pic>
        <p:nvPicPr>
          <p:cNvPr id="962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25" t="12722" r="14679" b="17309"/>
          <a:stretch/>
        </p:blipFill>
        <p:spPr bwMode="auto">
          <a:xfrm>
            <a:off x="1602321" y="781015"/>
            <a:ext cx="5712879" cy="2879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a:xfrm>
            <a:off x="0" y="6553200"/>
            <a:ext cx="1731963" cy="268288"/>
          </a:xfrm>
        </p:spPr>
        <p:txBody>
          <a:bodyPr/>
          <a:lstStyle/>
          <a:p>
            <a:pPr>
              <a:defRPr/>
            </a:pPr>
            <a:r>
              <a:rPr lang="en-US" smtClean="0"/>
              <a:t>31 Mar 2015</a:t>
            </a:r>
            <a:endParaRPr lang="en-US" dirty="0"/>
          </a:p>
        </p:txBody>
      </p:sp>
    </p:spTree>
    <p:extLst>
      <p:ext uri="{BB962C8B-B14F-4D97-AF65-F5344CB8AC3E}">
        <p14:creationId xmlns:p14="http://schemas.microsoft.com/office/powerpoint/2010/main" val="25636447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1600" u="sng" dirty="0"/>
              <a:t>data object</a:t>
            </a:r>
            <a:r>
              <a:rPr lang="en-US" sz="1600" dirty="0"/>
              <a:t> </a:t>
            </a:r>
            <a:r>
              <a:rPr lang="en-US" sz="1200" dirty="0" smtClean="0"/>
              <a:t>(SDSO SFDU: SIA </a:t>
            </a:r>
            <a:r>
              <a:rPr lang="en-US" sz="1200" dirty="0" smtClean="0">
                <a:hlinkClick r:id="rId2"/>
              </a:rPr>
              <a:t>610.0</a:t>
            </a:r>
            <a:r>
              <a:rPr lang="en-US" sz="1200" dirty="0">
                <a:hlinkClick r:id="rId2"/>
              </a:rPr>
              <a:t>‑G‑</a:t>
            </a:r>
            <a:r>
              <a:rPr lang="en-US" sz="1200" dirty="0" smtClean="0">
                <a:hlinkClick r:id="rId2"/>
              </a:rPr>
              <a:t>5</a:t>
            </a:r>
            <a:r>
              <a:rPr lang="en-US" sz="1200" dirty="0" smtClean="0"/>
              <a:t>; SFDU: SCR </a:t>
            </a:r>
            <a:r>
              <a:rPr lang="en-US" sz="1200" dirty="0" smtClean="0">
                <a:hlinkClick r:id="rId3"/>
              </a:rPr>
              <a:t>620.0</a:t>
            </a:r>
            <a:r>
              <a:rPr lang="en-US" sz="1200" dirty="0">
                <a:hlinkClick r:id="rId3"/>
              </a:rPr>
              <a:t>‑B‑</a:t>
            </a:r>
            <a:r>
              <a:rPr lang="en-US" sz="1200" dirty="0" smtClean="0">
                <a:hlinkClick r:id="rId3"/>
              </a:rPr>
              <a:t>2</a:t>
            </a:r>
            <a:r>
              <a:rPr lang="en-US" sz="1200" dirty="0" smtClean="0"/>
              <a:t>; </a:t>
            </a:r>
            <a:r>
              <a:rPr lang="en-US" sz="1200" dirty="0"/>
              <a:t>SFDU: </a:t>
            </a:r>
            <a:r>
              <a:rPr lang="en-US" sz="1200" dirty="0" smtClean="0"/>
              <a:t>T </a:t>
            </a:r>
            <a:r>
              <a:rPr lang="en-US" sz="1200" dirty="0">
                <a:hlinkClick r:id="rId4"/>
              </a:rPr>
              <a:t>621.0‑G‑</a:t>
            </a:r>
            <a:r>
              <a:rPr lang="en-US" sz="1200" dirty="0" smtClean="0">
                <a:hlinkClick r:id="rId4"/>
              </a:rPr>
              <a:t>1</a:t>
            </a:r>
            <a:r>
              <a:rPr lang="en-US" sz="1200" dirty="0" smtClean="0"/>
              <a:t>)</a:t>
            </a:r>
            <a:endParaRPr lang="en-US" sz="1600" dirty="0" smtClean="0"/>
          </a:p>
          <a:p>
            <a:pPr marL="346075" lvl="1" indent="0">
              <a:buNone/>
            </a:pPr>
            <a:r>
              <a:rPr lang="en-US" sz="1600" dirty="0"/>
              <a:t>A collection of data elements that are aggregated for or by a specific application.</a:t>
            </a:r>
          </a:p>
          <a:p>
            <a:pPr marL="346075" lvl="1" indent="0">
              <a:buNone/>
            </a:pPr>
            <a:endParaRPr lang="en-US" sz="1600" dirty="0" smtClean="0"/>
          </a:p>
          <a:p>
            <a:pPr marL="346075" lvl="1" indent="0">
              <a:buNone/>
            </a:pPr>
            <a:r>
              <a:rPr lang="en-US" sz="1600" u="sng" dirty="0" smtClean="0"/>
              <a:t>data </a:t>
            </a:r>
            <a:r>
              <a:rPr lang="en-US" sz="1600" u="sng" dirty="0"/>
              <a:t>object</a:t>
            </a:r>
            <a:r>
              <a:rPr lang="en-US" sz="1600" dirty="0"/>
              <a:t> </a:t>
            </a:r>
            <a:r>
              <a:rPr lang="en-US" sz="1600" dirty="0" smtClean="0"/>
              <a:t>(</a:t>
            </a:r>
            <a:r>
              <a:rPr lang="en-US" sz="1600" dirty="0"/>
              <a:t>RASDS </a:t>
            </a:r>
            <a:r>
              <a:rPr lang="en-US" sz="1600" u="sng" dirty="0">
                <a:solidFill>
                  <a:srgbClr val="FF0000"/>
                </a:solidFill>
              </a:rPr>
              <a:t>311.0-M-1</a:t>
            </a:r>
            <a:r>
              <a:rPr lang="en-US" sz="1600" dirty="0" smtClean="0"/>
              <a:t>)</a:t>
            </a:r>
            <a:endParaRPr lang="en-US" sz="1600" dirty="0"/>
          </a:p>
          <a:p>
            <a:pPr marL="346075" lvl="1" indent="0">
              <a:buNone/>
            </a:pPr>
            <a:r>
              <a:rPr lang="en-US" sz="1600" u="sng" dirty="0" smtClean="0"/>
              <a:t>Data objects</a:t>
            </a:r>
            <a:r>
              <a:rPr lang="en-US" sz="1600" dirty="0" smtClean="0"/>
              <a:t> </a:t>
            </a:r>
            <a:r>
              <a:rPr lang="en-US" sz="1600" dirty="0"/>
              <a:t>are the basic </a:t>
            </a:r>
            <a:r>
              <a:rPr lang="en-US" sz="1600" dirty="0" smtClean="0"/>
              <a:t>information </a:t>
            </a:r>
            <a:r>
              <a:rPr lang="en-US" sz="1600" dirty="0"/>
              <a:t>objects, either physical or digital.</a:t>
            </a:r>
          </a:p>
          <a:p>
            <a:pPr marL="346075" lvl="1" indent="0">
              <a:buNone/>
            </a:pPr>
            <a:endParaRPr lang="en-US" sz="1600" u="sng" dirty="0"/>
          </a:p>
          <a:p>
            <a:pPr marL="346075" lvl="1" indent="0">
              <a:buNone/>
            </a:pPr>
            <a:r>
              <a:rPr lang="en-US" sz="1600" u="sng" dirty="0"/>
              <a:t>data object</a:t>
            </a:r>
            <a:r>
              <a:rPr lang="en-US" sz="1600" dirty="0"/>
              <a:t> </a:t>
            </a:r>
            <a:r>
              <a:rPr lang="en-US" sz="1600" dirty="0" smtClean="0"/>
              <a:t>(</a:t>
            </a:r>
            <a:r>
              <a:rPr lang="en-US" sz="1600" dirty="0" smtClean="0">
                <a:solidFill>
                  <a:schemeClr val="dk1"/>
                </a:solidFill>
              </a:rPr>
              <a:t>R</a:t>
            </a:r>
            <a:r>
              <a:rPr lang="en-US" sz="1600" dirty="0" smtClean="0"/>
              <a:t>ASIM </a:t>
            </a:r>
            <a:r>
              <a:rPr lang="en-US" sz="1600" dirty="0">
                <a:hlinkClick r:id="rId5"/>
              </a:rPr>
              <a:t>312.0-G-</a:t>
            </a:r>
            <a:r>
              <a:rPr lang="en-US" sz="1600" dirty="0" smtClean="0">
                <a:hlinkClick r:id="rId5"/>
              </a:rPr>
              <a:t>1</a:t>
            </a:r>
            <a:r>
              <a:rPr lang="en-US" sz="1600" dirty="0" smtClean="0"/>
              <a:t>; RMOAIS </a:t>
            </a:r>
            <a:r>
              <a:rPr lang="en-US" sz="1600" dirty="0">
                <a:hlinkClick r:id="rId6"/>
              </a:rPr>
              <a:t>650.0‑M‑</a:t>
            </a:r>
            <a:r>
              <a:rPr lang="en-US" sz="1600" dirty="0" smtClean="0">
                <a:hlinkClick r:id="rId6"/>
              </a:rPr>
              <a:t>2</a:t>
            </a:r>
            <a:r>
              <a:rPr lang="en-US" sz="1600" dirty="0"/>
              <a:t>; </a:t>
            </a:r>
            <a:r>
              <a:rPr lang="en-US" sz="1600" dirty="0" smtClean="0"/>
              <a:t>PAIMAS </a:t>
            </a:r>
            <a:r>
              <a:rPr lang="en-US" sz="1600" dirty="0" smtClean="0">
                <a:hlinkClick r:id="rId7"/>
              </a:rPr>
              <a:t>651.0</a:t>
            </a:r>
            <a:r>
              <a:rPr lang="en-US" sz="1600" dirty="0">
                <a:hlinkClick r:id="rId7"/>
              </a:rPr>
              <a:t>‑M‑</a:t>
            </a:r>
            <a:r>
              <a:rPr lang="en-US" sz="1600" dirty="0" smtClean="0">
                <a:hlinkClick r:id="rId7"/>
              </a:rPr>
              <a:t>1</a:t>
            </a:r>
            <a:r>
              <a:rPr lang="en-US" sz="1600" dirty="0"/>
              <a:t>)</a:t>
            </a:r>
          </a:p>
          <a:p>
            <a:pPr marL="346075" lvl="1" indent="0">
              <a:buNone/>
            </a:pPr>
            <a:r>
              <a:rPr lang="en-US" sz="1600" u="sng" dirty="0"/>
              <a:t>Data objects</a:t>
            </a:r>
            <a:r>
              <a:rPr lang="en-US" sz="1600" dirty="0"/>
              <a:t> are either physical objects or digital </a:t>
            </a:r>
            <a:r>
              <a:rPr lang="en-US" sz="1600" dirty="0" smtClean="0"/>
              <a:t>objects.</a:t>
            </a:r>
          </a:p>
          <a:p>
            <a:pPr marL="346075" lvl="1" indent="0">
              <a:buNone/>
            </a:pPr>
            <a:endParaRPr lang="en-US" sz="1600" dirty="0"/>
          </a:p>
          <a:p>
            <a:pPr marL="346075" lvl="1" indent="0">
              <a:buNone/>
            </a:pPr>
            <a:r>
              <a:rPr lang="en-US" sz="1600" u="sng" dirty="0"/>
              <a:t>data object</a:t>
            </a:r>
            <a:r>
              <a:rPr lang="en-US" sz="1600" dirty="0"/>
              <a:t> </a:t>
            </a:r>
            <a:r>
              <a:rPr lang="en-US" sz="1600" dirty="0" smtClean="0"/>
              <a:t>(XFDU SCR </a:t>
            </a:r>
            <a:r>
              <a:rPr lang="en-US" sz="1600" dirty="0">
                <a:hlinkClick r:id="rId8"/>
              </a:rPr>
              <a:t>661.0‑B‑1</a:t>
            </a:r>
            <a:r>
              <a:rPr lang="en-US" sz="1600" dirty="0" smtClean="0"/>
              <a:t>)</a:t>
            </a:r>
            <a:endParaRPr lang="en-US" sz="1600" dirty="0"/>
          </a:p>
          <a:p>
            <a:pPr marL="346075" lvl="1" indent="0">
              <a:buNone/>
            </a:pPr>
            <a:r>
              <a:rPr lang="en-US" sz="1600" dirty="0"/>
              <a:t>Object that contains some file content and any data required to allow the information consumer to reverse any transformations that have been performed on the object and restore it to the byte stream intended for the original designated community and described by the Representation metadata pointed to by the </a:t>
            </a:r>
            <a:r>
              <a:rPr lang="en-US" sz="1600" dirty="0" err="1"/>
              <a:t>repID</a:t>
            </a:r>
            <a:r>
              <a:rPr lang="en-US" sz="1600" dirty="0"/>
              <a:t> attribute of the data object</a:t>
            </a:r>
            <a:r>
              <a:rPr lang="en-US" sz="1600" dirty="0" smtClean="0"/>
              <a:t>.</a:t>
            </a:r>
          </a:p>
          <a:p>
            <a:pPr marL="346075" lvl="1" indent="0">
              <a:buNone/>
            </a:pPr>
            <a:endParaRPr lang="en-US" sz="1600" dirty="0" smtClean="0"/>
          </a:p>
          <a:p>
            <a:pPr marL="346075" lvl="1" indent="0">
              <a:buNone/>
            </a:pPr>
            <a:r>
              <a:rPr lang="en-US" sz="1600" dirty="0">
                <a:solidFill>
                  <a:srgbClr val="FA0DAA"/>
                </a:solidFill>
              </a:rPr>
              <a:t>Observation: T</a:t>
            </a:r>
            <a:r>
              <a:rPr lang="en-US" sz="1600" dirty="0" smtClean="0">
                <a:solidFill>
                  <a:srgbClr val="FA0DAA"/>
                </a:solidFill>
              </a:rPr>
              <a:t>he SFDU definition is really for a “complex/aggregate data object” rather than for a “primitive data object”.  The RASDS and RASIM are similar, but the RASIM/OAIS/PAIMAS is more precise.  The XFDU says “data object = file content” and then starts to tell a story about transformations, communities, representations and metadata.</a:t>
            </a:r>
            <a:r>
              <a:rPr lang="en-US" sz="1600" dirty="0">
                <a:solidFill>
                  <a:srgbClr val="FA0DAA"/>
                </a:solidFill>
              </a:rPr>
              <a:t> </a:t>
            </a:r>
            <a:r>
              <a:rPr lang="en-US" sz="1600" dirty="0" smtClean="0">
                <a:solidFill>
                  <a:srgbClr val="FA0DAA"/>
                </a:solidFill>
              </a:rPr>
              <a:t> </a:t>
            </a:r>
          </a:p>
          <a:p>
            <a:pPr marL="346075" lvl="1" indent="0">
              <a:buNone/>
            </a:pPr>
            <a:r>
              <a:rPr lang="en-US" sz="1600" dirty="0" smtClean="0">
                <a:solidFill>
                  <a:srgbClr val="FA0DAA"/>
                </a:solidFill>
              </a:rPr>
              <a:t>If XFDU started with “data” and “complex/aggregate data” definitions, it could then just specialize that for file data.  The other topics belong in separate definitions.</a:t>
            </a:r>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31 Mar 2015</a:t>
            </a:r>
            <a:endParaRPr lang="en-US" dirty="0"/>
          </a:p>
        </p:txBody>
      </p:sp>
    </p:spTree>
    <p:extLst>
      <p:ext uri="{BB962C8B-B14F-4D97-AF65-F5344CB8AC3E}">
        <p14:creationId xmlns:p14="http://schemas.microsoft.com/office/powerpoint/2010/main" val="28341362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1400" u="sng" dirty="0"/>
              <a:t>binding</a:t>
            </a:r>
            <a:r>
              <a:rPr lang="en-US" sz="1400" dirty="0"/>
              <a:t>  (CSRM SLES </a:t>
            </a:r>
            <a:r>
              <a:rPr lang="en-US" sz="1400" dirty="0" smtClean="0">
                <a:hlinkClick r:id="rId2"/>
              </a:rPr>
              <a:t>910.4</a:t>
            </a:r>
            <a:r>
              <a:rPr lang="en-US" sz="1400" dirty="0">
                <a:hlinkClick r:id="rId2"/>
              </a:rPr>
              <a:t>‑B‑</a:t>
            </a:r>
            <a:r>
              <a:rPr lang="en-US" sz="1400" dirty="0" smtClean="0">
                <a:hlinkClick r:id="rId2"/>
              </a:rPr>
              <a:t>2</a:t>
            </a:r>
            <a:r>
              <a:rPr lang="en-US" sz="1400" dirty="0" smtClean="0"/>
              <a:t>)</a:t>
            </a:r>
            <a:endParaRPr lang="en-US" sz="1400" u="sng" dirty="0" smtClean="0"/>
          </a:p>
          <a:p>
            <a:pPr marL="346075" lvl="1" indent="0">
              <a:buNone/>
            </a:pPr>
            <a:r>
              <a:rPr lang="en-US" sz="1400" dirty="0" smtClean="0"/>
              <a:t>The </a:t>
            </a:r>
            <a:r>
              <a:rPr lang="en-US" sz="1400" dirty="0"/>
              <a:t>act of establishing an association between two ports of the same type such that a service can be provided</a:t>
            </a:r>
            <a:r>
              <a:rPr lang="en-US" sz="1400" dirty="0" smtClean="0"/>
              <a:t>.</a:t>
            </a:r>
          </a:p>
          <a:p>
            <a:pPr marL="346075" lvl="1" indent="0">
              <a:buNone/>
            </a:pPr>
            <a:endParaRPr lang="en-US" sz="1400" dirty="0"/>
          </a:p>
          <a:p>
            <a:pPr marL="346075" lvl="1" indent="0">
              <a:buNone/>
            </a:pPr>
            <a:r>
              <a:rPr lang="en-US" sz="1400" u="sng" dirty="0" smtClean="0"/>
              <a:t>binding</a:t>
            </a:r>
            <a:r>
              <a:rPr lang="en-US" sz="1400" dirty="0" smtClean="0"/>
              <a:t> (MORM </a:t>
            </a:r>
            <a:r>
              <a:rPr lang="en-US" sz="1400" dirty="0" smtClean="0">
                <a:hlinkClick r:id="rId3"/>
              </a:rPr>
              <a:t>520.1</a:t>
            </a:r>
            <a:r>
              <a:rPr lang="en-US" sz="1400" dirty="0">
                <a:hlinkClick r:id="rId3"/>
              </a:rPr>
              <a:t>‑M‑</a:t>
            </a:r>
            <a:r>
              <a:rPr lang="en-US" sz="1400" dirty="0" smtClean="0">
                <a:hlinkClick r:id="rId3"/>
              </a:rPr>
              <a:t>1</a:t>
            </a:r>
            <a:r>
              <a:rPr lang="en-US" sz="1400" dirty="0" smtClean="0"/>
              <a:t>)</a:t>
            </a:r>
          </a:p>
          <a:p>
            <a:pPr marL="346075" lvl="1" indent="0">
              <a:buNone/>
            </a:pPr>
            <a:r>
              <a:rPr lang="en-US" sz="1400" dirty="0"/>
              <a:t>The access mechanism for a Service. </a:t>
            </a:r>
            <a:r>
              <a:rPr lang="en-US" sz="1400" u="sng" dirty="0"/>
              <a:t>Bindings</a:t>
            </a:r>
            <a:r>
              <a:rPr lang="en-US" sz="1400" dirty="0"/>
              <a:t> are used to locate and access Service Interfaces. Services use </a:t>
            </a:r>
            <a:r>
              <a:rPr lang="en-US" sz="1400" u="sng" dirty="0"/>
              <a:t>bindings</a:t>
            </a:r>
            <a:r>
              <a:rPr lang="en-US" sz="1400" dirty="0"/>
              <a:t> to describe the access mechanisms that consumers have to use to call the Service. The </a:t>
            </a:r>
            <a:r>
              <a:rPr lang="en-US" sz="1400" u="sng" dirty="0"/>
              <a:t>binding</a:t>
            </a:r>
            <a:r>
              <a:rPr lang="en-US" sz="1400" dirty="0"/>
              <a:t> specifies unambiguously the protocol stack required to access a Service Interface. </a:t>
            </a:r>
            <a:r>
              <a:rPr lang="en-US" sz="1400" u="sng" dirty="0"/>
              <a:t>Bindings</a:t>
            </a:r>
            <a:r>
              <a:rPr lang="en-US" sz="1400" dirty="0"/>
              <a:t> may be defined statically at compile time or they may use a variety of dynamic run-time mechanisms (DNS, ports, discovery)</a:t>
            </a:r>
            <a:r>
              <a:rPr lang="en-US" sz="1400" dirty="0" smtClean="0"/>
              <a:t>.</a:t>
            </a:r>
          </a:p>
          <a:p>
            <a:pPr marL="346075" lvl="1" indent="0">
              <a:buNone/>
            </a:pPr>
            <a:endParaRPr lang="en-US" sz="1400" u="sng" dirty="0" smtClean="0"/>
          </a:p>
          <a:p>
            <a:pPr marL="346075" lvl="1" indent="0">
              <a:buNone/>
            </a:pPr>
            <a:r>
              <a:rPr lang="en-US" sz="1400" u="sng" dirty="0" smtClean="0"/>
              <a:t>interface </a:t>
            </a:r>
            <a:r>
              <a:rPr lang="en-US" sz="1400" u="sng" dirty="0"/>
              <a:t>binding (SCCS-ADD </a:t>
            </a:r>
            <a:r>
              <a:rPr lang="en-US" sz="1400" u="sng" dirty="0">
                <a:hlinkClick r:id="rId4"/>
              </a:rPr>
              <a:t>901.0-G-1</a:t>
            </a:r>
            <a:r>
              <a:rPr lang="en-US" sz="1400" u="sng" dirty="0"/>
              <a:t>)</a:t>
            </a:r>
            <a:endParaRPr lang="en-US" sz="1400" dirty="0"/>
          </a:p>
          <a:p>
            <a:pPr marL="346075" lvl="1" indent="0">
              <a:buNone/>
            </a:pPr>
            <a:r>
              <a:rPr lang="en-US" sz="1400" dirty="0"/>
              <a:t>The technical means by which a user of the service locates, accesses, configures, and utilizes the service itself. This </a:t>
            </a:r>
            <a:r>
              <a:rPr lang="en-US" sz="1400" u="sng" dirty="0"/>
              <a:t>binding</a:t>
            </a:r>
            <a:r>
              <a:rPr lang="en-US" sz="1400" dirty="0"/>
              <a:t> includes not just the address of the platform that hosts the service element and the address of the port for the service, it also includes a description of the stack of protocols that the service expects to respond to.</a:t>
            </a:r>
          </a:p>
          <a:p>
            <a:pPr marL="346075" lvl="1" indent="0">
              <a:buNone/>
            </a:pPr>
            <a:endParaRPr lang="en-US" sz="1400" dirty="0"/>
          </a:p>
          <a:p>
            <a:pPr marL="346075" lvl="1" indent="0">
              <a:buNone/>
            </a:pPr>
            <a:r>
              <a:rPr lang="en-US" sz="1400" dirty="0">
                <a:solidFill>
                  <a:srgbClr val="FA0DAA"/>
                </a:solidFill>
              </a:rPr>
              <a:t>Observation: </a:t>
            </a:r>
            <a:r>
              <a:rPr lang="en-US" sz="1400" dirty="0" smtClean="0">
                <a:solidFill>
                  <a:srgbClr val="FA0DAA"/>
                </a:solidFill>
              </a:rPr>
              <a:t>SLE defines “binding” as the act, but it does reference ports and service.  The MORM says “binding = access mechanism”, but then goes on to reference location (discovery), descriptions of access mechanisms (interface signature), protocols stacks, and run-time mechanisms. The SCCS-ADD says “interface binding = means by which a user locates</a:t>
            </a:r>
            <a:r>
              <a:rPr lang="en-US" sz="1400" dirty="0">
                <a:solidFill>
                  <a:srgbClr val="FA0DAA"/>
                </a:solidFill>
              </a:rPr>
              <a:t>, accesses, configures, and utilizes the </a:t>
            </a:r>
            <a:r>
              <a:rPr lang="en-US" sz="1400" dirty="0" smtClean="0">
                <a:solidFill>
                  <a:srgbClr val="FA0DAA"/>
                </a:solidFill>
              </a:rPr>
              <a:t>service”.  This is similar to the MORM, in that is includes discovery and interface signature, and it also convolves several different topics including protocol stacks.</a:t>
            </a:r>
          </a:p>
          <a:p>
            <a:pPr marL="346075" lvl="1" indent="0">
              <a:buNone/>
            </a:pPr>
            <a:r>
              <a:rPr lang="en-US" sz="1400" dirty="0">
                <a:solidFill>
                  <a:srgbClr val="FA0DAA"/>
                </a:solidFill>
              </a:rPr>
              <a:t>These are all separate topics needing </a:t>
            </a:r>
            <a:r>
              <a:rPr lang="en-US" sz="1400" dirty="0" smtClean="0">
                <a:solidFill>
                  <a:srgbClr val="FA0DAA"/>
                </a:solidFill>
              </a:rPr>
              <a:t>definition, and the SLE “action” verb form is likely needed along with a normalized MORM / SCCS-ADD noun form.</a:t>
            </a:r>
          </a:p>
          <a:p>
            <a:pPr marL="346075" lvl="1" indent="0">
              <a:buNone/>
            </a:pPr>
            <a:endParaRPr lang="en-US" sz="1400" dirty="0">
              <a:solidFill>
                <a:srgbClr val="FA0DAA"/>
              </a:solidFill>
            </a:endParaRPr>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31 Mar 2015</a:t>
            </a:r>
            <a:endParaRPr lang="en-US" dirty="0"/>
          </a:p>
        </p:txBody>
      </p:sp>
    </p:spTree>
    <p:extLst>
      <p:ext uri="{BB962C8B-B14F-4D97-AF65-F5344CB8AC3E}">
        <p14:creationId xmlns:p14="http://schemas.microsoft.com/office/powerpoint/2010/main" val="31960733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990600"/>
            <a:ext cx="8229600" cy="5715000"/>
          </a:xfrm>
        </p:spPr>
        <p:txBody>
          <a:bodyPr/>
          <a:lstStyle/>
          <a:p>
            <a:pPr marL="346075" lvl="1" indent="0">
              <a:buNone/>
            </a:pPr>
            <a:r>
              <a:rPr lang="en-US" sz="1600" u="sng" dirty="0" smtClean="0"/>
              <a:t>domain</a:t>
            </a:r>
            <a:r>
              <a:rPr lang="en-US" sz="1600" dirty="0" smtClean="0"/>
              <a:t> (MOSC </a:t>
            </a:r>
            <a:r>
              <a:rPr lang="en-US" sz="1600" dirty="0" smtClean="0">
                <a:hlinkClick r:id="rId2"/>
              </a:rPr>
              <a:t>520.0</a:t>
            </a:r>
            <a:r>
              <a:rPr lang="en-US" sz="1600" dirty="0">
                <a:hlinkClick r:id="rId2"/>
              </a:rPr>
              <a:t>‑G‑</a:t>
            </a:r>
            <a:r>
              <a:rPr lang="en-US" sz="1600" dirty="0" smtClean="0">
                <a:hlinkClick r:id="rId2"/>
              </a:rPr>
              <a:t>3</a:t>
            </a:r>
            <a:r>
              <a:rPr lang="en-US" sz="1600" dirty="0" smtClean="0"/>
              <a:t>)</a:t>
            </a:r>
          </a:p>
          <a:p>
            <a:pPr marL="346075" lvl="1" indent="0">
              <a:buNone/>
            </a:pPr>
            <a:r>
              <a:rPr lang="en-US" sz="1600" dirty="0" smtClean="0"/>
              <a:t>A </a:t>
            </a:r>
            <a:r>
              <a:rPr lang="en-US" sz="1600" dirty="0"/>
              <a:t>namespace that partitions separately addressable entities (e.g., actions, parameters, alerts) in the space system. The space system is decomposed into a hierarchy of domains within which entity identifiers are unique</a:t>
            </a:r>
            <a:r>
              <a:rPr lang="en-US" sz="1600" dirty="0" smtClean="0"/>
              <a:t>.</a:t>
            </a:r>
          </a:p>
          <a:p>
            <a:pPr marL="346075" lvl="1" indent="0">
              <a:buNone/>
            </a:pPr>
            <a:endParaRPr lang="en-US" sz="1600" dirty="0" smtClean="0"/>
          </a:p>
          <a:p>
            <a:pPr marL="346075" lvl="1" indent="0">
              <a:buNone/>
            </a:pPr>
            <a:r>
              <a:rPr lang="en-US" sz="1600" u="sng" dirty="0"/>
              <a:t>domain</a:t>
            </a:r>
            <a:r>
              <a:rPr lang="en-US" sz="1600" dirty="0"/>
              <a:t> </a:t>
            </a:r>
            <a:r>
              <a:rPr lang="en-US" sz="1600" dirty="0" smtClean="0"/>
              <a:t>(</a:t>
            </a:r>
            <a:r>
              <a:rPr lang="en-US" sz="1600" dirty="0"/>
              <a:t>RASDS </a:t>
            </a:r>
            <a:r>
              <a:rPr lang="en-US" sz="1600" u="sng" dirty="0">
                <a:solidFill>
                  <a:srgbClr val="FF0000"/>
                </a:solidFill>
              </a:rPr>
              <a:t>311.0-M-1</a:t>
            </a:r>
            <a:r>
              <a:rPr lang="en-US" sz="1600" dirty="0" smtClean="0"/>
              <a:t>)</a:t>
            </a:r>
            <a:endParaRPr lang="en-US" sz="1600" dirty="0"/>
          </a:p>
          <a:p>
            <a:pPr marL="346075" lvl="1" indent="0">
              <a:buNone/>
            </a:pPr>
            <a:r>
              <a:rPr lang="en-US" sz="1600" dirty="0" smtClean="0"/>
              <a:t>A </a:t>
            </a:r>
            <a:r>
              <a:rPr lang="en-US" sz="1600" dirty="0"/>
              <a:t>Domain (e.g., NASA Code Y) is a type of Community that is under single organizational</a:t>
            </a:r>
            <a:r>
              <a:rPr lang="en-US" sz="1600" dirty="0" smtClean="0"/>
              <a:t>, administrative</a:t>
            </a:r>
            <a:r>
              <a:rPr lang="en-US" sz="1600" dirty="0"/>
              <a:t>, or technical control. A domain may have resources, policies, </a:t>
            </a:r>
            <a:r>
              <a:rPr lang="en-US" sz="1600" dirty="0" smtClean="0"/>
              <a:t>access control, and </a:t>
            </a:r>
            <a:r>
              <a:rPr lang="en-US" sz="1600" dirty="0"/>
              <a:t>possibly constraints on quality of service. A Domain may be subdivided </a:t>
            </a:r>
            <a:r>
              <a:rPr lang="en-US" sz="1600" dirty="0" smtClean="0"/>
              <a:t>into Subdomains</a:t>
            </a:r>
            <a:r>
              <a:rPr lang="en-US" sz="1600" dirty="0"/>
              <a:t>. Multiple independent Domains may be organized into a Federation</a:t>
            </a:r>
            <a:r>
              <a:rPr lang="en-US" sz="1600" dirty="0" smtClean="0"/>
              <a:t>.</a:t>
            </a:r>
          </a:p>
          <a:p>
            <a:pPr marL="346075" lvl="1" indent="0">
              <a:buNone/>
            </a:pPr>
            <a:endParaRPr lang="en-US" sz="1600" dirty="0"/>
          </a:p>
          <a:p>
            <a:pPr marL="346075" lvl="1" indent="0">
              <a:buNone/>
            </a:pPr>
            <a:r>
              <a:rPr lang="en-US" sz="1600" u="sng" dirty="0" smtClean="0"/>
              <a:t>domain</a:t>
            </a:r>
            <a:r>
              <a:rPr lang="en-US" sz="1600" dirty="0" smtClean="0"/>
              <a:t> (AMS </a:t>
            </a:r>
            <a:r>
              <a:rPr lang="en-US" sz="1600" dirty="0">
                <a:hlinkClick r:id="rId3"/>
              </a:rPr>
              <a:t>735.1‑B‑1</a:t>
            </a:r>
            <a:r>
              <a:rPr lang="en-US" sz="1600" dirty="0" smtClean="0"/>
              <a:t>)</a:t>
            </a:r>
          </a:p>
          <a:p>
            <a:pPr marL="346075" lvl="1" indent="0">
              <a:buNone/>
            </a:pPr>
            <a:r>
              <a:rPr lang="en-US" sz="1600" dirty="0"/>
              <a:t>The set of modules to which a</a:t>
            </a:r>
            <a:r>
              <a:rPr lang="en-US" sz="1600" dirty="0" smtClean="0"/>
              <a:t> service request </a:t>
            </a:r>
            <a:r>
              <a:rPr lang="en-US" sz="1600" dirty="0"/>
              <a:t>pertains. </a:t>
            </a:r>
            <a:r>
              <a:rPr lang="en-US" sz="1600" dirty="0" smtClean="0"/>
              <a:t>It comprises </a:t>
            </a:r>
            <a:r>
              <a:rPr lang="en-US" sz="1600" dirty="0"/>
              <a:t>all of </a:t>
            </a:r>
            <a:r>
              <a:rPr lang="en-US" sz="1600" dirty="0" smtClean="0"/>
              <a:t>the modules </a:t>
            </a:r>
            <a:r>
              <a:rPr lang="en-US" sz="1600" dirty="0"/>
              <a:t>that are members of the venture in which the operative </a:t>
            </a:r>
            <a:r>
              <a:rPr lang="en-US" sz="1600" dirty="0" smtClean="0"/>
              <a:t>module is </a:t>
            </a:r>
            <a:r>
              <a:rPr lang="en-US" sz="1600" dirty="0"/>
              <a:t>itself a member, with </a:t>
            </a:r>
            <a:r>
              <a:rPr lang="en-US" sz="1600" dirty="0" smtClean="0"/>
              <a:t>some defined exceptions.</a:t>
            </a:r>
            <a:endParaRPr lang="en-US" sz="1600" dirty="0"/>
          </a:p>
          <a:p>
            <a:pPr marL="346075" lvl="1" indent="0">
              <a:buNone/>
            </a:pPr>
            <a:endParaRPr lang="en-US" sz="1600" dirty="0"/>
          </a:p>
          <a:p>
            <a:pPr marL="346075" lvl="1" indent="0">
              <a:buNone/>
            </a:pPr>
            <a:r>
              <a:rPr lang="en-US" sz="1600" dirty="0" smtClean="0">
                <a:solidFill>
                  <a:srgbClr val="FA0DAA"/>
                </a:solidFill>
              </a:rPr>
              <a:t>Observation:</a:t>
            </a:r>
            <a:r>
              <a:rPr lang="en-US" sz="1600" dirty="0">
                <a:solidFill>
                  <a:srgbClr val="FA0DAA"/>
                </a:solidFill>
              </a:rPr>
              <a:t> </a:t>
            </a:r>
            <a:r>
              <a:rPr lang="en-US" sz="1600" dirty="0" smtClean="0">
                <a:solidFill>
                  <a:srgbClr val="FA0DAA"/>
                </a:solidFill>
              </a:rPr>
              <a:t>The </a:t>
            </a:r>
            <a:r>
              <a:rPr lang="en-US" sz="1600" dirty="0" smtClean="0">
                <a:solidFill>
                  <a:srgbClr val="FA0DAA"/>
                </a:solidFill>
              </a:rPr>
              <a:t>MOSC </a:t>
            </a:r>
            <a:r>
              <a:rPr lang="en-US" sz="1600" dirty="0" smtClean="0">
                <a:solidFill>
                  <a:srgbClr val="FA0DAA"/>
                </a:solidFill>
              </a:rPr>
              <a:t>defines a namespace for addressable entities (presumably software entities), but it then says “entities = actions, parameters, alerts”.  A more usual definition might say that “entities </a:t>
            </a:r>
            <a:r>
              <a:rPr lang="en-US" sz="1600" i="1" u="sng" dirty="0">
                <a:solidFill>
                  <a:srgbClr val="FF0000"/>
                </a:solidFill>
              </a:rPr>
              <a:t>have</a:t>
            </a:r>
            <a:r>
              <a:rPr lang="en-US" sz="1600" dirty="0">
                <a:solidFill>
                  <a:srgbClr val="FF0000"/>
                </a:solidFill>
              </a:rPr>
              <a:t> </a:t>
            </a:r>
            <a:r>
              <a:rPr lang="en-US" sz="1600" dirty="0">
                <a:solidFill>
                  <a:srgbClr val="FA0DAA"/>
                </a:solidFill>
              </a:rPr>
              <a:t>actions, parameters, </a:t>
            </a:r>
            <a:r>
              <a:rPr lang="en-US" sz="1600" dirty="0" smtClean="0">
                <a:solidFill>
                  <a:srgbClr val="FA0DAA"/>
                </a:solidFill>
              </a:rPr>
              <a:t>alerts”.  T</a:t>
            </a:r>
            <a:r>
              <a:rPr lang="en-US" sz="1600" dirty="0" smtClean="0">
                <a:solidFill>
                  <a:srgbClr val="FA0DAA"/>
                </a:solidFill>
              </a:rPr>
              <a:t>he RASDS defines “domain = a </a:t>
            </a:r>
            <a:r>
              <a:rPr lang="en-US" sz="1600" dirty="0" smtClean="0">
                <a:solidFill>
                  <a:srgbClr val="FA0DAA"/>
                </a:solidFill>
              </a:rPr>
              <a:t>type of </a:t>
            </a:r>
            <a:r>
              <a:rPr lang="en-US" sz="1600" dirty="0" smtClean="0">
                <a:solidFill>
                  <a:srgbClr val="FA0DAA"/>
                </a:solidFill>
              </a:rPr>
              <a:t>community”, i.e. an organization or </a:t>
            </a:r>
            <a:r>
              <a:rPr lang="en-US" sz="1600" dirty="0" smtClean="0">
                <a:solidFill>
                  <a:srgbClr val="FA0DAA"/>
                </a:solidFill>
              </a:rPr>
              <a:t>enterprise </a:t>
            </a:r>
            <a:r>
              <a:rPr lang="en-US" sz="1600" dirty="0" smtClean="0">
                <a:solidFill>
                  <a:srgbClr val="FA0DAA"/>
                </a:solidFill>
              </a:rPr>
              <a:t>object.  The AMS </a:t>
            </a:r>
            <a:r>
              <a:rPr lang="en-US" sz="1600" dirty="0" smtClean="0">
                <a:solidFill>
                  <a:srgbClr val="FA0DAA"/>
                </a:solidFill>
              </a:rPr>
              <a:t>refers to a group of communicating </a:t>
            </a:r>
            <a:r>
              <a:rPr lang="en-US" sz="1600" dirty="0" smtClean="0">
                <a:solidFill>
                  <a:srgbClr val="FA0DAA"/>
                </a:solidFill>
              </a:rPr>
              <a:t>software modules, rather like a “community of software modules”.</a:t>
            </a:r>
          </a:p>
          <a:p>
            <a:pPr marL="346075" lvl="1" indent="0">
              <a:buNone/>
            </a:pPr>
            <a:r>
              <a:rPr lang="en-US" sz="1600" dirty="0">
                <a:solidFill>
                  <a:srgbClr val="FA0DAA"/>
                </a:solidFill>
              </a:rPr>
              <a:t>These are entirely different </a:t>
            </a:r>
            <a:r>
              <a:rPr lang="en-US" sz="1600" dirty="0" smtClean="0">
                <a:solidFill>
                  <a:srgbClr val="FA0DAA"/>
                </a:solidFill>
              </a:rPr>
              <a:t>concepts</a:t>
            </a:r>
            <a:r>
              <a:rPr lang="en-US" sz="1600" dirty="0">
                <a:solidFill>
                  <a:srgbClr val="FA0DAA"/>
                </a:solidFill>
              </a:rPr>
              <a:t> </a:t>
            </a:r>
            <a:r>
              <a:rPr lang="en-US" sz="1600" dirty="0" smtClean="0">
                <a:solidFill>
                  <a:srgbClr val="FA0DAA"/>
                </a:solidFill>
              </a:rPr>
              <a:t>and probably, after fixing issues, need to be retained as separate definitions.</a:t>
            </a:r>
            <a:endParaRPr lang="en-US" sz="1600" dirty="0">
              <a:solidFill>
                <a:srgbClr val="FA0DAA"/>
              </a:solidFill>
            </a:endParaRPr>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31 Mar 2015</a:t>
            </a:r>
            <a:endParaRPr lang="en-US" dirty="0"/>
          </a:p>
        </p:txBody>
      </p:sp>
    </p:spTree>
    <p:extLst>
      <p:ext uri="{BB962C8B-B14F-4D97-AF65-F5344CB8AC3E}">
        <p14:creationId xmlns:p14="http://schemas.microsoft.com/office/powerpoint/2010/main" val="6435449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838200"/>
            <a:ext cx="8229600" cy="5715000"/>
          </a:xfrm>
        </p:spPr>
        <p:txBody>
          <a:bodyPr/>
          <a:lstStyle/>
          <a:p>
            <a:pPr marL="346075" lvl="1" indent="0">
              <a:buNone/>
            </a:pPr>
            <a:r>
              <a:rPr lang="en-US" sz="1200" u="sng" dirty="0" smtClean="0"/>
              <a:t>channel</a:t>
            </a:r>
            <a:r>
              <a:rPr lang="en-US" sz="1200" dirty="0" smtClean="0"/>
              <a:t> (DELTA-DOR OPS </a:t>
            </a:r>
            <a:r>
              <a:rPr lang="en-US" sz="1200" dirty="0" smtClean="0">
                <a:hlinkClick r:id="rId2"/>
              </a:rPr>
              <a:t>506.0</a:t>
            </a:r>
            <a:r>
              <a:rPr lang="en-US" sz="1200" dirty="0">
                <a:hlinkClick r:id="rId2"/>
              </a:rPr>
              <a:t>‑M‑</a:t>
            </a:r>
            <a:r>
              <a:rPr lang="en-US" sz="1200" dirty="0" smtClean="0">
                <a:hlinkClick r:id="rId2"/>
              </a:rPr>
              <a:t>1</a:t>
            </a:r>
            <a:r>
              <a:rPr lang="en-US" sz="1200" dirty="0" smtClean="0"/>
              <a:t>; </a:t>
            </a:r>
            <a:r>
              <a:rPr lang="en-US" sz="1200" dirty="0"/>
              <a:t>DELTA-</a:t>
            </a:r>
            <a:r>
              <a:rPr lang="en-US" sz="1200" dirty="0" smtClean="0"/>
              <a:t>DOR RDEF </a:t>
            </a:r>
            <a:r>
              <a:rPr lang="en-US" sz="1200" dirty="0" smtClean="0">
                <a:hlinkClick r:id="rId3"/>
              </a:rPr>
              <a:t>506.1‑B‑1</a:t>
            </a:r>
            <a:r>
              <a:rPr lang="en-US" sz="1200" dirty="0" smtClean="0"/>
              <a:t>) </a:t>
            </a:r>
          </a:p>
          <a:p>
            <a:pPr marL="346075" lvl="1" indent="0">
              <a:buNone/>
            </a:pPr>
            <a:r>
              <a:rPr lang="en-US" sz="1200" dirty="0"/>
              <a:t>A slice of the frequency spectrum containing a spacecraft or quasar signal</a:t>
            </a:r>
            <a:r>
              <a:rPr lang="en-US" sz="1200" dirty="0" smtClean="0"/>
              <a:t>.</a:t>
            </a:r>
          </a:p>
          <a:p>
            <a:pPr marL="346075" lvl="1" indent="0">
              <a:buNone/>
            </a:pPr>
            <a:endParaRPr lang="en-US" sz="1200" dirty="0" smtClean="0"/>
          </a:p>
          <a:p>
            <a:pPr marL="346075" lvl="1" indent="0">
              <a:buNone/>
            </a:pPr>
            <a:r>
              <a:rPr lang="en-US" sz="1200" u="sng" dirty="0"/>
              <a:t>channel</a:t>
            </a:r>
            <a:r>
              <a:rPr lang="en-US" sz="1200" dirty="0"/>
              <a:t> </a:t>
            </a:r>
            <a:r>
              <a:rPr lang="en-US" sz="1200" dirty="0" smtClean="0"/>
              <a:t>(SOIS </a:t>
            </a:r>
            <a:r>
              <a:rPr lang="en-US" sz="1200" dirty="0">
                <a:hlinkClick r:id="rId4"/>
              </a:rPr>
              <a:t>850.0-G-</a:t>
            </a:r>
            <a:r>
              <a:rPr lang="en-US" sz="1200" dirty="0" smtClean="0">
                <a:hlinkClick r:id="rId4"/>
              </a:rPr>
              <a:t>2</a:t>
            </a:r>
            <a:r>
              <a:rPr lang="en-US" sz="1200" dirty="0" smtClean="0"/>
              <a:t>; SOIS-SPS </a:t>
            </a:r>
            <a:r>
              <a:rPr lang="en-US" sz="1200" dirty="0" smtClean="0">
                <a:hlinkClick r:id="rId5"/>
              </a:rPr>
              <a:t>851.0</a:t>
            </a:r>
            <a:r>
              <a:rPr lang="en-US" sz="1200" dirty="0">
                <a:hlinkClick r:id="rId5"/>
              </a:rPr>
              <a:t>‑M‑</a:t>
            </a:r>
            <a:r>
              <a:rPr lang="en-US" sz="1200" dirty="0" smtClean="0">
                <a:hlinkClick r:id="rId5"/>
              </a:rPr>
              <a:t>1</a:t>
            </a:r>
            <a:r>
              <a:rPr lang="en-US" sz="1200" dirty="0" smtClean="0"/>
              <a:t>;</a:t>
            </a:r>
            <a:r>
              <a:rPr lang="en-US" sz="1200" dirty="0"/>
              <a:t> SOIS-</a:t>
            </a:r>
            <a:r>
              <a:rPr lang="en-US" sz="1200" dirty="0" smtClean="0"/>
              <a:t>SMAS </a:t>
            </a:r>
            <a:r>
              <a:rPr lang="en-US" sz="1200" dirty="0" smtClean="0">
                <a:hlinkClick r:id="rId6"/>
              </a:rPr>
              <a:t>852.0</a:t>
            </a:r>
            <a:r>
              <a:rPr lang="en-US" sz="1200" dirty="0">
                <a:hlinkClick r:id="rId6"/>
              </a:rPr>
              <a:t>‑M‑</a:t>
            </a:r>
            <a:r>
              <a:rPr lang="en-US" sz="1200" dirty="0" smtClean="0">
                <a:hlinkClick r:id="rId6"/>
              </a:rPr>
              <a:t>1</a:t>
            </a:r>
            <a:r>
              <a:rPr lang="en-US" sz="1200" dirty="0" smtClean="0"/>
              <a:t>; </a:t>
            </a:r>
            <a:r>
              <a:rPr lang="en-US" sz="1200" dirty="0"/>
              <a:t>SOIS-</a:t>
            </a:r>
            <a:r>
              <a:rPr lang="en-US" sz="1200" dirty="0" smtClean="0"/>
              <a:t>SSS </a:t>
            </a:r>
            <a:r>
              <a:rPr lang="en-US" sz="1200" dirty="0" smtClean="0">
                <a:hlinkClick r:id="rId7"/>
              </a:rPr>
              <a:t>853.0</a:t>
            </a:r>
            <a:r>
              <a:rPr lang="en-US" sz="1200" dirty="0">
                <a:hlinkClick r:id="rId7"/>
              </a:rPr>
              <a:t>‑M‑</a:t>
            </a:r>
            <a:r>
              <a:rPr lang="en-US" sz="1200" dirty="0" smtClean="0">
                <a:hlinkClick r:id="rId7"/>
              </a:rPr>
              <a:t>1</a:t>
            </a:r>
            <a:r>
              <a:rPr lang="en-US" sz="1200" dirty="0" smtClean="0"/>
              <a:t>; </a:t>
            </a:r>
            <a:r>
              <a:rPr lang="en-US" sz="1200" dirty="0"/>
              <a:t>SOIS-</a:t>
            </a:r>
            <a:r>
              <a:rPr lang="en-US" sz="1200" dirty="0" smtClean="0"/>
              <a:t>SDDS </a:t>
            </a:r>
            <a:r>
              <a:rPr lang="en-US" sz="1200" dirty="0" smtClean="0">
                <a:hlinkClick r:id="rId8"/>
              </a:rPr>
              <a:t>854.0</a:t>
            </a:r>
            <a:r>
              <a:rPr lang="en-US" sz="1200" dirty="0">
                <a:hlinkClick r:id="rId8"/>
              </a:rPr>
              <a:t>‑M‑</a:t>
            </a:r>
            <a:r>
              <a:rPr lang="en-US" sz="1200" dirty="0" smtClean="0">
                <a:hlinkClick r:id="rId8"/>
              </a:rPr>
              <a:t>1</a:t>
            </a:r>
            <a:r>
              <a:rPr lang="en-US" sz="1200" dirty="0" smtClean="0"/>
              <a:t>; </a:t>
            </a:r>
            <a:r>
              <a:rPr lang="en-US" sz="1200" dirty="0"/>
              <a:t>SOIS</a:t>
            </a:r>
            <a:r>
              <a:rPr lang="en-US" sz="1200" dirty="0" smtClean="0"/>
              <a:t>-TAS </a:t>
            </a:r>
            <a:r>
              <a:rPr lang="en-US" sz="1200" dirty="0" smtClean="0">
                <a:hlinkClick r:id="rId9"/>
              </a:rPr>
              <a:t>855.0</a:t>
            </a:r>
            <a:r>
              <a:rPr lang="en-US" sz="1200" dirty="0">
                <a:hlinkClick r:id="rId9"/>
              </a:rPr>
              <a:t>‑M‑1</a:t>
            </a:r>
            <a:r>
              <a:rPr lang="en-US" sz="1200" dirty="0" smtClean="0"/>
              <a:t>)</a:t>
            </a:r>
            <a:endParaRPr lang="en-US" sz="1200" dirty="0"/>
          </a:p>
          <a:p>
            <a:pPr marL="346075" lvl="1" indent="0">
              <a:buNone/>
            </a:pPr>
            <a:r>
              <a:rPr lang="en-US" sz="1200" dirty="0"/>
              <a:t>Identifier for </a:t>
            </a:r>
            <a:r>
              <a:rPr lang="en-US" sz="1200" dirty="0" err="1"/>
              <a:t>subnetwork</a:t>
            </a:r>
            <a:r>
              <a:rPr lang="en-US" sz="1200" dirty="0"/>
              <a:t> resources associated with a resource reservation.</a:t>
            </a:r>
          </a:p>
          <a:p>
            <a:pPr marL="346075" lvl="1" indent="0">
              <a:buNone/>
            </a:pPr>
            <a:endParaRPr lang="en-US" sz="1200" dirty="0"/>
          </a:p>
          <a:p>
            <a:pPr marL="346075" lvl="1" indent="0">
              <a:buNone/>
            </a:pPr>
            <a:r>
              <a:rPr lang="en-US" sz="1200" u="sng" dirty="0"/>
              <a:t>c</a:t>
            </a:r>
            <a:r>
              <a:rPr lang="en-US" sz="1200" u="sng" dirty="0" smtClean="0"/>
              <a:t>hannel</a:t>
            </a:r>
            <a:r>
              <a:rPr lang="en-US" sz="1200" dirty="0" smtClean="0"/>
              <a:t> </a:t>
            </a:r>
            <a:r>
              <a:rPr lang="en-US" sz="1200" dirty="0"/>
              <a:t>(SLS </a:t>
            </a:r>
            <a:r>
              <a:rPr lang="en-US" sz="1200" dirty="0" smtClean="0"/>
              <a:t>RF &amp; Modulation Systems 401.0-B-23)</a:t>
            </a:r>
          </a:p>
          <a:p>
            <a:pPr marL="346075" lvl="1" indent="0">
              <a:buNone/>
            </a:pPr>
            <a:r>
              <a:rPr lang="en-US" sz="1200" dirty="0" smtClean="0"/>
              <a:t>Uses the terms “channel” and “</a:t>
            </a:r>
            <a:r>
              <a:rPr lang="en-US" sz="1200" dirty="0" err="1" smtClean="0"/>
              <a:t>spacelink</a:t>
            </a:r>
            <a:r>
              <a:rPr lang="en-US" sz="1200" dirty="0" smtClean="0"/>
              <a:t>” without ever defining them or referencing them from some other document.</a:t>
            </a:r>
          </a:p>
          <a:p>
            <a:pPr marL="346075" lvl="1" indent="0">
              <a:buNone/>
            </a:pPr>
            <a:endParaRPr lang="en-US" sz="1200" dirty="0" smtClean="0"/>
          </a:p>
          <a:p>
            <a:pPr marL="346075" lvl="1" indent="0">
              <a:buNone/>
            </a:pPr>
            <a:r>
              <a:rPr lang="en-US" sz="1200" u="sng" dirty="0" smtClean="0"/>
              <a:t>physical channel</a:t>
            </a:r>
            <a:r>
              <a:rPr lang="en-US" sz="1200" dirty="0" smtClean="0"/>
              <a:t> (SLS TM 132.0-B-1, TC 232.0-B-2, TM Synch &amp; Channel Coding 131.0-B-2)</a:t>
            </a:r>
          </a:p>
          <a:p>
            <a:pPr marL="346075" lvl="1" indent="0">
              <a:buNone/>
            </a:pPr>
            <a:r>
              <a:rPr lang="en-US" sz="1200" dirty="0"/>
              <a:t>A</a:t>
            </a:r>
            <a:r>
              <a:rPr lang="en-US" sz="1200" dirty="0" smtClean="0"/>
              <a:t> </a:t>
            </a:r>
            <a:r>
              <a:rPr lang="en-US" sz="1200" dirty="0"/>
              <a:t>stream of bits transferred over a space link in a single direction. </a:t>
            </a:r>
            <a:endParaRPr lang="en-US" sz="1200" dirty="0" smtClean="0"/>
          </a:p>
          <a:p>
            <a:pPr marL="346075" lvl="1" indent="0">
              <a:buNone/>
            </a:pPr>
            <a:endParaRPr lang="en-US" sz="1200" u="sng" dirty="0" smtClean="0"/>
          </a:p>
          <a:p>
            <a:pPr marL="346075" lvl="1" indent="0">
              <a:buNone/>
            </a:pPr>
            <a:r>
              <a:rPr lang="en-US" sz="1200" u="sng" dirty="0" smtClean="0"/>
              <a:t>physical </a:t>
            </a:r>
            <a:r>
              <a:rPr lang="en-US" sz="1200" u="sng" dirty="0"/>
              <a:t>channel</a:t>
            </a:r>
            <a:r>
              <a:rPr lang="en-US" sz="1200" dirty="0"/>
              <a:t> (SLS </a:t>
            </a:r>
            <a:r>
              <a:rPr lang="en-US" sz="1200" dirty="0" smtClean="0"/>
              <a:t>Prox-1 211.1-</a:t>
            </a:r>
            <a:r>
              <a:rPr lang="en-US" sz="1200" dirty="0"/>
              <a:t>B</a:t>
            </a:r>
            <a:r>
              <a:rPr lang="en-US" sz="1200" dirty="0" smtClean="0"/>
              <a:t>-4)</a:t>
            </a:r>
            <a:endParaRPr lang="en-US" sz="1200" dirty="0"/>
          </a:p>
          <a:p>
            <a:pPr marL="346075" lvl="1" indent="0">
              <a:buNone/>
            </a:pPr>
            <a:r>
              <a:rPr lang="en-US" sz="1200" dirty="0" smtClean="0"/>
              <a:t>physical </a:t>
            </a:r>
            <a:r>
              <a:rPr lang="en-US" sz="1200" dirty="0"/>
              <a:t>channel: The RF channel upon which the stream of channel symbols is transferred over a space link in a single direction. </a:t>
            </a:r>
          </a:p>
          <a:p>
            <a:pPr marL="346075" lvl="1" indent="0">
              <a:buNone/>
            </a:pPr>
            <a:endParaRPr lang="en-US" sz="1200" dirty="0"/>
          </a:p>
          <a:p>
            <a:pPr marL="346075" lvl="1" indent="0">
              <a:buNone/>
            </a:pPr>
            <a:r>
              <a:rPr lang="en-US" sz="1200" u="sng" dirty="0"/>
              <a:t>v</a:t>
            </a:r>
            <a:r>
              <a:rPr lang="en-US" sz="1200" u="sng" dirty="0" smtClean="0"/>
              <a:t>irtual channel</a:t>
            </a:r>
            <a:r>
              <a:rPr lang="en-US" sz="1200" dirty="0" smtClean="0"/>
              <a:t> </a:t>
            </a:r>
            <a:r>
              <a:rPr lang="en-US" sz="1200" dirty="0"/>
              <a:t>(SLS TM 132.0-B-1, TC 232.0-B-2)</a:t>
            </a:r>
          </a:p>
          <a:p>
            <a:pPr marL="346075" lvl="1" indent="0">
              <a:buNone/>
            </a:pPr>
            <a:r>
              <a:rPr lang="en-US" sz="1200" dirty="0" smtClean="0"/>
              <a:t>The </a:t>
            </a:r>
            <a:r>
              <a:rPr lang="en-US" sz="1200" dirty="0"/>
              <a:t>Virtual Channel facility allows one Physical Channel to be shared among multiple higher-layer data streams, each of which may have different service requirements. A single Physical Channel may therefore be divided into several separate logical data channels, each known as a </a:t>
            </a:r>
            <a:r>
              <a:rPr lang="en-US" sz="1200" dirty="0" smtClean="0"/>
              <a:t>”Virtual Channel”. </a:t>
            </a:r>
            <a:r>
              <a:rPr lang="en-US" sz="1200" dirty="0"/>
              <a:t>Each Transfer Frame transferred over a Physical Channel belongs to one of the Virtual Channels of the Physical Channel. </a:t>
            </a:r>
          </a:p>
          <a:p>
            <a:pPr marL="346075" lvl="1" indent="0">
              <a:buNone/>
            </a:pPr>
            <a:endParaRPr lang="en-US" sz="1200" dirty="0"/>
          </a:p>
          <a:p>
            <a:pPr marL="346075" lvl="1" indent="0">
              <a:buNone/>
            </a:pPr>
            <a:r>
              <a:rPr lang="en-US" sz="1200" dirty="0">
                <a:solidFill>
                  <a:srgbClr val="FA0DAA"/>
                </a:solidFill>
              </a:rPr>
              <a:t>Observation: </a:t>
            </a:r>
            <a:r>
              <a:rPr lang="en-US" sz="1200" dirty="0" smtClean="0">
                <a:solidFill>
                  <a:srgbClr val="FA0DAA"/>
                </a:solidFill>
              </a:rPr>
              <a:t>Although </a:t>
            </a:r>
            <a:r>
              <a:rPr lang="en-US" sz="1200" dirty="0" smtClean="0">
                <a:solidFill>
                  <a:srgbClr val="FA0DAA"/>
                </a:solidFill>
              </a:rPr>
              <a:t>these are stated in quite different </a:t>
            </a:r>
            <a:r>
              <a:rPr lang="en-US" sz="1200" dirty="0" smtClean="0">
                <a:solidFill>
                  <a:srgbClr val="FA0DAA"/>
                </a:solidFill>
              </a:rPr>
              <a:t>words several </a:t>
            </a:r>
            <a:r>
              <a:rPr lang="en-US" sz="1200" dirty="0" smtClean="0">
                <a:solidFill>
                  <a:srgbClr val="FA0DAA"/>
                </a:solidFill>
              </a:rPr>
              <a:t>of the </a:t>
            </a:r>
            <a:r>
              <a:rPr lang="en-US" sz="1200" dirty="0" smtClean="0">
                <a:solidFill>
                  <a:srgbClr val="FA0DAA"/>
                </a:solidFill>
              </a:rPr>
              <a:t>terms can be easily related</a:t>
            </a:r>
            <a:r>
              <a:rPr lang="en-US" sz="1200" dirty="0" smtClean="0">
                <a:solidFill>
                  <a:srgbClr val="FA0DAA"/>
                </a:solidFill>
              </a:rPr>
              <a:t>; a space </a:t>
            </a:r>
            <a:r>
              <a:rPr lang="en-US" sz="1200" dirty="0" smtClean="0">
                <a:solidFill>
                  <a:srgbClr val="FA0DAA"/>
                </a:solidFill>
              </a:rPr>
              <a:t>“communications </a:t>
            </a:r>
            <a:r>
              <a:rPr lang="en-US" sz="1200" dirty="0" smtClean="0">
                <a:solidFill>
                  <a:srgbClr val="FA0DAA"/>
                </a:solidFill>
              </a:rPr>
              <a:t>channel </a:t>
            </a:r>
            <a:r>
              <a:rPr lang="en-US" sz="1200" dirty="0" smtClean="0">
                <a:solidFill>
                  <a:srgbClr val="FA0DAA"/>
                </a:solidFill>
              </a:rPr>
              <a:t>= a </a:t>
            </a:r>
            <a:r>
              <a:rPr lang="en-US" sz="1200" dirty="0" smtClean="0">
                <a:solidFill>
                  <a:srgbClr val="FA0DAA"/>
                </a:solidFill>
              </a:rPr>
              <a:t>slice of the frequency </a:t>
            </a:r>
            <a:r>
              <a:rPr lang="en-US" sz="1200" dirty="0" smtClean="0">
                <a:solidFill>
                  <a:srgbClr val="FA0DAA"/>
                </a:solidFill>
              </a:rPr>
              <a:t>spectrum”.  This could be RF or optical and the reference to quasar is a D-DOR specialization. </a:t>
            </a:r>
            <a:r>
              <a:rPr lang="en-US" sz="1200" dirty="0" smtClean="0">
                <a:solidFill>
                  <a:srgbClr val="FA0DAA"/>
                </a:solidFill>
              </a:rPr>
              <a:t>Except for SOIS these ambiguities could be resolved through specialization, use of namespaces, or by adding a modifier to the names.  </a:t>
            </a:r>
            <a:r>
              <a:rPr lang="en-US" sz="1200" dirty="0" smtClean="0">
                <a:solidFill>
                  <a:srgbClr val="FA0DAA"/>
                </a:solidFill>
              </a:rPr>
              <a:t> The SLS TM virtual channel definitions is more of a “story”.  </a:t>
            </a:r>
          </a:p>
          <a:p>
            <a:pPr marL="346075" lvl="1" indent="0">
              <a:buNone/>
            </a:pPr>
            <a:r>
              <a:rPr lang="en-US" sz="1200" dirty="0" smtClean="0">
                <a:solidFill>
                  <a:srgbClr val="FA0DAA"/>
                </a:solidFill>
              </a:rPr>
              <a:t>RF&amp;M makes use of many such terms without ever defining any of them.</a:t>
            </a:r>
            <a:endParaRPr lang="en-US" sz="1200" dirty="0" smtClean="0">
              <a:solidFill>
                <a:srgbClr val="FA0DAA"/>
              </a:solidFill>
            </a:endParaRPr>
          </a:p>
          <a:p>
            <a:pPr marL="346075" lvl="1" indent="0">
              <a:buNone/>
            </a:pPr>
            <a:r>
              <a:rPr lang="en-US" sz="1200" dirty="0" smtClean="0">
                <a:solidFill>
                  <a:srgbClr val="FA0DAA"/>
                </a:solidFill>
              </a:rPr>
              <a:t>SOIS, on the other hand, is in a different domain </a:t>
            </a:r>
            <a:r>
              <a:rPr lang="en-US" sz="1200" dirty="0" smtClean="0">
                <a:solidFill>
                  <a:srgbClr val="FA0DAA"/>
                </a:solidFill>
              </a:rPr>
              <a:t>entirely, that of spacecraft on-board subnets, </a:t>
            </a:r>
            <a:r>
              <a:rPr lang="en-US" sz="1200" dirty="0" smtClean="0">
                <a:solidFill>
                  <a:srgbClr val="FA0DAA"/>
                </a:solidFill>
              </a:rPr>
              <a:t>and will </a:t>
            </a:r>
            <a:r>
              <a:rPr lang="en-US" sz="1200" dirty="0" smtClean="0">
                <a:solidFill>
                  <a:srgbClr val="FA0DAA"/>
                </a:solidFill>
              </a:rPr>
              <a:t>either require </a:t>
            </a:r>
            <a:r>
              <a:rPr lang="en-US" sz="1200" dirty="0">
                <a:solidFill>
                  <a:srgbClr val="FA0DAA"/>
                </a:solidFill>
              </a:rPr>
              <a:t>use of </a:t>
            </a:r>
            <a:r>
              <a:rPr lang="en-US" sz="1200" dirty="0" smtClean="0">
                <a:solidFill>
                  <a:srgbClr val="FA0DAA"/>
                </a:solidFill>
              </a:rPr>
              <a:t>namespaces or re-definition in the subnet context.  </a:t>
            </a:r>
            <a:endParaRPr lang="en-US" sz="1200" dirty="0" smtClean="0">
              <a:solidFill>
                <a:srgbClr val="FA0DAA"/>
              </a:solidFill>
            </a:endParaRPr>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31 Mar 2015</a:t>
            </a:r>
            <a:endParaRPr lang="en-US" dirty="0"/>
          </a:p>
        </p:txBody>
      </p:sp>
    </p:spTree>
    <p:extLst>
      <p:ext uri="{BB962C8B-B14F-4D97-AF65-F5344CB8AC3E}">
        <p14:creationId xmlns:p14="http://schemas.microsoft.com/office/powerpoint/2010/main" val="13051424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1600" u="sng" dirty="0" smtClean="0"/>
              <a:t>protocol data unit</a:t>
            </a:r>
            <a:r>
              <a:rPr lang="en-US" sz="1600" dirty="0" smtClean="0"/>
              <a:t> (SOIS </a:t>
            </a:r>
            <a:r>
              <a:rPr lang="en-US" sz="1600" dirty="0" smtClean="0">
                <a:hlinkClick r:id="rId2"/>
              </a:rPr>
              <a:t>850.0</a:t>
            </a:r>
            <a:r>
              <a:rPr lang="en-US" sz="1600" dirty="0">
                <a:hlinkClick r:id="rId2"/>
              </a:rPr>
              <a:t>‑G</a:t>
            </a:r>
            <a:r>
              <a:rPr lang="en-US" sz="1600" dirty="0" smtClean="0">
                <a:hlinkClick r:id="rId2"/>
              </a:rPr>
              <a:t>‑2</a:t>
            </a:r>
            <a:r>
              <a:rPr lang="en-US" sz="1600" dirty="0" smtClean="0"/>
              <a:t>) </a:t>
            </a:r>
          </a:p>
          <a:p>
            <a:pPr marL="346075" lvl="1" indent="0">
              <a:buNone/>
            </a:pPr>
            <a:r>
              <a:rPr lang="en-US" sz="1600" dirty="0"/>
              <a:t>A unit of data specified in a protocol and consisting of protocol-control-information and possibly user data</a:t>
            </a:r>
            <a:r>
              <a:rPr lang="en-US" sz="1600" dirty="0" smtClean="0"/>
              <a:t>.</a:t>
            </a:r>
          </a:p>
          <a:p>
            <a:pPr marL="346075" lvl="1" indent="0">
              <a:buNone/>
            </a:pPr>
            <a:endParaRPr lang="en-US" sz="1600" dirty="0" smtClean="0"/>
          </a:p>
          <a:p>
            <a:pPr marL="346075" lvl="1" indent="0">
              <a:buNone/>
            </a:pPr>
            <a:r>
              <a:rPr lang="en-US" sz="1600" u="sng" dirty="0"/>
              <a:t>protocol data unit</a:t>
            </a:r>
            <a:r>
              <a:rPr lang="en-US" sz="1600" dirty="0"/>
              <a:t> </a:t>
            </a:r>
            <a:r>
              <a:rPr lang="en-US" sz="1600" dirty="0" smtClean="0"/>
              <a:t>(RASDS </a:t>
            </a:r>
            <a:r>
              <a:rPr lang="en-US" sz="1600" dirty="0" smtClean="0">
                <a:hlinkClick r:id="rId3"/>
              </a:rPr>
              <a:t>311.0</a:t>
            </a:r>
            <a:r>
              <a:rPr lang="en-US" sz="1600" dirty="0">
                <a:hlinkClick r:id="rId3"/>
              </a:rPr>
              <a:t>‑M‑1</a:t>
            </a:r>
            <a:r>
              <a:rPr lang="en-US" sz="1600" dirty="0" smtClean="0"/>
              <a:t>)</a:t>
            </a:r>
            <a:endParaRPr lang="en-US" sz="1600" dirty="0"/>
          </a:p>
          <a:p>
            <a:pPr marL="346075" lvl="1" indent="0">
              <a:buNone/>
            </a:pPr>
            <a:r>
              <a:rPr lang="en-US" sz="1600" dirty="0"/>
              <a:t>A unit of data specified in an (N-layer)-protocol, consisting of (N-layer)-protocol-control-information and possibly (N-layer)-user-data; the actual data objects that are exchanged between peer protocol entities.</a:t>
            </a:r>
          </a:p>
          <a:p>
            <a:pPr marL="346075" lvl="1" indent="0">
              <a:buNone/>
            </a:pPr>
            <a:endParaRPr lang="en-US" sz="1600" u="sng" dirty="0" smtClean="0"/>
          </a:p>
          <a:p>
            <a:pPr marL="346075" lvl="1" indent="0">
              <a:buNone/>
            </a:pPr>
            <a:r>
              <a:rPr lang="en-US" sz="1600" u="sng" dirty="0" smtClean="0"/>
              <a:t>protocol </a:t>
            </a:r>
            <a:r>
              <a:rPr lang="en-US" sz="1600" u="sng" dirty="0"/>
              <a:t>data unit</a:t>
            </a:r>
            <a:r>
              <a:rPr lang="en-US" sz="1600" dirty="0" smtClean="0"/>
              <a:t> (MOSC </a:t>
            </a:r>
            <a:r>
              <a:rPr lang="en-US" sz="1600" dirty="0" smtClean="0">
                <a:hlinkClick r:id="rId4"/>
              </a:rPr>
              <a:t>520.0</a:t>
            </a:r>
            <a:r>
              <a:rPr lang="en-US" sz="1600" dirty="0">
                <a:hlinkClick r:id="rId4"/>
              </a:rPr>
              <a:t>‑G‑3</a:t>
            </a:r>
            <a:r>
              <a:rPr lang="en-US" sz="1600" dirty="0" smtClean="0"/>
              <a:t>)</a:t>
            </a:r>
            <a:endParaRPr lang="en-US" sz="1600" dirty="0"/>
          </a:p>
          <a:p>
            <a:pPr marL="346075" lvl="1" indent="0">
              <a:buNone/>
            </a:pPr>
            <a:r>
              <a:rPr lang="en-US" sz="1600" dirty="0"/>
              <a:t>Elemental data message for exchange between peer service layers of two applications using a particular implementation protocol</a:t>
            </a:r>
            <a:r>
              <a:rPr lang="en-US" sz="1600" dirty="0" smtClean="0"/>
              <a:t>.</a:t>
            </a:r>
            <a:endParaRPr lang="en-US" sz="1600" dirty="0"/>
          </a:p>
          <a:p>
            <a:pPr marL="346075" lvl="1" indent="0">
              <a:buNone/>
            </a:pPr>
            <a:endParaRPr lang="en-US" sz="1600" dirty="0"/>
          </a:p>
          <a:p>
            <a:pPr marL="346075" lvl="1" indent="0">
              <a:buNone/>
            </a:pPr>
            <a:r>
              <a:rPr lang="en-US" sz="1600" dirty="0">
                <a:solidFill>
                  <a:srgbClr val="FA0DAA"/>
                </a:solidFill>
              </a:rPr>
              <a:t>Observation: The </a:t>
            </a:r>
            <a:r>
              <a:rPr lang="en-US" sz="1600" dirty="0" smtClean="0">
                <a:solidFill>
                  <a:srgbClr val="FA0DAA"/>
                </a:solidFill>
              </a:rPr>
              <a:t>RASDS re-uses the ISO BRM definition.  The SOIS definition is very similar and well aligned.  The MOSC definition starts to sound aligned, but then veers into “peer service layers” (one layer on top of another?)</a:t>
            </a:r>
            <a:r>
              <a:rPr lang="en-US" sz="1600" dirty="0">
                <a:solidFill>
                  <a:srgbClr val="FA0DAA"/>
                </a:solidFill>
              </a:rPr>
              <a:t> </a:t>
            </a:r>
            <a:r>
              <a:rPr lang="en-US" sz="1600" dirty="0" smtClean="0">
                <a:solidFill>
                  <a:srgbClr val="FA0DAA"/>
                </a:solidFill>
              </a:rPr>
              <a:t>and “applications using a … protocol”.  These are (possibly) related topics, but are not part of a normal PDU definitions.</a:t>
            </a:r>
          </a:p>
          <a:p>
            <a:pPr marL="346075" lvl="1" indent="0">
              <a:buNone/>
            </a:pPr>
            <a:r>
              <a:rPr lang="en-US" sz="1600" dirty="0" smtClean="0">
                <a:solidFill>
                  <a:srgbClr val="FA0DAA"/>
                </a:solidFill>
              </a:rPr>
              <a:t>The separate concepts and relationships among “PDU”, “protocol”, “layer”, “peer protocol entities”, and applications using a protocol stack to communicate need to be crisply defined and properly re-used.</a:t>
            </a:r>
            <a:endParaRPr lang="en-US" sz="1600" dirty="0" smtClean="0"/>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31 Mar 2015</a:t>
            </a:r>
            <a:endParaRPr lang="en-US" dirty="0"/>
          </a:p>
        </p:txBody>
      </p:sp>
    </p:spTree>
    <p:extLst>
      <p:ext uri="{BB962C8B-B14F-4D97-AF65-F5344CB8AC3E}">
        <p14:creationId xmlns:p14="http://schemas.microsoft.com/office/powerpoint/2010/main" val="18403782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Observations</a:t>
            </a:r>
            <a:endParaRPr lang="en-US" dirty="0"/>
          </a:p>
        </p:txBody>
      </p:sp>
      <p:sp>
        <p:nvSpPr>
          <p:cNvPr id="3" name="Content Placeholder 2"/>
          <p:cNvSpPr>
            <a:spLocks noGrp="1"/>
          </p:cNvSpPr>
          <p:nvPr>
            <p:ph idx="1"/>
          </p:nvPr>
        </p:nvSpPr>
        <p:spPr>
          <a:xfrm>
            <a:off x="457200" y="884237"/>
            <a:ext cx="8229600" cy="5059363"/>
          </a:xfrm>
        </p:spPr>
        <p:txBody>
          <a:bodyPr/>
          <a:lstStyle/>
          <a:p>
            <a:r>
              <a:rPr lang="en-US" sz="2000" dirty="0" smtClean="0"/>
              <a:t>Some of the terms used in CCSDS documents are not even in the CCSDS Glossary</a:t>
            </a:r>
          </a:p>
          <a:p>
            <a:r>
              <a:rPr lang="en-US" sz="2000" dirty="0" smtClean="0"/>
              <a:t>We </a:t>
            </a:r>
            <a:r>
              <a:rPr lang="en-US" sz="2000" dirty="0"/>
              <a:t>only have accurate information models and schema for a </a:t>
            </a:r>
            <a:r>
              <a:rPr lang="en-US" sz="2000" dirty="0" smtClean="0"/>
              <a:t>small sub</a:t>
            </a:r>
            <a:r>
              <a:rPr lang="en-US" sz="2000" dirty="0"/>
              <a:t>-set of the terms in use</a:t>
            </a:r>
          </a:p>
          <a:p>
            <a:r>
              <a:rPr lang="en-US" sz="2000" dirty="0"/>
              <a:t>Some </a:t>
            </a:r>
            <a:r>
              <a:rPr lang="en-US" sz="2000" dirty="0" smtClean="0"/>
              <a:t>terms are (re-)defined </a:t>
            </a:r>
            <a:r>
              <a:rPr lang="en-US" sz="2000" dirty="0"/>
              <a:t>in multiple different standards, and this is where issues </a:t>
            </a:r>
            <a:r>
              <a:rPr lang="en-US" sz="2000" dirty="0" smtClean="0"/>
              <a:t>arise</a:t>
            </a:r>
            <a:endParaRPr lang="en-US" sz="2000" dirty="0"/>
          </a:p>
          <a:p>
            <a:endParaRPr lang="en-US" sz="2000" dirty="0" smtClean="0"/>
          </a:p>
          <a:p>
            <a:r>
              <a:rPr lang="en-US" sz="2000" dirty="0" smtClean="0"/>
              <a:t>Lack of consistent terminology makes automation and cross use of terms much more difficult</a:t>
            </a:r>
          </a:p>
          <a:p>
            <a:r>
              <a:rPr lang="en-US" sz="2000" dirty="0"/>
              <a:t>Some terminology is in isolated domains and not an issue</a:t>
            </a:r>
          </a:p>
          <a:p>
            <a:endParaRPr lang="en-US" sz="2000" dirty="0" smtClean="0"/>
          </a:p>
          <a:p>
            <a:r>
              <a:rPr lang="en-US" sz="2000" dirty="0" smtClean="0"/>
              <a:t>Multiple inconsistencies in use of terminology</a:t>
            </a:r>
          </a:p>
          <a:p>
            <a:pPr lvl="1"/>
            <a:r>
              <a:rPr lang="en-US" sz="1800" dirty="0" smtClean="0"/>
              <a:t>Collisions of usage (same word, two different meanings)</a:t>
            </a:r>
          </a:p>
          <a:p>
            <a:pPr lvl="1"/>
            <a:r>
              <a:rPr lang="en-US" sz="1800" dirty="0" smtClean="0"/>
              <a:t>Specializations (same word, </a:t>
            </a:r>
            <a:r>
              <a:rPr lang="en-US" sz="1800" dirty="0" smtClean="0"/>
              <a:t>but on </a:t>
            </a:r>
            <a:r>
              <a:rPr lang="en-US" sz="1800" dirty="0" smtClean="0"/>
              <a:t>analysis one derived from another)</a:t>
            </a:r>
          </a:p>
          <a:p>
            <a:pPr lvl="1"/>
            <a:r>
              <a:rPr lang="en-US" sz="1800" dirty="0" smtClean="0"/>
              <a:t>Multiple terms used for the same things </a:t>
            </a:r>
          </a:p>
          <a:p>
            <a:pPr lvl="1"/>
            <a:r>
              <a:rPr lang="en-US" sz="1800" dirty="0" smtClean="0"/>
              <a:t>Internal inconsistencies in usage or definitions</a:t>
            </a:r>
          </a:p>
          <a:p>
            <a:pPr lvl="1"/>
            <a:r>
              <a:rPr lang="en-US" sz="1800" dirty="0" smtClean="0"/>
              <a:t>Inconsistent use of representations (lack of class diagrams)</a:t>
            </a:r>
          </a:p>
          <a:p>
            <a:pPr lvl="1"/>
            <a:r>
              <a:rPr lang="en-US" sz="1800" dirty="0" smtClean="0"/>
              <a:t>Inconsistent references to external standards (ISO BRM and other)</a:t>
            </a:r>
          </a:p>
          <a:p>
            <a:r>
              <a:rPr lang="en-US" sz="2000" dirty="0" smtClean="0"/>
              <a:t>Some differences appear to be easy to resolve, others will require more work</a:t>
            </a:r>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a:p>
        </p:txBody>
      </p:sp>
      <p:sp>
        <p:nvSpPr>
          <p:cNvPr id="4" name="Date Placeholder 3"/>
          <p:cNvSpPr>
            <a:spLocks noGrp="1"/>
          </p:cNvSpPr>
          <p:nvPr>
            <p:ph type="dt" sz="half" idx="10"/>
          </p:nvPr>
        </p:nvSpPr>
        <p:spPr/>
        <p:txBody>
          <a:bodyPr/>
          <a:lstStyle/>
          <a:p>
            <a:pPr>
              <a:defRPr/>
            </a:pPr>
            <a:r>
              <a:rPr lang="en-US" smtClean="0"/>
              <a:t>31 Mar 2015</a:t>
            </a:r>
            <a:endParaRPr lang="en-US" dirty="0"/>
          </a:p>
        </p:txBody>
      </p:sp>
    </p:spTree>
    <p:extLst>
      <p:ext uri="{BB962C8B-B14F-4D97-AF65-F5344CB8AC3E}">
        <p14:creationId xmlns:p14="http://schemas.microsoft.com/office/powerpoint/2010/main" val="122341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Contents	</a:t>
            </a:r>
            <a:endParaRPr lang="en-US" dirty="0"/>
          </a:p>
        </p:txBody>
      </p:sp>
      <p:sp>
        <p:nvSpPr>
          <p:cNvPr id="4" name="Content Placeholder 3"/>
          <p:cNvSpPr>
            <a:spLocks noGrp="1"/>
          </p:cNvSpPr>
          <p:nvPr>
            <p:ph idx="1"/>
          </p:nvPr>
        </p:nvSpPr>
        <p:spPr/>
        <p:txBody>
          <a:bodyPr/>
          <a:lstStyle/>
          <a:p>
            <a:r>
              <a:rPr lang="en-US" dirty="0" smtClean="0"/>
              <a:t>A review of some key CCSDS terms currently defined in all six CCSDS areas</a:t>
            </a:r>
          </a:p>
          <a:p>
            <a:r>
              <a:rPr lang="en-US" dirty="0" smtClean="0"/>
              <a:t>Terms selected for relevance and also because there were multiple definitions</a:t>
            </a:r>
          </a:p>
          <a:p>
            <a:r>
              <a:rPr lang="en-US" dirty="0" smtClean="0"/>
              <a:t>Terms are shown along with their definitions and the documents that were used as sources for the Glossary</a:t>
            </a:r>
          </a:p>
          <a:p>
            <a:r>
              <a:rPr lang="en-US" dirty="0" smtClean="0"/>
              <a:t>In some cases other sources were sought for well formed definitions</a:t>
            </a:r>
          </a:p>
          <a:p>
            <a:r>
              <a:rPr lang="en-US" dirty="0" smtClean="0">
                <a:solidFill>
                  <a:srgbClr val="FA0DAA"/>
                </a:solidFill>
              </a:rPr>
              <a:t>SAWG Observations are provided like this</a:t>
            </a:r>
          </a:p>
          <a:p>
            <a:r>
              <a:rPr lang="en-US" dirty="0" smtClean="0"/>
              <a:t>A proposed approach is offered at the end</a:t>
            </a:r>
          </a:p>
          <a:p>
            <a:endParaRPr lang="en-US" dirty="0"/>
          </a:p>
        </p:txBody>
      </p:sp>
      <p:sp>
        <p:nvSpPr>
          <p:cNvPr id="2" name="Date Placeholder 1"/>
          <p:cNvSpPr>
            <a:spLocks noGrp="1"/>
          </p:cNvSpPr>
          <p:nvPr>
            <p:ph type="dt" sz="half" idx="10"/>
          </p:nvPr>
        </p:nvSpPr>
        <p:spPr/>
        <p:txBody>
          <a:bodyPr/>
          <a:lstStyle/>
          <a:p>
            <a:pPr>
              <a:defRPr/>
            </a:pPr>
            <a:r>
              <a:rPr lang="en-US" smtClean="0"/>
              <a:t>31 Mar 2015</a:t>
            </a:r>
            <a:endParaRPr lang="en-US" dirty="0"/>
          </a:p>
        </p:txBody>
      </p:sp>
    </p:spTree>
    <p:extLst>
      <p:ext uri="{BB962C8B-B14F-4D97-AF65-F5344CB8AC3E}">
        <p14:creationId xmlns:p14="http://schemas.microsoft.com/office/powerpoint/2010/main" val="606280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Recommended Approach</a:t>
            </a:r>
            <a:endParaRPr lang="en-US" dirty="0"/>
          </a:p>
        </p:txBody>
      </p:sp>
      <p:sp>
        <p:nvSpPr>
          <p:cNvPr id="3" name="Content Placeholder 2"/>
          <p:cNvSpPr>
            <a:spLocks noGrp="1"/>
          </p:cNvSpPr>
          <p:nvPr>
            <p:ph idx="1"/>
          </p:nvPr>
        </p:nvSpPr>
        <p:spPr>
          <a:xfrm>
            <a:off x="457200" y="914400"/>
            <a:ext cx="8229600" cy="5562600"/>
          </a:xfrm>
        </p:spPr>
        <p:txBody>
          <a:bodyPr/>
          <a:lstStyle/>
          <a:p>
            <a:r>
              <a:rPr lang="en-US" sz="2200" dirty="0" smtClean="0"/>
              <a:t>Understand and quantify the severity of the problem</a:t>
            </a:r>
          </a:p>
          <a:p>
            <a:r>
              <a:rPr lang="en-US" sz="2200" dirty="0"/>
              <a:t>Review issues </a:t>
            </a:r>
            <a:r>
              <a:rPr lang="en-US" sz="2200" dirty="0" smtClean="0"/>
              <a:t>and proposed solutions with </a:t>
            </a:r>
            <a:r>
              <a:rPr lang="en-US" sz="2200" dirty="0"/>
              <a:t>WGs and Areas</a:t>
            </a:r>
          </a:p>
          <a:p>
            <a:r>
              <a:rPr lang="en-US" sz="2200" dirty="0" smtClean="0"/>
              <a:t>Use </a:t>
            </a:r>
            <a:r>
              <a:rPr lang="en-US" sz="2200" dirty="0" smtClean="0"/>
              <a:t>a formal </a:t>
            </a:r>
            <a:r>
              <a:rPr lang="en-US" sz="2200" dirty="0" smtClean="0"/>
              <a:t>terminology approach (ontology) </a:t>
            </a:r>
            <a:r>
              <a:rPr lang="en-US" sz="2200" dirty="0" smtClean="0"/>
              <a:t>to identify terms, relationships, </a:t>
            </a:r>
            <a:r>
              <a:rPr lang="en-US" sz="2200" dirty="0" smtClean="0"/>
              <a:t>concepts</a:t>
            </a:r>
            <a:r>
              <a:rPr lang="en-US" sz="2200" dirty="0" smtClean="0"/>
              <a:t>, and </a:t>
            </a:r>
            <a:r>
              <a:rPr lang="en-US" sz="2200" dirty="0" smtClean="0"/>
              <a:t>specializations</a:t>
            </a:r>
          </a:p>
          <a:p>
            <a:r>
              <a:rPr lang="en-US" sz="2200" dirty="0" smtClean="0"/>
              <a:t>Support multiple definitions where they are really required</a:t>
            </a:r>
            <a:endParaRPr lang="en-US" sz="2200" dirty="0" smtClean="0"/>
          </a:p>
          <a:p>
            <a:r>
              <a:rPr lang="en-US" sz="2200" dirty="0" smtClean="0"/>
              <a:t>Provide English c</a:t>
            </a:r>
            <a:r>
              <a:rPr lang="en-US" sz="2200" dirty="0" smtClean="0"/>
              <a:t>larifications </a:t>
            </a:r>
            <a:r>
              <a:rPr lang="en-US" sz="2200" dirty="0" smtClean="0"/>
              <a:t>(reed, read, red, read)</a:t>
            </a:r>
          </a:p>
          <a:p>
            <a:r>
              <a:rPr lang="en-US" sz="2200" dirty="0" smtClean="0"/>
              <a:t>Create consistent </a:t>
            </a:r>
            <a:r>
              <a:rPr lang="en-US" sz="2200" dirty="0" smtClean="0"/>
              <a:t>definitions and re-use them</a:t>
            </a:r>
            <a:endParaRPr lang="en-US" sz="2200" dirty="0"/>
          </a:p>
          <a:p>
            <a:r>
              <a:rPr lang="en-US" sz="2200" dirty="0" smtClean="0"/>
              <a:t>Use clear representations (class </a:t>
            </a:r>
            <a:r>
              <a:rPr lang="en-US" sz="2200" dirty="0"/>
              <a:t>diagrams)</a:t>
            </a:r>
          </a:p>
          <a:p>
            <a:r>
              <a:rPr lang="en-US" sz="2200" dirty="0" smtClean="0"/>
              <a:t>Use consistent </a:t>
            </a:r>
            <a:r>
              <a:rPr lang="en-US" sz="2200" dirty="0"/>
              <a:t>references to external standards (ISO BRM and other</a:t>
            </a:r>
            <a:r>
              <a:rPr lang="en-US" sz="2200" dirty="0" smtClean="0"/>
              <a:t>)</a:t>
            </a:r>
          </a:p>
          <a:p>
            <a:r>
              <a:rPr lang="en-US" sz="2200" dirty="0" smtClean="0"/>
              <a:t>Create as consistent a set </a:t>
            </a:r>
            <a:r>
              <a:rPr lang="en-US" sz="2200" dirty="0" smtClean="0"/>
              <a:t>of terms as </a:t>
            </a:r>
            <a:r>
              <a:rPr lang="en-US" sz="2200" dirty="0" smtClean="0"/>
              <a:t>possible, use namespace to disambiguate where possible</a:t>
            </a:r>
          </a:p>
          <a:p>
            <a:r>
              <a:rPr lang="en-US" sz="2200" dirty="0" smtClean="0"/>
              <a:t>Propose clarified definitions where necessary</a:t>
            </a:r>
          </a:p>
          <a:p>
            <a:r>
              <a:rPr lang="en-US" sz="2200" dirty="0" smtClean="0"/>
              <a:t>Update the ontology then bring standards in-line when they are “refreshed”</a:t>
            </a:r>
            <a:endParaRPr lang="en-US" sz="2200" dirty="0"/>
          </a:p>
        </p:txBody>
      </p:sp>
      <p:sp>
        <p:nvSpPr>
          <p:cNvPr id="4" name="Date Placeholder 3"/>
          <p:cNvSpPr>
            <a:spLocks noGrp="1"/>
          </p:cNvSpPr>
          <p:nvPr>
            <p:ph type="dt" sz="half" idx="10"/>
          </p:nvPr>
        </p:nvSpPr>
        <p:spPr/>
        <p:txBody>
          <a:bodyPr/>
          <a:lstStyle/>
          <a:p>
            <a:pPr>
              <a:defRPr/>
            </a:pPr>
            <a:r>
              <a:rPr lang="en-US" smtClean="0"/>
              <a:t>31 Mar 2015</a:t>
            </a:r>
            <a:endParaRPr lang="en-US" dirty="0"/>
          </a:p>
        </p:txBody>
      </p:sp>
    </p:spTree>
    <p:extLst>
      <p:ext uri="{BB962C8B-B14F-4D97-AF65-F5344CB8AC3E}">
        <p14:creationId xmlns:p14="http://schemas.microsoft.com/office/powerpoint/2010/main" val="327383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smtClean="0"/>
              <a:t>Terminology Sources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8651069"/>
              </p:ext>
            </p:extLst>
          </p:nvPr>
        </p:nvGraphicFramePr>
        <p:xfrm>
          <a:off x="457200" y="838200"/>
          <a:ext cx="8305800" cy="5583183"/>
        </p:xfrm>
        <a:graphic>
          <a:graphicData uri="http://schemas.openxmlformats.org/drawingml/2006/table">
            <a:tbl>
              <a:tblPr firstRow="1" bandRow="1">
                <a:tableStyleId>{5C22544A-7EE6-4342-B048-85BDC9FD1C3A}</a:tableStyleId>
              </a:tblPr>
              <a:tblGrid>
                <a:gridCol w="1676400"/>
                <a:gridCol w="6629400"/>
              </a:tblGrid>
              <a:tr h="319726">
                <a:tc>
                  <a:txBody>
                    <a:bodyPr/>
                    <a:lstStyle/>
                    <a:p>
                      <a:r>
                        <a:rPr lang="en-US" sz="1400" dirty="0" smtClean="0"/>
                        <a:t>Term</a:t>
                      </a:r>
                      <a:endParaRPr lang="en-US" sz="1400" dirty="0"/>
                    </a:p>
                  </a:txBody>
                  <a:tcPr/>
                </a:tc>
                <a:tc>
                  <a:txBody>
                    <a:bodyPr/>
                    <a:lstStyle/>
                    <a:p>
                      <a:r>
                        <a:rPr lang="en-US" sz="1400" dirty="0" smtClean="0"/>
                        <a:t>Standards</a:t>
                      </a:r>
                      <a:endParaRPr lang="en-US" sz="1400" dirty="0"/>
                    </a:p>
                  </a:txBody>
                  <a:tcPr/>
                </a:tc>
              </a:tr>
              <a:tr h="319726">
                <a:tc>
                  <a:txBody>
                    <a:bodyPr/>
                    <a:lstStyle/>
                    <a:p>
                      <a:r>
                        <a:rPr lang="en-US" sz="1400" dirty="0" smtClean="0"/>
                        <a:t>Entity</a:t>
                      </a:r>
                      <a:endParaRPr lang="en-US" sz="1400" dirty="0"/>
                    </a:p>
                  </a:txBody>
                  <a:tcPr/>
                </a:tc>
                <a:tc>
                  <a:txBody>
                    <a:bodyPr/>
                    <a:lstStyle/>
                    <a:p>
                      <a:r>
                        <a:rPr lang="en-US" sz="1400" dirty="0" smtClean="0"/>
                        <a:t>RASDS </a:t>
                      </a:r>
                      <a:r>
                        <a:rPr lang="en-US" sz="1400" u="sng" dirty="0" smtClean="0">
                          <a:solidFill>
                            <a:srgbClr val="FF0000"/>
                          </a:solidFill>
                        </a:rPr>
                        <a:t>311.0-M-1</a:t>
                      </a:r>
                      <a:r>
                        <a:rPr lang="en-US" sz="1400" u="none" dirty="0" smtClean="0">
                          <a:solidFill>
                            <a:schemeClr val="dk1"/>
                          </a:solidFill>
                        </a:rPr>
                        <a:t>;</a:t>
                      </a:r>
                      <a:r>
                        <a:rPr lang="en-US" sz="1400" dirty="0" smtClean="0"/>
                        <a:t> SLERM </a:t>
                      </a:r>
                      <a:r>
                        <a:rPr lang="en-US" sz="1400" u="sng" dirty="0" smtClean="0">
                          <a:solidFill>
                            <a:srgbClr val="FF0000"/>
                          </a:solidFill>
                        </a:rPr>
                        <a:t>910.4-B-2</a:t>
                      </a:r>
                      <a:endParaRPr lang="en-US" sz="1400" dirty="0"/>
                    </a:p>
                  </a:txBody>
                  <a:tcPr/>
                </a:tc>
              </a:tr>
              <a:tr h="319726">
                <a:tc>
                  <a:txBody>
                    <a:bodyPr/>
                    <a:lstStyle/>
                    <a:p>
                      <a:r>
                        <a:rPr lang="en-US" sz="1400" dirty="0" smtClean="0"/>
                        <a:t>Object</a:t>
                      </a:r>
                      <a:endParaRPr lang="en-US" sz="1400" dirty="0"/>
                    </a:p>
                  </a:txBody>
                  <a:tcPr/>
                </a:tc>
                <a:tc>
                  <a:txBody>
                    <a:bodyPr/>
                    <a:lstStyle/>
                    <a:p>
                      <a:r>
                        <a:rPr lang="en-US" sz="1400" dirty="0" smtClean="0"/>
                        <a:t>RASDS </a:t>
                      </a:r>
                      <a:r>
                        <a:rPr lang="en-US" sz="1400" u="sng" dirty="0" smtClean="0">
                          <a:solidFill>
                            <a:srgbClr val="FF0000"/>
                          </a:solidFill>
                        </a:rPr>
                        <a:t>311.0-M-1</a:t>
                      </a:r>
                      <a:r>
                        <a:rPr lang="en-US" sz="1400" u="none" dirty="0" smtClean="0">
                          <a:solidFill>
                            <a:schemeClr val="dk1"/>
                          </a:solidFill>
                        </a:rPr>
                        <a:t>;</a:t>
                      </a:r>
                      <a:r>
                        <a:rPr lang="en-US" sz="1400" dirty="0" smtClean="0"/>
                        <a:t> SLERM </a:t>
                      </a:r>
                      <a:r>
                        <a:rPr lang="en-US" sz="1400" u="sng" dirty="0" smtClean="0">
                          <a:solidFill>
                            <a:srgbClr val="FF0000"/>
                          </a:solidFill>
                        </a:rPr>
                        <a:t>910.4-B-2</a:t>
                      </a:r>
                      <a:endParaRPr lang="en-US" sz="1400" dirty="0"/>
                    </a:p>
                  </a:txBody>
                  <a:tcPr/>
                </a:tc>
              </a:tr>
              <a:tr h="564822">
                <a:tc>
                  <a:txBody>
                    <a:bodyPr/>
                    <a:lstStyle/>
                    <a:p>
                      <a:r>
                        <a:rPr lang="en-US" sz="1400" dirty="0" smtClean="0"/>
                        <a:t>Service</a:t>
                      </a:r>
                      <a:endParaRPr lang="en-US" sz="1400" dirty="0"/>
                    </a:p>
                  </a:txBody>
                  <a:tcPr/>
                </a:tc>
                <a:tc>
                  <a:txBody>
                    <a:bodyPr/>
                    <a:lstStyle/>
                    <a:p>
                      <a:r>
                        <a:rPr lang="en-US" sz="1400" dirty="0" smtClean="0"/>
                        <a:t>RASDS </a:t>
                      </a:r>
                      <a:r>
                        <a:rPr lang="en-US" sz="1400" u="sng" dirty="0" smtClean="0">
                          <a:solidFill>
                            <a:srgbClr val="FF0000"/>
                          </a:solidFill>
                        </a:rPr>
                        <a:t>311.0-M-1</a:t>
                      </a:r>
                      <a:r>
                        <a:rPr lang="en-US" sz="1400" u="none" dirty="0" smtClean="0">
                          <a:solidFill>
                            <a:schemeClr val="dk1"/>
                          </a:solidFill>
                        </a:rPr>
                        <a:t>;</a:t>
                      </a:r>
                      <a:r>
                        <a:rPr lang="en-US" sz="1400" dirty="0" smtClean="0"/>
                        <a:t> SLERM </a:t>
                      </a:r>
                      <a:r>
                        <a:rPr lang="en-US" sz="1400" u="sng" dirty="0" smtClean="0">
                          <a:solidFill>
                            <a:srgbClr val="FF0000"/>
                          </a:solidFill>
                        </a:rPr>
                        <a:t>910.4-B-2</a:t>
                      </a:r>
                      <a:r>
                        <a:rPr lang="en-US" sz="1400" u="none" dirty="0" smtClean="0">
                          <a:solidFill>
                            <a:schemeClr val="dk1"/>
                          </a:solidFill>
                        </a:rPr>
                        <a:t>;</a:t>
                      </a:r>
                      <a:r>
                        <a:rPr lang="en-US" sz="1400" u="none" baseline="0" dirty="0" smtClean="0">
                          <a:solidFill>
                            <a:schemeClr val="dk1"/>
                          </a:solidFill>
                        </a:rPr>
                        <a:t> </a:t>
                      </a:r>
                      <a:r>
                        <a:rPr lang="en-US" sz="1400" dirty="0" smtClean="0"/>
                        <a:t>SM&amp;C MORM </a:t>
                      </a:r>
                      <a:r>
                        <a:rPr lang="en-US" sz="1400" u="sng" dirty="0" smtClean="0">
                          <a:solidFill>
                            <a:srgbClr val="FF0000"/>
                          </a:solidFill>
                        </a:rPr>
                        <a:t>520.1-M-1</a:t>
                      </a:r>
                      <a:r>
                        <a:rPr lang="en-US" sz="1400" dirty="0" smtClean="0"/>
                        <a:t>; TM SCC </a:t>
                      </a:r>
                      <a:r>
                        <a:rPr lang="en-US" sz="1400" dirty="0" smtClean="0">
                          <a:hlinkClick r:id="rId2"/>
                        </a:rPr>
                        <a:t>131.0-B-2</a:t>
                      </a:r>
                      <a:r>
                        <a:rPr lang="en-US" sz="1400" dirty="0" smtClean="0"/>
                        <a:t>; TM SDLP </a:t>
                      </a:r>
                      <a:r>
                        <a:rPr lang="en-US" sz="1400" dirty="0" smtClean="0">
                          <a:hlinkClick r:id="rId3"/>
                        </a:rPr>
                        <a:t>132.0-B-1</a:t>
                      </a:r>
                      <a:r>
                        <a:rPr lang="en-US" sz="1400" dirty="0" smtClean="0"/>
                        <a:t>; TC SCC </a:t>
                      </a:r>
                      <a:r>
                        <a:rPr lang="en-US" sz="1400" dirty="0" smtClean="0">
                          <a:hlinkClick r:id="rId4"/>
                        </a:rPr>
                        <a:t>231.0-B-2</a:t>
                      </a:r>
                      <a:r>
                        <a:rPr lang="en-US" sz="1400" dirty="0" smtClean="0"/>
                        <a:t>; TC SDLP </a:t>
                      </a:r>
                      <a:r>
                        <a:rPr lang="en-US" sz="1400" dirty="0" smtClean="0">
                          <a:hlinkClick r:id="rId5"/>
                        </a:rPr>
                        <a:t>232.0-B-2</a:t>
                      </a:r>
                      <a:endParaRPr lang="en-US" sz="1400" dirty="0"/>
                    </a:p>
                  </a:txBody>
                  <a:tcPr/>
                </a:tc>
              </a:tr>
              <a:tr h="319726">
                <a:tc>
                  <a:txBody>
                    <a:bodyPr/>
                    <a:lstStyle/>
                    <a:p>
                      <a:r>
                        <a:rPr lang="en-US" sz="1400" dirty="0" smtClean="0"/>
                        <a:t>Action</a:t>
                      </a:r>
                      <a:endParaRPr lang="en-US" sz="1400" dirty="0"/>
                    </a:p>
                  </a:txBody>
                  <a:tcPr/>
                </a:tc>
                <a:tc>
                  <a:txBody>
                    <a:bodyPr/>
                    <a:lstStyle/>
                    <a:p>
                      <a:r>
                        <a:rPr lang="en-US" sz="1400" dirty="0" smtClean="0"/>
                        <a:t>RASDS </a:t>
                      </a:r>
                      <a:r>
                        <a:rPr lang="en-US" sz="1400" u="sng" dirty="0" smtClean="0">
                          <a:solidFill>
                            <a:srgbClr val="FF0000"/>
                          </a:solidFill>
                        </a:rPr>
                        <a:t>311.0-M-1</a:t>
                      </a:r>
                      <a:r>
                        <a:rPr lang="en-US" sz="1400" u="none" dirty="0" smtClean="0">
                          <a:solidFill>
                            <a:schemeClr val="dk1"/>
                          </a:solidFill>
                        </a:rPr>
                        <a:t>;</a:t>
                      </a:r>
                      <a:r>
                        <a:rPr lang="en-US" sz="1400" u="none" baseline="0" dirty="0" smtClean="0">
                          <a:solidFill>
                            <a:schemeClr val="dk1"/>
                          </a:solidFill>
                        </a:rPr>
                        <a:t> S</a:t>
                      </a:r>
                      <a:r>
                        <a:rPr lang="en-US" sz="1400" dirty="0" smtClean="0"/>
                        <a:t>M&amp;C </a:t>
                      </a:r>
                      <a:r>
                        <a:rPr lang="en-US" sz="1400" dirty="0" smtClean="0">
                          <a:hlinkClick r:id="rId6"/>
                        </a:rPr>
                        <a:t>520.0‑G‑3</a:t>
                      </a:r>
                      <a:endParaRPr lang="en-US" sz="1400" dirty="0"/>
                    </a:p>
                  </a:txBody>
                  <a:tcPr/>
                </a:tc>
              </a:tr>
              <a:tr h="275576">
                <a:tc>
                  <a:txBody>
                    <a:bodyPr/>
                    <a:lstStyle/>
                    <a:p>
                      <a:r>
                        <a:rPr lang="en-US" sz="1400" dirty="0" smtClean="0"/>
                        <a:t>Application</a:t>
                      </a:r>
                      <a:endParaRPr lang="en-US" sz="1400" dirty="0"/>
                    </a:p>
                  </a:txBody>
                  <a:tcPr/>
                </a:tc>
                <a:tc>
                  <a:txBody>
                    <a:bodyPr/>
                    <a:lstStyle/>
                    <a:p>
                      <a:r>
                        <a:rPr lang="en-US" sz="1400" dirty="0" smtClean="0"/>
                        <a:t>SLE, IPTS </a:t>
                      </a:r>
                      <a:r>
                        <a:rPr lang="en-US" sz="1400" dirty="0" smtClean="0">
                          <a:hlinkClick r:id="rId7"/>
                        </a:rPr>
                        <a:t>913.1‑B‑1</a:t>
                      </a:r>
                      <a:r>
                        <a:rPr lang="en-US" sz="1400" dirty="0" smtClean="0"/>
                        <a:t>;</a:t>
                      </a:r>
                      <a:r>
                        <a:rPr lang="en-US" sz="1400" baseline="0" dirty="0" smtClean="0"/>
                        <a:t> A</a:t>
                      </a:r>
                      <a:r>
                        <a:rPr lang="en-US" sz="1400" dirty="0" smtClean="0"/>
                        <a:t>MS </a:t>
                      </a:r>
                      <a:r>
                        <a:rPr lang="en-US" sz="1400" dirty="0" smtClean="0">
                          <a:hlinkClick r:id="rId8"/>
                        </a:rPr>
                        <a:t>735.1‑B‑1</a:t>
                      </a:r>
                      <a:r>
                        <a:rPr lang="en-US" sz="1400" dirty="0" smtClean="0"/>
                        <a:t>;</a:t>
                      </a:r>
                      <a:r>
                        <a:rPr lang="en-US" sz="1400" baseline="0" dirty="0" smtClean="0"/>
                        <a:t> S</a:t>
                      </a:r>
                      <a:r>
                        <a:rPr lang="en-US" sz="1400" dirty="0" smtClean="0"/>
                        <a:t>OIS-TAS </a:t>
                      </a:r>
                      <a:r>
                        <a:rPr lang="en-US" sz="1400" dirty="0" smtClean="0">
                          <a:hlinkClick r:id="rId9"/>
                        </a:rPr>
                        <a:t>872.0‑M‑1</a:t>
                      </a:r>
                      <a:endParaRPr lang="en-US" sz="1400" dirty="0"/>
                    </a:p>
                  </a:txBody>
                  <a:tcPr/>
                </a:tc>
              </a:tr>
              <a:tr h="319726">
                <a:tc>
                  <a:txBody>
                    <a:bodyPr/>
                    <a:lstStyle/>
                    <a:p>
                      <a:r>
                        <a:rPr lang="en-US" sz="1400" dirty="0" smtClean="0"/>
                        <a:t>Information Model</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RASDS </a:t>
                      </a:r>
                      <a:r>
                        <a:rPr lang="en-US" sz="1400" u="sng" dirty="0" smtClean="0">
                          <a:solidFill>
                            <a:srgbClr val="FF0000"/>
                          </a:solidFill>
                        </a:rPr>
                        <a:t>311.0-M-1</a:t>
                      </a:r>
                      <a:r>
                        <a:rPr lang="en-US" sz="1400" u="none" dirty="0" smtClean="0">
                          <a:solidFill>
                            <a:schemeClr val="dk1"/>
                          </a:solidFill>
                        </a:rPr>
                        <a:t>;</a:t>
                      </a:r>
                      <a:r>
                        <a:rPr lang="en-US" sz="1400" u="none" baseline="0" dirty="0" smtClean="0">
                          <a:solidFill>
                            <a:schemeClr val="dk1"/>
                          </a:solidFill>
                        </a:rPr>
                        <a:t> R</a:t>
                      </a:r>
                      <a:r>
                        <a:rPr lang="en-US" sz="1400" dirty="0" smtClean="0"/>
                        <a:t>ASIM </a:t>
                      </a:r>
                      <a:r>
                        <a:rPr lang="en-US" sz="1400" dirty="0" smtClean="0">
                          <a:hlinkClick r:id="rId10"/>
                        </a:rPr>
                        <a:t>312.0-G-1</a:t>
                      </a:r>
                      <a:endParaRPr lang="en-US" sz="1400" dirty="0" smtClean="0"/>
                    </a:p>
                  </a:txBody>
                  <a:tcPr/>
                </a:tc>
              </a:tr>
              <a:tr h="319726">
                <a:tc>
                  <a:txBody>
                    <a:bodyPr/>
                    <a:lstStyle/>
                    <a:p>
                      <a:r>
                        <a:rPr lang="en-US" sz="1400" dirty="0" smtClean="0"/>
                        <a:t>Data Model</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RASDS </a:t>
                      </a:r>
                      <a:r>
                        <a:rPr lang="en-US" sz="1400" u="sng" dirty="0" smtClean="0">
                          <a:solidFill>
                            <a:srgbClr val="FF0000"/>
                          </a:solidFill>
                        </a:rPr>
                        <a:t>311.0-M-1</a:t>
                      </a:r>
                      <a:r>
                        <a:rPr lang="en-US" sz="1400" u="none" dirty="0" smtClean="0">
                          <a:solidFill>
                            <a:schemeClr val="dk1"/>
                          </a:solidFill>
                        </a:rPr>
                        <a:t>;</a:t>
                      </a:r>
                      <a:r>
                        <a:rPr lang="en-US" sz="1400" u="none" baseline="0" dirty="0" smtClean="0">
                          <a:solidFill>
                            <a:schemeClr val="dk1"/>
                          </a:solidFill>
                        </a:rPr>
                        <a:t> R</a:t>
                      </a:r>
                      <a:r>
                        <a:rPr lang="en-US" sz="1400" dirty="0" smtClean="0"/>
                        <a:t>ASIM </a:t>
                      </a:r>
                      <a:r>
                        <a:rPr lang="en-US" sz="1400" dirty="0" smtClean="0">
                          <a:hlinkClick r:id="rId10"/>
                        </a:rPr>
                        <a:t>312.0-G-1</a:t>
                      </a:r>
                      <a:endParaRPr lang="en-US" sz="1400" dirty="0" smtClean="0"/>
                    </a:p>
                  </a:txBody>
                  <a:tcPr/>
                </a:tc>
              </a:tr>
              <a:tr h="319726">
                <a:tc>
                  <a:txBody>
                    <a:bodyPr/>
                    <a:lstStyle/>
                    <a:p>
                      <a:r>
                        <a:rPr lang="en-US" sz="1400" dirty="0" smtClean="0"/>
                        <a:t>Information Object</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RASDS </a:t>
                      </a:r>
                      <a:r>
                        <a:rPr lang="en-US" sz="1400" u="sng" dirty="0" smtClean="0">
                          <a:solidFill>
                            <a:srgbClr val="FF0000"/>
                          </a:solidFill>
                        </a:rPr>
                        <a:t>311.0-M-1</a:t>
                      </a:r>
                      <a:r>
                        <a:rPr lang="en-US" sz="1400" u="none" dirty="0" smtClean="0">
                          <a:solidFill>
                            <a:schemeClr val="dk1"/>
                          </a:solidFill>
                        </a:rPr>
                        <a:t>;</a:t>
                      </a:r>
                      <a:r>
                        <a:rPr lang="en-US" sz="1400" u="none" baseline="0" dirty="0" smtClean="0">
                          <a:solidFill>
                            <a:schemeClr val="dk1"/>
                          </a:solidFill>
                        </a:rPr>
                        <a:t> R</a:t>
                      </a:r>
                      <a:r>
                        <a:rPr lang="en-US" sz="1400" dirty="0" smtClean="0"/>
                        <a:t>ASIM </a:t>
                      </a:r>
                      <a:r>
                        <a:rPr lang="en-US" sz="1400" dirty="0" smtClean="0">
                          <a:hlinkClick r:id="rId10"/>
                        </a:rPr>
                        <a:t>312.0-G-1</a:t>
                      </a:r>
                      <a:endParaRPr lang="en-US" sz="1400" dirty="0" smtClean="0"/>
                    </a:p>
                  </a:txBody>
                  <a:tcPr/>
                </a:tc>
              </a:tr>
              <a:tr h="784782">
                <a:tc>
                  <a:txBody>
                    <a:bodyPr/>
                    <a:lstStyle/>
                    <a:p>
                      <a:r>
                        <a:rPr lang="en-US" sz="1400" dirty="0" smtClean="0"/>
                        <a:t>Data Object</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SDSO SFDU: SIA </a:t>
                      </a:r>
                      <a:r>
                        <a:rPr lang="en-US" sz="1400" dirty="0" smtClean="0">
                          <a:hlinkClick r:id="rId11"/>
                        </a:rPr>
                        <a:t>610.0‑G‑5</a:t>
                      </a:r>
                      <a:r>
                        <a:rPr lang="en-US" sz="1400" u="none" dirty="0" smtClean="0">
                          <a:solidFill>
                            <a:schemeClr val="dk1"/>
                          </a:solidFill>
                        </a:rPr>
                        <a:t>;</a:t>
                      </a:r>
                      <a:r>
                        <a:rPr lang="en-US" sz="1400" u="none" baseline="0" dirty="0" smtClean="0">
                          <a:solidFill>
                            <a:schemeClr val="dk1"/>
                          </a:solidFill>
                        </a:rPr>
                        <a:t> </a:t>
                      </a:r>
                      <a:r>
                        <a:rPr lang="en-US" sz="1400" dirty="0" smtClean="0"/>
                        <a:t>SFDU: SCR </a:t>
                      </a:r>
                      <a:r>
                        <a:rPr lang="en-US" sz="1400" dirty="0" smtClean="0">
                          <a:hlinkClick r:id="rId12"/>
                        </a:rPr>
                        <a:t>620.0‑B‑2</a:t>
                      </a:r>
                      <a:r>
                        <a:rPr lang="en-US" sz="1400" u="none" dirty="0" smtClean="0">
                          <a:solidFill>
                            <a:schemeClr val="dk1"/>
                          </a:solidFill>
                        </a:rPr>
                        <a:t>;</a:t>
                      </a:r>
                      <a:r>
                        <a:rPr lang="en-US" sz="1400" dirty="0" smtClean="0"/>
                        <a:t> SFDU: T </a:t>
                      </a:r>
                      <a:r>
                        <a:rPr lang="en-US" sz="1400" dirty="0" smtClean="0">
                          <a:hlinkClick r:id="rId13"/>
                        </a:rPr>
                        <a:t>621.0‑G‑1</a:t>
                      </a:r>
                      <a:r>
                        <a:rPr lang="en-US" sz="1400" u="none" dirty="0" smtClean="0">
                          <a:solidFill>
                            <a:schemeClr val="dk1"/>
                          </a:solidFill>
                        </a:rPr>
                        <a:t>;</a:t>
                      </a:r>
                      <a:r>
                        <a:rPr lang="en-US" sz="1400" u="none" baseline="0" dirty="0" smtClean="0">
                          <a:solidFill>
                            <a:schemeClr val="dk1"/>
                          </a:solidFill>
                        </a:rPr>
                        <a:t> </a:t>
                      </a:r>
                      <a:r>
                        <a:rPr lang="en-US" sz="1400" dirty="0" smtClean="0"/>
                        <a:t>RMOAIS </a:t>
                      </a:r>
                      <a:r>
                        <a:rPr lang="en-US" sz="1400" dirty="0" smtClean="0">
                          <a:hlinkClick r:id="rId14"/>
                        </a:rPr>
                        <a:t>650.0‑M‑2</a:t>
                      </a:r>
                      <a:r>
                        <a:rPr lang="en-US" sz="1400" u="none" dirty="0" smtClean="0">
                          <a:solidFill>
                            <a:schemeClr val="dk1"/>
                          </a:solidFill>
                        </a:rPr>
                        <a:t>;</a:t>
                      </a:r>
                      <a:r>
                        <a:rPr lang="en-US" sz="1400" u="none" baseline="0" dirty="0" smtClean="0">
                          <a:solidFill>
                            <a:schemeClr val="dk1"/>
                          </a:solidFill>
                        </a:rPr>
                        <a:t> </a:t>
                      </a:r>
                      <a:r>
                        <a:rPr lang="en-US" sz="1400" dirty="0" smtClean="0"/>
                        <a:t>XFDU SCR </a:t>
                      </a:r>
                      <a:r>
                        <a:rPr lang="en-US" sz="1400" dirty="0" smtClean="0">
                          <a:hlinkClick r:id="rId15"/>
                        </a:rPr>
                        <a:t>661.0‑B‑1</a:t>
                      </a:r>
                      <a:r>
                        <a:rPr lang="en-US" sz="1400" dirty="0" smtClean="0"/>
                        <a:t>; PAIMAS </a:t>
                      </a:r>
                      <a:r>
                        <a:rPr lang="en-US" sz="1400" dirty="0" smtClean="0">
                          <a:hlinkClick r:id="rId16"/>
                        </a:rPr>
                        <a:t>651.0‑M‑1</a:t>
                      </a:r>
                      <a:r>
                        <a:rPr lang="en-US" sz="1400" u="none" dirty="0" smtClean="0">
                          <a:solidFill>
                            <a:schemeClr val="dk1"/>
                          </a:solidFill>
                        </a:rPr>
                        <a:t>;</a:t>
                      </a:r>
                      <a:r>
                        <a:rPr lang="en-US" sz="1400" u="none" baseline="0" dirty="0" smtClean="0">
                          <a:solidFill>
                            <a:schemeClr val="dk1"/>
                          </a:solidFill>
                        </a:rPr>
                        <a:t> </a:t>
                      </a:r>
                      <a:r>
                        <a:rPr lang="en-US" sz="1400" dirty="0" smtClean="0"/>
                        <a:t>RASDS </a:t>
                      </a:r>
                      <a:r>
                        <a:rPr lang="en-US" sz="1400" u="sng" dirty="0" smtClean="0">
                          <a:solidFill>
                            <a:srgbClr val="FF0000"/>
                          </a:solidFill>
                        </a:rPr>
                        <a:t>311.0-M-1</a:t>
                      </a:r>
                      <a:r>
                        <a:rPr lang="en-US" sz="1400" u="none" dirty="0" smtClean="0">
                          <a:solidFill>
                            <a:schemeClr val="dk1"/>
                          </a:solidFill>
                        </a:rPr>
                        <a:t>;</a:t>
                      </a:r>
                      <a:r>
                        <a:rPr lang="en-US" sz="1400" u="none" baseline="0" dirty="0" smtClean="0">
                          <a:solidFill>
                            <a:schemeClr val="dk1"/>
                          </a:solidFill>
                        </a:rPr>
                        <a:t> R</a:t>
                      </a:r>
                      <a:r>
                        <a:rPr lang="en-US" sz="1400" dirty="0" smtClean="0"/>
                        <a:t>ASIM </a:t>
                      </a:r>
                      <a:r>
                        <a:rPr lang="en-US" sz="1400" dirty="0" smtClean="0">
                          <a:hlinkClick r:id="rId10"/>
                        </a:rPr>
                        <a:t>312.0-G-1</a:t>
                      </a:r>
                      <a:endParaRPr lang="en-US" sz="1400" dirty="0" smtClean="0"/>
                    </a:p>
                  </a:txBody>
                  <a:tcPr/>
                </a:tc>
              </a:tr>
              <a:tr h="319726">
                <a:tc>
                  <a:txBody>
                    <a:bodyPr/>
                    <a:lstStyle/>
                    <a:p>
                      <a:r>
                        <a:rPr lang="en-US" sz="1400" dirty="0" smtClean="0"/>
                        <a:t>Binding</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MORM </a:t>
                      </a:r>
                      <a:r>
                        <a:rPr lang="en-US" sz="1400" dirty="0" smtClean="0">
                          <a:hlinkClick r:id="rId17"/>
                        </a:rPr>
                        <a:t>520.1‑M‑1</a:t>
                      </a:r>
                      <a:r>
                        <a:rPr lang="en-US" sz="1400" u="none" dirty="0" smtClean="0">
                          <a:solidFill>
                            <a:schemeClr val="dk1"/>
                          </a:solidFill>
                        </a:rPr>
                        <a:t>;</a:t>
                      </a:r>
                      <a:r>
                        <a:rPr lang="en-US" sz="1400" u="none" baseline="0" dirty="0" smtClean="0">
                          <a:solidFill>
                            <a:schemeClr val="dk1"/>
                          </a:solidFill>
                        </a:rPr>
                        <a:t> </a:t>
                      </a:r>
                      <a:r>
                        <a:rPr lang="en-US" sz="1400" u="none" dirty="0" smtClean="0"/>
                        <a:t>SCCS-ADD </a:t>
                      </a:r>
                      <a:r>
                        <a:rPr lang="en-US" sz="1400" u="sng" dirty="0" smtClean="0">
                          <a:hlinkClick r:id="rId18"/>
                        </a:rPr>
                        <a:t>901.0-G-1</a:t>
                      </a:r>
                      <a:r>
                        <a:rPr lang="en-US" sz="1400" u="none" dirty="0" smtClean="0">
                          <a:solidFill>
                            <a:schemeClr val="dk1"/>
                          </a:solidFill>
                        </a:rPr>
                        <a:t>;</a:t>
                      </a:r>
                      <a:r>
                        <a:rPr lang="en-US" sz="1400" u="none" baseline="0" dirty="0" smtClean="0">
                          <a:solidFill>
                            <a:schemeClr val="dk1"/>
                          </a:solidFill>
                        </a:rPr>
                        <a:t> </a:t>
                      </a:r>
                      <a:endParaRPr lang="en-US" sz="1400" dirty="0" smtClean="0"/>
                    </a:p>
                  </a:txBody>
                  <a:tcPr/>
                </a:tc>
              </a:tr>
              <a:tr h="319726">
                <a:tc>
                  <a:txBody>
                    <a:bodyPr/>
                    <a:lstStyle/>
                    <a:p>
                      <a:r>
                        <a:rPr lang="en-US" sz="1400" dirty="0" smtClean="0"/>
                        <a:t>Domain</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MOSC </a:t>
                      </a:r>
                      <a:r>
                        <a:rPr lang="en-US" sz="1400" dirty="0" smtClean="0">
                          <a:hlinkClick r:id="rId6"/>
                        </a:rPr>
                        <a:t>520.0‑G‑3</a:t>
                      </a:r>
                      <a:r>
                        <a:rPr lang="en-US" sz="1400" u="none" dirty="0" smtClean="0">
                          <a:solidFill>
                            <a:schemeClr val="dk1"/>
                          </a:solidFill>
                        </a:rPr>
                        <a:t>;</a:t>
                      </a:r>
                      <a:r>
                        <a:rPr lang="en-US" sz="1400" u="none" baseline="0" dirty="0" smtClean="0">
                          <a:solidFill>
                            <a:schemeClr val="dk1"/>
                          </a:solidFill>
                        </a:rPr>
                        <a:t> </a:t>
                      </a:r>
                      <a:r>
                        <a:rPr lang="en-US" sz="1400" dirty="0" smtClean="0"/>
                        <a:t>RASDS </a:t>
                      </a:r>
                      <a:r>
                        <a:rPr lang="en-US" sz="1400" u="sng" dirty="0" smtClean="0">
                          <a:solidFill>
                            <a:srgbClr val="FF0000"/>
                          </a:solidFill>
                        </a:rPr>
                        <a:t>311.0-M-1</a:t>
                      </a:r>
                      <a:endParaRPr lang="en-US" sz="1400" dirty="0" smtClean="0"/>
                    </a:p>
                  </a:txBody>
                  <a:tcPr/>
                </a:tc>
              </a:tr>
              <a:tr h="319726">
                <a:tc>
                  <a:txBody>
                    <a:bodyPr/>
                    <a:lstStyle/>
                    <a:p>
                      <a:r>
                        <a:rPr lang="en-US" sz="1400" dirty="0" smtClean="0"/>
                        <a:t>Channel</a:t>
                      </a:r>
                      <a:endParaRPr lang="en-US" sz="1400" dirty="0"/>
                    </a:p>
                  </a:txBody>
                  <a:tcPr/>
                </a:tc>
                <a:tc>
                  <a:txBody>
                    <a:bodyPr/>
                    <a:lstStyle/>
                    <a:p>
                      <a:pPr marL="0" lvl="0" indent="-111125">
                        <a:buNone/>
                      </a:pPr>
                      <a:r>
                        <a:rPr lang="en-US" sz="1400" dirty="0" smtClean="0"/>
                        <a:t>DELTA-DOR OPS </a:t>
                      </a:r>
                      <a:r>
                        <a:rPr lang="en-US" sz="1400" dirty="0" smtClean="0">
                          <a:hlinkClick r:id="rId19"/>
                        </a:rPr>
                        <a:t>506.0‑M‑1</a:t>
                      </a:r>
                      <a:r>
                        <a:rPr lang="en-US" sz="1400" dirty="0" smtClean="0"/>
                        <a:t>; DELTA-DOR RDEF </a:t>
                      </a:r>
                      <a:r>
                        <a:rPr lang="en-US" sz="1400" dirty="0" smtClean="0">
                          <a:hlinkClick r:id="rId20"/>
                        </a:rPr>
                        <a:t>506.1‑B‑1</a:t>
                      </a:r>
                      <a:r>
                        <a:rPr lang="en-US" sz="1400" dirty="0" smtClean="0"/>
                        <a:t>; SOIS </a:t>
                      </a:r>
                      <a:r>
                        <a:rPr lang="en-US" sz="1400" dirty="0" smtClean="0">
                          <a:hlinkClick r:id="rId21"/>
                        </a:rPr>
                        <a:t>850.0-G-2</a:t>
                      </a:r>
                      <a:r>
                        <a:rPr lang="en-US" sz="1400" dirty="0" smtClean="0"/>
                        <a:t>; SOIS-SPS </a:t>
                      </a:r>
                      <a:r>
                        <a:rPr lang="en-US" sz="1400" dirty="0" smtClean="0">
                          <a:hlinkClick r:id="rId22"/>
                        </a:rPr>
                        <a:t>851.0‑M‑1</a:t>
                      </a:r>
                      <a:r>
                        <a:rPr lang="en-US" sz="1400" dirty="0" smtClean="0"/>
                        <a:t>; SOIS-SMAS </a:t>
                      </a:r>
                      <a:r>
                        <a:rPr lang="en-US" sz="1400" dirty="0" smtClean="0">
                          <a:hlinkClick r:id="rId23"/>
                        </a:rPr>
                        <a:t>852.0‑M‑1</a:t>
                      </a:r>
                      <a:r>
                        <a:rPr lang="en-US" sz="1400" dirty="0" smtClean="0"/>
                        <a:t>; SOIS-SSS </a:t>
                      </a:r>
                      <a:r>
                        <a:rPr lang="en-US" sz="1400" dirty="0" smtClean="0">
                          <a:hlinkClick r:id="rId24"/>
                        </a:rPr>
                        <a:t>853.0‑M‑1</a:t>
                      </a:r>
                      <a:r>
                        <a:rPr lang="en-US" sz="1400" dirty="0" smtClean="0"/>
                        <a:t>; SOIS-SDDS </a:t>
                      </a:r>
                      <a:r>
                        <a:rPr lang="en-US" sz="1400" dirty="0" smtClean="0">
                          <a:hlinkClick r:id="rId25"/>
                        </a:rPr>
                        <a:t>854.0‑M‑1</a:t>
                      </a:r>
                      <a:r>
                        <a:rPr lang="en-US" sz="1400" dirty="0" smtClean="0"/>
                        <a:t>; SOIS-TAS </a:t>
                      </a:r>
                      <a:r>
                        <a:rPr lang="en-US" sz="1400" dirty="0" smtClean="0">
                          <a:hlinkClick r:id="rId26"/>
                        </a:rPr>
                        <a:t>855.0‑M‑1</a:t>
                      </a:r>
                      <a:endParaRPr lang="en-US" sz="1400" dirty="0" smtClean="0"/>
                    </a:p>
                  </a:txBody>
                  <a:tcPr/>
                </a:tc>
              </a:tr>
              <a:tr h="319726">
                <a:tc>
                  <a:txBody>
                    <a:bodyPr/>
                    <a:lstStyle/>
                    <a:p>
                      <a:r>
                        <a:rPr lang="en-US" sz="1400" dirty="0" smtClean="0"/>
                        <a:t>Protocol</a:t>
                      </a:r>
                      <a:r>
                        <a:rPr lang="en-US" sz="1400" baseline="0" dirty="0" smtClean="0"/>
                        <a:t> Data Unit</a:t>
                      </a:r>
                      <a:endParaRPr lang="en-US" sz="1400" dirty="0"/>
                    </a:p>
                  </a:txBody>
                  <a:tcPr/>
                </a:tc>
                <a:tc>
                  <a:txBody>
                    <a:bodyPr/>
                    <a:lstStyle/>
                    <a:p>
                      <a:pPr marL="0" lvl="0" indent="-111125">
                        <a:buNone/>
                      </a:pPr>
                      <a:r>
                        <a:rPr lang="en-US" sz="1400" dirty="0" smtClean="0"/>
                        <a:t>SOIS </a:t>
                      </a:r>
                      <a:r>
                        <a:rPr lang="en-US" sz="1400" dirty="0" smtClean="0">
                          <a:hlinkClick r:id="rId21"/>
                        </a:rPr>
                        <a:t>850.0‑G‑2</a:t>
                      </a:r>
                      <a:r>
                        <a:rPr lang="en-US" sz="1400" dirty="0" smtClean="0"/>
                        <a:t>; RASDS </a:t>
                      </a:r>
                      <a:r>
                        <a:rPr lang="en-US" sz="1400" dirty="0" smtClean="0">
                          <a:hlinkClick r:id="rId27"/>
                        </a:rPr>
                        <a:t>311.0‑M‑1</a:t>
                      </a:r>
                      <a:r>
                        <a:rPr lang="en-US" sz="1400" dirty="0" smtClean="0"/>
                        <a:t>; MOSC </a:t>
                      </a:r>
                      <a:r>
                        <a:rPr lang="en-US" sz="1400" dirty="0" smtClean="0">
                          <a:hlinkClick r:id="rId6"/>
                        </a:rPr>
                        <a:t>520.0‑G‑3</a:t>
                      </a:r>
                      <a:endParaRPr lang="en-US" sz="1400" dirty="0" smtClean="0"/>
                    </a:p>
                  </a:txBody>
                  <a:tcPr/>
                </a:tc>
              </a:tr>
            </a:tbl>
          </a:graphicData>
        </a:graphic>
      </p:graphicFrame>
      <p:sp>
        <p:nvSpPr>
          <p:cNvPr id="3" name="Date Placeholder 2"/>
          <p:cNvSpPr>
            <a:spLocks noGrp="1"/>
          </p:cNvSpPr>
          <p:nvPr>
            <p:ph type="dt" sz="half" idx="10"/>
          </p:nvPr>
        </p:nvSpPr>
        <p:spPr>
          <a:xfrm>
            <a:off x="0" y="6553200"/>
            <a:ext cx="1731963" cy="268288"/>
          </a:xfrm>
        </p:spPr>
        <p:txBody>
          <a:bodyPr/>
          <a:lstStyle/>
          <a:p>
            <a:pPr>
              <a:defRPr/>
            </a:pPr>
            <a:r>
              <a:rPr lang="en-US" smtClean="0"/>
              <a:t>31 Mar 2015</a:t>
            </a:r>
            <a:endParaRPr lang="en-US" dirty="0"/>
          </a:p>
        </p:txBody>
      </p:sp>
    </p:spTree>
    <p:extLst>
      <p:ext uri="{BB962C8B-B14F-4D97-AF65-F5344CB8AC3E}">
        <p14:creationId xmlns:p14="http://schemas.microsoft.com/office/powerpoint/2010/main" val="23278349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Examples of Terminology Differences</a:t>
            </a:r>
            <a:endParaRPr lang="en-US" dirty="0"/>
          </a:p>
        </p:txBody>
      </p:sp>
      <p:sp>
        <p:nvSpPr>
          <p:cNvPr id="3" name="Content Placeholder 2"/>
          <p:cNvSpPr>
            <a:spLocks noGrp="1"/>
          </p:cNvSpPr>
          <p:nvPr>
            <p:ph idx="1"/>
          </p:nvPr>
        </p:nvSpPr>
        <p:spPr>
          <a:xfrm>
            <a:off x="457200" y="990600"/>
            <a:ext cx="8229600" cy="5410199"/>
          </a:xfrm>
        </p:spPr>
        <p:txBody>
          <a:bodyPr/>
          <a:lstStyle/>
          <a:p>
            <a:pPr marL="346075" lvl="1" indent="0">
              <a:buNone/>
            </a:pPr>
            <a:r>
              <a:rPr lang="en-US" sz="1600" u="sng" dirty="0" smtClean="0"/>
              <a:t>service</a:t>
            </a:r>
            <a:r>
              <a:rPr lang="en-US" sz="1600" dirty="0" smtClean="0"/>
              <a:t> (RASDS </a:t>
            </a:r>
            <a:r>
              <a:rPr lang="en-US" sz="1600" u="sng" dirty="0" smtClean="0">
                <a:solidFill>
                  <a:srgbClr val="FF0000"/>
                </a:solidFill>
              </a:rPr>
              <a:t>311.0-M-1</a:t>
            </a:r>
            <a:r>
              <a:rPr lang="en-US" sz="1600" dirty="0" smtClean="0"/>
              <a:t>)</a:t>
            </a:r>
          </a:p>
          <a:p>
            <a:pPr marL="346075" lvl="1" indent="0">
              <a:buNone/>
            </a:pPr>
            <a:r>
              <a:rPr lang="en-US" sz="1600" dirty="0" smtClean="0"/>
              <a:t>A service is a </a:t>
            </a:r>
            <a:r>
              <a:rPr lang="en-US" sz="1600" u="sng" dirty="0" smtClean="0"/>
              <a:t>provision of an interface </a:t>
            </a:r>
            <a:r>
              <a:rPr lang="en-US" sz="1600" dirty="0" smtClean="0"/>
              <a:t>of an object to support actions of another object. </a:t>
            </a:r>
          </a:p>
          <a:p>
            <a:pPr marL="346075" lvl="1" indent="0">
              <a:buNone/>
            </a:pPr>
            <a:endParaRPr lang="en-US" sz="1600" dirty="0" smtClean="0"/>
          </a:p>
          <a:p>
            <a:pPr marL="346075" lvl="1" indent="0">
              <a:buNone/>
            </a:pPr>
            <a:r>
              <a:rPr lang="en-US" sz="1600" u="sng" dirty="0" smtClean="0"/>
              <a:t>service user/provider </a:t>
            </a:r>
            <a:r>
              <a:rPr lang="en-US" sz="1600" dirty="0" smtClean="0"/>
              <a:t>(SLE Ref Model </a:t>
            </a:r>
            <a:r>
              <a:rPr lang="en-US" sz="1600" u="sng" dirty="0" smtClean="0">
                <a:solidFill>
                  <a:srgbClr val="FF0000"/>
                </a:solidFill>
              </a:rPr>
              <a:t>910.4-B-2</a:t>
            </a:r>
            <a:r>
              <a:rPr lang="en-US" sz="1600" dirty="0" smtClean="0"/>
              <a:t>)</a:t>
            </a:r>
          </a:p>
          <a:p>
            <a:pPr marL="346075" lvl="1" indent="0">
              <a:buNone/>
            </a:pPr>
            <a:r>
              <a:rPr lang="en-US" sz="1600" dirty="0" smtClean="0"/>
              <a:t>An entity that </a:t>
            </a:r>
            <a:r>
              <a:rPr lang="en-US" sz="1600" u="sng" dirty="0" smtClean="0"/>
              <a:t>offers a service to another by means of one or more of its ports </a:t>
            </a:r>
            <a:r>
              <a:rPr lang="en-US" sz="1600" dirty="0" smtClean="0"/>
              <a:t>is called a service provider (provider). The other entity is called a service user (user). An entity may be a provider of some services and a user of others. </a:t>
            </a:r>
            <a:endParaRPr lang="en-US" sz="1600" dirty="0" smtClean="0">
              <a:effectLst/>
            </a:endParaRPr>
          </a:p>
          <a:p>
            <a:pPr marL="346075" lvl="1" indent="0">
              <a:buNone/>
            </a:pPr>
            <a:endParaRPr lang="en-US" sz="1600" dirty="0" smtClean="0"/>
          </a:p>
          <a:p>
            <a:pPr marL="346075" lvl="1" indent="0">
              <a:buNone/>
            </a:pPr>
            <a:r>
              <a:rPr lang="en-US" sz="1600" u="sng" dirty="0" smtClean="0"/>
              <a:t>service </a:t>
            </a:r>
            <a:r>
              <a:rPr lang="en-US" sz="1600" dirty="0" smtClean="0"/>
              <a:t>(SM&amp;C MORM </a:t>
            </a:r>
            <a:r>
              <a:rPr lang="en-US" sz="1600" u="sng" dirty="0" smtClean="0">
                <a:solidFill>
                  <a:srgbClr val="FF0000"/>
                </a:solidFill>
              </a:rPr>
              <a:t>520.1</a:t>
            </a:r>
            <a:r>
              <a:rPr lang="en-US" sz="1600" u="sng" dirty="0">
                <a:solidFill>
                  <a:srgbClr val="FF0000"/>
                </a:solidFill>
              </a:rPr>
              <a:t>-M-</a:t>
            </a:r>
            <a:r>
              <a:rPr lang="en-US" sz="1600" u="sng" dirty="0" smtClean="0">
                <a:solidFill>
                  <a:srgbClr val="FF0000"/>
                </a:solidFill>
              </a:rPr>
              <a:t>1</a:t>
            </a:r>
            <a:r>
              <a:rPr lang="en-US" sz="1600" dirty="0" smtClean="0"/>
              <a:t>)</a:t>
            </a:r>
            <a:endParaRPr lang="en-US" sz="1600" dirty="0"/>
          </a:p>
          <a:p>
            <a:pPr marL="346075" lvl="1" indent="0">
              <a:buNone/>
            </a:pPr>
            <a:r>
              <a:rPr lang="en-US" sz="1600" dirty="0"/>
              <a:t>A</a:t>
            </a:r>
            <a:r>
              <a:rPr lang="en-US" sz="1600" dirty="0" smtClean="0"/>
              <a:t> </a:t>
            </a:r>
            <a:r>
              <a:rPr lang="en-US" sz="1600" dirty="0"/>
              <a:t>set of capabilities that a </a:t>
            </a:r>
            <a:r>
              <a:rPr lang="en-US" sz="1600" u="sng" dirty="0"/>
              <a:t>component provides to another component via an interface</a:t>
            </a:r>
            <a:r>
              <a:rPr lang="en-US" sz="1600" dirty="0"/>
              <a:t>. A Service is defined in terms of the set of operations that can be invoked and performed through the Service Interface. Service specifications define the capabilities, </a:t>
            </a:r>
            <a:r>
              <a:rPr lang="en-US" sz="1600" dirty="0" err="1"/>
              <a:t>behaviour</a:t>
            </a:r>
            <a:r>
              <a:rPr lang="en-US" sz="1600" dirty="0"/>
              <a:t> and external interfaces, but do not define the implementation</a:t>
            </a:r>
            <a:r>
              <a:rPr lang="en-US" sz="1600" dirty="0" smtClean="0"/>
              <a:t>.</a:t>
            </a:r>
          </a:p>
          <a:p>
            <a:pPr marL="346075" lvl="1" indent="0">
              <a:buNone/>
            </a:pPr>
            <a:endParaRPr lang="en-US" sz="1600" dirty="0"/>
          </a:p>
          <a:p>
            <a:pPr marL="346075" lvl="1" indent="0">
              <a:buNone/>
            </a:pPr>
            <a:r>
              <a:rPr lang="en-US" sz="1600" u="sng" dirty="0" smtClean="0"/>
              <a:t>service</a:t>
            </a:r>
            <a:r>
              <a:rPr lang="en-US" sz="1600" dirty="0" smtClean="0"/>
              <a:t> </a:t>
            </a:r>
            <a:r>
              <a:rPr lang="en-US" sz="1600" u="sng" dirty="0" smtClean="0"/>
              <a:t>(</a:t>
            </a:r>
            <a:r>
              <a:rPr lang="en-US" sz="1600" dirty="0"/>
              <a:t>TM SCC </a:t>
            </a:r>
            <a:r>
              <a:rPr lang="en-US" sz="1600" dirty="0">
                <a:hlinkClick r:id="rId2"/>
              </a:rPr>
              <a:t>131.0-B-</a:t>
            </a:r>
            <a:r>
              <a:rPr lang="en-US" sz="1600" dirty="0" smtClean="0">
                <a:hlinkClick r:id="rId2"/>
              </a:rPr>
              <a:t>2</a:t>
            </a:r>
            <a:r>
              <a:rPr lang="en-US" sz="1600" dirty="0"/>
              <a:t>; </a:t>
            </a:r>
            <a:r>
              <a:rPr lang="en-US" sz="1600" dirty="0" smtClean="0"/>
              <a:t>TM SDLP </a:t>
            </a:r>
            <a:r>
              <a:rPr lang="en-US" sz="1600" dirty="0" smtClean="0">
                <a:hlinkClick r:id="rId3"/>
              </a:rPr>
              <a:t>132.0</a:t>
            </a:r>
            <a:r>
              <a:rPr lang="en-US" sz="1600" dirty="0">
                <a:hlinkClick r:id="rId3"/>
              </a:rPr>
              <a:t>-B-</a:t>
            </a:r>
            <a:r>
              <a:rPr lang="en-US" sz="1600" dirty="0" smtClean="0">
                <a:hlinkClick r:id="rId3"/>
              </a:rPr>
              <a:t>1</a:t>
            </a:r>
            <a:r>
              <a:rPr lang="en-US" sz="1600" dirty="0"/>
              <a:t>; </a:t>
            </a:r>
            <a:r>
              <a:rPr lang="en-US" sz="1600" dirty="0" smtClean="0"/>
              <a:t>TC </a:t>
            </a:r>
            <a:r>
              <a:rPr lang="en-US" sz="1600" dirty="0"/>
              <a:t>SCC </a:t>
            </a:r>
            <a:r>
              <a:rPr lang="en-US" sz="1600" dirty="0" smtClean="0">
                <a:hlinkClick r:id="rId4"/>
              </a:rPr>
              <a:t>231.0</a:t>
            </a:r>
            <a:r>
              <a:rPr lang="en-US" sz="1600" dirty="0">
                <a:hlinkClick r:id="rId4"/>
              </a:rPr>
              <a:t>-B-</a:t>
            </a:r>
            <a:r>
              <a:rPr lang="en-US" sz="1600" dirty="0" smtClean="0">
                <a:hlinkClick r:id="rId4"/>
              </a:rPr>
              <a:t>2</a:t>
            </a:r>
            <a:r>
              <a:rPr lang="en-US" sz="1600" dirty="0"/>
              <a:t>; </a:t>
            </a:r>
            <a:r>
              <a:rPr lang="en-US" sz="1600" dirty="0" smtClean="0"/>
              <a:t>TC SDLP </a:t>
            </a:r>
            <a:r>
              <a:rPr lang="en-US" sz="1600" dirty="0" smtClean="0">
                <a:hlinkClick r:id="rId5"/>
              </a:rPr>
              <a:t>232.0</a:t>
            </a:r>
            <a:r>
              <a:rPr lang="en-US" sz="1600" dirty="0">
                <a:hlinkClick r:id="rId5"/>
              </a:rPr>
              <a:t>-B-2</a:t>
            </a:r>
            <a:r>
              <a:rPr lang="en-US" sz="1600" dirty="0"/>
              <a:t>)</a:t>
            </a:r>
            <a:endParaRPr lang="en-US" sz="1600" u="sng" dirty="0" smtClean="0"/>
          </a:p>
          <a:p>
            <a:pPr marL="346075" lvl="1" indent="0">
              <a:buNone/>
            </a:pPr>
            <a:r>
              <a:rPr lang="en-US" sz="1600" dirty="0" smtClean="0"/>
              <a:t>A capability provided to an entity (defined by reference to ISO 7498-1)</a:t>
            </a:r>
            <a:r>
              <a:rPr lang="en-US" sz="1600" dirty="0" smtClean="0"/>
              <a:t>.</a:t>
            </a:r>
          </a:p>
          <a:p>
            <a:pPr marL="346075" lvl="1" indent="0">
              <a:buNone/>
            </a:pPr>
            <a:endParaRPr lang="en-US" sz="1600" dirty="0">
              <a:solidFill>
                <a:srgbClr val="FA0DAA"/>
              </a:solidFill>
            </a:endParaRPr>
          </a:p>
          <a:p>
            <a:pPr marL="346075" lvl="1" indent="0">
              <a:buNone/>
            </a:pPr>
            <a:r>
              <a:rPr lang="en-US" sz="1600" dirty="0" smtClean="0">
                <a:solidFill>
                  <a:srgbClr val="FA0DAA"/>
                </a:solidFill>
              </a:rPr>
              <a:t>Observation: RASDS &amp; SLE definitions are very similar, but SLE is about a user / provider of such services.  SM&amp;C addresses capabilities at the interface (more about behavior), but then starts telling a story that is really three separate definitions in one.  TM/TC also addresses the capability provided (at a SAP).</a:t>
            </a:r>
            <a:endParaRPr lang="en-US" sz="1600" dirty="0">
              <a:solidFill>
                <a:srgbClr val="FA0DAA"/>
              </a:solidFill>
            </a:endParaRPr>
          </a:p>
          <a:p>
            <a:pPr marL="346075" lvl="1" indent="0">
              <a:buNone/>
            </a:pPr>
            <a:endParaRPr lang="en-US" sz="1600" dirty="0" smtClean="0"/>
          </a:p>
          <a:p>
            <a:pPr marL="346075" lvl="1" indent="0">
              <a:buNone/>
            </a:pPr>
            <a:endParaRPr lang="en-US" sz="1600" dirty="0"/>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31 Mar 2015</a:t>
            </a:r>
            <a:endParaRPr lang="en-US" dirty="0"/>
          </a:p>
        </p:txBody>
      </p:sp>
    </p:spTree>
    <p:extLst>
      <p:ext uri="{BB962C8B-B14F-4D97-AF65-F5344CB8AC3E}">
        <p14:creationId xmlns:p14="http://schemas.microsoft.com/office/powerpoint/2010/main" val="42504121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a:t>
            </a:r>
            <a:r>
              <a:rPr lang="en-US" dirty="0" smtClean="0"/>
              <a:t>Sketch of “Service” </a:t>
            </a:r>
            <a:r>
              <a:rPr lang="en-US" dirty="0"/>
              <a:t>ontology</a:t>
            </a:r>
          </a:p>
        </p:txBody>
      </p:sp>
      <p:sp>
        <p:nvSpPr>
          <p:cNvPr id="6" name="Rectangle 5"/>
          <p:cNvSpPr/>
          <p:nvPr/>
        </p:nvSpPr>
        <p:spPr>
          <a:xfrm>
            <a:off x="152400" y="1066800"/>
            <a:ext cx="2438400" cy="3170099"/>
          </a:xfrm>
          <a:prstGeom prst="rect">
            <a:avLst/>
          </a:prstGeom>
        </p:spPr>
        <p:txBody>
          <a:bodyPr wrap="square">
            <a:spAutoFit/>
          </a:bodyPr>
          <a:lstStyle/>
          <a:p>
            <a:r>
              <a:rPr lang="en-US" sz="1000" dirty="0" smtClean="0"/>
              <a:t>RASDS: </a:t>
            </a:r>
            <a:r>
              <a:rPr lang="en-US" sz="1000" dirty="0"/>
              <a:t>A service is a </a:t>
            </a:r>
            <a:r>
              <a:rPr lang="en-US" sz="1000" u="sng" dirty="0"/>
              <a:t>provision of an interface </a:t>
            </a:r>
            <a:r>
              <a:rPr lang="en-US" sz="1000" dirty="0"/>
              <a:t>of an object to support actions of another </a:t>
            </a:r>
            <a:r>
              <a:rPr lang="en-US" sz="1000" dirty="0" smtClean="0"/>
              <a:t>object.</a:t>
            </a:r>
          </a:p>
          <a:p>
            <a:endParaRPr lang="en-US" sz="1000" dirty="0"/>
          </a:p>
          <a:p>
            <a:r>
              <a:rPr lang="en-US" sz="1000" dirty="0" smtClean="0"/>
              <a:t>SLE: </a:t>
            </a:r>
            <a:r>
              <a:rPr lang="en-US" sz="1000" dirty="0"/>
              <a:t>An entity that </a:t>
            </a:r>
            <a:r>
              <a:rPr lang="en-US" sz="1000" u="sng" dirty="0"/>
              <a:t>offers a service to another by means of one or more of its ports </a:t>
            </a:r>
            <a:r>
              <a:rPr lang="en-US" sz="1000" dirty="0"/>
              <a:t>is called a service provider (provider). The other entity is called a service user (user). An entity may be a provider of some services and a user of others. </a:t>
            </a:r>
          </a:p>
          <a:p>
            <a:endParaRPr lang="en-US" sz="1000" dirty="0" smtClean="0"/>
          </a:p>
          <a:p>
            <a:r>
              <a:rPr lang="en-US" sz="1000" dirty="0" smtClean="0"/>
              <a:t>Discussion: The SLE service is a specialization of RASDS service.  The SLE entity looks like a specialization of RASDS object, but the SLE entity appears to be an enterprise viewpoint object </a:t>
            </a:r>
            <a:r>
              <a:rPr lang="en-US" sz="1000" dirty="0"/>
              <a:t>r</a:t>
            </a:r>
            <a:r>
              <a:rPr lang="en-US" sz="1000" dirty="0" smtClean="0"/>
              <a:t>elated to organization rather than a system object.</a:t>
            </a:r>
            <a:endParaRPr lang="en-US" sz="1000" dirty="0"/>
          </a:p>
        </p:txBody>
      </p:sp>
      <p:sp>
        <p:nvSpPr>
          <p:cNvPr id="3" name="Date Placeholder 2"/>
          <p:cNvSpPr>
            <a:spLocks noGrp="1"/>
          </p:cNvSpPr>
          <p:nvPr>
            <p:ph type="dt" sz="half" idx="10"/>
          </p:nvPr>
        </p:nvSpPr>
        <p:spPr>
          <a:xfrm>
            <a:off x="0" y="6553200"/>
            <a:ext cx="1731963" cy="268288"/>
          </a:xfrm>
        </p:spPr>
        <p:txBody>
          <a:bodyPr/>
          <a:lstStyle/>
          <a:p>
            <a:pPr>
              <a:defRPr/>
            </a:pPr>
            <a:r>
              <a:rPr lang="en-US" smtClean="0"/>
              <a:t>31 Mar 2015</a:t>
            </a:r>
            <a:endParaRPr lang="en-US" dirty="0"/>
          </a:p>
        </p:txBody>
      </p:sp>
      <p:pic>
        <p:nvPicPr>
          <p:cNvPr id="7" name="Content Placeholder 4" descr="RASDS SLE Service Extension.pdf"/>
          <p:cNvPicPr>
            <a:picLocks noChangeAspect="1"/>
          </p:cNvPicPr>
          <p:nvPr/>
        </p:nvPicPr>
        <p:blipFill rotWithShape="1">
          <a:blip r:embed="rId2">
            <a:extLst>
              <a:ext uri="{28A0092B-C50C-407E-A947-70E740481C1C}">
                <a14:useLocalDpi xmlns:a14="http://schemas.microsoft.com/office/drawing/2010/main" val="0"/>
              </a:ext>
            </a:extLst>
          </a:blip>
          <a:srcRect l="-213" r="819"/>
          <a:stretch/>
        </p:blipFill>
        <p:spPr>
          <a:xfrm>
            <a:off x="2676715" y="1066801"/>
            <a:ext cx="6443166" cy="4267199"/>
          </a:xfrm>
          <a:prstGeom prst="rect">
            <a:avLst/>
          </a:prstGeom>
        </p:spPr>
      </p:pic>
    </p:spTree>
    <p:extLst>
      <p:ext uri="{BB962C8B-B14F-4D97-AF65-F5344CB8AC3E}">
        <p14:creationId xmlns:p14="http://schemas.microsoft.com/office/powerpoint/2010/main" val="6980003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2000" u="sng" dirty="0" smtClean="0"/>
              <a:t>action</a:t>
            </a:r>
            <a:r>
              <a:rPr lang="en-US" sz="2000" dirty="0" smtClean="0"/>
              <a:t> (RASDS </a:t>
            </a:r>
            <a:r>
              <a:rPr lang="en-US" sz="2000" u="sng" dirty="0" smtClean="0">
                <a:solidFill>
                  <a:srgbClr val="FF0000"/>
                </a:solidFill>
              </a:rPr>
              <a:t>311.0-M-1</a:t>
            </a:r>
            <a:r>
              <a:rPr lang="en-US" sz="2000" dirty="0" smtClean="0"/>
              <a:t>)</a:t>
            </a:r>
          </a:p>
          <a:p>
            <a:pPr marL="346075" lvl="1" indent="0">
              <a:buNone/>
            </a:pPr>
            <a:r>
              <a:rPr lang="en-US" sz="2000" dirty="0" smtClean="0"/>
              <a:t>An </a:t>
            </a:r>
            <a:r>
              <a:rPr lang="en-US" sz="2000" u="sng" dirty="0" smtClean="0"/>
              <a:t>action is something that happens within an object</a:t>
            </a:r>
            <a:r>
              <a:rPr lang="en-US" sz="2000" dirty="0" smtClean="0"/>
              <a:t>, either with or without participation of another object. An interaction is an action performed by an object with participation of another object or with its environment. </a:t>
            </a:r>
          </a:p>
          <a:p>
            <a:pPr marL="346075" lvl="1" indent="0">
              <a:buNone/>
            </a:pPr>
            <a:endParaRPr lang="en-US" sz="2000" u="sng" dirty="0" smtClean="0"/>
          </a:p>
          <a:p>
            <a:pPr marL="346075" lvl="1" indent="0">
              <a:buNone/>
            </a:pPr>
            <a:r>
              <a:rPr lang="en-US" sz="2000" u="sng" dirty="0" smtClean="0"/>
              <a:t>action</a:t>
            </a:r>
            <a:r>
              <a:rPr lang="en-US" sz="2000" dirty="0" smtClean="0"/>
              <a:t> (SM&amp;C </a:t>
            </a:r>
            <a:r>
              <a:rPr lang="en-US" sz="2000" dirty="0" smtClean="0">
                <a:hlinkClick r:id="rId2"/>
              </a:rPr>
              <a:t>520.0‑G‑3</a:t>
            </a:r>
            <a:r>
              <a:rPr lang="en-US" sz="2000" dirty="0"/>
              <a:t>)</a:t>
            </a:r>
            <a:endParaRPr lang="en-US" sz="2000" dirty="0" smtClean="0"/>
          </a:p>
          <a:p>
            <a:pPr marL="346075" lvl="1" indent="0">
              <a:buNone/>
            </a:pPr>
            <a:r>
              <a:rPr lang="en-US" sz="2000" dirty="0" smtClean="0"/>
              <a:t>An </a:t>
            </a:r>
            <a:r>
              <a:rPr lang="en-US" sz="2000" u="sng" dirty="0" smtClean="0"/>
              <a:t>atomic (non-interruptible) control directive of mission operations </a:t>
            </a:r>
            <a:r>
              <a:rPr lang="en-US" sz="2000" dirty="0" smtClean="0"/>
              <a:t>(equivalent to a </a:t>
            </a:r>
            <a:r>
              <a:rPr lang="en-US" sz="2000" dirty="0" err="1" smtClean="0"/>
              <a:t>telecommand</a:t>
            </a:r>
            <a:r>
              <a:rPr lang="en-US" sz="2000" dirty="0" smtClean="0"/>
              <a:t> or ground-segment directive) that can be initiated by manual or automatic control sources, via the M&amp;C service. An action may have </a:t>
            </a:r>
            <a:r>
              <a:rPr lang="en-US" sz="2000" dirty="0" smtClean="0">
                <a:hlinkClick r:id="rId3"/>
              </a:rPr>
              <a:t>arguments</a:t>
            </a:r>
            <a:r>
              <a:rPr lang="en-US" sz="2000" dirty="0" smtClean="0"/>
              <a:t> and its evolving status can be observed. An action can typically apply pre- and post-execution checks. </a:t>
            </a:r>
            <a:endParaRPr lang="en-US" sz="2000" dirty="0" smtClean="0"/>
          </a:p>
          <a:p>
            <a:pPr marL="346075" lvl="1" indent="0">
              <a:buNone/>
            </a:pPr>
            <a:endParaRPr lang="en-US" sz="2000" dirty="0"/>
          </a:p>
          <a:p>
            <a:pPr marL="346075" lvl="1" indent="0">
              <a:buNone/>
            </a:pPr>
            <a:r>
              <a:rPr lang="en-US" sz="2000" dirty="0">
                <a:solidFill>
                  <a:srgbClr val="FA0DAA"/>
                </a:solidFill>
              </a:rPr>
              <a:t>Observation: RASDS </a:t>
            </a:r>
            <a:r>
              <a:rPr lang="en-US" sz="2000" dirty="0" smtClean="0">
                <a:solidFill>
                  <a:srgbClr val="FA0DAA"/>
                </a:solidFill>
              </a:rPr>
              <a:t>is </a:t>
            </a:r>
            <a:r>
              <a:rPr lang="en-US" sz="2000" dirty="0">
                <a:solidFill>
                  <a:srgbClr val="FA0DAA"/>
                </a:solidFill>
              </a:rPr>
              <a:t>about </a:t>
            </a:r>
            <a:r>
              <a:rPr lang="en-US" sz="2000" dirty="0" smtClean="0">
                <a:solidFill>
                  <a:srgbClr val="FA0DAA"/>
                </a:solidFill>
              </a:rPr>
              <a:t>behavior inside an object.  It also adds in the definition of “inter-action”.  SM</a:t>
            </a:r>
            <a:r>
              <a:rPr lang="en-US" sz="2000" dirty="0">
                <a:solidFill>
                  <a:srgbClr val="FA0DAA"/>
                </a:solidFill>
              </a:rPr>
              <a:t>&amp;C </a:t>
            </a:r>
            <a:r>
              <a:rPr lang="en-US" sz="2000" dirty="0" smtClean="0">
                <a:solidFill>
                  <a:srgbClr val="FA0DAA"/>
                </a:solidFill>
              </a:rPr>
              <a:t>qualifies this as “non-interruptible” but then constrains it to “control directive” or “command”.  It then adds in other aspects “manual/ automatic”, “arguments”, “status”, and “pre-/post- execution checks”.  These are separate topics.</a:t>
            </a:r>
            <a:endParaRPr lang="en-US" sz="2000" dirty="0">
              <a:solidFill>
                <a:srgbClr val="FA0DAA"/>
              </a:solidFill>
            </a:endParaRPr>
          </a:p>
          <a:p>
            <a:pPr marL="346075" lvl="1" indent="0">
              <a:buNone/>
            </a:pPr>
            <a:endParaRPr lang="en-US" sz="2000" dirty="0" smtClean="0"/>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31 Mar 2015</a:t>
            </a:r>
            <a:endParaRPr lang="en-US" dirty="0"/>
          </a:p>
        </p:txBody>
      </p:sp>
    </p:spTree>
    <p:extLst>
      <p:ext uri="{BB962C8B-B14F-4D97-AF65-F5344CB8AC3E}">
        <p14:creationId xmlns:p14="http://schemas.microsoft.com/office/powerpoint/2010/main" val="153094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Sketch of “Action” ontology</a:t>
            </a:r>
            <a:endParaRPr lang="en-US" dirty="0"/>
          </a:p>
        </p:txBody>
      </p:sp>
      <p:sp>
        <p:nvSpPr>
          <p:cNvPr id="6" name="Rectangle 5"/>
          <p:cNvSpPr/>
          <p:nvPr/>
        </p:nvSpPr>
        <p:spPr>
          <a:xfrm>
            <a:off x="457200" y="990600"/>
            <a:ext cx="2438400" cy="4862870"/>
          </a:xfrm>
          <a:prstGeom prst="rect">
            <a:avLst/>
          </a:prstGeom>
        </p:spPr>
        <p:txBody>
          <a:bodyPr wrap="square">
            <a:spAutoFit/>
          </a:bodyPr>
          <a:lstStyle/>
          <a:p>
            <a:r>
              <a:rPr lang="en-US" sz="1000" dirty="0" smtClean="0"/>
              <a:t>RASDS: An </a:t>
            </a:r>
            <a:r>
              <a:rPr lang="en-US" sz="1000" u="sng" dirty="0"/>
              <a:t>action is something that happens within an object</a:t>
            </a:r>
            <a:r>
              <a:rPr lang="en-US" sz="1000" dirty="0"/>
              <a:t>, either with or without participation of another object. An interaction is an action performed by an </a:t>
            </a:r>
            <a:r>
              <a:rPr lang="en-US" sz="1000" dirty="0" smtClean="0"/>
              <a:t>object.</a:t>
            </a:r>
          </a:p>
          <a:p>
            <a:endParaRPr lang="en-US" sz="1000" dirty="0" smtClean="0"/>
          </a:p>
          <a:p>
            <a:pPr marL="0" lvl="1"/>
            <a:r>
              <a:rPr lang="en-US" sz="1000" dirty="0" smtClean="0"/>
              <a:t>MOSC: </a:t>
            </a:r>
            <a:r>
              <a:rPr lang="en-US" sz="1000" dirty="0"/>
              <a:t>An </a:t>
            </a:r>
            <a:r>
              <a:rPr lang="en-US" sz="1000" u="sng" dirty="0"/>
              <a:t>atomic (non-interruptible) control directive of mission operations </a:t>
            </a:r>
            <a:r>
              <a:rPr lang="en-US" sz="1000" dirty="0"/>
              <a:t>(equivalent to a </a:t>
            </a:r>
            <a:r>
              <a:rPr lang="en-US" sz="1000" dirty="0" err="1"/>
              <a:t>telecommand</a:t>
            </a:r>
            <a:r>
              <a:rPr lang="en-US" sz="1000" dirty="0"/>
              <a:t> or ground-segment directive) </a:t>
            </a:r>
            <a:r>
              <a:rPr lang="en-US" sz="1000" dirty="0" smtClean="0"/>
              <a:t>that can be initiated … via </a:t>
            </a:r>
            <a:r>
              <a:rPr lang="en-US" sz="1000" dirty="0"/>
              <a:t>the M&amp;C service. An action may have </a:t>
            </a:r>
            <a:r>
              <a:rPr lang="en-US" sz="1000" dirty="0">
                <a:hlinkClick r:id="rId2"/>
              </a:rPr>
              <a:t>arguments</a:t>
            </a:r>
            <a:r>
              <a:rPr lang="en-US" sz="1000" dirty="0"/>
              <a:t> </a:t>
            </a:r>
            <a:r>
              <a:rPr lang="en-US" sz="1000" dirty="0" smtClean="0"/>
              <a:t>…. </a:t>
            </a:r>
            <a:r>
              <a:rPr lang="en-US" sz="1000" dirty="0"/>
              <a:t>An action can typically apply pre- and post-execution checks. </a:t>
            </a:r>
          </a:p>
          <a:p>
            <a:endParaRPr lang="en-US" sz="1000" dirty="0" smtClean="0"/>
          </a:p>
          <a:p>
            <a:r>
              <a:rPr lang="en-US" sz="1000" dirty="0" smtClean="0"/>
              <a:t>Discussion: The MOSC MCS appears to be a specialization of RASDS service.  The action looks like a specialization of RASDS action, but “action” in MOSC appears to be more like a generalized directive that can be specialized.  MOSC does define service interface but that does not appear in this “action” definition.</a:t>
            </a:r>
          </a:p>
          <a:p>
            <a:endParaRPr lang="en-US" sz="1000" dirty="0"/>
          </a:p>
          <a:p>
            <a:r>
              <a:rPr lang="en-US" sz="1000" dirty="0" smtClean="0">
                <a:solidFill>
                  <a:srgbClr val="FF0000"/>
                </a:solidFill>
              </a:rPr>
              <a:t>NOTE: The MOSC part of this diagram should show “</a:t>
            </a:r>
            <a:r>
              <a:rPr lang="en-US" sz="1000" dirty="0">
                <a:solidFill>
                  <a:srgbClr val="FF0000"/>
                </a:solidFill>
              </a:rPr>
              <a:t>C</a:t>
            </a:r>
            <a:r>
              <a:rPr lang="en-US" sz="1000" dirty="0" smtClean="0">
                <a:solidFill>
                  <a:srgbClr val="FF0000"/>
                </a:solidFill>
              </a:rPr>
              <a:t>ontrol Directive” instead of “Action”.  We think Action is a specialization of Control Directive.  </a:t>
            </a:r>
            <a:endParaRPr lang="en-US" sz="1000" dirty="0">
              <a:solidFill>
                <a:srgbClr val="FF0000"/>
              </a:solidFill>
            </a:endParaRPr>
          </a:p>
        </p:txBody>
      </p:sp>
      <p:pic>
        <p:nvPicPr>
          <p:cNvPr id="921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110" t="9419" r="27202" b="12416"/>
          <a:stretch/>
        </p:blipFill>
        <p:spPr bwMode="auto">
          <a:xfrm>
            <a:off x="3124200" y="934773"/>
            <a:ext cx="5570290" cy="5360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a:xfrm>
            <a:off x="0" y="6553200"/>
            <a:ext cx="1731963" cy="268288"/>
          </a:xfrm>
        </p:spPr>
        <p:txBody>
          <a:bodyPr/>
          <a:lstStyle/>
          <a:p>
            <a:pPr>
              <a:defRPr/>
            </a:pPr>
            <a:r>
              <a:rPr lang="en-US" smtClean="0"/>
              <a:t>31 Mar 2015</a:t>
            </a:r>
            <a:endParaRPr lang="en-US" dirty="0"/>
          </a:p>
        </p:txBody>
      </p:sp>
    </p:spTree>
    <p:extLst>
      <p:ext uri="{BB962C8B-B14F-4D97-AF65-F5344CB8AC3E}">
        <p14:creationId xmlns:p14="http://schemas.microsoft.com/office/powerpoint/2010/main" val="31451717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a:t> </a:t>
            </a:r>
            <a:r>
              <a:rPr lang="en-US" dirty="0" smtClean="0"/>
              <a:t>   Examples </a:t>
            </a:r>
            <a:r>
              <a:rPr lang="en-US" dirty="0"/>
              <a:t>of Terminology Differences, </a:t>
            </a:r>
            <a:r>
              <a:rPr lang="en-US" dirty="0" err="1"/>
              <a:t>contd</a:t>
            </a:r>
            <a:endParaRPr lang="en-US" dirty="0"/>
          </a:p>
        </p:txBody>
      </p:sp>
      <p:sp>
        <p:nvSpPr>
          <p:cNvPr id="3" name="Content Placeholder 2"/>
          <p:cNvSpPr>
            <a:spLocks noGrp="1"/>
          </p:cNvSpPr>
          <p:nvPr>
            <p:ph idx="1"/>
          </p:nvPr>
        </p:nvSpPr>
        <p:spPr>
          <a:xfrm>
            <a:off x="457200" y="838200"/>
            <a:ext cx="8229600" cy="5135563"/>
          </a:xfrm>
        </p:spPr>
        <p:txBody>
          <a:bodyPr/>
          <a:lstStyle/>
          <a:p>
            <a:pPr marL="346075" lvl="1" indent="0">
              <a:buNone/>
            </a:pPr>
            <a:r>
              <a:rPr lang="en-US" sz="1600" u="sng" dirty="0" smtClean="0"/>
              <a:t>application</a:t>
            </a:r>
            <a:r>
              <a:rPr lang="en-US" sz="1600" dirty="0" smtClean="0"/>
              <a:t> (</a:t>
            </a:r>
            <a:r>
              <a:rPr lang="en-US" sz="1600" dirty="0"/>
              <a:t>RASDS </a:t>
            </a:r>
            <a:r>
              <a:rPr lang="en-US" sz="1600" u="sng" dirty="0">
                <a:solidFill>
                  <a:srgbClr val="FF0000"/>
                </a:solidFill>
              </a:rPr>
              <a:t>311.0-M-1</a:t>
            </a:r>
            <a:r>
              <a:rPr lang="en-US" sz="1600" u="sng" dirty="0" smtClean="0"/>
              <a:t>)</a:t>
            </a:r>
          </a:p>
          <a:p>
            <a:pPr marL="346075" lvl="1" indent="0">
              <a:buNone/>
            </a:pPr>
            <a:r>
              <a:rPr lang="en-US" sz="1600" u="sng" dirty="0" smtClean="0"/>
              <a:t>Applications</a:t>
            </a:r>
            <a:r>
              <a:rPr lang="en-US" sz="1600" dirty="0" smtClean="0"/>
              <a:t> </a:t>
            </a:r>
            <a:r>
              <a:rPr lang="en-US" sz="1600" dirty="0"/>
              <a:t>(software Engineering Objects) </a:t>
            </a:r>
            <a:r>
              <a:rPr lang="en-US" sz="1600" dirty="0" smtClean="0"/>
              <a:t>use Communications </a:t>
            </a:r>
            <a:r>
              <a:rPr lang="en-US" sz="1600" dirty="0"/>
              <a:t>protocols </a:t>
            </a:r>
            <a:r>
              <a:rPr lang="en-US" sz="1600" dirty="0" smtClean="0"/>
              <a:t>to transfer </a:t>
            </a:r>
            <a:r>
              <a:rPr lang="en-US" sz="1600" dirty="0"/>
              <a:t>Information among themselves. These protocols are defined by Standards.</a:t>
            </a:r>
            <a:endParaRPr lang="en-US" sz="1600" dirty="0" smtClean="0"/>
          </a:p>
          <a:p>
            <a:pPr marL="346075" lvl="1" indent="0">
              <a:buNone/>
            </a:pPr>
            <a:endParaRPr lang="en-US" sz="1600" u="sng" dirty="0"/>
          </a:p>
          <a:p>
            <a:pPr marL="346075" lvl="1" indent="0">
              <a:buNone/>
            </a:pPr>
            <a:r>
              <a:rPr lang="en-US" sz="1600" u="sng" dirty="0" smtClean="0"/>
              <a:t>application</a:t>
            </a:r>
            <a:r>
              <a:rPr lang="en-US" sz="1600" dirty="0" smtClean="0"/>
              <a:t> (SLE, IP for Transfer Services, </a:t>
            </a:r>
            <a:r>
              <a:rPr lang="en-US" sz="1600" dirty="0" smtClean="0">
                <a:hlinkClick r:id="rId2"/>
              </a:rPr>
              <a:t>913.1‑B‑1</a:t>
            </a:r>
            <a:r>
              <a:rPr lang="en-US" sz="1600" dirty="0" smtClean="0"/>
              <a:t>)</a:t>
            </a:r>
          </a:p>
          <a:p>
            <a:pPr marL="346075" lvl="1" indent="0">
              <a:buNone/>
            </a:pPr>
            <a:r>
              <a:rPr lang="en-US" sz="1600" dirty="0" smtClean="0"/>
              <a:t>A </a:t>
            </a:r>
            <a:r>
              <a:rPr lang="en-US" sz="1600" u="sng" dirty="0" smtClean="0"/>
              <a:t>software entity </a:t>
            </a:r>
            <a:r>
              <a:rPr lang="en-US" sz="1600" dirty="0" smtClean="0"/>
              <a:t>in an SLE user system or an SLE provider system that makes use of the ISP1 protocol, as distinguished from the software implementing the protocol layers defined in this Recommended Standard. The application is considered to implement the ‘higher layers’ defined in the architectural model in section 2. </a:t>
            </a:r>
          </a:p>
          <a:p>
            <a:pPr marL="346075" lvl="1" indent="0">
              <a:buNone/>
            </a:pPr>
            <a:endParaRPr lang="en-US" sz="1600" dirty="0" smtClean="0"/>
          </a:p>
          <a:p>
            <a:pPr marL="346075" lvl="1" indent="0">
              <a:buNone/>
            </a:pPr>
            <a:r>
              <a:rPr lang="en-US" sz="1600" u="sng" dirty="0" smtClean="0"/>
              <a:t>application</a:t>
            </a:r>
            <a:r>
              <a:rPr lang="en-US" sz="1600" dirty="0" smtClean="0"/>
              <a:t> (AMS protocol, </a:t>
            </a:r>
            <a:r>
              <a:rPr lang="en-US" sz="1600" dirty="0" smtClean="0">
                <a:hlinkClick r:id="rId3"/>
              </a:rPr>
              <a:t>735.1‑B‑1</a:t>
            </a:r>
            <a:r>
              <a:rPr lang="en-US" sz="1600" dirty="0" smtClean="0"/>
              <a:t>)</a:t>
            </a:r>
          </a:p>
          <a:p>
            <a:pPr marL="346075" lvl="1" indent="0">
              <a:buNone/>
            </a:pPr>
            <a:r>
              <a:rPr lang="en-US" sz="1600" dirty="0" smtClean="0"/>
              <a:t>A data system implementation, typically taking the form of a set of </a:t>
            </a:r>
            <a:r>
              <a:rPr lang="en-US" sz="1600" u="sng" dirty="0" smtClean="0"/>
              <a:t>source code text files</a:t>
            </a:r>
            <a:r>
              <a:rPr lang="en-US" sz="1600" dirty="0" smtClean="0"/>
              <a:t>, that relies on AMS procedures to accomplish its purposes. Each application is identified by an </a:t>
            </a:r>
            <a:r>
              <a:rPr lang="en-US" sz="1600" i="1" dirty="0" smtClean="0"/>
              <a:t>application name</a:t>
            </a:r>
            <a:r>
              <a:rPr lang="en-US" sz="1600" dirty="0" smtClean="0"/>
              <a:t>. </a:t>
            </a:r>
          </a:p>
          <a:p>
            <a:pPr marL="346075" lvl="1" indent="0">
              <a:buNone/>
            </a:pPr>
            <a:endParaRPr lang="en-US" sz="1600" dirty="0" smtClean="0"/>
          </a:p>
          <a:p>
            <a:pPr marL="346075" lvl="1" indent="0">
              <a:buNone/>
            </a:pPr>
            <a:r>
              <a:rPr lang="en-US" sz="1600" u="sng" dirty="0" smtClean="0"/>
              <a:t>application</a:t>
            </a:r>
            <a:r>
              <a:rPr lang="en-US" sz="1600" dirty="0" smtClean="0"/>
              <a:t> (SOIS Time Access Service, </a:t>
            </a:r>
            <a:r>
              <a:rPr lang="en-US" sz="1600" dirty="0" smtClean="0">
                <a:hlinkClick r:id="rId4"/>
              </a:rPr>
              <a:t>872.0‑M‑1</a:t>
            </a:r>
            <a:r>
              <a:rPr lang="en-US" sz="1600" dirty="0" smtClean="0"/>
              <a:t>)</a:t>
            </a:r>
          </a:p>
          <a:p>
            <a:pPr marL="346075" lvl="1" indent="0">
              <a:buNone/>
            </a:pPr>
            <a:r>
              <a:rPr lang="en-US" sz="1600" u="sng" dirty="0" smtClean="0"/>
              <a:t>Component of the onboard software </a:t>
            </a:r>
            <a:r>
              <a:rPr lang="en-US" sz="1600" dirty="0" smtClean="0"/>
              <a:t>that makes use of the Time Access Service. </a:t>
            </a:r>
            <a:endParaRPr lang="en-US" sz="1600" dirty="0" smtClean="0"/>
          </a:p>
          <a:p>
            <a:pPr marL="346075" lvl="1" indent="0">
              <a:buNone/>
            </a:pPr>
            <a:endParaRPr lang="en-US" sz="1600" dirty="0" smtClean="0"/>
          </a:p>
          <a:p>
            <a:pPr marL="346075" lvl="1" indent="0">
              <a:buNone/>
            </a:pPr>
            <a:r>
              <a:rPr lang="en-US" sz="1600" dirty="0">
                <a:solidFill>
                  <a:srgbClr val="FA0DAA"/>
                </a:solidFill>
              </a:rPr>
              <a:t>Observation: RASDS </a:t>
            </a:r>
            <a:r>
              <a:rPr lang="en-US" sz="1600" dirty="0" smtClean="0">
                <a:solidFill>
                  <a:srgbClr val="FA0DAA"/>
                </a:solidFill>
              </a:rPr>
              <a:t>is </a:t>
            </a:r>
            <a:r>
              <a:rPr lang="en-US" sz="1600" dirty="0">
                <a:solidFill>
                  <a:srgbClr val="FA0DAA"/>
                </a:solidFill>
              </a:rPr>
              <a:t>about </a:t>
            </a:r>
            <a:r>
              <a:rPr lang="en-US" sz="1600" dirty="0" smtClean="0">
                <a:solidFill>
                  <a:srgbClr val="FA0DAA"/>
                </a:solidFill>
              </a:rPr>
              <a:t>software and protocols, and their relationship to standards.  SLE is also about software, with a specific specialization, and it is also tied to protocols.  AMS </a:t>
            </a:r>
            <a:r>
              <a:rPr lang="en-US" sz="1600" dirty="0">
                <a:solidFill>
                  <a:srgbClr val="FA0DAA"/>
                </a:solidFill>
              </a:rPr>
              <a:t>addresses </a:t>
            </a:r>
            <a:r>
              <a:rPr lang="en-US" sz="1600" dirty="0" smtClean="0">
                <a:solidFill>
                  <a:srgbClr val="FA0DAA"/>
                </a:solidFill>
              </a:rPr>
              <a:t>the source of the software (text files), includes a tie to AMS procedures (protocol), and adds a separate aspect, that of naming.  SOIS is similar to the others and specialized.</a:t>
            </a:r>
            <a:endParaRPr lang="en-US" sz="1800" dirty="0"/>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31 Mar 2015</a:t>
            </a:r>
            <a:endParaRPr lang="en-US" dirty="0"/>
          </a:p>
        </p:txBody>
      </p:sp>
    </p:spTree>
    <p:extLst>
      <p:ext uri="{BB962C8B-B14F-4D97-AF65-F5344CB8AC3E}">
        <p14:creationId xmlns:p14="http://schemas.microsoft.com/office/powerpoint/2010/main" val="27750911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Sketch of </a:t>
            </a:r>
            <a:r>
              <a:rPr lang="en-US" dirty="0" smtClean="0"/>
              <a:t>“Application” </a:t>
            </a:r>
            <a:r>
              <a:rPr lang="en-US" dirty="0"/>
              <a:t>ontology</a:t>
            </a:r>
          </a:p>
        </p:txBody>
      </p:sp>
      <p:pic>
        <p:nvPicPr>
          <p:cNvPr id="931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12" t="12722" r="18807" b="62202"/>
          <a:stretch/>
        </p:blipFill>
        <p:spPr bwMode="auto">
          <a:xfrm>
            <a:off x="228600" y="1212946"/>
            <a:ext cx="8687678" cy="2063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457200" y="3429000"/>
            <a:ext cx="8229600" cy="2697163"/>
          </a:xfrm>
        </p:spPr>
        <p:txBody>
          <a:bodyPr/>
          <a:lstStyle/>
          <a:p>
            <a:pPr marL="346075" lvl="1" indent="0">
              <a:buNone/>
            </a:pPr>
            <a:r>
              <a:rPr lang="en-US" sz="2000" dirty="0" smtClean="0"/>
              <a:t>Applications in AMS, SLE IP for Transfer Services, and SOIS – TAS are specializations of the general RASDS application concept.</a:t>
            </a:r>
            <a:endParaRPr lang="en-US" sz="2000" dirty="0"/>
          </a:p>
        </p:txBody>
      </p:sp>
      <p:sp>
        <p:nvSpPr>
          <p:cNvPr id="3" name="Date Placeholder 2"/>
          <p:cNvSpPr>
            <a:spLocks noGrp="1"/>
          </p:cNvSpPr>
          <p:nvPr>
            <p:ph type="dt" sz="half" idx="10"/>
          </p:nvPr>
        </p:nvSpPr>
        <p:spPr>
          <a:xfrm>
            <a:off x="0" y="6553200"/>
            <a:ext cx="1731963" cy="268288"/>
          </a:xfrm>
        </p:spPr>
        <p:txBody>
          <a:bodyPr/>
          <a:lstStyle/>
          <a:p>
            <a:pPr>
              <a:defRPr/>
            </a:pPr>
            <a:r>
              <a:rPr lang="en-US" smtClean="0"/>
              <a:t>31 Mar 2015</a:t>
            </a:r>
            <a:endParaRPr lang="en-US" dirty="0"/>
          </a:p>
        </p:txBody>
      </p:sp>
    </p:spTree>
    <p:extLst>
      <p:ext uri="{BB962C8B-B14F-4D97-AF65-F5344CB8AC3E}">
        <p14:creationId xmlns:p14="http://schemas.microsoft.com/office/powerpoint/2010/main" val="33293312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22949</TotalTime>
  <Pages>51</Pages>
  <Words>4260</Words>
  <Application>Microsoft Macintosh PowerPoint</Application>
  <PresentationFormat>Letter Paper (8.5x11 in)</PresentationFormat>
  <Paragraphs>269</Paragraphs>
  <Slides>20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TMOD Presentations</vt:lpstr>
      <vt:lpstr>Bitmap Image</vt:lpstr>
      <vt:lpstr>PowerPoint Presentation</vt:lpstr>
      <vt:lpstr>Contents </vt:lpstr>
      <vt:lpstr>Example Terminology Sources</vt:lpstr>
      <vt:lpstr>Examples of Terminology Differences</vt:lpstr>
      <vt:lpstr>A Sketch of “Service” ontology</vt:lpstr>
      <vt:lpstr>    Examples of Terminology Differences, contd</vt:lpstr>
      <vt:lpstr>A Sketch of “Action” ontology</vt:lpstr>
      <vt:lpstr>    Examples of Terminology Differences, contd</vt:lpstr>
      <vt:lpstr>A Sketch of “Application” ontology</vt:lpstr>
      <vt:lpstr>    Examples of Terminology Differences, contd</vt:lpstr>
      <vt:lpstr>    Examples of Terminology Differences, contd</vt:lpstr>
      <vt:lpstr>    Examples of Terminology Differences, contd</vt:lpstr>
      <vt:lpstr>      A Sketch of “Information and Data” ontology</vt:lpstr>
      <vt:lpstr>    Examples of Terminology Differences, contd</vt:lpstr>
      <vt:lpstr>    Examples of Terminology Differences, contd</vt:lpstr>
      <vt:lpstr>    Examples of Terminology Differences, contd</vt:lpstr>
      <vt:lpstr>    Examples of Terminology Differences, contd</vt:lpstr>
      <vt:lpstr>    Examples of Terminology Differences, contd</vt:lpstr>
      <vt:lpstr>SAWG Observations</vt:lpstr>
      <vt:lpstr>SAWG Recommended Approach</vt:lpstr>
    </vt:vector>
  </TitlesOfParts>
  <Manager/>
  <Company>NASA / JPL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Shames;Matthew Bennett</dc:creator>
  <cp:keywords/>
  <dc:description/>
  <cp:lastModifiedBy>Peter Shames</cp:lastModifiedBy>
  <cp:revision>140</cp:revision>
  <cp:lastPrinted>2001-11-29T04:39:41Z</cp:lastPrinted>
  <dcterms:created xsi:type="dcterms:W3CDTF">2009-09-30T14:54:45Z</dcterms:created>
  <dcterms:modified xsi:type="dcterms:W3CDTF">2015-03-31T21:37:47Z</dcterms:modified>
  <cp:category/>
</cp:coreProperties>
</file>