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handoutMasterIdLst>
    <p:handoutMasterId r:id="rId20"/>
  </p:handoutMasterIdLst>
  <p:sldIdLst>
    <p:sldId id="644" r:id="rId2"/>
    <p:sldId id="712" r:id="rId3"/>
    <p:sldId id="701" r:id="rId4"/>
    <p:sldId id="711" r:id="rId5"/>
    <p:sldId id="697" r:id="rId6"/>
    <p:sldId id="710" r:id="rId7"/>
    <p:sldId id="700" r:id="rId8"/>
    <p:sldId id="713" r:id="rId9"/>
    <p:sldId id="714" r:id="rId10"/>
    <p:sldId id="715" r:id="rId11"/>
    <p:sldId id="719" r:id="rId12"/>
    <p:sldId id="718" r:id="rId13"/>
    <p:sldId id="722" r:id="rId14"/>
    <p:sldId id="720" r:id="rId15"/>
    <p:sldId id="721" r:id="rId16"/>
    <p:sldId id="723" r:id="rId17"/>
    <p:sldId id="724" r:id="rId18"/>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A6"/>
    <a:srgbClr val="800080"/>
    <a:srgbClr val="A50021"/>
    <a:srgbClr val="0000FF"/>
    <a:srgbClr val="CC0000"/>
    <a:srgbClr val="BF7512"/>
    <a:srgbClr val="FA0DA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49" autoAdjust="0"/>
  </p:normalViewPr>
  <p:slideViewPr>
    <p:cSldViewPr>
      <p:cViewPr varScale="1">
        <p:scale>
          <a:sx n="161" d="100"/>
          <a:sy n="161" d="100"/>
        </p:scale>
        <p:origin x="-216" y="-120"/>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49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8E4DD65A-BA7B-D04E-95B1-EFE67F81DF15}"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D5BC4973-2DC5-7F49-98DC-0DB93428E062}"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5F4755A6-3225-7E48-9F3D-4C93E6C4DD6B}"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81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161E4687-1ABE-B44F-A6A6-CFBCB0686193}"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1C527252-DB41-8B40-8BD8-C999B497A3B1}"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02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BFF68888-5E0E-D545-9F3E-5F557FB942E3}"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8"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3EFE623B-8E6C-F149-90FF-2D6D06886A68}"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4"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31C6867A-A690-EA45-93A8-A8F53C9DE089}"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9"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32281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0452566C-52AE-3B42-BC92-E99F64FF8610}" type="slidenum">
              <a:rPr lang="en-US" sz="1000" b="0" smtClean="0">
                <a:solidFill>
                  <a:srgbClr val="333399"/>
                </a:solidFill>
              </a:rPr>
              <a:pPr defTabSz="820738" eaLnBrk="0" hangingPunct="0"/>
              <a:t>‹#›</a:t>
            </a:fld>
            <a:endParaRPr lang="en-US" sz="1000" b="0" dirty="0">
              <a:solidFill>
                <a:srgbClr val="333399"/>
              </a:solidFill>
            </a:endParaRPr>
          </a:p>
        </p:txBody>
      </p:sp>
      <p:sp>
        <p:nvSpPr>
          <p:cNvPr id="7" name="Rectangle 1002"/>
          <p:cNvSpPr>
            <a:spLocks noGrp="1" noChangeArrowheads="1"/>
          </p:cNvSpPr>
          <p:nvPr>
            <p:ph type="dt" sz="half" idx="10"/>
          </p:nvPr>
        </p:nvSpPr>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6"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89780DDF-6A49-9946-81E9-F97A108AF92B}" type="slidenum">
              <a:rPr lang="en-US" sz="1000" b="0" smtClean="0">
                <a:solidFill>
                  <a:srgbClr val="333399"/>
                </a:solidFill>
              </a:rPr>
              <a:pPr defTabSz="820738" eaLnBrk="0" hangingPunct="0"/>
              <a:t>‹#›</a:t>
            </a:fld>
            <a:endParaRPr lang="en-US" sz="1000" b="0" dirty="0">
              <a:solidFill>
                <a:srgbClr val="333399"/>
              </a:solidFill>
            </a:endParaRPr>
          </a:p>
        </p:txBody>
      </p:sp>
      <p:pic>
        <p:nvPicPr>
          <p:cNvPr id="9" name="Picture 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6"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5B7F7E20-F281-214D-AEF5-4B82AF58D484}" type="slidenum">
              <a:rPr lang="en-US" sz="1000" b="0" smtClean="0">
                <a:solidFill>
                  <a:srgbClr val="333399"/>
                </a:solidFill>
              </a:rPr>
              <a:pPr defTabSz="820738" eaLnBrk="0" hangingPunct="0"/>
              <a:t>‹#›</a:t>
            </a:fld>
            <a:endParaRPr lang="en-US" sz="1000" b="0" dirty="0">
              <a:solidFill>
                <a:srgbClr val="333399"/>
              </a:solidFill>
            </a:endParaRPr>
          </a:p>
        </p:txBody>
      </p:sp>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02"/>
          <p:cNvSpPr>
            <a:spLocks noGrp="1" noChangeArrowheads="1"/>
          </p:cNvSpPr>
          <p:nvPr>
            <p:ph type="dt" sz="half" idx="10"/>
          </p:nvPr>
        </p:nvSpPr>
        <p:spPr>
          <a:xfrm>
            <a:off x="0" y="6553200"/>
            <a:ext cx="1731963" cy="268288"/>
          </a:xfrm>
        </p:spPr>
        <p:txBody>
          <a:bodyPr/>
          <a:lstStyle>
            <a:lvl1pPr>
              <a:defRPr/>
            </a:lvl1pPr>
          </a:lstStyle>
          <a:p>
            <a:pPr>
              <a:defRPr/>
            </a:pPr>
            <a:r>
              <a:rPr lang="en-US" smtClean="0"/>
              <a:t>12 Mar 2015</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10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pPr>
              <a:defRPr/>
            </a:pPr>
            <a:r>
              <a:rPr lang="en-US" smtClean="0"/>
              <a:t>12 Mar 2015</a:t>
            </a:r>
            <a:endParaRPr lang="en-US" dirty="0"/>
          </a:p>
        </p:txBody>
      </p:sp>
      <p:sp>
        <p:nvSpPr>
          <p:cNvPr id="540651" name="Rectangle 1003"/>
          <p:cNvSpPr>
            <a:spLocks noChangeArrowheads="1"/>
          </p:cNvSpPr>
          <p:nvPr/>
        </p:nvSpPr>
        <p:spPr bwMode="auto">
          <a:xfrm>
            <a:off x="8513763" y="6624638"/>
            <a:ext cx="322450"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fld id="{1A7827CB-B016-B64A-8767-604E4B81BBA7}" type="slidenum">
              <a:rPr lang="en-US" sz="1000" b="0" smtClean="0">
                <a:solidFill>
                  <a:srgbClr val="333399"/>
                </a:solidFill>
              </a:rPr>
              <a:pPr defTabSz="820738" eaLnBrk="0" hangingPunct="0"/>
              <a:t>‹#›</a:t>
            </a:fld>
            <a:endParaRPr lang="en-US" sz="1000" b="0"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ublic.ccsds.org/publications/archive/312x0g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ols.ietf.org/html/rfc3444" TargetMode="Externa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anaregistry.org/ccsds/recommendation?docid=620.0-B-2" TargetMode="External"/><Relationship Id="rId4" Type="http://schemas.openxmlformats.org/officeDocument/2006/relationships/hyperlink" Target="http://sanaregistry.org/ccsds/recommendation?docid=621.0-G-1" TargetMode="External"/><Relationship Id="rId5" Type="http://schemas.openxmlformats.org/officeDocument/2006/relationships/hyperlink" Target="http://public.ccsds.org/publications/archive/312x0g1.pdf" TargetMode="External"/><Relationship Id="rId6" Type="http://schemas.openxmlformats.org/officeDocument/2006/relationships/hyperlink" Target="http://sanaregistry.org/ccsds/recommendation?docid=650.0-M-2" TargetMode="External"/><Relationship Id="rId7" Type="http://schemas.openxmlformats.org/officeDocument/2006/relationships/hyperlink" Target="http://sanaregistry.org/ccsds/recommendation?docid=651.0-M-1" TargetMode="External"/><Relationship Id="rId8" Type="http://schemas.openxmlformats.org/officeDocument/2006/relationships/hyperlink" Target="http://sanaregistry.org/ccsds/recommendation?docid=661.0-B-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610.0-G-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naregistry.org/ccsds/recommendation?docid=520.1-M-1" TargetMode="External"/><Relationship Id="rId4" Type="http://schemas.openxmlformats.org/officeDocument/2006/relationships/hyperlink" Target="http://public.ccsds.org/publications/archive/901x0g1.pdf"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910.4-B-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aregistry.org/ccsds/recommendation?docid=520.0-G-3" TargetMode="External"/><Relationship Id="rId3" Type="http://schemas.openxmlformats.org/officeDocument/2006/relationships/hyperlink" Target="http://sanaregistry.org/ccsds/recommendation?docid=735.1-B-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naregistry.org/ccsds/recommendation?docid=506.1-B-1" TargetMode="External"/><Relationship Id="rId4" Type="http://schemas.openxmlformats.org/officeDocument/2006/relationships/hyperlink" Target="http://public.ccsds.org/publications/archive/850x0g2.pdf" TargetMode="External"/><Relationship Id="rId5" Type="http://schemas.openxmlformats.org/officeDocument/2006/relationships/hyperlink" Target="http://sanaregistry.org/ccsds/recommendation?docid=851.0-M-1" TargetMode="External"/><Relationship Id="rId6" Type="http://schemas.openxmlformats.org/officeDocument/2006/relationships/hyperlink" Target="http://sanaregistry.org/ccsds/recommendation?docid=852.0-M-1" TargetMode="External"/><Relationship Id="rId7" Type="http://schemas.openxmlformats.org/officeDocument/2006/relationships/hyperlink" Target="http://sanaregistry.org/ccsds/recommendation?docid=853.0-M-1" TargetMode="External"/><Relationship Id="rId8" Type="http://schemas.openxmlformats.org/officeDocument/2006/relationships/hyperlink" Target="http://sanaregistry.org/ccsds/recommendation?docid=854.0-M-1" TargetMode="External"/><Relationship Id="rId9" Type="http://schemas.openxmlformats.org/officeDocument/2006/relationships/hyperlink" Target="http://sanaregistry.org/ccsds/recommendation?docid=855.0-M-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506.0-M-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naregistry.org/ccsds/recommendation?docid=311.0-M-1" TargetMode="External"/><Relationship Id="rId4" Type="http://schemas.openxmlformats.org/officeDocument/2006/relationships/hyperlink" Target="http://sanaregistry.org/ccsds/recommendation?docid=520.0-G-3" TargetMode="External"/><Relationship Id="rId1" Type="http://schemas.openxmlformats.org/officeDocument/2006/relationships/slideLayout" Target="../slideLayouts/slideLayout2.xml"/><Relationship Id="rId2" Type="http://schemas.openxmlformats.org/officeDocument/2006/relationships/hyperlink" Target="http://public.ccsds.org/publications/archive/850x0g2.pdf" TargetMode="External"/></Relationships>
</file>

<file path=ppt/slides/_rels/slide2.xml.rels><?xml version="1.0" encoding="UTF-8" standalone="yes"?>
<Relationships xmlns="http://schemas.openxmlformats.org/package/2006/relationships"><Relationship Id="rId9" Type="http://schemas.openxmlformats.org/officeDocument/2006/relationships/hyperlink" Target="http://sanaregistry.org/ccsds/recommendation?docid=872.0-M-1" TargetMode="External"/><Relationship Id="rId20" Type="http://schemas.openxmlformats.org/officeDocument/2006/relationships/hyperlink" Target="http://sanaregistry.org/ccsds/recommendation?docid=506.1-B-1" TargetMode="External"/><Relationship Id="rId21" Type="http://schemas.openxmlformats.org/officeDocument/2006/relationships/hyperlink" Target="http://public.ccsds.org/publications/archive/850x0g2.pdf" TargetMode="External"/><Relationship Id="rId22" Type="http://schemas.openxmlformats.org/officeDocument/2006/relationships/hyperlink" Target="http://sanaregistry.org/ccsds/recommendation?docid=851.0-M-1" TargetMode="External"/><Relationship Id="rId23" Type="http://schemas.openxmlformats.org/officeDocument/2006/relationships/hyperlink" Target="http://sanaregistry.org/ccsds/recommendation?docid=852.0-M-1" TargetMode="External"/><Relationship Id="rId24" Type="http://schemas.openxmlformats.org/officeDocument/2006/relationships/hyperlink" Target="http://sanaregistry.org/ccsds/recommendation?docid=853.0-M-1" TargetMode="External"/><Relationship Id="rId25" Type="http://schemas.openxmlformats.org/officeDocument/2006/relationships/hyperlink" Target="http://sanaregistry.org/ccsds/recommendation?docid=854.0-M-1" TargetMode="External"/><Relationship Id="rId26" Type="http://schemas.openxmlformats.org/officeDocument/2006/relationships/hyperlink" Target="http://sanaregistry.org/ccsds/recommendation?docid=855.0-M-1" TargetMode="External"/><Relationship Id="rId27" Type="http://schemas.openxmlformats.org/officeDocument/2006/relationships/hyperlink" Target="http://sanaregistry.org/ccsds/recommendation?docid=311.0-M-1" TargetMode="External"/><Relationship Id="rId10" Type="http://schemas.openxmlformats.org/officeDocument/2006/relationships/hyperlink" Target="http://public.ccsds.org/publications/archive/312x0g1.pdf" TargetMode="External"/><Relationship Id="rId11" Type="http://schemas.openxmlformats.org/officeDocument/2006/relationships/hyperlink" Target="http://sanaregistry.org/ccsds/recommendation?docid=610.0-G-5" TargetMode="External"/><Relationship Id="rId12" Type="http://schemas.openxmlformats.org/officeDocument/2006/relationships/hyperlink" Target="http://sanaregistry.org/ccsds/recommendation?docid=620.0-B-2" TargetMode="External"/><Relationship Id="rId13" Type="http://schemas.openxmlformats.org/officeDocument/2006/relationships/hyperlink" Target="http://sanaregistry.org/ccsds/recommendation?docid=621.0-G-1" TargetMode="External"/><Relationship Id="rId14" Type="http://schemas.openxmlformats.org/officeDocument/2006/relationships/hyperlink" Target="http://sanaregistry.org/ccsds/recommendation?docid=650.0-M-2" TargetMode="External"/><Relationship Id="rId15" Type="http://schemas.openxmlformats.org/officeDocument/2006/relationships/hyperlink" Target="http://sanaregistry.org/ccsds/recommendation?docid=661.0-B-1" TargetMode="External"/><Relationship Id="rId16" Type="http://schemas.openxmlformats.org/officeDocument/2006/relationships/hyperlink" Target="http://sanaregistry.org/ccsds/recommendation?docid=651.0-M-1" TargetMode="External"/><Relationship Id="rId17" Type="http://schemas.openxmlformats.org/officeDocument/2006/relationships/hyperlink" Target="http://sanaregistry.org/ccsds/recommendation?docid=520.1-M-1" TargetMode="External"/><Relationship Id="rId18" Type="http://schemas.openxmlformats.org/officeDocument/2006/relationships/hyperlink" Target="http://public.ccsds.org/publications/archive/901x0g1.pdf" TargetMode="External"/><Relationship Id="rId19" Type="http://schemas.openxmlformats.org/officeDocument/2006/relationships/hyperlink" Target="http://sanaregistry.org/ccsds/recommendation?docid=506.0-M-1" TargetMode="External"/><Relationship Id="rId1" Type="http://schemas.openxmlformats.org/officeDocument/2006/relationships/slideLayout" Target="../slideLayouts/slideLayout2.xml"/><Relationship Id="rId2" Type="http://schemas.openxmlformats.org/officeDocument/2006/relationships/hyperlink" Target="http://public.ccsds.org/publications/archive/131x0b2ec1.pdf" TargetMode="External"/><Relationship Id="rId3" Type="http://schemas.openxmlformats.org/officeDocument/2006/relationships/hyperlink" Target="http://public.ccsds.org/publications/archive/132x0b1c1e1.pdf" TargetMode="External"/><Relationship Id="rId4" Type="http://schemas.openxmlformats.org/officeDocument/2006/relationships/hyperlink" Target="http://public.ccsds.org/publications/archive/231x0b2c1.pdf" TargetMode="External"/><Relationship Id="rId5" Type="http://schemas.openxmlformats.org/officeDocument/2006/relationships/hyperlink" Target="http://public.ccsds.org/publications/archive/232x0b2c1.pdf" TargetMode="External"/><Relationship Id="rId6" Type="http://schemas.openxmlformats.org/officeDocument/2006/relationships/hyperlink" Target="http://sanaregistry.org/ccsds/recommendation?docid=520.0-G-3" TargetMode="External"/><Relationship Id="rId7" Type="http://schemas.openxmlformats.org/officeDocument/2006/relationships/hyperlink" Target="http://sanaregistry.org/ccsds/recommendation?docid=913.1-B-1" TargetMode="External"/><Relationship Id="rId8" Type="http://schemas.openxmlformats.org/officeDocument/2006/relationships/hyperlink" Target="http://sanaregistry.org/ccsds/recommendation?docid=735.1-B-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public.ccsds.org/publications/archive/132x0b1c1e1.pdf" TargetMode="External"/><Relationship Id="rId4" Type="http://schemas.openxmlformats.org/officeDocument/2006/relationships/hyperlink" Target="http://public.ccsds.org/publications/archive/231x0b2c1.pdf" TargetMode="External"/><Relationship Id="rId5" Type="http://schemas.openxmlformats.org/officeDocument/2006/relationships/hyperlink" Target="http://public.ccsds.org/publications/archive/232x0b2c1.pdf" TargetMode="External"/><Relationship Id="rId1" Type="http://schemas.openxmlformats.org/officeDocument/2006/relationships/slideLayout" Target="../slideLayouts/slideLayout2.xml"/><Relationship Id="rId2" Type="http://schemas.openxmlformats.org/officeDocument/2006/relationships/hyperlink" Target="http://public.ccsds.org/publications/archive/131x0b2ec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aregistry.org/ccsds/recommendation?docid=520.0-G-3" TargetMode="External"/><Relationship Id="rId3" Type="http://schemas.openxmlformats.org/officeDocument/2006/relationships/hyperlink" Target="http://sanaregistry.org/r/terms/terms.html%23_term_argu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naregistry.org/r/terms/terms.html%23_term_argument" TargetMode="Externa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anaregistry.org/ccsds/recommendation?docid=735.1-B-1" TargetMode="External"/><Relationship Id="rId4" Type="http://schemas.openxmlformats.org/officeDocument/2006/relationships/hyperlink" Target="http://sanaregistry.org/ccsds/recommendation?docid=872.0-M-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913.1-B-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ublic.ccsds.org/publications/archive/312x0g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2369880"/>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4000" dirty="0" smtClean="0">
                <a:solidFill>
                  <a:srgbClr val="000099"/>
                </a:solidFill>
                <a:effectLst>
                  <a:outerShdw blurRad="38100" dist="38100" dir="2700000" algn="tl">
                    <a:srgbClr val="DDDDDD"/>
                  </a:outerShdw>
                </a:effectLst>
              </a:rPr>
              <a:t>Example CCSDS Terminology Differences</a:t>
            </a:r>
            <a:endParaRPr lang="en-US" sz="4000" dirty="0">
              <a:solidFill>
                <a:srgbClr val="000099"/>
              </a:solidFill>
              <a:effectLst>
                <a:outerShdw blurRad="38100" dist="38100" dir="2700000" algn="tl">
                  <a:srgbClr val="DDDDDD"/>
                </a:outerShdw>
              </a:effectLst>
            </a:endParaRP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2799500" y="4259520"/>
            <a:ext cx="363325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sz="2000" dirty="0">
                <a:solidFill>
                  <a:srgbClr val="000099"/>
                </a:solidFill>
              </a:rPr>
              <a:t>Peter Shames, SEA </a:t>
            </a:r>
            <a:r>
              <a:rPr lang="en-US" sz="2000" dirty="0" smtClean="0">
                <a:solidFill>
                  <a:srgbClr val="000099"/>
                </a:solidFill>
              </a:rPr>
              <a:t>AD</a:t>
            </a:r>
          </a:p>
          <a:p>
            <a:pPr algn="ctr"/>
            <a:r>
              <a:rPr lang="en-US" sz="2000" dirty="0" smtClean="0">
                <a:solidFill>
                  <a:srgbClr val="000099"/>
                </a:solidFill>
              </a:rPr>
              <a:t>Matthew Bennett, NASA JPL</a:t>
            </a:r>
            <a:endParaRPr lang="en-US" sz="2000" dirty="0">
              <a:solidFill>
                <a:srgbClr val="000099"/>
              </a:solidFill>
            </a:endParaRPr>
          </a:p>
          <a:p>
            <a:pPr algn="ctr"/>
            <a:endParaRPr lang="en-US" sz="1000" u="sng" dirty="0">
              <a:solidFill>
                <a:schemeClr val="accent1"/>
              </a:solidFill>
            </a:endParaRPr>
          </a:p>
          <a:p>
            <a:pPr algn="ctr"/>
            <a:r>
              <a:rPr lang="en-US" sz="1800" dirty="0" smtClean="0">
                <a:solidFill>
                  <a:srgbClr val="000099"/>
                </a:solidFill>
              </a:rPr>
              <a:t>12 Mar 2015</a:t>
            </a:r>
            <a:endParaRPr lang="en-US" sz="1200" u="sng" dirty="0">
              <a:solidFill>
                <a:srgbClr val="0033CC"/>
              </a:solidFill>
            </a:endParaRPr>
          </a:p>
          <a:p>
            <a:pPr algn="ctr"/>
            <a:endParaRPr lang="en-US" sz="1200" u="sng" dirty="0">
              <a:solidFill>
                <a:srgbClr val="0033CC"/>
              </a:solidFill>
            </a:endParaRPr>
          </a:p>
        </p:txBody>
      </p:sp>
      <p:sp>
        <p:nvSpPr>
          <p:cNvPr id="3" name="Date Placeholder 2"/>
          <p:cNvSpPr>
            <a:spLocks noGrp="1"/>
          </p:cNvSpPr>
          <p:nvPr>
            <p:ph type="dt" sz="half" idx="10"/>
          </p:nvPr>
        </p:nvSpPr>
        <p:spPr/>
        <p:txBody>
          <a:bodyPr/>
          <a:lstStyle/>
          <a:p>
            <a:pPr>
              <a:defRPr/>
            </a:pPr>
            <a:r>
              <a:rPr lang="en-US" smtClean="0"/>
              <a:t>12 Mar 2015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800" u="sng" dirty="0" smtClean="0"/>
              <a:t>information object</a:t>
            </a:r>
            <a:r>
              <a:rPr lang="en-US" sz="1800" dirty="0" smtClean="0"/>
              <a:t> (RASDS </a:t>
            </a:r>
            <a:r>
              <a:rPr lang="en-US" sz="1800" u="sng" dirty="0" smtClean="0">
                <a:solidFill>
                  <a:srgbClr val="FF0000"/>
                </a:solidFill>
              </a:rPr>
              <a:t>311.0-M-1</a:t>
            </a:r>
            <a:r>
              <a:rPr lang="en-US" sz="1800" dirty="0" smtClean="0"/>
              <a:t>)</a:t>
            </a:r>
          </a:p>
          <a:p>
            <a:pPr marL="346075" lvl="1" indent="0">
              <a:buNone/>
            </a:pPr>
            <a:r>
              <a:rPr lang="en-US" sz="1800" u="sng" dirty="0"/>
              <a:t>Information </a:t>
            </a:r>
            <a:r>
              <a:rPr lang="en-US" sz="1800" u="sng" dirty="0" smtClean="0"/>
              <a:t>object</a:t>
            </a:r>
            <a:r>
              <a:rPr lang="en-US" sz="1800" dirty="0" smtClean="0"/>
              <a:t>—Data</a:t>
            </a:r>
            <a:r>
              <a:rPr lang="en-US" sz="1800" dirty="0"/>
              <a:t>, along with the necessary structure and syntax to </a:t>
            </a:r>
            <a:r>
              <a:rPr lang="en-US" sz="1800" dirty="0" smtClean="0"/>
              <a:t>allow interpretation </a:t>
            </a:r>
            <a:r>
              <a:rPr lang="en-US" sz="1800" dirty="0"/>
              <a:t>and use of that data; </a:t>
            </a:r>
            <a:r>
              <a:rPr lang="en-US" sz="1800" dirty="0" smtClean="0"/>
              <a:t>may also </a:t>
            </a:r>
            <a:r>
              <a:rPr lang="en-US" sz="1800" dirty="0"/>
              <a:t>have associated metadata, including </a:t>
            </a:r>
            <a:r>
              <a:rPr lang="en-US" sz="1800" dirty="0" smtClean="0"/>
              <a:t>the relationships among </a:t>
            </a:r>
            <a:r>
              <a:rPr lang="en-US" sz="1800" dirty="0"/>
              <a:t>Data Objects, rules for their use and </a:t>
            </a:r>
            <a:r>
              <a:rPr lang="en-US" sz="1800" dirty="0" smtClean="0"/>
              <a:t>transformation, and </a:t>
            </a:r>
            <a:r>
              <a:rPr lang="en-US" sz="1800" dirty="0"/>
              <a:t>policies </a:t>
            </a:r>
            <a:r>
              <a:rPr lang="en-US" sz="1800" dirty="0" smtClean="0"/>
              <a:t>on access</a:t>
            </a:r>
            <a:r>
              <a:rPr lang="en-US" sz="1800" dirty="0"/>
              <a:t>. </a:t>
            </a:r>
            <a:endParaRPr lang="en-US" sz="1800" dirty="0" smtClean="0"/>
          </a:p>
          <a:p>
            <a:pPr marL="346075" lvl="1" indent="0">
              <a:buNone/>
            </a:pPr>
            <a:endParaRPr lang="en-US" sz="1800" u="sng" dirty="0" smtClean="0"/>
          </a:p>
          <a:p>
            <a:pPr marL="346075" lvl="1" indent="0">
              <a:buNone/>
            </a:pPr>
            <a:r>
              <a:rPr lang="en-US" sz="1800" u="sng" dirty="0"/>
              <a:t>information object</a:t>
            </a:r>
            <a:r>
              <a:rPr lang="en-US" sz="1800" dirty="0"/>
              <a:t> </a:t>
            </a:r>
            <a:r>
              <a:rPr lang="en-US" sz="1800" dirty="0" smtClean="0"/>
              <a:t>(</a:t>
            </a:r>
            <a:r>
              <a:rPr lang="en-US" sz="1800" dirty="0">
                <a:solidFill>
                  <a:schemeClr val="dk1"/>
                </a:solidFill>
              </a:rPr>
              <a:t>R</a:t>
            </a:r>
            <a:r>
              <a:rPr lang="en-US" sz="1800" dirty="0"/>
              <a:t>ASIM </a:t>
            </a:r>
            <a:r>
              <a:rPr lang="en-US" sz="1800" dirty="0">
                <a:hlinkClick r:id="rId2"/>
              </a:rPr>
              <a:t>312.0-G-1</a:t>
            </a:r>
            <a:r>
              <a:rPr lang="en-US" sz="1800" dirty="0" smtClean="0"/>
              <a:t>)</a:t>
            </a:r>
            <a:endParaRPr lang="en-US" sz="1800" dirty="0"/>
          </a:p>
          <a:p>
            <a:pPr marL="346075" lvl="1" indent="0">
              <a:buNone/>
            </a:pPr>
            <a:r>
              <a:rPr lang="en-US" sz="1800" dirty="0"/>
              <a:t>An </a:t>
            </a:r>
            <a:r>
              <a:rPr lang="en-US" sz="1800" dirty="0" smtClean="0"/>
              <a:t>application </a:t>
            </a:r>
            <a:r>
              <a:rPr lang="en-US" sz="1800" u="sng" dirty="0" smtClean="0"/>
              <a:t>information </a:t>
            </a:r>
            <a:r>
              <a:rPr lang="en-US" sz="1800" u="sng" dirty="0"/>
              <a:t>object</a:t>
            </a:r>
            <a:r>
              <a:rPr lang="en-US" sz="1800" dirty="0"/>
              <a:t> is an independent, flexible model of the data and corresponding </a:t>
            </a:r>
            <a:r>
              <a:rPr lang="en-US" sz="1800" dirty="0" smtClean="0"/>
              <a:t>metadata in an information </a:t>
            </a:r>
            <a:r>
              <a:rPr lang="en-US" sz="1800" dirty="0"/>
              <a:t>system, and is meant to be reusable across </a:t>
            </a:r>
            <a:r>
              <a:rPr lang="en-US" sz="1800" dirty="0" smtClean="0"/>
              <a:t>many information system </a:t>
            </a:r>
            <a:r>
              <a:rPr lang="en-US" sz="1800" dirty="0"/>
              <a:t>domains. The </a:t>
            </a:r>
            <a:r>
              <a:rPr lang="en-US" sz="1800" u="sng" dirty="0"/>
              <a:t>information object</a:t>
            </a:r>
            <a:r>
              <a:rPr lang="en-US" sz="1800" dirty="0"/>
              <a:t> </a:t>
            </a:r>
            <a:r>
              <a:rPr lang="en-US" sz="1800" dirty="0" smtClean="0"/>
              <a:t>is composed </a:t>
            </a:r>
            <a:r>
              <a:rPr lang="en-US" sz="1800" dirty="0"/>
              <a:t>of a data object—a sequence of bits responsible </a:t>
            </a:r>
            <a:r>
              <a:rPr lang="en-US" sz="1800" dirty="0" smtClean="0"/>
              <a:t>for physically </a:t>
            </a:r>
            <a:r>
              <a:rPr lang="en-US" sz="1800" dirty="0"/>
              <a:t>representing data, and a metadata object</a:t>
            </a:r>
            <a:endParaRPr lang="en-US" sz="1800" dirty="0" smtClean="0"/>
          </a:p>
          <a:p>
            <a:pPr marL="346075" lvl="1" indent="0">
              <a:buNone/>
            </a:pPr>
            <a:endParaRPr lang="en-US" sz="1800" u="sng" dirty="0"/>
          </a:p>
          <a:p>
            <a:pPr marL="346075" lvl="1" indent="0">
              <a:buNone/>
            </a:pPr>
            <a:r>
              <a:rPr lang="en-US" sz="1800" u="sng" dirty="0" smtClean="0"/>
              <a:t>data </a:t>
            </a:r>
            <a:r>
              <a:rPr lang="en-US" sz="1800" u="sng" dirty="0"/>
              <a:t>object</a:t>
            </a:r>
            <a:r>
              <a:rPr lang="en-US" sz="1800" dirty="0"/>
              <a:t> </a:t>
            </a:r>
            <a:r>
              <a:rPr lang="en-US" sz="1800" dirty="0" smtClean="0"/>
              <a:t>(</a:t>
            </a:r>
            <a:r>
              <a:rPr lang="en-US" sz="1800" dirty="0"/>
              <a:t>RASDS </a:t>
            </a:r>
            <a:r>
              <a:rPr lang="en-US" sz="1800" u="sng" dirty="0">
                <a:solidFill>
                  <a:srgbClr val="FF0000"/>
                </a:solidFill>
              </a:rPr>
              <a:t>311.0-M-1</a:t>
            </a:r>
            <a:r>
              <a:rPr lang="en-US" sz="1800" dirty="0" smtClean="0"/>
              <a:t>)</a:t>
            </a:r>
            <a:endParaRPr lang="en-US" sz="1800" dirty="0"/>
          </a:p>
          <a:p>
            <a:pPr marL="346075" lvl="1" indent="0">
              <a:buNone/>
            </a:pPr>
            <a:r>
              <a:rPr lang="en-US" sz="1800" u="sng" dirty="0"/>
              <a:t>Data </a:t>
            </a:r>
            <a:r>
              <a:rPr lang="en-US" sz="1800" u="sng" dirty="0" smtClean="0"/>
              <a:t>objects</a:t>
            </a:r>
            <a:r>
              <a:rPr lang="en-US" sz="1800" dirty="0" smtClean="0"/>
              <a:t> </a:t>
            </a:r>
            <a:r>
              <a:rPr lang="en-US" sz="1800" dirty="0"/>
              <a:t>are the basic </a:t>
            </a:r>
            <a:r>
              <a:rPr lang="en-US" sz="1800" dirty="0" smtClean="0"/>
              <a:t>information </a:t>
            </a:r>
            <a:r>
              <a:rPr lang="en-US" sz="1800" dirty="0"/>
              <a:t>objects, either physical or digital.</a:t>
            </a:r>
          </a:p>
          <a:p>
            <a:pPr marL="346075" lvl="1" indent="0">
              <a:buNone/>
            </a:pPr>
            <a:endParaRPr lang="en-US" sz="1800" u="sng" dirty="0"/>
          </a:p>
          <a:p>
            <a:pPr marL="346075" lvl="1" indent="0">
              <a:buNone/>
            </a:pPr>
            <a:r>
              <a:rPr lang="en-US" sz="1800" u="sng" dirty="0"/>
              <a:t>data object</a:t>
            </a:r>
            <a:r>
              <a:rPr lang="en-US" sz="1800" dirty="0"/>
              <a:t> </a:t>
            </a:r>
            <a:r>
              <a:rPr lang="en-US" sz="1800" dirty="0" smtClean="0"/>
              <a:t>(</a:t>
            </a:r>
            <a:r>
              <a:rPr lang="en-US" sz="1800" dirty="0" smtClean="0">
                <a:solidFill>
                  <a:schemeClr val="dk1"/>
                </a:solidFill>
              </a:rPr>
              <a:t>R</a:t>
            </a:r>
            <a:r>
              <a:rPr lang="en-US" sz="1800" dirty="0" smtClean="0"/>
              <a:t>ASIM </a:t>
            </a:r>
            <a:r>
              <a:rPr lang="en-US" sz="1800" dirty="0">
                <a:hlinkClick r:id="rId2"/>
              </a:rPr>
              <a:t>312.0-G-1</a:t>
            </a:r>
            <a:r>
              <a:rPr lang="en-US" sz="1800" dirty="0"/>
              <a:t>)</a:t>
            </a:r>
          </a:p>
          <a:p>
            <a:pPr marL="346075" lvl="1" indent="0">
              <a:buNone/>
            </a:pPr>
            <a:r>
              <a:rPr lang="en-US" sz="1800" u="sng" dirty="0"/>
              <a:t>Data objects</a:t>
            </a:r>
            <a:r>
              <a:rPr lang="en-US" sz="1800" dirty="0"/>
              <a:t> are either physical objects or digital </a:t>
            </a:r>
            <a:r>
              <a:rPr lang="en-US" sz="1800" dirty="0" smtClean="0"/>
              <a:t>objects.</a:t>
            </a:r>
            <a:endParaRPr lang="en-US" sz="1800" dirty="0"/>
          </a:p>
          <a:p>
            <a:pPr marL="346075" lvl="1" indent="0">
              <a:buNone/>
            </a:pPr>
            <a:endParaRPr lang="en-US" sz="18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26674401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04" t="29479" r="14679" b="19756"/>
          <a:stretch/>
        </p:blipFill>
        <p:spPr bwMode="auto">
          <a:xfrm>
            <a:off x="4012980" y="1433385"/>
            <a:ext cx="3759420" cy="146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531" t="16071" r="22344" b="1428"/>
          <a:stretch/>
        </p:blipFill>
        <p:spPr bwMode="auto">
          <a:xfrm>
            <a:off x="4021836" y="3345524"/>
            <a:ext cx="3826764" cy="305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 y="990600"/>
            <a:ext cx="3124200" cy="4524315"/>
          </a:xfrm>
          <a:prstGeom prst="rect">
            <a:avLst/>
          </a:prstGeom>
        </p:spPr>
        <p:txBody>
          <a:bodyPr wrap="square">
            <a:spAutoFit/>
          </a:bodyPr>
          <a:lstStyle/>
          <a:p>
            <a:r>
              <a:rPr lang="en-US" sz="1800" dirty="0" smtClean="0"/>
              <a:t>Discussion:</a:t>
            </a:r>
          </a:p>
          <a:p>
            <a:endParaRPr lang="en-US" sz="1800" dirty="0"/>
          </a:p>
          <a:p>
            <a:r>
              <a:rPr lang="en-US" sz="1800" dirty="0" smtClean="0"/>
              <a:t>RASDS implies that Information Models and the Information Objects that comprise them and the relationships between the Information Objects comprise a higher level of abstraction than Data Models and Data Object.</a:t>
            </a:r>
          </a:p>
          <a:p>
            <a:endParaRPr lang="en-US" sz="1800" dirty="0"/>
          </a:p>
          <a:p>
            <a:r>
              <a:rPr lang="en-US" sz="1800" dirty="0" smtClean="0"/>
              <a:t>RASIM implies that an Information Model is an instance of a Data Model.</a:t>
            </a:r>
          </a:p>
          <a:p>
            <a:endParaRPr lang="en-US" sz="1800" dirty="0"/>
          </a:p>
        </p:txBody>
      </p:sp>
      <p:sp>
        <p:nvSpPr>
          <p:cNvPr id="9" name="TextBox 8"/>
          <p:cNvSpPr txBox="1"/>
          <p:nvPr/>
        </p:nvSpPr>
        <p:spPr>
          <a:xfrm>
            <a:off x="3886200" y="990600"/>
            <a:ext cx="1219200" cy="400110"/>
          </a:xfrm>
          <a:prstGeom prst="rect">
            <a:avLst/>
          </a:prstGeom>
          <a:noFill/>
        </p:spPr>
        <p:txBody>
          <a:bodyPr wrap="square" rtlCol="0">
            <a:spAutoFit/>
          </a:bodyPr>
          <a:lstStyle/>
          <a:p>
            <a:r>
              <a:rPr lang="en-US" sz="2000" dirty="0" smtClean="0"/>
              <a:t>RASDS</a:t>
            </a:r>
            <a:endParaRPr lang="en-US" sz="2000" dirty="0"/>
          </a:p>
        </p:txBody>
      </p:sp>
      <p:sp>
        <p:nvSpPr>
          <p:cNvPr id="10" name="TextBox 9"/>
          <p:cNvSpPr txBox="1"/>
          <p:nvPr/>
        </p:nvSpPr>
        <p:spPr>
          <a:xfrm>
            <a:off x="4038600" y="2945414"/>
            <a:ext cx="1219200" cy="400110"/>
          </a:xfrm>
          <a:prstGeom prst="rect">
            <a:avLst/>
          </a:prstGeom>
          <a:noFill/>
        </p:spPr>
        <p:txBody>
          <a:bodyPr wrap="square" rtlCol="0">
            <a:spAutoFit/>
          </a:bodyPr>
          <a:lstStyle/>
          <a:p>
            <a:r>
              <a:rPr lang="en-US" sz="2000" dirty="0" smtClean="0"/>
              <a:t>RASIM</a:t>
            </a:r>
            <a:endParaRPr lang="en-US" sz="2000" dirty="0"/>
          </a:p>
        </p:txBody>
      </p:sp>
      <p:sp>
        <p:nvSpPr>
          <p:cNvPr id="3" name="Date Placeholder 2"/>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9349088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a:t>
            </a:r>
            <a:r>
              <a:rPr lang="en-US" dirty="0"/>
              <a:t>Sketch of </a:t>
            </a:r>
            <a:r>
              <a:rPr lang="en-US" dirty="0" smtClean="0"/>
              <a:t>“Information and Data” </a:t>
            </a:r>
            <a:r>
              <a:rPr lang="en-US" dirty="0"/>
              <a:t>ontology</a:t>
            </a:r>
          </a:p>
        </p:txBody>
      </p:sp>
      <p:sp>
        <p:nvSpPr>
          <p:cNvPr id="8" name="Rectangle 7"/>
          <p:cNvSpPr/>
          <p:nvPr/>
        </p:nvSpPr>
        <p:spPr>
          <a:xfrm>
            <a:off x="457200" y="3660100"/>
            <a:ext cx="8001000" cy="2462213"/>
          </a:xfrm>
          <a:prstGeom prst="rect">
            <a:avLst/>
          </a:prstGeom>
        </p:spPr>
        <p:txBody>
          <a:bodyPr wrap="square">
            <a:spAutoFit/>
          </a:bodyPr>
          <a:lstStyle/>
          <a:p>
            <a:r>
              <a:rPr lang="en-US" sz="1400" dirty="0" smtClean="0"/>
              <a:t>Recommendation:</a:t>
            </a:r>
          </a:p>
          <a:p>
            <a:endParaRPr lang="en-US" sz="1400" dirty="0"/>
          </a:p>
          <a:p>
            <a:r>
              <a:rPr lang="en-US" sz="1400" dirty="0" smtClean="0"/>
              <a:t>In </a:t>
            </a:r>
            <a:r>
              <a:rPr lang="en-US" sz="1400" dirty="0"/>
              <a:t>accordance with the Internet Research Task Force (</a:t>
            </a:r>
            <a:r>
              <a:rPr lang="en-US" sz="1400" dirty="0" smtClean="0"/>
              <a:t>IRTF) </a:t>
            </a:r>
            <a:r>
              <a:rPr lang="en-US" sz="1400" dirty="0" smtClean="0">
                <a:hlinkClick r:id="rId2"/>
              </a:rPr>
              <a:t>https</a:t>
            </a:r>
            <a:r>
              <a:rPr lang="en-US" sz="1400" dirty="0">
                <a:hlinkClick r:id="rId2"/>
              </a:rPr>
              <a:t>://tools.ietf.org/html/rfc3444</a:t>
            </a:r>
            <a:endParaRPr lang="en-US" sz="1400" dirty="0"/>
          </a:p>
          <a:p>
            <a:endParaRPr lang="en-US" sz="1400" dirty="0"/>
          </a:p>
          <a:p>
            <a:r>
              <a:rPr lang="en-US" sz="1400" dirty="0" smtClean="0"/>
              <a:t>“The </a:t>
            </a:r>
            <a:r>
              <a:rPr lang="en-US" sz="1400" dirty="0"/>
              <a:t>main purpose of an IM is to model </a:t>
            </a:r>
            <a:r>
              <a:rPr lang="en-US" sz="1400" dirty="0" smtClean="0"/>
              <a:t>managed objects </a:t>
            </a:r>
            <a:r>
              <a:rPr lang="en-US" sz="1400" dirty="0"/>
              <a:t>at a </a:t>
            </a:r>
            <a:r>
              <a:rPr lang="en-US" sz="1400" dirty="0" smtClean="0"/>
              <a:t>conceptual level</a:t>
            </a:r>
            <a:r>
              <a:rPr lang="en-US" sz="1400" dirty="0"/>
              <a:t>, independent of any specific </a:t>
            </a:r>
            <a:r>
              <a:rPr lang="en-US" sz="1400" dirty="0" smtClean="0"/>
              <a:t>implementations. </a:t>
            </a:r>
            <a:endParaRPr lang="en-US" sz="1400" dirty="0"/>
          </a:p>
          <a:p>
            <a:r>
              <a:rPr lang="en-US" sz="1400" dirty="0" smtClean="0"/>
              <a:t>DMs</a:t>
            </a:r>
            <a:r>
              <a:rPr lang="en-US" sz="1400" dirty="0"/>
              <a:t>, conversely, are defined at a lower level of abstraction </a:t>
            </a:r>
            <a:r>
              <a:rPr lang="en-US" sz="1400" dirty="0" smtClean="0"/>
              <a:t>and include </a:t>
            </a:r>
            <a:r>
              <a:rPr lang="en-US" sz="1400" dirty="0"/>
              <a:t>many details.  They are intended for </a:t>
            </a:r>
            <a:r>
              <a:rPr lang="en-US" sz="1400" dirty="0" err="1"/>
              <a:t>implementors</a:t>
            </a:r>
            <a:r>
              <a:rPr lang="en-US" sz="1400" dirty="0"/>
              <a:t> and </a:t>
            </a:r>
            <a:r>
              <a:rPr lang="en-US" sz="1400" dirty="0" smtClean="0"/>
              <a:t>include protocol-specific </a:t>
            </a:r>
            <a:r>
              <a:rPr lang="en-US" sz="1400" dirty="0"/>
              <a:t>constructs</a:t>
            </a:r>
            <a:r>
              <a:rPr lang="en-US" sz="1400" dirty="0" smtClean="0"/>
              <a:t>.”</a:t>
            </a:r>
          </a:p>
          <a:p>
            <a:endParaRPr lang="en-US" sz="1400" dirty="0"/>
          </a:p>
          <a:p>
            <a:r>
              <a:rPr lang="en-US" sz="1400" dirty="0" smtClean="0"/>
              <a:t>Note that “object” on this diagram corresponds to the concept of “class” in object-oriented modeling.</a:t>
            </a:r>
            <a:endParaRPr lang="en-US" sz="1400" dirty="0"/>
          </a:p>
        </p:txBody>
      </p:sp>
      <p:pic>
        <p:nvPicPr>
          <p:cNvPr id="96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25" t="12722" r="14679" b="17309"/>
          <a:stretch/>
        </p:blipFill>
        <p:spPr bwMode="auto">
          <a:xfrm>
            <a:off x="1602321" y="781015"/>
            <a:ext cx="5712879" cy="287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256364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a:t>data object</a:t>
            </a:r>
            <a:r>
              <a:rPr lang="en-US" sz="1600" dirty="0"/>
              <a:t> </a:t>
            </a:r>
            <a:r>
              <a:rPr lang="en-US" sz="1200" dirty="0" smtClean="0"/>
              <a:t>(SDSO SFDU: SIA </a:t>
            </a:r>
            <a:r>
              <a:rPr lang="en-US" sz="1200" dirty="0" smtClean="0">
                <a:hlinkClick r:id="rId2"/>
              </a:rPr>
              <a:t>610.0</a:t>
            </a:r>
            <a:r>
              <a:rPr lang="en-US" sz="1200" dirty="0">
                <a:hlinkClick r:id="rId2"/>
              </a:rPr>
              <a:t>‑G‑</a:t>
            </a:r>
            <a:r>
              <a:rPr lang="en-US" sz="1200" dirty="0" smtClean="0">
                <a:hlinkClick r:id="rId2"/>
              </a:rPr>
              <a:t>5</a:t>
            </a:r>
            <a:r>
              <a:rPr lang="en-US" sz="1200" dirty="0" smtClean="0"/>
              <a:t>; SFDU: SCR </a:t>
            </a:r>
            <a:r>
              <a:rPr lang="en-US" sz="1200" dirty="0" smtClean="0">
                <a:hlinkClick r:id="rId3"/>
              </a:rPr>
              <a:t>620.0</a:t>
            </a:r>
            <a:r>
              <a:rPr lang="en-US" sz="1200" dirty="0">
                <a:hlinkClick r:id="rId3"/>
              </a:rPr>
              <a:t>‑B‑</a:t>
            </a:r>
            <a:r>
              <a:rPr lang="en-US" sz="1200" dirty="0" smtClean="0">
                <a:hlinkClick r:id="rId3"/>
              </a:rPr>
              <a:t>2</a:t>
            </a:r>
            <a:r>
              <a:rPr lang="en-US" sz="1200" dirty="0" smtClean="0"/>
              <a:t>; </a:t>
            </a:r>
            <a:r>
              <a:rPr lang="en-US" sz="1200" dirty="0"/>
              <a:t>SFDU: </a:t>
            </a:r>
            <a:r>
              <a:rPr lang="en-US" sz="1200" dirty="0" smtClean="0"/>
              <a:t>T </a:t>
            </a:r>
            <a:r>
              <a:rPr lang="en-US" sz="1200" dirty="0">
                <a:hlinkClick r:id="rId4"/>
              </a:rPr>
              <a:t>621.0‑G‑</a:t>
            </a:r>
            <a:r>
              <a:rPr lang="en-US" sz="1200" dirty="0" smtClean="0">
                <a:hlinkClick r:id="rId4"/>
              </a:rPr>
              <a:t>1</a:t>
            </a:r>
            <a:r>
              <a:rPr lang="en-US" sz="1200" dirty="0" smtClean="0"/>
              <a:t>)</a:t>
            </a:r>
            <a:endParaRPr lang="en-US" sz="1600" dirty="0" smtClean="0"/>
          </a:p>
          <a:p>
            <a:pPr marL="346075" lvl="1" indent="0">
              <a:buNone/>
            </a:pPr>
            <a:r>
              <a:rPr lang="en-US" sz="1600" dirty="0"/>
              <a:t>A collection of data elements that are aggregated for or by a specific application.</a:t>
            </a:r>
          </a:p>
          <a:p>
            <a:pPr marL="346075" lvl="1" indent="0">
              <a:buNone/>
            </a:pPr>
            <a:endParaRPr lang="en-US" sz="1600" dirty="0" smtClean="0"/>
          </a:p>
          <a:p>
            <a:pPr marL="346075" lvl="1" indent="0">
              <a:buNone/>
            </a:pPr>
            <a:r>
              <a:rPr lang="en-US" sz="1600" u="sng" dirty="0" smtClean="0"/>
              <a:t>data </a:t>
            </a:r>
            <a:r>
              <a:rPr lang="en-US" sz="1600" u="sng" dirty="0"/>
              <a:t>object</a:t>
            </a:r>
            <a:r>
              <a:rPr lang="en-US" sz="1600" dirty="0"/>
              <a:t> </a:t>
            </a:r>
            <a:r>
              <a:rPr lang="en-US" sz="1600" dirty="0" smtClean="0"/>
              <a:t>(</a:t>
            </a:r>
            <a:r>
              <a:rPr lang="en-US" sz="1600" dirty="0"/>
              <a:t>RASDS </a:t>
            </a:r>
            <a:r>
              <a:rPr lang="en-US" sz="1600" u="sng" dirty="0">
                <a:solidFill>
                  <a:srgbClr val="FF0000"/>
                </a:solidFill>
              </a:rPr>
              <a:t>311.0-M-1</a:t>
            </a:r>
            <a:r>
              <a:rPr lang="en-US" sz="1600" dirty="0" smtClean="0"/>
              <a:t>)</a:t>
            </a:r>
            <a:endParaRPr lang="en-US" sz="1600" dirty="0"/>
          </a:p>
          <a:p>
            <a:pPr marL="346075" lvl="1" indent="0">
              <a:buNone/>
            </a:pPr>
            <a:r>
              <a:rPr lang="en-US" sz="1600" u="sng" dirty="0" smtClean="0"/>
              <a:t>Data objects</a:t>
            </a:r>
            <a:r>
              <a:rPr lang="en-US" sz="1600" dirty="0" smtClean="0"/>
              <a:t> </a:t>
            </a:r>
            <a:r>
              <a:rPr lang="en-US" sz="1600" dirty="0"/>
              <a:t>are the basic </a:t>
            </a:r>
            <a:r>
              <a:rPr lang="en-US" sz="1600" dirty="0" smtClean="0"/>
              <a:t>information </a:t>
            </a:r>
            <a:r>
              <a:rPr lang="en-US" sz="1600" dirty="0"/>
              <a:t>objects, either physical or digital.</a:t>
            </a:r>
          </a:p>
          <a:p>
            <a:pPr marL="346075" lvl="1" indent="0">
              <a:buNone/>
            </a:pPr>
            <a:endParaRPr lang="en-US" sz="1600" u="sng" dirty="0"/>
          </a:p>
          <a:p>
            <a:pPr marL="346075" lvl="1" indent="0">
              <a:buNone/>
            </a:pPr>
            <a:r>
              <a:rPr lang="en-US" sz="1600" u="sng" dirty="0"/>
              <a:t>data object</a:t>
            </a:r>
            <a:r>
              <a:rPr lang="en-US" sz="1600" dirty="0"/>
              <a:t> </a:t>
            </a:r>
            <a:r>
              <a:rPr lang="en-US" sz="1600" dirty="0" smtClean="0"/>
              <a:t>(</a:t>
            </a:r>
            <a:r>
              <a:rPr lang="en-US" sz="1600" dirty="0" smtClean="0">
                <a:solidFill>
                  <a:schemeClr val="dk1"/>
                </a:solidFill>
              </a:rPr>
              <a:t>R</a:t>
            </a:r>
            <a:r>
              <a:rPr lang="en-US" sz="1600" dirty="0" smtClean="0"/>
              <a:t>ASIM </a:t>
            </a:r>
            <a:r>
              <a:rPr lang="en-US" sz="1600" dirty="0">
                <a:hlinkClick r:id="rId5"/>
              </a:rPr>
              <a:t>312.0-G-</a:t>
            </a:r>
            <a:r>
              <a:rPr lang="en-US" sz="1600" dirty="0" smtClean="0">
                <a:hlinkClick r:id="rId5"/>
              </a:rPr>
              <a:t>1</a:t>
            </a:r>
            <a:r>
              <a:rPr lang="en-US" sz="1600" dirty="0" smtClean="0"/>
              <a:t>; RMOAIS </a:t>
            </a:r>
            <a:r>
              <a:rPr lang="en-US" sz="1600" dirty="0">
                <a:hlinkClick r:id="rId6"/>
              </a:rPr>
              <a:t>650.0‑M‑</a:t>
            </a:r>
            <a:r>
              <a:rPr lang="en-US" sz="1600" dirty="0" smtClean="0">
                <a:hlinkClick r:id="rId6"/>
              </a:rPr>
              <a:t>2</a:t>
            </a:r>
            <a:r>
              <a:rPr lang="en-US" sz="1600" dirty="0"/>
              <a:t>; </a:t>
            </a:r>
            <a:r>
              <a:rPr lang="en-US" sz="1600" dirty="0" smtClean="0"/>
              <a:t>PAIMAS </a:t>
            </a:r>
            <a:r>
              <a:rPr lang="en-US" sz="1600" dirty="0" smtClean="0">
                <a:hlinkClick r:id="rId7"/>
              </a:rPr>
              <a:t>651.0</a:t>
            </a:r>
            <a:r>
              <a:rPr lang="en-US" sz="1600" dirty="0">
                <a:hlinkClick r:id="rId7"/>
              </a:rPr>
              <a:t>‑M‑</a:t>
            </a:r>
            <a:r>
              <a:rPr lang="en-US" sz="1600" dirty="0" smtClean="0">
                <a:hlinkClick r:id="rId7"/>
              </a:rPr>
              <a:t>1</a:t>
            </a:r>
            <a:r>
              <a:rPr lang="en-US" sz="1600" dirty="0"/>
              <a:t>)</a:t>
            </a:r>
          </a:p>
          <a:p>
            <a:pPr marL="346075" lvl="1" indent="0">
              <a:buNone/>
            </a:pPr>
            <a:r>
              <a:rPr lang="en-US" sz="1600" u="sng" dirty="0"/>
              <a:t>Data objects</a:t>
            </a:r>
            <a:r>
              <a:rPr lang="en-US" sz="1600" dirty="0"/>
              <a:t> are either physical objects or digital </a:t>
            </a:r>
            <a:r>
              <a:rPr lang="en-US" sz="1600" dirty="0" smtClean="0"/>
              <a:t>objects.</a:t>
            </a:r>
          </a:p>
          <a:p>
            <a:pPr marL="346075" lvl="1" indent="0">
              <a:buNone/>
            </a:pPr>
            <a:endParaRPr lang="en-US" sz="1600" dirty="0"/>
          </a:p>
          <a:p>
            <a:pPr marL="346075" lvl="1" indent="0">
              <a:buNone/>
            </a:pPr>
            <a:r>
              <a:rPr lang="en-US" sz="1600" u="sng" dirty="0"/>
              <a:t>data object</a:t>
            </a:r>
            <a:r>
              <a:rPr lang="en-US" sz="1600" dirty="0"/>
              <a:t> </a:t>
            </a:r>
            <a:r>
              <a:rPr lang="en-US" sz="1600" dirty="0" smtClean="0"/>
              <a:t>(XFDU SCR </a:t>
            </a:r>
            <a:r>
              <a:rPr lang="en-US" sz="1600" dirty="0">
                <a:hlinkClick r:id="rId8"/>
              </a:rPr>
              <a:t>661.0‑B‑1</a:t>
            </a:r>
            <a:r>
              <a:rPr lang="en-US" sz="1600" dirty="0" smtClean="0"/>
              <a:t>)</a:t>
            </a:r>
            <a:endParaRPr lang="en-US" sz="1600" dirty="0"/>
          </a:p>
          <a:p>
            <a:pPr marL="346075" lvl="1" indent="0">
              <a:buNone/>
            </a:pPr>
            <a:r>
              <a:rPr lang="en-US" sz="1600" dirty="0"/>
              <a:t>Object that contains some file content and any data required to allow the information consumer to reverse any transformations that have been performed on the object and restore it to the byte stream intended for the original designated community and described by the Representation metadata pointed to by the </a:t>
            </a:r>
            <a:r>
              <a:rPr lang="en-US" sz="1600" dirty="0" err="1"/>
              <a:t>repID</a:t>
            </a:r>
            <a:r>
              <a:rPr lang="en-US" sz="1600" dirty="0"/>
              <a:t> attribute of the data object</a:t>
            </a:r>
            <a:r>
              <a:rPr lang="en-US" sz="1600" dirty="0" smtClean="0"/>
              <a:t>.</a:t>
            </a:r>
          </a:p>
          <a:p>
            <a:pPr marL="346075" lvl="1" indent="0">
              <a:buNone/>
            </a:pPr>
            <a:endParaRPr lang="en-US" sz="1600" dirty="0" smtClean="0"/>
          </a:p>
          <a:p>
            <a:pPr marL="346075" lvl="1" indent="0">
              <a:buNone/>
            </a:pPr>
            <a:r>
              <a:rPr lang="en-US" sz="1600" dirty="0"/>
              <a:t>DISCUSSION</a:t>
            </a:r>
            <a:r>
              <a:rPr lang="en-US" sz="1600" dirty="0" smtClean="0"/>
              <a:t>:</a:t>
            </a:r>
          </a:p>
          <a:p>
            <a:pPr marL="346075" lvl="1" indent="0">
              <a:buNone/>
            </a:pPr>
            <a:endParaRPr lang="en-US" sz="1600" dirty="0"/>
          </a:p>
          <a:p>
            <a:pPr marL="346075" lvl="1" indent="0">
              <a:buNone/>
            </a:pPr>
            <a:r>
              <a:rPr lang="en-US" sz="1600" dirty="0" smtClean="0"/>
              <a:t>The first term is more generic, the next two are equivalent as they both imply a representation for physical or digital objects, the last is a very specific definition for XFDU.</a:t>
            </a:r>
          </a:p>
          <a:p>
            <a:pPr marL="346075" lvl="1" indent="0">
              <a:buNone/>
            </a:pPr>
            <a:endParaRPr lang="en-US" sz="1600" dirty="0"/>
          </a:p>
          <a:p>
            <a:pPr marL="346075" lvl="1" indent="0">
              <a:buNone/>
            </a:pPr>
            <a:r>
              <a:rPr lang="en-US" sz="1600" dirty="0" smtClean="0"/>
              <a:t>These definitions are not mutually exclusive and could be considered different facets or specializations of the same kind of entity.</a:t>
            </a:r>
            <a:endParaRPr lang="en-US" sz="1600" dirty="0"/>
          </a:p>
          <a:p>
            <a:pPr marL="346075" lvl="1" indent="0">
              <a:buNone/>
            </a:pPr>
            <a:endParaRPr lang="en-US" sz="16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28341362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400" u="sng" dirty="0"/>
              <a:t>binding</a:t>
            </a:r>
            <a:r>
              <a:rPr lang="en-US" sz="1400" dirty="0"/>
              <a:t>  (CSRM SLES </a:t>
            </a:r>
            <a:r>
              <a:rPr lang="en-US" sz="1400" dirty="0" smtClean="0">
                <a:hlinkClick r:id="rId2"/>
              </a:rPr>
              <a:t>910.4</a:t>
            </a:r>
            <a:r>
              <a:rPr lang="en-US" sz="1400" dirty="0">
                <a:hlinkClick r:id="rId2"/>
              </a:rPr>
              <a:t>‑B‑</a:t>
            </a:r>
            <a:r>
              <a:rPr lang="en-US" sz="1400" dirty="0" smtClean="0">
                <a:hlinkClick r:id="rId2"/>
              </a:rPr>
              <a:t>2</a:t>
            </a:r>
            <a:r>
              <a:rPr lang="en-US" sz="1400" dirty="0" smtClean="0"/>
              <a:t>)</a:t>
            </a:r>
            <a:endParaRPr lang="en-US" sz="1400" u="sng" dirty="0" smtClean="0"/>
          </a:p>
          <a:p>
            <a:pPr marL="346075" lvl="1" indent="0">
              <a:buNone/>
            </a:pPr>
            <a:r>
              <a:rPr lang="en-US" sz="1400" dirty="0" smtClean="0"/>
              <a:t>The </a:t>
            </a:r>
            <a:r>
              <a:rPr lang="en-US" sz="1400" dirty="0"/>
              <a:t>act of establishing an association between two ports of the same type such that a service can be provided</a:t>
            </a:r>
            <a:r>
              <a:rPr lang="en-US" sz="1400" dirty="0" smtClean="0"/>
              <a:t>.</a:t>
            </a:r>
          </a:p>
          <a:p>
            <a:pPr marL="346075" lvl="1" indent="0">
              <a:buNone/>
            </a:pPr>
            <a:endParaRPr lang="en-US" sz="1400" dirty="0"/>
          </a:p>
          <a:p>
            <a:pPr marL="346075" lvl="1" indent="0">
              <a:buNone/>
            </a:pPr>
            <a:r>
              <a:rPr lang="en-US" sz="1400" u="sng" dirty="0" smtClean="0"/>
              <a:t>binding</a:t>
            </a:r>
            <a:r>
              <a:rPr lang="en-US" sz="1400" dirty="0" smtClean="0"/>
              <a:t> (MORM </a:t>
            </a:r>
            <a:r>
              <a:rPr lang="en-US" sz="1400" dirty="0" smtClean="0">
                <a:hlinkClick r:id="rId3"/>
              </a:rPr>
              <a:t>520.1</a:t>
            </a:r>
            <a:r>
              <a:rPr lang="en-US" sz="1400" dirty="0">
                <a:hlinkClick r:id="rId3"/>
              </a:rPr>
              <a:t>‑M‑</a:t>
            </a:r>
            <a:r>
              <a:rPr lang="en-US" sz="1400" dirty="0" smtClean="0">
                <a:hlinkClick r:id="rId3"/>
              </a:rPr>
              <a:t>1</a:t>
            </a:r>
            <a:r>
              <a:rPr lang="en-US" sz="1400" dirty="0" smtClean="0"/>
              <a:t>)</a:t>
            </a:r>
          </a:p>
          <a:p>
            <a:pPr marL="346075" lvl="1" indent="0">
              <a:buNone/>
            </a:pPr>
            <a:r>
              <a:rPr lang="en-US" sz="1400" dirty="0"/>
              <a:t>The access mechanism for a Service. </a:t>
            </a:r>
            <a:r>
              <a:rPr lang="en-US" sz="1400" u="sng" dirty="0"/>
              <a:t>Bindings</a:t>
            </a:r>
            <a:r>
              <a:rPr lang="en-US" sz="1400" dirty="0"/>
              <a:t> are used to locate and access Service Interfaces. Services use </a:t>
            </a:r>
            <a:r>
              <a:rPr lang="en-US" sz="1400" u="sng" dirty="0"/>
              <a:t>bindings</a:t>
            </a:r>
            <a:r>
              <a:rPr lang="en-US" sz="1400" dirty="0"/>
              <a:t> to describe the access mechanisms that consumers have to use to call the Service. The </a:t>
            </a:r>
            <a:r>
              <a:rPr lang="en-US" sz="1400" u="sng" dirty="0"/>
              <a:t>binding</a:t>
            </a:r>
            <a:r>
              <a:rPr lang="en-US" sz="1400" dirty="0"/>
              <a:t> specifies unambiguously the protocol stack required to access a Service Interface. </a:t>
            </a:r>
            <a:r>
              <a:rPr lang="en-US" sz="1400" u="sng" dirty="0"/>
              <a:t>Bindings</a:t>
            </a:r>
            <a:r>
              <a:rPr lang="en-US" sz="1400" dirty="0"/>
              <a:t> may be defined statically at compile time or they may use a variety of dynamic run-time mechanisms (DNS, ports, discovery)</a:t>
            </a:r>
            <a:r>
              <a:rPr lang="en-US" sz="1400" dirty="0" smtClean="0"/>
              <a:t>.</a:t>
            </a:r>
          </a:p>
          <a:p>
            <a:pPr marL="346075" lvl="1" indent="0">
              <a:buNone/>
            </a:pPr>
            <a:endParaRPr lang="en-US" sz="1400" u="sng" dirty="0" smtClean="0"/>
          </a:p>
          <a:p>
            <a:pPr marL="346075" lvl="1" indent="0">
              <a:buNone/>
            </a:pPr>
            <a:r>
              <a:rPr lang="en-US" sz="1400" u="sng" dirty="0" smtClean="0"/>
              <a:t>interface </a:t>
            </a:r>
            <a:r>
              <a:rPr lang="en-US" sz="1400" u="sng" dirty="0"/>
              <a:t>binding (SCCS-ADD </a:t>
            </a:r>
            <a:r>
              <a:rPr lang="en-US" sz="1400" u="sng" dirty="0">
                <a:hlinkClick r:id="rId4"/>
              </a:rPr>
              <a:t>901.0-G-1</a:t>
            </a:r>
            <a:r>
              <a:rPr lang="en-US" sz="1400" u="sng" dirty="0"/>
              <a:t>)</a:t>
            </a:r>
            <a:endParaRPr lang="en-US" sz="1400" dirty="0"/>
          </a:p>
          <a:p>
            <a:pPr marL="346075" lvl="1" indent="0">
              <a:buNone/>
            </a:pPr>
            <a:r>
              <a:rPr lang="en-US" sz="1400" dirty="0"/>
              <a:t>The technical means by which a user of the service locates, accesses, configures, and utilizes the service itself. This </a:t>
            </a:r>
            <a:r>
              <a:rPr lang="en-US" sz="1400" u="sng" dirty="0"/>
              <a:t>binding</a:t>
            </a:r>
            <a:r>
              <a:rPr lang="en-US" sz="1400" dirty="0"/>
              <a:t> includes not just the address of the platform that hosts the service element and the address of the port for the service, it also includes a description of the stack of protocols that the service expects to respond to.</a:t>
            </a:r>
          </a:p>
          <a:p>
            <a:pPr marL="346075" lvl="1" indent="0">
              <a:buNone/>
            </a:pPr>
            <a:endParaRPr lang="en-US" sz="1400" dirty="0"/>
          </a:p>
          <a:p>
            <a:pPr marL="346075" lvl="1" indent="0">
              <a:buNone/>
            </a:pPr>
            <a:r>
              <a:rPr lang="en-US" sz="1400" dirty="0" smtClean="0"/>
              <a:t>DISCUSSION:</a:t>
            </a:r>
          </a:p>
          <a:p>
            <a:pPr marL="346075" lvl="1" indent="0">
              <a:buNone/>
            </a:pPr>
            <a:endParaRPr lang="en-US" sz="1400" dirty="0"/>
          </a:p>
          <a:p>
            <a:pPr marL="346075" lvl="1" indent="0">
              <a:buNone/>
            </a:pPr>
            <a:r>
              <a:rPr lang="en-US" sz="1400" dirty="0" smtClean="0"/>
              <a:t>These MORM and SCCS-ADD standards are in general agreement for the definition of "binding" as an access mechanism but not exactly the same. A more complete definition would include a union of these two definitions.</a:t>
            </a:r>
          </a:p>
          <a:p>
            <a:pPr marL="346075" lvl="1" indent="0">
              <a:buNone/>
            </a:pPr>
            <a:endParaRPr lang="en-US" sz="1400" dirty="0"/>
          </a:p>
          <a:p>
            <a:pPr marL="346075" lvl="1" indent="0">
              <a:buNone/>
            </a:pPr>
            <a:r>
              <a:rPr lang="en-US" sz="1400" dirty="0" smtClean="0"/>
              <a:t>However, CSRM SLES standard describes a binding as the "act" of connecting ports for establishing a service, rather than a service access "mechanism".</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31960733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smtClean="0"/>
              <a:t>domain</a:t>
            </a:r>
            <a:r>
              <a:rPr lang="en-US" sz="1600" dirty="0" smtClean="0"/>
              <a:t> (MOSC </a:t>
            </a:r>
            <a:r>
              <a:rPr lang="en-US" sz="1600" dirty="0" smtClean="0">
                <a:hlinkClick r:id="rId2"/>
              </a:rPr>
              <a:t>520.0</a:t>
            </a:r>
            <a:r>
              <a:rPr lang="en-US" sz="1600" dirty="0">
                <a:hlinkClick r:id="rId2"/>
              </a:rPr>
              <a:t>‑G‑</a:t>
            </a:r>
            <a:r>
              <a:rPr lang="en-US" sz="1600" dirty="0" smtClean="0">
                <a:hlinkClick r:id="rId2"/>
              </a:rPr>
              <a:t>3</a:t>
            </a:r>
            <a:r>
              <a:rPr lang="en-US" sz="1600" dirty="0" smtClean="0"/>
              <a:t>)</a:t>
            </a:r>
          </a:p>
          <a:p>
            <a:pPr marL="346075" lvl="1" indent="0">
              <a:buNone/>
            </a:pPr>
            <a:r>
              <a:rPr lang="en-US" sz="1600" dirty="0" smtClean="0"/>
              <a:t>A </a:t>
            </a:r>
            <a:r>
              <a:rPr lang="en-US" sz="1600" dirty="0"/>
              <a:t>namespace that partitions separately addressable entities (e.g., actions, parameters, alerts) in the space system. The space system is decomposed into a hierarchy of domains within which entity identifiers are unique</a:t>
            </a:r>
            <a:r>
              <a:rPr lang="en-US" sz="1600" dirty="0" smtClean="0"/>
              <a:t>.</a:t>
            </a:r>
          </a:p>
          <a:p>
            <a:pPr marL="346075" lvl="1" indent="0">
              <a:buNone/>
            </a:pPr>
            <a:endParaRPr lang="en-US" sz="1600" dirty="0" smtClean="0"/>
          </a:p>
          <a:p>
            <a:pPr marL="346075" lvl="1" indent="0">
              <a:buNone/>
            </a:pPr>
            <a:r>
              <a:rPr lang="en-US" sz="1600" u="sng" dirty="0"/>
              <a:t>domain</a:t>
            </a:r>
            <a:r>
              <a:rPr lang="en-US" sz="1600" dirty="0"/>
              <a:t> </a:t>
            </a:r>
            <a:r>
              <a:rPr lang="en-US" sz="1600" dirty="0" smtClean="0"/>
              <a:t>(</a:t>
            </a:r>
            <a:r>
              <a:rPr lang="en-US" sz="1600" dirty="0"/>
              <a:t>RASDS </a:t>
            </a:r>
            <a:r>
              <a:rPr lang="en-US" sz="1600" u="sng" dirty="0">
                <a:solidFill>
                  <a:srgbClr val="FF0000"/>
                </a:solidFill>
              </a:rPr>
              <a:t>311.0-M-1</a:t>
            </a:r>
            <a:r>
              <a:rPr lang="en-US" sz="1600" dirty="0" smtClean="0"/>
              <a:t>)</a:t>
            </a:r>
            <a:endParaRPr lang="en-US" sz="1600" dirty="0"/>
          </a:p>
          <a:p>
            <a:pPr marL="346075" lvl="1" indent="0">
              <a:buNone/>
            </a:pPr>
            <a:r>
              <a:rPr lang="en-US" sz="1600" dirty="0" smtClean="0"/>
              <a:t>A </a:t>
            </a:r>
            <a:r>
              <a:rPr lang="en-US" sz="1600" dirty="0"/>
              <a:t>Domain (e.g., NASA Code Y) is a type of Community that is under single organizational</a:t>
            </a:r>
            <a:r>
              <a:rPr lang="en-US" sz="1600" dirty="0" smtClean="0"/>
              <a:t>, administrative</a:t>
            </a:r>
            <a:r>
              <a:rPr lang="en-US" sz="1600" dirty="0"/>
              <a:t>, or technical control. A domain may have resources, policies, </a:t>
            </a:r>
            <a:r>
              <a:rPr lang="en-US" sz="1600" dirty="0" smtClean="0"/>
              <a:t>access control, and </a:t>
            </a:r>
            <a:r>
              <a:rPr lang="en-US" sz="1600" dirty="0"/>
              <a:t>possibly constraints on quality of service. A Domain may be subdivided </a:t>
            </a:r>
            <a:r>
              <a:rPr lang="en-US" sz="1600" dirty="0" smtClean="0"/>
              <a:t>into Subdomains</a:t>
            </a:r>
            <a:r>
              <a:rPr lang="en-US" sz="1600" dirty="0"/>
              <a:t>. Multiple independent Domains may be organized into a Federation</a:t>
            </a:r>
            <a:r>
              <a:rPr lang="en-US" sz="1600" dirty="0" smtClean="0"/>
              <a:t>.</a:t>
            </a:r>
          </a:p>
          <a:p>
            <a:pPr marL="346075" lvl="1" indent="0">
              <a:buNone/>
            </a:pPr>
            <a:endParaRPr lang="en-US" sz="1600" dirty="0"/>
          </a:p>
          <a:p>
            <a:pPr marL="346075" lvl="1" indent="0">
              <a:buNone/>
            </a:pPr>
            <a:r>
              <a:rPr lang="en-US" sz="1600" u="sng" dirty="0" smtClean="0"/>
              <a:t>domain</a:t>
            </a:r>
            <a:r>
              <a:rPr lang="en-US" sz="1600" dirty="0" smtClean="0"/>
              <a:t> (AMS </a:t>
            </a:r>
            <a:r>
              <a:rPr lang="en-US" sz="1600" dirty="0">
                <a:hlinkClick r:id="rId3"/>
              </a:rPr>
              <a:t>735.1‑B‑1</a:t>
            </a:r>
            <a:r>
              <a:rPr lang="en-US" sz="1600" dirty="0" smtClean="0"/>
              <a:t>)</a:t>
            </a:r>
          </a:p>
          <a:p>
            <a:pPr marL="346075" lvl="1" indent="0">
              <a:buNone/>
            </a:pPr>
            <a:r>
              <a:rPr lang="en-US" sz="1600" dirty="0"/>
              <a:t>The set of modules to which a</a:t>
            </a:r>
            <a:r>
              <a:rPr lang="en-US" sz="1600" dirty="0" smtClean="0"/>
              <a:t> service request </a:t>
            </a:r>
            <a:r>
              <a:rPr lang="en-US" sz="1600" dirty="0"/>
              <a:t>pertains. </a:t>
            </a:r>
            <a:r>
              <a:rPr lang="en-US" sz="1600" dirty="0" smtClean="0"/>
              <a:t>It comprises </a:t>
            </a:r>
            <a:r>
              <a:rPr lang="en-US" sz="1600" dirty="0"/>
              <a:t>all of </a:t>
            </a:r>
            <a:r>
              <a:rPr lang="en-US" sz="1600" dirty="0" smtClean="0"/>
              <a:t>the modules </a:t>
            </a:r>
            <a:r>
              <a:rPr lang="en-US" sz="1600" dirty="0"/>
              <a:t>that are members of the venture in which the operative </a:t>
            </a:r>
            <a:r>
              <a:rPr lang="en-US" sz="1600" dirty="0" smtClean="0"/>
              <a:t>module is </a:t>
            </a:r>
            <a:r>
              <a:rPr lang="en-US" sz="1600" dirty="0"/>
              <a:t>itself a member, with </a:t>
            </a:r>
            <a:r>
              <a:rPr lang="en-US" sz="1600" dirty="0" smtClean="0"/>
              <a:t>some defined exceptions.</a:t>
            </a:r>
            <a:endParaRPr lang="en-US" sz="1600" dirty="0"/>
          </a:p>
          <a:p>
            <a:pPr marL="346075" lvl="1" indent="0">
              <a:buNone/>
            </a:pPr>
            <a:endParaRPr lang="en-US" sz="1600" dirty="0"/>
          </a:p>
          <a:p>
            <a:pPr marL="346075" lvl="1" indent="0">
              <a:buNone/>
            </a:pPr>
            <a:r>
              <a:rPr lang="en-US" sz="1600" dirty="0" smtClean="0"/>
              <a:t>DISCUSSION:</a:t>
            </a:r>
          </a:p>
          <a:p>
            <a:pPr marL="346075" lvl="1" indent="0">
              <a:buNone/>
            </a:pPr>
            <a:endParaRPr lang="en-US" sz="1600" dirty="0"/>
          </a:p>
          <a:p>
            <a:pPr marL="346075" lvl="1" indent="0">
              <a:buNone/>
            </a:pPr>
            <a:r>
              <a:rPr lang="en-US" sz="1600" dirty="0" smtClean="0"/>
              <a:t>These are entirely different concepts.</a:t>
            </a:r>
          </a:p>
          <a:p>
            <a:pPr marL="346075" lvl="1" indent="0">
              <a:buNone/>
            </a:pPr>
            <a:endParaRPr lang="en-US" sz="1600" dirty="0"/>
          </a:p>
          <a:p>
            <a:pPr marL="346075" lvl="1" indent="0">
              <a:buNone/>
            </a:pPr>
            <a:r>
              <a:rPr lang="en-US" sz="1600" dirty="0" smtClean="0"/>
              <a:t>The MOSC definition is a namespace, the one for RASDS is a type of community / enterprise object, and the one for AMS refers to a group of communicating entities.</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6435449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smtClean="0"/>
              <a:t>channel</a:t>
            </a:r>
            <a:r>
              <a:rPr lang="en-US" sz="1600" dirty="0" smtClean="0"/>
              <a:t> (DELTA-DOR OPS </a:t>
            </a:r>
            <a:r>
              <a:rPr lang="en-US" sz="1600" dirty="0" smtClean="0">
                <a:hlinkClick r:id="rId2"/>
              </a:rPr>
              <a:t>506.0</a:t>
            </a:r>
            <a:r>
              <a:rPr lang="en-US" sz="1600" dirty="0">
                <a:hlinkClick r:id="rId2"/>
              </a:rPr>
              <a:t>‑M‑</a:t>
            </a:r>
            <a:r>
              <a:rPr lang="en-US" sz="1600" dirty="0" smtClean="0">
                <a:hlinkClick r:id="rId2"/>
              </a:rPr>
              <a:t>1</a:t>
            </a:r>
            <a:r>
              <a:rPr lang="en-US" sz="1600" dirty="0" smtClean="0"/>
              <a:t>; </a:t>
            </a:r>
            <a:r>
              <a:rPr lang="en-US" sz="1600" dirty="0"/>
              <a:t>DELTA-</a:t>
            </a:r>
            <a:r>
              <a:rPr lang="en-US" sz="1600" dirty="0" smtClean="0"/>
              <a:t>DOR RDEF </a:t>
            </a:r>
            <a:r>
              <a:rPr lang="en-US" sz="1600" dirty="0" smtClean="0">
                <a:hlinkClick r:id="rId3"/>
              </a:rPr>
              <a:t>506.1‑B‑1</a:t>
            </a:r>
            <a:r>
              <a:rPr lang="en-US" sz="1600" dirty="0" smtClean="0"/>
              <a:t>) </a:t>
            </a:r>
          </a:p>
          <a:p>
            <a:pPr marL="346075" lvl="1" indent="0">
              <a:buNone/>
            </a:pPr>
            <a:r>
              <a:rPr lang="en-US" sz="1600" dirty="0"/>
              <a:t>A slice of the frequency spectrum containing a spacecraft or quasar signal</a:t>
            </a:r>
            <a:r>
              <a:rPr lang="en-US" sz="1600" dirty="0" smtClean="0"/>
              <a:t>.</a:t>
            </a:r>
          </a:p>
          <a:p>
            <a:pPr marL="346075" lvl="1" indent="0">
              <a:buNone/>
            </a:pPr>
            <a:endParaRPr lang="en-US" sz="1600" dirty="0" smtClean="0"/>
          </a:p>
          <a:p>
            <a:pPr marL="346075" lvl="1" indent="0">
              <a:buNone/>
            </a:pPr>
            <a:r>
              <a:rPr lang="en-US" sz="1600" u="sng" dirty="0"/>
              <a:t>channel</a:t>
            </a:r>
            <a:r>
              <a:rPr lang="en-US" sz="1600" dirty="0"/>
              <a:t> </a:t>
            </a:r>
            <a:r>
              <a:rPr lang="en-US" sz="1600" dirty="0" smtClean="0"/>
              <a:t>(SOIS </a:t>
            </a:r>
            <a:r>
              <a:rPr lang="en-US" sz="1600" dirty="0">
                <a:hlinkClick r:id="rId4"/>
              </a:rPr>
              <a:t>850.0-G-</a:t>
            </a:r>
            <a:r>
              <a:rPr lang="en-US" sz="1600" dirty="0" smtClean="0">
                <a:hlinkClick r:id="rId4"/>
              </a:rPr>
              <a:t>2</a:t>
            </a:r>
            <a:r>
              <a:rPr lang="en-US" sz="1600" dirty="0" smtClean="0"/>
              <a:t>; SOIS-SPS </a:t>
            </a:r>
            <a:r>
              <a:rPr lang="en-US" sz="1600" dirty="0" smtClean="0">
                <a:hlinkClick r:id="rId5"/>
              </a:rPr>
              <a:t>851.0</a:t>
            </a:r>
            <a:r>
              <a:rPr lang="en-US" sz="1600" dirty="0">
                <a:hlinkClick r:id="rId5"/>
              </a:rPr>
              <a:t>‑M‑</a:t>
            </a:r>
            <a:r>
              <a:rPr lang="en-US" sz="1600" dirty="0" smtClean="0">
                <a:hlinkClick r:id="rId5"/>
              </a:rPr>
              <a:t>1</a:t>
            </a:r>
            <a:r>
              <a:rPr lang="en-US" sz="1600" dirty="0" smtClean="0"/>
              <a:t>;</a:t>
            </a:r>
            <a:r>
              <a:rPr lang="en-US" sz="1600" dirty="0"/>
              <a:t> SOIS-</a:t>
            </a:r>
            <a:r>
              <a:rPr lang="en-US" sz="1600" dirty="0" smtClean="0"/>
              <a:t>SMAS </a:t>
            </a:r>
            <a:r>
              <a:rPr lang="en-US" sz="1600" dirty="0" smtClean="0">
                <a:hlinkClick r:id="rId6"/>
              </a:rPr>
              <a:t>852.0</a:t>
            </a:r>
            <a:r>
              <a:rPr lang="en-US" sz="1600" dirty="0">
                <a:hlinkClick r:id="rId6"/>
              </a:rPr>
              <a:t>‑M‑</a:t>
            </a:r>
            <a:r>
              <a:rPr lang="en-US" sz="1600" dirty="0" smtClean="0">
                <a:hlinkClick r:id="rId6"/>
              </a:rPr>
              <a:t>1</a:t>
            </a:r>
            <a:r>
              <a:rPr lang="en-US" sz="1600" dirty="0" smtClean="0"/>
              <a:t>; </a:t>
            </a:r>
            <a:r>
              <a:rPr lang="en-US" sz="1600" dirty="0"/>
              <a:t>SOIS-</a:t>
            </a:r>
            <a:r>
              <a:rPr lang="en-US" sz="1600" dirty="0" smtClean="0"/>
              <a:t>SSS </a:t>
            </a:r>
            <a:r>
              <a:rPr lang="en-US" sz="1600" dirty="0" smtClean="0">
                <a:hlinkClick r:id="rId7"/>
              </a:rPr>
              <a:t>853.0</a:t>
            </a:r>
            <a:r>
              <a:rPr lang="en-US" sz="1600" dirty="0">
                <a:hlinkClick r:id="rId7"/>
              </a:rPr>
              <a:t>‑M‑</a:t>
            </a:r>
            <a:r>
              <a:rPr lang="en-US" sz="1600" dirty="0" smtClean="0">
                <a:hlinkClick r:id="rId7"/>
              </a:rPr>
              <a:t>1</a:t>
            </a:r>
            <a:r>
              <a:rPr lang="en-US" sz="1600" dirty="0" smtClean="0"/>
              <a:t>; </a:t>
            </a:r>
            <a:r>
              <a:rPr lang="en-US" sz="1600" dirty="0"/>
              <a:t>SOIS-</a:t>
            </a:r>
            <a:r>
              <a:rPr lang="en-US" sz="1600" dirty="0" smtClean="0"/>
              <a:t>SDDS </a:t>
            </a:r>
            <a:r>
              <a:rPr lang="en-US" sz="1600" dirty="0" smtClean="0">
                <a:hlinkClick r:id="rId8"/>
              </a:rPr>
              <a:t>854.0</a:t>
            </a:r>
            <a:r>
              <a:rPr lang="en-US" sz="1600" dirty="0">
                <a:hlinkClick r:id="rId8"/>
              </a:rPr>
              <a:t>‑M‑</a:t>
            </a:r>
            <a:r>
              <a:rPr lang="en-US" sz="1600" dirty="0" smtClean="0">
                <a:hlinkClick r:id="rId8"/>
              </a:rPr>
              <a:t>1</a:t>
            </a:r>
            <a:r>
              <a:rPr lang="en-US" sz="1600" dirty="0" smtClean="0"/>
              <a:t>; </a:t>
            </a:r>
            <a:r>
              <a:rPr lang="en-US" sz="1600" dirty="0"/>
              <a:t>SOIS</a:t>
            </a:r>
            <a:r>
              <a:rPr lang="en-US" sz="1600" dirty="0" smtClean="0"/>
              <a:t>-TAS </a:t>
            </a:r>
            <a:r>
              <a:rPr lang="en-US" sz="1600" dirty="0" smtClean="0">
                <a:hlinkClick r:id="rId9"/>
              </a:rPr>
              <a:t>855.0</a:t>
            </a:r>
            <a:r>
              <a:rPr lang="en-US" sz="1600" dirty="0">
                <a:hlinkClick r:id="rId9"/>
              </a:rPr>
              <a:t>‑M‑1</a:t>
            </a:r>
            <a:r>
              <a:rPr lang="en-US" sz="1600" dirty="0" smtClean="0"/>
              <a:t>)</a:t>
            </a:r>
            <a:endParaRPr lang="en-US" sz="1600" dirty="0"/>
          </a:p>
          <a:p>
            <a:pPr marL="346075" lvl="1" indent="0">
              <a:buNone/>
            </a:pPr>
            <a:r>
              <a:rPr lang="en-US" sz="1600" dirty="0"/>
              <a:t>Identifier for </a:t>
            </a:r>
            <a:r>
              <a:rPr lang="en-US" sz="1600" dirty="0" err="1"/>
              <a:t>subnetwork</a:t>
            </a:r>
            <a:r>
              <a:rPr lang="en-US" sz="1600" dirty="0"/>
              <a:t> resources associated with a resource reservation.</a:t>
            </a:r>
          </a:p>
          <a:p>
            <a:pPr marL="346075" lvl="1" indent="0">
              <a:buNone/>
            </a:pPr>
            <a:endParaRPr lang="en-US" sz="1600" dirty="0"/>
          </a:p>
          <a:p>
            <a:pPr marL="346075" lvl="1" indent="0">
              <a:buNone/>
            </a:pPr>
            <a:r>
              <a:rPr lang="en-US" sz="1600" dirty="0" smtClean="0"/>
              <a:t>DISCUSSION:</a:t>
            </a:r>
          </a:p>
          <a:p>
            <a:pPr marL="346075" lvl="1" indent="0">
              <a:buNone/>
            </a:pPr>
            <a:endParaRPr lang="en-US" sz="1600" dirty="0"/>
          </a:p>
          <a:p>
            <a:pPr marL="346075" lvl="1" indent="0">
              <a:buNone/>
            </a:pPr>
            <a:r>
              <a:rPr lang="en-US" sz="1600" dirty="0" smtClean="0"/>
              <a:t>Although these are entirely different concepts, a channel can be implemented by assigning a slice of the frequency spectrum in a frequency division multiplexed system. This could be a source of confusion.</a:t>
            </a:r>
          </a:p>
          <a:p>
            <a:pPr marL="346075" lvl="1" indent="0">
              <a:buNone/>
            </a:pPr>
            <a:endParaRPr lang="en-US" sz="1600" dirty="0"/>
          </a:p>
          <a:p>
            <a:pPr marL="346075" lvl="1" indent="0">
              <a:buNone/>
            </a:pPr>
            <a:r>
              <a:rPr lang="en-US" sz="1600" dirty="0"/>
              <a:t>C</a:t>
            </a:r>
            <a:r>
              <a:rPr lang="en-US" sz="1600" dirty="0" smtClean="0"/>
              <a:t>ould be resolved through use of namespaces or by adding a modifier to either or both names.</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13051424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smtClean="0"/>
              <a:t>protocol data unit</a:t>
            </a:r>
            <a:r>
              <a:rPr lang="en-US" sz="1600" dirty="0" smtClean="0"/>
              <a:t> (SOIS </a:t>
            </a:r>
            <a:r>
              <a:rPr lang="en-US" sz="1600" dirty="0" smtClean="0">
                <a:hlinkClick r:id="rId2"/>
              </a:rPr>
              <a:t>850.0</a:t>
            </a:r>
            <a:r>
              <a:rPr lang="en-US" sz="1600" dirty="0">
                <a:hlinkClick r:id="rId2"/>
              </a:rPr>
              <a:t>‑G</a:t>
            </a:r>
            <a:r>
              <a:rPr lang="en-US" sz="1600" dirty="0" smtClean="0">
                <a:hlinkClick r:id="rId2"/>
              </a:rPr>
              <a:t>‑2</a:t>
            </a:r>
            <a:r>
              <a:rPr lang="en-US" sz="1600" dirty="0" smtClean="0"/>
              <a:t>) </a:t>
            </a:r>
          </a:p>
          <a:p>
            <a:pPr marL="346075" lvl="1" indent="0">
              <a:buNone/>
            </a:pPr>
            <a:r>
              <a:rPr lang="en-US" sz="1600" dirty="0"/>
              <a:t>A unit of data specified in a protocol and consisting of protocol-control-information and possibly user data</a:t>
            </a:r>
            <a:r>
              <a:rPr lang="en-US" sz="1600" dirty="0" smtClean="0"/>
              <a:t>.</a:t>
            </a:r>
          </a:p>
          <a:p>
            <a:pPr marL="346075" lvl="1" indent="0">
              <a:buNone/>
            </a:pPr>
            <a:endParaRPr lang="en-US" sz="1600" dirty="0" smtClean="0"/>
          </a:p>
          <a:p>
            <a:pPr marL="346075" lvl="1" indent="0">
              <a:buNone/>
            </a:pPr>
            <a:r>
              <a:rPr lang="en-US" sz="1600" u="sng" dirty="0"/>
              <a:t>protocol data unit</a:t>
            </a:r>
            <a:r>
              <a:rPr lang="en-US" sz="1600" dirty="0"/>
              <a:t> </a:t>
            </a:r>
            <a:r>
              <a:rPr lang="en-US" sz="1600" dirty="0" smtClean="0"/>
              <a:t>(RASDS </a:t>
            </a:r>
            <a:r>
              <a:rPr lang="en-US" sz="1600" dirty="0" smtClean="0">
                <a:hlinkClick r:id="rId3"/>
              </a:rPr>
              <a:t>311.0</a:t>
            </a:r>
            <a:r>
              <a:rPr lang="en-US" sz="1600" dirty="0">
                <a:hlinkClick r:id="rId3"/>
              </a:rPr>
              <a:t>‑M‑1</a:t>
            </a:r>
            <a:r>
              <a:rPr lang="en-US" sz="1600" dirty="0" smtClean="0"/>
              <a:t>)</a:t>
            </a:r>
            <a:endParaRPr lang="en-US" sz="1600" dirty="0"/>
          </a:p>
          <a:p>
            <a:pPr marL="346075" lvl="1" indent="0">
              <a:buNone/>
            </a:pPr>
            <a:r>
              <a:rPr lang="en-US" sz="1600" dirty="0"/>
              <a:t>A unit of data specified in an (N-layer)-protocol, consisting of (N-layer)-protocol-control-information and possibly (N-layer)-user-data; the actual data objects that are exchanged between peer protocol entities.</a:t>
            </a:r>
          </a:p>
          <a:p>
            <a:pPr marL="346075" lvl="1" indent="0">
              <a:buNone/>
            </a:pPr>
            <a:endParaRPr lang="en-US" sz="1600" u="sng" dirty="0" smtClean="0"/>
          </a:p>
          <a:p>
            <a:pPr marL="346075" lvl="1" indent="0">
              <a:buNone/>
            </a:pPr>
            <a:r>
              <a:rPr lang="en-US" sz="1600" u="sng" dirty="0" smtClean="0"/>
              <a:t>protocol </a:t>
            </a:r>
            <a:r>
              <a:rPr lang="en-US" sz="1600" u="sng" dirty="0"/>
              <a:t>data unit</a:t>
            </a:r>
            <a:r>
              <a:rPr lang="en-US" sz="1600" dirty="0" smtClean="0"/>
              <a:t> (MOSC </a:t>
            </a:r>
            <a:r>
              <a:rPr lang="en-US" sz="1600" dirty="0" smtClean="0">
                <a:hlinkClick r:id="rId4"/>
              </a:rPr>
              <a:t>520.0</a:t>
            </a:r>
            <a:r>
              <a:rPr lang="en-US" sz="1600" dirty="0">
                <a:hlinkClick r:id="rId4"/>
              </a:rPr>
              <a:t>‑G‑3</a:t>
            </a:r>
            <a:r>
              <a:rPr lang="en-US" sz="1600" dirty="0" smtClean="0"/>
              <a:t>)</a:t>
            </a:r>
            <a:endParaRPr lang="en-US" sz="1600" dirty="0"/>
          </a:p>
          <a:p>
            <a:pPr marL="346075" lvl="1" indent="0">
              <a:buNone/>
            </a:pPr>
            <a:r>
              <a:rPr lang="en-US" sz="1600" dirty="0"/>
              <a:t>Elemental data message for exchange between peer service layers of two applications using a particular implementation protocol</a:t>
            </a:r>
            <a:r>
              <a:rPr lang="en-US" sz="1600" dirty="0" smtClean="0"/>
              <a:t>.</a:t>
            </a:r>
            <a:endParaRPr lang="en-US" sz="1600" dirty="0"/>
          </a:p>
          <a:p>
            <a:pPr marL="346075" lvl="1" indent="0">
              <a:buNone/>
            </a:pPr>
            <a:endParaRPr lang="en-US" sz="1600" dirty="0"/>
          </a:p>
          <a:p>
            <a:pPr marL="346075" lvl="1" indent="0">
              <a:buNone/>
            </a:pPr>
            <a:r>
              <a:rPr lang="en-US" sz="1600" dirty="0" smtClean="0"/>
              <a:t>DISCUSSION:</a:t>
            </a:r>
          </a:p>
          <a:p>
            <a:pPr marL="346075" lvl="1" indent="0">
              <a:buNone/>
            </a:pPr>
            <a:endParaRPr lang="en-US" sz="1600" dirty="0"/>
          </a:p>
          <a:p>
            <a:pPr marL="346075" lvl="1" indent="0">
              <a:buNone/>
            </a:pPr>
            <a:r>
              <a:rPr lang="en-US" sz="1600" dirty="0" smtClean="0"/>
              <a:t>All of these definitions refer to the same concept, although the descriptions are at different specificities. The first case more general, the second more specific, and the third most specialized.</a:t>
            </a:r>
          </a:p>
          <a:p>
            <a:pPr marL="346075" lvl="1" indent="0">
              <a:buNone/>
            </a:pPr>
            <a:endParaRPr lang="en-US" sz="1600" dirty="0"/>
          </a:p>
          <a:p>
            <a:pPr marL="346075" lvl="1" indent="0">
              <a:buNone/>
            </a:pPr>
            <a:r>
              <a:rPr lang="en-US" sz="1600" dirty="0" smtClean="0"/>
              <a:t>Could be resolved using generalizations or agreeing on a single definition for all cases.</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18403782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Terminology Differences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8651069"/>
              </p:ext>
            </p:extLst>
          </p:nvPr>
        </p:nvGraphicFramePr>
        <p:xfrm>
          <a:off x="457200" y="838200"/>
          <a:ext cx="8305800" cy="5583183"/>
        </p:xfrm>
        <a:graphic>
          <a:graphicData uri="http://schemas.openxmlformats.org/drawingml/2006/table">
            <a:tbl>
              <a:tblPr firstRow="1" bandRow="1">
                <a:tableStyleId>{5C22544A-7EE6-4342-B048-85BDC9FD1C3A}</a:tableStyleId>
              </a:tblPr>
              <a:tblGrid>
                <a:gridCol w="1676400"/>
                <a:gridCol w="6629400"/>
              </a:tblGrid>
              <a:tr h="319726">
                <a:tc>
                  <a:txBody>
                    <a:bodyPr/>
                    <a:lstStyle/>
                    <a:p>
                      <a:r>
                        <a:rPr lang="en-US" sz="1400" dirty="0" smtClean="0"/>
                        <a:t>Term</a:t>
                      </a:r>
                      <a:endParaRPr lang="en-US" sz="1400" dirty="0"/>
                    </a:p>
                  </a:txBody>
                  <a:tcPr/>
                </a:tc>
                <a:tc>
                  <a:txBody>
                    <a:bodyPr/>
                    <a:lstStyle/>
                    <a:p>
                      <a:r>
                        <a:rPr lang="en-US" sz="1400" dirty="0" smtClean="0"/>
                        <a:t>Standards</a:t>
                      </a:r>
                      <a:endParaRPr lang="en-US" sz="1400" dirty="0"/>
                    </a:p>
                  </a:txBody>
                  <a:tcPr/>
                </a:tc>
              </a:tr>
              <a:tr h="319726">
                <a:tc>
                  <a:txBody>
                    <a:bodyPr/>
                    <a:lstStyle/>
                    <a:p>
                      <a:r>
                        <a:rPr lang="en-US" sz="1400" dirty="0" smtClean="0"/>
                        <a:t>Entity</a:t>
                      </a:r>
                      <a:endParaRPr lang="en-US" sz="1400" dirty="0"/>
                    </a:p>
                  </a:txBody>
                  <a:tcPr/>
                </a:tc>
                <a:tc>
                  <a:txBody>
                    <a:bodyPr/>
                    <a:lstStyle/>
                    <a:p>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dirty="0" smtClean="0"/>
                        <a:t> SLERM </a:t>
                      </a:r>
                      <a:r>
                        <a:rPr lang="en-US" sz="1400" u="sng" dirty="0" smtClean="0">
                          <a:solidFill>
                            <a:srgbClr val="FF0000"/>
                          </a:solidFill>
                        </a:rPr>
                        <a:t>910.4-B-2</a:t>
                      </a:r>
                      <a:endParaRPr lang="en-US" sz="1400" dirty="0"/>
                    </a:p>
                  </a:txBody>
                  <a:tcPr/>
                </a:tc>
              </a:tr>
              <a:tr h="319726">
                <a:tc>
                  <a:txBody>
                    <a:bodyPr/>
                    <a:lstStyle/>
                    <a:p>
                      <a:r>
                        <a:rPr lang="en-US" sz="1400" dirty="0" smtClean="0"/>
                        <a:t>Object</a:t>
                      </a:r>
                      <a:endParaRPr lang="en-US" sz="1400" dirty="0"/>
                    </a:p>
                  </a:txBody>
                  <a:tcPr/>
                </a:tc>
                <a:tc>
                  <a:txBody>
                    <a:bodyPr/>
                    <a:lstStyle/>
                    <a:p>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dirty="0" smtClean="0"/>
                        <a:t> SLERM </a:t>
                      </a:r>
                      <a:r>
                        <a:rPr lang="en-US" sz="1400" u="sng" dirty="0" smtClean="0">
                          <a:solidFill>
                            <a:srgbClr val="FF0000"/>
                          </a:solidFill>
                        </a:rPr>
                        <a:t>910.4-B-2</a:t>
                      </a:r>
                      <a:endParaRPr lang="en-US" sz="1400" dirty="0"/>
                    </a:p>
                  </a:txBody>
                  <a:tcPr/>
                </a:tc>
              </a:tr>
              <a:tr h="564822">
                <a:tc>
                  <a:txBody>
                    <a:bodyPr/>
                    <a:lstStyle/>
                    <a:p>
                      <a:r>
                        <a:rPr lang="en-US" sz="1400" dirty="0" smtClean="0"/>
                        <a:t>Service</a:t>
                      </a:r>
                      <a:endParaRPr lang="en-US" sz="1400" dirty="0"/>
                    </a:p>
                  </a:txBody>
                  <a:tcPr/>
                </a:tc>
                <a:tc>
                  <a:txBody>
                    <a:bodyPr/>
                    <a:lstStyle/>
                    <a:p>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dirty="0" smtClean="0"/>
                        <a:t> SLERM </a:t>
                      </a:r>
                      <a:r>
                        <a:rPr lang="en-US" sz="1400" u="sng" dirty="0" smtClean="0">
                          <a:solidFill>
                            <a:srgbClr val="FF0000"/>
                          </a:solidFill>
                        </a:rPr>
                        <a:t>910.4-B-2</a:t>
                      </a:r>
                      <a:r>
                        <a:rPr lang="en-US" sz="1400" u="none" dirty="0" smtClean="0">
                          <a:solidFill>
                            <a:schemeClr val="dk1"/>
                          </a:solidFill>
                        </a:rPr>
                        <a:t>;</a:t>
                      </a:r>
                      <a:r>
                        <a:rPr lang="en-US" sz="1400" u="none" baseline="0" dirty="0" smtClean="0">
                          <a:solidFill>
                            <a:schemeClr val="dk1"/>
                          </a:solidFill>
                        </a:rPr>
                        <a:t> </a:t>
                      </a:r>
                      <a:r>
                        <a:rPr lang="en-US" sz="1400" dirty="0" smtClean="0"/>
                        <a:t>SM&amp;C MORM </a:t>
                      </a:r>
                      <a:r>
                        <a:rPr lang="en-US" sz="1400" u="sng" dirty="0" smtClean="0">
                          <a:solidFill>
                            <a:srgbClr val="FF0000"/>
                          </a:solidFill>
                        </a:rPr>
                        <a:t>520.1-M-1</a:t>
                      </a:r>
                      <a:r>
                        <a:rPr lang="en-US" sz="1400" dirty="0" smtClean="0"/>
                        <a:t>; TM SCC </a:t>
                      </a:r>
                      <a:r>
                        <a:rPr lang="en-US" sz="1400" dirty="0" smtClean="0">
                          <a:hlinkClick r:id="rId2"/>
                        </a:rPr>
                        <a:t>131.0-B-2</a:t>
                      </a:r>
                      <a:r>
                        <a:rPr lang="en-US" sz="1400" dirty="0" smtClean="0"/>
                        <a:t>; TM SDLP </a:t>
                      </a:r>
                      <a:r>
                        <a:rPr lang="en-US" sz="1400" dirty="0" smtClean="0">
                          <a:hlinkClick r:id="rId3"/>
                        </a:rPr>
                        <a:t>132.0-B-1</a:t>
                      </a:r>
                      <a:r>
                        <a:rPr lang="en-US" sz="1400" dirty="0" smtClean="0"/>
                        <a:t>; TC SCC </a:t>
                      </a:r>
                      <a:r>
                        <a:rPr lang="en-US" sz="1400" dirty="0" smtClean="0">
                          <a:hlinkClick r:id="rId4"/>
                        </a:rPr>
                        <a:t>231.0-B-2</a:t>
                      </a:r>
                      <a:r>
                        <a:rPr lang="en-US" sz="1400" dirty="0" smtClean="0"/>
                        <a:t>; TC SDLP </a:t>
                      </a:r>
                      <a:r>
                        <a:rPr lang="en-US" sz="1400" dirty="0" smtClean="0">
                          <a:hlinkClick r:id="rId5"/>
                        </a:rPr>
                        <a:t>232.0-B-2</a:t>
                      </a:r>
                      <a:endParaRPr lang="en-US" sz="1400" dirty="0"/>
                    </a:p>
                  </a:txBody>
                  <a:tcPr/>
                </a:tc>
              </a:tr>
              <a:tr h="319726">
                <a:tc>
                  <a:txBody>
                    <a:bodyPr/>
                    <a:lstStyle/>
                    <a:p>
                      <a:r>
                        <a:rPr lang="en-US" sz="1400" dirty="0" smtClean="0"/>
                        <a:t>Action</a:t>
                      </a:r>
                      <a:endParaRPr lang="en-US" sz="1400" dirty="0"/>
                    </a:p>
                  </a:txBody>
                  <a:tcPr/>
                </a:tc>
                <a:tc>
                  <a:txBody>
                    <a:bodyPr/>
                    <a:lstStyle/>
                    <a:p>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S</a:t>
                      </a:r>
                      <a:r>
                        <a:rPr lang="en-US" sz="1400" dirty="0" smtClean="0"/>
                        <a:t>M&amp;C </a:t>
                      </a:r>
                      <a:r>
                        <a:rPr lang="en-US" sz="1400" dirty="0" smtClean="0">
                          <a:hlinkClick r:id="rId6"/>
                        </a:rPr>
                        <a:t>520.0‑G‑3</a:t>
                      </a:r>
                      <a:endParaRPr lang="en-US" sz="1400" dirty="0"/>
                    </a:p>
                  </a:txBody>
                  <a:tcPr/>
                </a:tc>
              </a:tr>
              <a:tr h="275576">
                <a:tc>
                  <a:txBody>
                    <a:bodyPr/>
                    <a:lstStyle/>
                    <a:p>
                      <a:r>
                        <a:rPr lang="en-US" sz="1400" dirty="0" smtClean="0"/>
                        <a:t>Application</a:t>
                      </a:r>
                      <a:endParaRPr lang="en-US" sz="1400" dirty="0"/>
                    </a:p>
                  </a:txBody>
                  <a:tcPr/>
                </a:tc>
                <a:tc>
                  <a:txBody>
                    <a:bodyPr/>
                    <a:lstStyle/>
                    <a:p>
                      <a:r>
                        <a:rPr lang="en-US" sz="1400" dirty="0" smtClean="0"/>
                        <a:t>SLE, IPTS </a:t>
                      </a:r>
                      <a:r>
                        <a:rPr lang="en-US" sz="1400" dirty="0" smtClean="0">
                          <a:hlinkClick r:id="rId7"/>
                        </a:rPr>
                        <a:t>913.1‑B‑1</a:t>
                      </a:r>
                      <a:r>
                        <a:rPr lang="en-US" sz="1400" dirty="0" smtClean="0"/>
                        <a:t>;</a:t>
                      </a:r>
                      <a:r>
                        <a:rPr lang="en-US" sz="1400" baseline="0" dirty="0" smtClean="0"/>
                        <a:t> A</a:t>
                      </a:r>
                      <a:r>
                        <a:rPr lang="en-US" sz="1400" dirty="0" smtClean="0"/>
                        <a:t>MS </a:t>
                      </a:r>
                      <a:r>
                        <a:rPr lang="en-US" sz="1400" dirty="0" smtClean="0">
                          <a:hlinkClick r:id="rId8"/>
                        </a:rPr>
                        <a:t>735.1‑B‑1</a:t>
                      </a:r>
                      <a:r>
                        <a:rPr lang="en-US" sz="1400" dirty="0" smtClean="0"/>
                        <a:t>;</a:t>
                      </a:r>
                      <a:r>
                        <a:rPr lang="en-US" sz="1400" baseline="0" dirty="0" smtClean="0"/>
                        <a:t> S</a:t>
                      </a:r>
                      <a:r>
                        <a:rPr lang="en-US" sz="1400" dirty="0" smtClean="0"/>
                        <a:t>OIS-TAS </a:t>
                      </a:r>
                      <a:r>
                        <a:rPr lang="en-US" sz="1400" dirty="0" smtClean="0">
                          <a:hlinkClick r:id="rId9"/>
                        </a:rPr>
                        <a:t>872.0‑M‑1</a:t>
                      </a:r>
                      <a:endParaRPr lang="en-US" sz="1400" dirty="0"/>
                    </a:p>
                  </a:txBody>
                  <a:tcPr/>
                </a:tc>
              </a:tr>
              <a:tr h="319726">
                <a:tc>
                  <a:txBody>
                    <a:bodyPr/>
                    <a:lstStyle/>
                    <a:p>
                      <a:r>
                        <a:rPr lang="en-US" sz="1400" dirty="0" smtClean="0"/>
                        <a:t>Information Model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R</a:t>
                      </a:r>
                      <a:r>
                        <a:rPr lang="en-US" sz="1400" dirty="0" smtClean="0"/>
                        <a:t>ASIM </a:t>
                      </a:r>
                      <a:r>
                        <a:rPr lang="en-US" sz="1400" dirty="0" smtClean="0">
                          <a:hlinkClick r:id="rId10"/>
                        </a:rPr>
                        <a:t>312.0-G-1</a:t>
                      </a:r>
                      <a:endParaRPr lang="en-US" sz="1400" dirty="0" smtClean="0"/>
                    </a:p>
                  </a:txBody>
                  <a:tcPr/>
                </a:tc>
              </a:tr>
              <a:tr h="319726">
                <a:tc>
                  <a:txBody>
                    <a:bodyPr/>
                    <a:lstStyle/>
                    <a:p>
                      <a:r>
                        <a:rPr lang="en-US" sz="1400" dirty="0" smtClean="0"/>
                        <a:t>Data Model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R</a:t>
                      </a:r>
                      <a:r>
                        <a:rPr lang="en-US" sz="1400" dirty="0" smtClean="0"/>
                        <a:t>ASIM </a:t>
                      </a:r>
                      <a:r>
                        <a:rPr lang="en-US" sz="1400" dirty="0" smtClean="0">
                          <a:hlinkClick r:id="rId10"/>
                        </a:rPr>
                        <a:t>312.0-G-1</a:t>
                      </a:r>
                      <a:endParaRPr lang="en-US" sz="1400" dirty="0" smtClean="0"/>
                    </a:p>
                  </a:txBody>
                  <a:tcPr/>
                </a:tc>
              </a:tr>
              <a:tr h="319726">
                <a:tc>
                  <a:txBody>
                    <a:bodyPr/>
                    <a:lstStyle/>
                    <a:p>
                      <a:r>
                        <a:rPr lang="en-US" sz="1400" dirty="0" smtClean="0"/>
                        <a:t>Information Object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R</a:t>
                      </a:r>
                      <a:r>
                        <a:rPr lang="en-US" sz="1400" dirty="0" smtClean="0"/>
                        <a:t>ASIM </a:t>
                      </a:r>
                      <a:r>
                        <a:rPr lang="en-US" sz="1400" dirty="0" smtClean="0">
                          <a:hlinkClick r:id="rId10"/>
                        </a:rPr>
                        <a:t>312.0-G-1</a:t>
                      </a:r>
                      <a:endParaRPr lang="en-US" sz="1400" dirty="0" smtClean="0"/>
                    </a:p>
                  </a:txBody>
                  <a:tcPr/>
                </a:tc>
              </a:tr>
              <a:tr h="784782">
                <a:tc>
                  <a:txBody>
                    <a:bodyPr/>
                    <a:lstStyle/>
                    <a:p>
                      <a:r>
                        <a:rPr lang="en-US" sz="1400" dirty="0" smtClean="0"/>
                        <a:t>Data Object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SDSO SFDU: SIA </a:t>
                      </a:r>
                      <a:r>
                        <a:rPr lang="en-US" sz="1400" dirty="0" smtClean="0">
                          <a:hlinkClick r:id="rId11"/>
                        </a:rPr>
                        <a:t>610.0‑G‑5</a:t>
                      </a:r>
                      <a:r>
                        <a:rPr lang="en-US" sz="1400" u="none" dirty="0" smtClean="0">
                          <a:solidFill>
                            <a:schemeClr val="dk1"/>
                          </a:solidFill>
                        </a:rPr>
                        <a:t>;</a:t>
                      </a:r>
                      <a:r>
                        <a:rPr lang="en-US" sz="1400" u="none" baseline="0" dirty="0" smtClean="0">
                          <a:solidFill>
                            <a:schemeClr val="dk1"/>
                          </a:solidFill>
                        </a:rPr>
                        <a:t> </a:t>
                      </a:r>
                      <a:r>
                        <a:rPr lang="en-US" sz="1400" dirty="0" smtClean="0"/>
                        <a:t>SFDU: SCR </a:t>
                      </a:r>
                      <a:r>
                        <a:rPr lang="en-US" sz="1400" dirty="0" smtClean="0">
                          <a:hlinkClick r:id="rId12"/>
                        </a:rPr>
                        <a:t>620.0‑B‑2</a:t>
                      </a:r>
                      <a:r>
                        <a:rPr lang="en-US" sz="1400" u="none" dirty="0" smtClean="0">
                          <a:solidFill>
                            <a:schemeClr val="dk1"/>
                          </a:solidFill>
                        </a:rPr>
                        <a:t>;</a:t>
                      </a:r>
                      <a:r>
                        <a:rPr lang="en-US" sz="1400" dirty="0" smtClean="0"/>
                        <a:t> SFDU: T </a:t>
                      </a:r>
                      <a:r>
                        <a:rPr lang="en-US" sz="1400" dirty="0" smtClean="0">
                          <a:hlinkClick r:id="rId13"/>
                        </a:rPr>
                        <a:t>621.0‑G‑1</a:t>
                      </a:r>
                      <a:r>
                        <a:rPr lang="en-US" sz="1400" u="none" dirty="0" smtClean="0">
                          <a:solidFill>
                            <a:schemeClr val="dk1"/>
                          </a:solidFill>
                        </a:rPr>
                        <a:t>;</a:t>
                      </a:r>
                      <a:r>
                        <a:rPr lang="en-US" sz="1400" u="none" baseline="0" dirty="0" smtClean="0">
                          <a:solidFill>
                            <a:schemeClr val="dk1"/>
                          </a:solidFill>
                        </a:rPr>
                        <a:t> </a:t>
                      </a:r>
                      <a:r>
                        <a:rPr lang="en-US" sz="1400" dirty="0" smtClean="0"/>
                        <a:t>RMOAIS </a:t>
                      </a:r>
                      <a:r>
                        <a:rPr lang="en-US" sz="1400" dirty="0" smtClean="0">
                          <a:hlinkClick r:id="rId14"/>
                        </a:rPr>
                        <a:t>650.0‑M‑2</a:t>
                      </a:r>
                      <a:r>
                        <a:rPr lang="en-US" sz="1400" u="none" dirty="0" smtClean="0">
                          <a:solidFill>
                            <a:schemeClr val="dk1"/>
                          </a:solidFill>
                        </a:rPr>
                        <a:t>;</a:t>
                      </a:r>
                      <a:r>
                        <a:rPr lang="en-US" sz="1400" u="none" baseline="0" dirty="0" smtClean="0">
                          <a:solidFill>
                            <a:schemeClr val="dk1"/>
                          </a:solidFill>
                        </a:rPr>
                        <a:t> </a:t>
                      </a:r>
                      <a:r>
                        <a:rPr lang="en-US" sz="1400" dirty="0" smtClean="0"/>
                        <a:t>XFDU SCR </a:t>
                      </a:r>
                      <a:r>
                        <a:rPr lang="en-US" sz="1400" dirty="0" smtClean="0">
                          <a:hlinkClick r:id="rId15"/>
                        </a:rPr>
                        <a:t>661.0‑B‑1</a:t>
                      </a:r>
                      <a:r>
                        <a:rPr lang="en-US" sz="1400" dirty="0" smtClean="0"/>
                        <a:t>; PAIMAS </a:t>
                      </a:r>
                      <a:r>
                        <a:rPr lang="en-US" sz="1400" dirty="0" smtClean="0">
                          <a:hlinkClick r:id="rId16"/>
                        </a:rPr>
                        <a:t>651.0‑M‑1</a:t>
                      </a:r>
                      <a:r>
                        <a:rPr lang="en-US" sz="1400" u="none" dirty="0" smtClean="0">
                          <a:solidFill>
                            <a:schemeClr val="dk1"/>
                          </a:solidFill>
                        </a:rPr>
                        <a:t>;</a:t>
                      </a:r>
                      <a:r>
                        <a:rPr lang="en-US" sz="1400" u="none" baseline="0" dirty="0" smtClean="0">
                          <a:solidFill>
                            <a:schemeClr val="dk1"/>
                          </a:solidFill>
                        </a:rPr>
                        <a:t> </a:t>
                      </a:r>
                      <a:r>
                        <a:rPr lang="en-US" sz="1400" dirty="0" smtClean="0"/>
                        <a:t>RASDS </a:t>
                      </a:r>
                      <a:r>
                        <a:rPr lang="en-US" sz="1400" u="sng" dirty="0" smtClean="0">
                          <a:solidFill>
                            <a:srgbClr val="FF0000"/>
                          </a:solidFill>
                        </a:rPr>
                        <a:t>311.0-M-1</a:t>
                      </a:r>
                      <a:r>
                        <a:rPr lang="en-US" sz="1400" u="none" dirty="0" smtClean="0">
                          <a:solidFill>
                            <a:schemeClr val="dk1"/>
                          </a:solidFill>
                        </a:rPr>
                        <a:t>;</a:t>
                      </a:r>
                      <a:r>
                        <a:rPr lang="en-US" sz="1400" u="none" baseline="0" dirty="0" smtClean="0">
                          <a:solidFill>
                            <a:schemeClr val="dk1"/>
                          </a:solidFill>
                        </a:rPr>
                        <a:t> R</a:t>
                      </a:r>
                      <a:r>
                        <a:rPr lang="en-US" sz="1400" dirty="0" smtClean="0"/>
                        <a:t>ASIM </a:t>
                      </a:r>
                      <a:r>
                        <a:rPr lang="en-US" sz="1400" dirty="0" smtClean="0">
                          <a:hlinkClick r:id="rId10"/>
                        </a:rPr>
                        <a:t>312.0-G-1</a:t>
                      </a:r>
                      <a:endParaRPr lang="en-US" sz="1400" dirty="0" smtClean="0"/>
                    </a:p>
                  </a:txBody>
                  <a:tcPr/>
                </a:tc>
              </a:tr>
              <a:tr h="319726">
                <a:tc>
                  <a:txBody>
                    <a:bodyPr/>
                    <a:lstStyle/>
                    <a:p>
                      <a:r>
                        <a:rPr lang="en-US" sz="1400" dirty="0" smtClean="0"/>
                        <a:t>Binding</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MORM </a:t>
                      </a:r>
                      <a:r>
                        <a:rPr lang="en-US" sz="1400" dirty="0" smtClean="0">
                          <a:hlinkClick r:id="rId17"/>
                        </a:rPr>
                        <a:t>520.1‑M‑1</a:t>
                      </a:r>
                      <a:r>
                        <a:rPr lang="en-US" sz="1400" u="none" dirty="0" smtClean="0">
                          <a:solidFill>
                            <a:schemeClr val="dk1"/>
                          </a:solidFill>
                        </a:rPr>
                        <a:t>;</a:t>
                      </a:r>
                      <a:r>
                        <a:rPr lang="en-US" sz="1400" u="none" baseline="0" dirty="0" smtClean="0">
                          <a:solidFill>
                            <a:schemeClr val="dk1"/>
                          </a:solidFill>
                        </a:rPr>
                        <a:t> </a:t>
                      </a:r>
                      <a:r>
                        <a:rPr lang="en-US" sz="1400" u="none" dirty="0" smtClean="0"/>
                        <a:t>SCCS-ADD </a:t>
                      </a:r>
                      <a:r>
                        <a:rPr lang="en-US" sz="1400" u="sng" dirty="0" smtClean="0">
                          <a:hlinkClick r:id="rId18"/>
                        </a:rPr>
                        <a:t>901.0-G-1</a:t>
                      </a:r>
                      <a:r>
                        <a:rPr lang="en-US" sz="1400" u="none" dirty="0" smtClean="0">
                          <a:solidFill>
                            <a:schemeClr val="dk1"/>
                          </a:solidFill>
                        </a:rPr>
                        <a:t>;</a:t>
                      </a:r>
                      <a:r>
                        <a:rPr lang="en-US" sz="1400" u="none" baseline="0" dirty="0" smtClean="0">
                          <a:solidFill>
                            <a:schemeClr val="dk1"/>
                          </a:solidFill>
                        </a:rPr>
                        <a:t> </a:t>
                      </a:r>
                      <a:endParaRPr lang="en-US" sz="1400" dirty="0" smtClean="0"/>
                    </a:p>
                  </a:txBody>
                  <a:tcPr/>
                </a:tc>
              </a:tr>
              <a:tr h="319726">
                <a:tc>
                  <a:txBody>
                    <a:bodyPr/>
                    <a:lstStyle/>
                    <a:p>
                      <a:r>
                        <a:rPr lang="en-US" sz="1400" dirty="0" smtClean="0"/>
                        <a:t>Domain</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MOSC </a:t>
                      </a:r>
                      <a:r>
                        <a:rPr lang="en-US" sz="1400" dirty="0" smtClean="0">
                          <a:hlinkClick r:id="rId6"/>
                        </a:rPr>
                        <a:t>520.0‑G‑3</a:t>
                      </a:r>
                      <a:r>
                        <a:rPr lang="en-US" sz="1400" u="none" dirty="0" smtClean="0">
                          <a:solidFill>
                            <a:schemeClr val="dk1"/>
                          </a:solidFill>
                        </a:rPr>
                        <a:t>;</a:t>
                      </a:r>
                      <a:r>
                        <a:rPr lang="en-US" sz="1400" u="none" baseline="0" dirty="0" smtClean="0">
                          <a:solidFill>
                            <a:schemeClr val="dk1"/>
                          </a:solidFill>
                        </a:rPr>
                        <a:t> </a:t>
                      </a:r>
                      <a:r>
                        <a:rPr lang="en-US" sz="1400" dirty="0" smtClean="0"/>
                        <a:t>RASDS </a:t>
                      </a:r>
                      <a:r>
                        <a:rPr lang="en-US" sz="1400" u="sng" dirty="0" smtClean="0">
                          <a:solidFill>
                            <a:srgbClr val="FF0000"/>
                          </a:solidFill>
                        </a:rPr>
                        <a:t>311.0-M-1</a:t>
                      </a:r>
                      <a:endParaRPr lang="en-US" sz="1400" dirty="0" smtClean="0"/>
                    </a:p>
                  </a:txBody>
                  <a:tcPr/>
                </a:tc>
              </a:tr>
              <a:tr h="319726">
                <a:tc>
                  <a:txBody>
                    <a:bodyPr/>
                    <a:lstStyle/>
                    <a:p>
                      <a:r>
                        <a:rPr lang="en-US" sz="1400" dirty="0" smtClean="0"/>
                        <a:t>Channel</a:t>
                      </a:r>
                      <a:endParaRPr lang="en-US" sz="1400" dirty="0"/>
                    </a:p>
                  </a:txBody>
                  <a:tcPr/>
                </a:tc>
                <a:tc>
                  <a:txBody>
                    <a:bodyPr/>
                    <a:lstStyle/>
                    <a:p>
                      <a:pPr marL="0" lvl="0" indent="-111125">
                        <a:buNone/>
                      </a:pPr>
                      <a:r>
                        <a:rPr lang="en-US" sz="1400" dirty="0" smtClean="0"/>
                        <a:t>DELTA-DOR OPS </a:t>
                      </a:r>
                      <a:r>
                        <a:rPr lang="en-US" sz="1400" dirty="0" smtClean="0">
                          <a:hlinkClick r:id="rId19"/>
                        </a:rPr>
                        <a:t>506.0‑M‑1</a:t>
                      </a:r>
                      <a:r>
                        <a:rPr lang="en-US" sz="1400" dirty="0" smtClean="0"/>
                        <a:t>; DELTA-DOR RDEF </a:t>
                      </a:r>
                      <a:r>
                        <a:rPr lang="en-US" sz="1400" dirty="0" smtClean="0">
                          <a:hlinkClick r:id="rId20"/>
                        </a:rPr>
                        <a:t>506.1‑B‑1</a:t>
                      </a:r>
                      <a:r>
                        <a:rPr lang="en-US" sz="1400" dirty="0" smtClean="0"/>
                        <a:t>; SOIS </a:t>
                      </a:r>
                      <a:r>
                        <a:rPr lang="en-US" sz="1400" dirty="0" smtClean="0">
                          <a:hlinkClick r:id="rId21"/>
                        </a:rPr>
                        <a:t>850.0-G-2</a:t>
                      </a:r>
                      <a:r>
                        <a:rPr lang="en-US" sz="1400" dirty="0" smtClean="0"/>
                        <a:t>; SOIS-SPS </a:t>
                      </a:r>
                      <a:r>
                        <a:rPr lang="en-US" sz="1400" dirty="0" smtClean="0">
                          <a:hlinkClick r:id="rId22"/>
                        </a:rPr>
                        <a:t>851.0‑M‑1</a:t>
                      </a:r>
                      <a:r>
                        <a:rPr lang="en-US" sz="1400" dirty="0" smtClean="0"/>
                        <a:t>; SOIS-SMAS </a:t>
                      </a:r>
                      <a:r>
                        <a:rPr lang="en-US" sz="1400" dirty="0" smtClean="0">
                          <a:hlinkClick r:id="rId23"/>
                        </a:rPr>
                        <a:t>852.0‑M‑1</a:t>
                      </a:r>
                      <a:r>
                        <a:rPr lang="en-US" sz="1400" dirty="0" smtClean="0"/>
                        <a:t>; SOIS-SSS </a:t>
                      </a:r>
                      <a:r>
                        <a:rPr lang="en-US" sz="1400" dirty="0" smtClean="0">
                          <a:hlinkClick r:id="rId24"/>
                        </a:rPr>
                        <a:t>853.0‑M‑1</a:t>
                      </a:r>
                      <a:r>
                        <a:rPr lang="en-US" sz="1400" dirty="0" smtClean="0"/>
                        <a:t>; SOIS-SDDS </a:t>
                      </a:r>
                      <a:r>
                        <a:rPr lang="en-US" sz="1400" dirty="0" smtClean="0">
                          <a:hlinkClick r:id="rId25"/>
                        </a:rPr>
                        <a:t>854.0‑M‑1</a:t>
                      </a:r>
                      <a:r>
                        <a:rPr lang="en-US" sz="1400" dirty="0" smtClean="0"/>
                        <a:t>; SOIS-TAS </a:t>
                      </a:r>
                      <a:r>
                        <a:rPr lang="en-US" sz="1400" dirty="0" smtClean="0">
                          <a:hlinkClick r:id="rId26"/>
                        </a:rPr>
                        <a:t>855.0‑M‑1</a:t>
                      </a:r>
                      <a:endParaRPr lang="en-US" sz="1400" dirty="0" smtClean="0"/>
                    </a:p>
                  </a:txBody>
                  <a:tcPr/>
                </a:tc>
              </a:tr>
              <a:tr h="319726">
                <a:tc>
                  <a:txBody>
                    <a:bodyPr/>
                    <a:lstStyle/>
                    <a:p>
                      <a:r>
                        <a:rPr lang="en-US" sz="1400" dirty="0" smtClean="0"/>
                        <a:t>Protocol</a:t>
                      </a:r>
                      <a:r>
                        <a:rPr lang="en-US" sz="1400" baseline="0" dirty="0" smtClean="0"/>
                        <a:t> Data Unit</a:t>
                      </a:r>
                      <a:endParaRPr lang="en-US" sz="1400" dirty="0"/>
                    </a:p>
                  </a:txBody>
                  <a:tcPr/>
                </a:tc>
                <a:tc>
                  <a:txBody>
                    <a:bodyPr/>
                    <a:lstStyle/>
                    <a:p>
                      <a:pPr marL="0" lvl="0" indent="-111125">
                        <a:buNone/>
                      </a:pPr>
                      <a:r>
                        <a:rPr lang="en-US" sz="1400" dirty="0" smtClean="0"/>
                        <a:t>SOIS </a:t>
                      </a:r>
                      <a:r>
                        <a:rPr lang="en-US" sz="1400" dirty="0" smtClean="0">
                          <a:hlinkClick r:id="rId21"/>
                        </a:rPr>
                        <a:t>850.0‑G‑2</a:t>
                      </a:r>
                      <a:r>
                        <a:rPr lang="en-US" sz="1400" dirty="0" smtClean="0"/>
                        <a:t>; RASDS </a:t>
                      </a:r>
                      <a:r>
                        <a:rPr lang="en-US" sz="1400" dirty="0" smtClean="0">
                          <a:hlinkClick r:id="rId27"/>
                        </a:rPr>
                        <a:t>311.0‑M‑1</a:t>
                      </a:r>
                      <a:r>
                        <a:rPr lang="en-US" sz="1400" dirty="0" smtClean="0"/>
                        <a:t>; MOSC </a:t>
                      </a:r>
                      <a:r>
                        <a:rPr lang="en-US" sz="1400" dirty="0" smtClean="0">
                          <a:hlinkClick r:id="rId6"/>
                        </a:rPr>
                        <a:t>520.0‑G‑3</a:t>
                      </a:r>
                      <a:endParaRPr lang="en-US" sz="1400" dirty="0" smtClean="0"/>
                    </a:p>
                  </a:txBody>
                  <a:tcPr/>
                </a:tc>
              </a:tr>
            </a:tbl>
          </a:graphicData>
        </a:graphic>
      </p:graphicFrame>
      <p:sp>
        <p:nvSpPr>
          <p:cNvPr id="3" name="Date Placeholder 2"/>
          <p:cNvSpPr>
            <a:spLocks noGrp="1"/>
          </p:cNvSpPr>
          <p:nvPr>
            <p:ph type="dt" sz="half" idx="10"/>
          </p:nvPr>
        </p:nvSpPr>
        <p:spPr>
          <a:xfrm>
            <a:off x="0" y="6553200"/>
            <a:ext cx="1731963" cy="268288"/>
          </a:xfrm>
        </p:spPr>
        <p:txBody>
          <a:bodyPr/>
          <a:lstStyle/>
          <a:p>
            <a:pPr>
              <a:defRPr/>
            </a:pPr>
            <a:r>
              <a:rPr lang="en-US" dirty="0" smtClean="0"/>
              <a:t>12 Mar 2015</a:t>
            </a:r>
            <a:endParaRPr lang="en-US" dirty="0"/>
          </a:p>
        </p:txBody>
      </p:sp>
    </p:spTree>
    <p:extLst>
      <p:ext uri="{BB962C8B-B14F-4D97-AF65-F5344CB8AC3E}">
        <p14:creationId xmlns:p14="http://schemas.microsoft.com/office/powerpoint/2010/main" val="232783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Examples of Terminology Differences</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800" u="sng" dirty="0" smtClean="0"/>
              <a:t>service</a:t>
            </a:r>
            <a:r>
              <a:rPr lang="en-US" sz="1800" dirty="0" smtClean="0"/>
              <a:t> (RASDS </a:t>
            </a:r>
            <a:r>
              <a:rPr lang="en-US" sz="1800" u="sng" dirty="0" smtClean="0">
                <a:solidFill>
                  <a:srgbClr val="FF0000"/>
                </a:solidFill>
              </a:rPr>
              <a:t>311.0-M-1</a:t>
            </a:r>
            <a:r>
              <a:rPr lang="en-US" sz="1800" dirty="0" smtClean="0"/>
              <a:t>)</a:t>
            </a:r>
          </a:p>
          <a:p>
            <a:pPr marL="346075" lvl="1" indent="0">
              <a:buNone/>
            </a:pPr>
            <a:r>
              <a:rPr lang="en-US" sz="1800" dirty="0" smtClean="0"/>
              <a:t>A service is a </a:t>
            </a:r>
            <a:r>
              <a:rPr lang="en-US" sz="1800" u="sng" dirty="0" smtClean="0"/>
              <a:t>provision of an interface </a:t>
            </a:r>
            <a:r>
              <a:rPr lang="en-US" sz="1800" dirty="0" smtClean="0"/>
              <a:t>of an object to support actions of another object. </a:t>
            </a:r>
          </a:p>
          <a:p>
            <a:pPr marL="346075" lvl="1" indent="0">
              <a:buNone/>
            </a:pPr>
            <a:endParaRPr lang="en-US" sz="1800" dirty="0" smtClean="0"/>
          </a:p>
          <a:p>
            <a:pPr marL="346075" lvl="1" indent="0">
              <a:buNone/>
            </a:pPr>
            <a:r>
              <a:rPr lang="en-US" sz="1800" u="sng" dirty="0" smtClean="0"/>
              <a:t>service user/provider </a:t>
            </a:r>
            <a:r>
              <a:rPr lang="en-US" sz="1800" dirty="0" smtClean="0"/>
              <a:t>(SLE Ref Model </a:t>
            </a:r>
            <a:r>
              <a:rPr lang="en-US" sz="1800" u="sng" dirty="0" smtClean="0">
                <a:solidFill>
                  <a:srgbClr val="FF0000"/>
                </a:solidFill>
              </a:rPr>
              <a:t>910.4-B-2</a:t>
            </a:r>
            <a:r>
              <a:rPr lang="en-US" sz="1800" dirty="0" smtClean="0"/>
              <a:t>)</a:t>
            </a:r>
          </a:p>
          <a:p>
            <a:pPr marL="346075" lvl="1" indent="0">
              <a:buNone/>
            </a:pPr>
            <a:r>
              <a:rPr lang="en-US" sz="1800" dirty="0" smtClean="0"/>
              <a:t>An entity that </a:t>
            </a:r>
            <a:r>
              <a:rPr lang="en-US" sz="1800" u="sng" dirty="0" smtClean="0"/>
              <a:t>offers a service to another by means of one or more of its ports </a:t>
            </a:r>
            <a:r>
              <a:rPr lang="en-US" sz="1800" dirty="0" smtClean="0"/>
              <a:t>is called a service provider (provider). The other entity is called a service user (user). An entity may be a provider of some services and a user of others. </a:t>
            </a:r>
            <a:endParaRPr lang="en-US" sz="1800" dirty="0" smtClean="0">
              <a:effectLst/>
            </a:endParaRPr>
          </a:p>
          <a:p>
            <a:pPr marL="346075" lvl="1" indent="0">
              <a:buNone/>
            </a:pPr>
            <a:endParaRPr lang="en-US" sz="1800" dirty="0" smtClean="0"/>
          </a:p>
          <a:p>
            <a:pPr marL="346075" lvl="1" indent="0">
              <a:buNone/>
            </a:pPr>
            <a:r>
              <a:rPr lang="en-US" sz="1800" u="sng" dirty="0" smtClean="0"/>
              <a:t>service </a:t>
            </a:r>
            <a:r>
              <a:rPr lang="en-US" sz="1800" dirty="0" smtClean="0"/>
              <a:t>(SM&amp;C MORM </a:t>
            </a:r>
            <a:r>
              <a:rPr lang="en-US" sz="1800" u="sng" dirty="0" smtClean="0">
                <a:solidFill>
                  <a:srgbClr val="FF0000"/>
                </a:solidFill>
              </a:rPr>
              <a:t>520.1</a:t>
            </a:r>
            <a:r>
              <a:rPr lang="en-US" sz="1800" u="sng" dirty="0">
                <a:solidFill>
                  <a:srgbClr val="FF0000"/>
                </a:solidFill>
              </a:rPr>
              <a:t>-M-</a:t>
            </a:r>
            <a:r>
              <a:rPr lang="en-US" sz="1800" u="sng" dirty="0" smtClean="0">
                <a:solidFill>
                  <a:srgbClr val="FF0000"/>
                </a:solidFill>
              </a:rPr>
              <a:t>1</a:t>
            </a:r>
            <a:r>
              <a:rPr lang="en-US" sz="1800" dirty="0" smtClean="0"/>
              <a:t>)</a:t>
            </a:r>
            <a:endParaRPr lang="en-US" sz="1800" dirty="0"/>
          </a:p>
          <a:p>
            <a:pPr marL="346075" lvl="1" indent="0">
              <a:buNone/>
            </a:pPr>
            <a:r>
              <a:rPr lang="en-US" sz="1800" dirty="0"/>
              <a:t>A</a:t>
            </a:r>
            <a:r>
              <a:rPr lang="en-US" sz="1800" dirty="0" smtClean="0"/>
              <a:t> </a:t>
            </a:r>
            <a:r>
              <a:rPr lang="en-US" sz="1800" dirty="0"/>
              <a:t>set of capabilities that a </a:t>
            </a:r>
            <a:r>
              <a:rPr lang="en-US" sz="1800" u="sng" dirty="0"/>
              <a:t>component provides to another component via an interface</a:t>
            </a:r>
            <a:r>
              <a:rPr lang="en-US" sz="1800" dirty="0"/>
              <a:t>. A Service is defined in terms of the set of operations that can be invoked and performed through the Service Interface. Service specifications define the capabilities, </a:t>
            </a:r>
            <a:r>
              <a:rPr lang="en-US" sz="1800" dirty="0" err="1"/>
              <a:t>behaviour</a:t>
            </a:r>
            <a:r>
              <a:rPr lang="en-US" sz="1800" dirty="0"/>
              <a:t> and external interfaces, but do not define the implementation</a:t>
            </a:r>
            <a:r>
              <a:rPr lang="en-US" sz="1800" dirty="0" smtClean="0"/>
              <a:t>.</a:t>
            </a:r>
          </a:p>
          <a:p>
            <a:pPr marL="346075" lvl="1" indent="0">
              <a:buNone/>
            </a:pPr>
            <a:endParaRPr lang="en-US" sz="1800" dirty="0"/>
          </a:p>
          <a:p>
            <a:pPr marL="346075" lvl="1" indent="0">
              <a:buNone/>
            </a:pPr>
            <a:r>
              <a:rPr lang="en-US" sz="1800" u="sng" dirty="0" smtClean="0"/>
              <a:t>service</a:t>
            </a:r>
            <a:r>
              <a:rPr lang="en-US" sz="1800" dirty="0" smtClean="0"/>
              <a:t> </a:t>
            </a:r>
            <a:r>
              <a:rPr lang="en-US" sz="1800" u="sng" dirty="0" smtClean="0"/>
              <a:t>(</a:t>
            </a:r>
            <a:r>
              <a:rPr lang="en-US" sz="1800" dirty="0"/>
              <a:t>TM SCC </a:t>
            </a:r>
            <a:r>
              <a:rPr lang="en-US" sz="1800" dirty="0">
                <a:hlinkClick r:id="rId2"/>
              </a:rPr>
              <a:t>131.0-B-</a:t>
            </a:r>
            <a:r>
              <a:rPr lang="en-US" sz="1800" dirty="0" smtClean="0">
                <a:hlinkClick r:id="rId2"/>
              </a:rPr>
              <a:t>2</a:t>
            </a:r>
            <a:r>
              <a:rPr lang="en-US" sz="1800" dirty="0"/>
              <a:t>; </a:t>
            </a:r>
            <a:r>
              <a:rPr lang="en-US" sz="1800" dirty="0" smtClean="0"/>
              <a:t>TM SDLP </a:t>
            </a:r>
            <a:r>
              <a:rPr lang="en-US" sz="1800" dirty="0" smtClean="0">
                <a:hlinkClick r:id="rId3"/>
              </a:rPr>
              <a:t>132.0</a:t>
            </a:r>
            <a:r>
              <a:rPr lang="en-US" sz="1800" dirty="0">
                <a:hlinkClick r:id="rId3"/>
              </a:rPr>
              <a:t>-B-</a:t>
            </a:r>
            <a:r>
              <a:rPr lang="en-US" sz="1800" dirty="0" smtClean="0">
                <a:hlinkClick r:id="rId3"/>
              </a:rPr>
              <a:t>1</a:t>
            </a:r>
            <a:r>
              <a:rPr lang="en-US" sz="1800" dirty="0"/>
              <a:t>; </a:t>
            </a:r>
            <a:r>
              <a:rPr lang="en-US" sz="1800" dirty="0" smtClean="0"/>
              <a:t>TC </a:t>
            </a:r>
            <a:r>
              <a:rPr lang="en-US" sz="1800" dirty="0"/>
              <a:t>SCC </a:t>
            </a:r>
            <a:r>
              <a:rPr lang="en-US" sz="1800" dirty="0" smtClean="0">
                <a:hlinkClick r:id="rId4"/>
              </a:rPr>
              <a:t>231.0</a:t>
            </a:r>
            <a:r>
              <a:rPr lang="en-US" sz="1800" dirty="0">
                <a:hlinkClick r:id="rId4"/>
              </a:rPr>
              <a:t>-B-</a:t>
            </a:r>
            <a:r>
              <a:rPr lang="en-US" sz="1800" dirty="0" smtClean="0">
                <a:hlinkClick r:id="rId4"/>
              </a:rPr>
              <a:t>2</a:t>
            </a:r>
            <a:r>
              <a:rPr lang="en-US" sz="1800" dirty="0"/>
              <a:t>; </a:t>
            </a:r>
            <a:r>
              <a:rPr lang="en-US" sz="1800" dirty="0" smtClean="0"/>
              <a:t>TC SDLP </a:t>
            </a:r>
            <a:r>
              <a:rPr lang="en-US" sz="1800" dirty="0" smtClean="0">
                <a:hlinkClick r:id="rId5"/>
              </a:rPr>
              <a:t>232.0</a:t>
            </a:r>
            <a:r>
              <a:rPr lang="en-US" sz="1800" dirty="0">
                <a:hlinkClick r:id="rId5"/>
              </a:rPr>
              <a:t>-B-2</a:t>
            </a:r>
            <a:r>
              <a:rPr lang="en-US" sz="1800" dirty="0"/>
              <a:t>)</a:t>
            </a:r>
            <a:endParaRPr lang="en-US" sz="1800" u="sng" dirty="0" smtClean="0"/>
          </a:p>
          <a:p>
            <a:pPr marL="346075" lvl="1" indent="0">
              <a:buNone/>
            </a:pPr>
            <a:r>
              <a:rPr lang="en-US" sz="1800" dirty="0" smtClean="0"/>
              <a:t>A capability provided to an entity (defined by reference to ISO 7498-1).</a:t>
            </a:r>
            <a:endParaRPr lang="en-US" sz="1800" dirty="0"/>
          </a:p>
          <a:p>
            <a:pPr marL="346075" lvl="1" indent="0">
              <a:buNone/>
            </a:pPr>
            <a:endParaRPr lang="en-US" sz="1800" dirty="0" smtClean="0"/>
          </a:p>
          <a:p>
            <a:pPr marL="346075" lvl="1" indent="0">
              <a:buNone/>
            </a:pPr>
            <a:endParaRPr lang="en-US" sz="1800" dirty="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42504121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smtClean="0"/>
              <a:t>Sketch of “Service” </a:t>
            </a:r>
            <a:r>
              <a:rPr lang="en-US" dirty="0"/>
              <a:t>ontology</a:t>
            </a:r>
          </a:p>
        </p:txBody>
      </p:sp>
      <p:sp>
        <p:nvSpPr>
          <p:cNvPr id="6" name="Rectangle 5"/>
          <p:cNvSpPr/>
          <p:nvPr/>
        </p:nvSpPr>
        <p:spPr>
          <a:xfrm>
            <a:off x="152400" y="1066800"/>
            <a:ext cx="2438400" cy="3170099"/>
          </a:xfrm>
          <a:prstGeom prst="rect">
            <a:avLst/>
          </a:prstGeom>
        </p:spPr>
        <p:txBody>
          <a:bodyPr wrap="square">
            <a:spAutoFit/>
          </a:bodyPr>
          <a:lstStyle/>
          <a:p>
            <a:r>
              <a:rPr lang="en-US" sz="1000" dirty="0" smtClean="0"/>
              <a:t>RASDS: </a:t>
            </a:r>
            <a:r>
              <a:rPr lang="en-US" sz="1000" dirty="0"/>
              <a:t>A service is a </a:t>
            </a:r>
            <a:r>
              <a:rPr lang="en-US" sz="1000" u="sng" dirty="0"/>
              <a:t>provision of an interface </a:t>
            </a:r>
            <a:r>
              <a:rPr lang="en-US" sz="1000" dirty="0"/>
              <a:t>of an object to support actions of another </a:t>
            </a:r>
            <a:r>
              <a:rPr lang="en-US" sz="1000" dirty="0" smtClean="0"/>
              <a:t>object.</a:t>
            </a:r>
          </a:p>
          <a:p>
            <a:endParaRPr lang="en-US" sz="1000" dirty="0"/>
          </a:p>
          <a:p>
            <a:r>
              <a:rPr lang="en-US" sz="1000" dirty="0" smtClean="0"/>
              <a:t>SLE: </a:t>
            </a:r>
            <a:r>
              <a:rPr lang="en-US" sz="1000" dirty="0"/>
              <a:t>An entity that </a:t>
            </a:r>
            <a:r>
              <a:rPr lang="en-US" sz="1000" u="sng" dirty="0"/>
              <a:t>offers a service to another by means of one or more of its ports </a:t>
            </a:r>
            <a:r>
              <a:rPr lang="en-US" sz="1000" dirty="0"/>
              <a:t>is called a service provider (provider). The other entity is called a service user (user). An entity may be a provider of some services and a user of others. </a:t>
            </a:r>
          </a:p>
          <a:p>
            <a:endParaRPr lang="en-US" sz="1000" dirty="0" smtClean="0"/>
          </a:p>
          <a:p>
            <a:r>
              <a:rPr lang="en-US" sz="1000" dirty="0" smtClean="0"/>
              <a:t>Discussion: The SLE service is a specialization of RASDS service.  The SLE entity looks like a specialization of RASDS object, but the SLE entity appears to be an enterprise viewpoint object </a:t>
            </a:r>
            <a:r>
              <a:rPr lang="en-US" sz="1000" dirty="0"/>
              <a:t>r</a:t>
            </a:r>
            <a:r>
              <a:rPr lang="en-US" sz="1000" dirty="0" smtClean="0"/>
              <a:t>elated to organization rather than a system object.</a:t>
            </a:r>
            <a:endParaRPr lang="en-US" sz="1000" dirty="0"/>
          </a:p>
        </p:txBody>
      </p:sp>
      <p:sp>
        <p:nvSpPr>
          <p:cNvPr id="3" name="Date Placeholder 2"/>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pic>
        <p:nvPicPr>
          <p:cNvPr id="7" name="Content Placeholder 4" descr="RASDS SLE Service Extension.pdf"/>
          <p:cNvPicPr>
            <a:picLocks noChangeAspect="1"/>
          </p:cNvPicPr>
          <p:nvPr/>
        </p:nvPicPr>
        <p:blipFill rotWithShape="1">
          <a:blip r:embed="rId2">
            <a:extLst>
              <a:ext uri="{28A0092B-C50C-407E-A947-70E740481C1C}">
                <a14:useLocalDpi xmlns:a14="http://schemas.microsoft.com/office/drawing/2010/main" val="0"/>
              </a:ext>
            </a:extLst>
          </a:blip>
          <a:srcRect l="-213" r="819"/>
          <a:stretch/>
        </p:blipFill>
        <p:spPr>
          <a:xfrm>
            <a:off x="2676715" y="1066801"/>
            <a:ext cx="6443166" cy="4267199"/>
          </a:xfrm>
          <a:prstGeom prst="rect">
            <a:avLst/>
          </a:prstGeom>
        </p:spPr>
      </p:pic>
    </p:spTree>
    <p:extLst>
      <p:ext uri="{BB962C8B-B14F-4D97-AF65-F5344CB8AC3E}">
        <p14:creationId xmlns:p14="http://schemas.microsoft.com/office/powerpoint/2010/main" val="6980003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2000" u="sng" dirty="0" smtClean="0"/>
              <a:t>action</a:t>
            </a:r>
            <a:r>
              <a:rPr lang="en-US" sz="2000" dirty="0" smtClean="0"/>
              <a:t> (RASDS </a:t>
            </a:r>
            <a:r>
              <a:rPr lang="en-US" sz="2000" u="sng" dirty="0" smtClean="0">
                <a:solidFill>
                  <a:srgbClr val="FF0000"/>
                </a:solidFill>
              </a:rPr>
              <a:t>311.0-M-1</a:t>
            </a:r>
            <a:r>
              <a:rPr lang="en-US" sz="2000" dirty="0" smtClean="0"/>
              <a:t>)</a:t>
            </a:r>
          </a:p>
          <a:p>
            <a:pPr marL="346075" lvl="1" indent="0">
              <a:buNone/>
            </a:pPr>
            <a:r>
              <a:rPr lang="en-US" sz="2000" dirty="0" smtClean="0"/>
              <a:t>An </a:t>
            </a:r>
            <a:r>
              <a:rPr lang="en-US" sz="2000" u="sng" dirty="0" smtClean="0"/>
              <a:t>action is something that happens within an object</a:t>
            </a:r>
            <a:r>
              <a:rPr lang="en-US" sz="2000" dirty="0" smtClean="0"/>
              <a:t>, either with or without participation of another object. An interaction is an action performed by an object with participation of another object or with its environment. </a:t>
            </a:r>
          </a:p>
          <a:p>
            <a:pPr marL="346075" lvl="1" indent="0">
              <a:buNone/>
            </a:pPr>
            <a:endParaRPr lang="en-US" sz="2000" u="sng" dirty="0" smtClean="0"/>
          </a:p>
          <a:p>
            <a:pPr marL="346075" lvl="1" indent="0">
              <a:buNone/>
            </a:pPr>
            <a:r>
              <a:rPr lang="en-US" sz="2000" u="sng" dirty="0" smtClean="0"/>
              <a:t>action</a:t>
            </a:r>
            <a:r>
              <a:rPr lang="en-US" sz="2000" dirty="0" smtClean="0"/>
              <a:t> (SM&amp;C </a:t>
            </a:r>
            <a:r>
              <a:rPr lang="en-US" sz="2000" dirty="0" smtClean="0">
                <a:hlinkClick r:id="rId2"/>
              </a:rPr>
              <a:t>520.0‑G‑3</a:t>
            </a:r>
            <a:r>
              <a:rPr lang="en-US" sz="2000" dirty="0"/>
              <a:t>)</a:t>
            </a:r>
            <a:endParaRPr lang="en-US" sz="2000" dirty="0" smtClean="0"/>
          </a:p>
          <a:p>
            <a:pPr marL="346075" lvl="1" indent="0">
              <a:buNone/>
            </a:pPr>
            <a:r>
              <a:rPr lang="en-US" sz="2000" dirty="0" smtClean="0"/>
              <a:t>An </a:t>
            </a:r>
            <a:r>
              <a:rPr lang="en-US" sz="2000" u="sng" dirty="0" smtClean="0"/>
              <a:t>atomic (non-interruptible) control directive of mission operations </a:t>
            </a:r>
            <a:r>
              <a:rPr lang="en-US" sz="2000" dirty="0" smtClean="0"/>
              <a:t>(equivalent to a </a:t>
            </a:r>
            <a:r>
              <a:rPr lang="en-US" sz="2000" dirty="0" err="1" smtClean="0"/>
              <a:t>telecommand</a:t>
            </a:r>
            <a:r>
              <a:rPr lang="en-US" sz="2000" dirty="0" smtClean="0"/>
              <a:t> or ground-segment directive) that can be initiated by manual or automatic control sources, via the M&amp;C service. An action may have </a:t>
            </a:r>
            <a:r>
              <a:rPr lang="en-US" sz="2000" dirty="0" smtClean="0">
                <a:hlinkClick r:id="rId3"/>
              </a:rPr>
              <a:t>arguments</a:t>
            </a:r>
            <a:r>
              <a:rPr lang="en-US" sz="2000" dirty="0" smtClean="0"/>
              <a:t> and its evolving status can be observed. An action can typically apply pre- and post-execution checks. </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153094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Sketch of “Action” ontology</a:t>
            </a:r>
            <a:endParaRPr lang="en-US" dirty="0"/>
          </a:p>
        </p:txBody>
      </p:sp>
      <p:sp>
        <p:nvSpPr>
          <p:cNvPr id="6" name="Rectangle 5"/>
          <p:cNvSpPr/>
          <p:nvPr/>
        </p:nvSpPr>
        <p:spPr>
          <a:xfrm>
            <a:off x="457200" y="990600"/>
            <a:ext cx="2438400" cy="4862870"/>
          </a:xfrm>
          <a:prstGeom prst="rect">
            <a:avLst/>
          </a:prstGeom>
        </p:spPr>
        <p:txBody>
          <a:bodyPr wrap="square">
            <a:spAutoFit/>
          </a:bodyPr>
          <a:lstStyle/>
          <a:p>
            <a:r>
              <a:rPr lang="en-US" sz="1000" dirty="0" smtClean="0"/>
              <a:t>RASDS: An </a:t>
            </a:r>
            <a:r>
              <a:rPr lang="en-US" sz="1000" u="sng" dirty="0"/>
              <a:t>action is something that happens within an object</a:t>
            </a:r>
            <a:r>
              <a:rPr lang="en-US" sz="1000" dirty="0"/>
              <a:t>, either with or without participation of another object. An interaction is an action performed by an </a:t>
            </a:r>
            <a:r>
              <a:rPr lang="en-US" sz="1000" dirty="0" smtClean="0"/>
              <a:t>object.</a:t>
            </a:r>
          </a:p>
          <a:p>
            <a:endParaRPr lang="en-US" sz="1000" dirty="0" smtClean="0"/>
          </a:p>
          <a:p>
            <a:pPr marL="0" lvl="1"/>
            <a:r>
              <a:rPr lang="en-US" sz="1000" dirty="0" smtClean="0"/>
              <a:t>MOSC: </a:t>
            </a:r>
            <a:r>
              <a:rPr lang="en-US" sz="1000" dirty="0"/>
              <a:t>An </a:t>
            </a:r>
            <a:r>
              <a:rPr lang="en-US" sz="1000" u="sng" dirty="0"/>
              <a:t>atomic (non-interruptible) control directive of mission operations </a:t>
            </a:r>
            <a:r>
              <a:rPr lang="en-US" sz="1000" dirty="0"/>
              <a:t>(equivalent to a </a:t>
            </a:r>
            <a:r>
              <a:rPr lang="en-US" sz="1000" dirty="0" err="1"/>
              <a:t>telecommand</a:t>
            </a:r>
            <a:r>
              <a:rPr lang="en-US" sz="1000" dirty="0"/>
              <a:t> or ground-segment directive) </a:t>
            </a:r>
            <a:r>
              <a:rPr lang="en-US" sz="1000" dirty="0" smtClean="0"/>
              <a:t>that can be initiated … via </a:t>
            </a:r>
            <a:r>
              <a:rPr lang="en-US" sz="1000" dirty="0"/>
              <a:t>the M&amp;C service. An action may have </a:t>
            </a:r>
            <a:r>
              <a:rPr lang="en-US" sz="1000" dirty="0">
                <a:hlinkClick r:id="rId2"/>
              </a:rPr>
              <a:t>arguments</a:t>
            </a:r>
            <a:r>
              <a:rPr lang="en-US" sz="1000" dirty="0"/>
              <a:t> </a:t>
            </a:r>
            <a:r>
              <a:rPr lang="en-US" sz="1000" dirty="0" smtClean="0"/>
              <a:t>…. </a:t>
            </a:r>
            <a:r>
              <a:rPr lang="en-US" sz="1000" dirty="0"/>
              <a:t>An action can typically apply pre- and post-execution checks. </a:t>
            </a:r>
          </a:p>
          <a:p>
            <a:endParaRPr lang="en-US" sz="1000" dirty="0" smtClean="0"/>
          </a:p>
          <a:p>
            <a:r>
              <a:rPr lang="en-US" sz="1000" dirty="0" smtClean="0"/>
              <a:t>Discussion: The MOSC MCS appears to be a specialization of RASDS service.  The action looks like a specialization of RASDS action, but “action” in MOSC appears to be more like a generalized directive that can be specialized.  MOSC does define service interface but that does not appear in this “action” definition.</a:t>
            </a:r>
          </a:p>
          <a:p>
            <a:endParaRPr lang="en-US" sz="1000" dirty="0"/>
          </a:p>
          <a:p>
            <a:r>
              <a:rPr lang="en-US" sz="1000" dirty="0" smtClean="0">
                <a:solidFill>
                  <a:srgbClr val="FF0000"/>
                </a:solidFill>
              </a:rPr>
              <a:t>NOTE: The MOSC part of this diagram should show “</a:t>
            </a:r>
            <a:r>
              <a:rPr lang="en-US" sz="1000" dirty="0">
                <a:solidFill>
                  <a:srgbClr val="FF0000"/>
                </a:solidFill>
              </a:rPr>
              <a:t>C</a:t>
            </a:r>
            <a:r>
              <a:rPr lang="en-US" sz="1000" dirty="0" smtClean="0">
                <a:solidFill>
                  <a:srgbClr val="FF0000"/>
                </a:solidFill>
              </a:rPr>
              <a:t>ontrol Directive” instead of “Action”.  We think Action is a specialization of Control Directive.  </a:t>
            </a:r>
            <a:endParaRPr lang="en-US" sz="1000" dirty="0">
              <a:solidFill>
                <a:srgbClr val="FF0000"/>
              </a:solidFill>
            </a:endParaRPr>
          </a:p>
        </p:txBody>
      </p:sp>
      <p:pic>
        <p:nvPicPr>
          <p:cNvPr id="921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10" t="9419" r="27202" b="12416"/>
          <a:stretch/>
        </p:blipFill>
        <p:spPr bwMode="auto">
          <a:xfrm>
            <a:off x="3124200" y="934773"/>
            <a:ext cx="5570290" cy="536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314517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a:t> </a:t>
            </a:r>
            <a:r>
              <a:rPr lang="en-US" dirty="0" smtClean="0"/>
              <a:t>   Examples </a:t>
            </a:r>
            <a:r>
              <a:rPr lang="en-US" dirty="0"/>
              <a:t>of Terminology Differences, </a:t>
            </a:r>
            <a:r>
              <a:rPr lang="en-US" dirty="0" err="1"/>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800" u="sng" dirty="0" smtClean="0"/>
              <a:t>application</a:t>
            </a:r>
            <a:r>
              <a:rPr lang="en-US" sz="1800" dirty="0" smtClean="0"/>
              <a:t> (</a:t>
            </a:r>
            <a:r>
              <a:rPr lang="en-US" sz="1800" dirty="0"/>
              <a:t>RASDS </a:t>
            </a:r>
            <a:r>
              <a:rPr lang="en-US" sz="1800" u="sng" dirty="0">
                <a:solidFill>
                  <a:srgbClr val="FF0000"/>
                </a:solidFill>
              </a:rPr>
              <a:t>311.0-M-1</a:t>
            </a:r>
            <a:r>
              <a:rPr lang="en-US" sz="1800" u="sng" dirty="0" smtClean="0"/>
              <a:t>)</a:t>
            </a:r>
          </a:p>
          <a:p>
            <a:pPr marL="346075" lvl="1" indent="0">
              <a:buNone/>
            </a:pPr>
            <a:r>
              <a:rPr lang="en-US" sz="1800" u="sng" dirty="0" smtClean="0"/>
              <a:t>Applications</a:t>
            </a:r>
            <a:r>
              <a:rPr lang="en-US" sz="1800" dirty="0" smtClean="0"/>
              <a:t> </a:t>
            </a:r>
            <a:r>
              <a:rPr lang="en-US" sz="1800" dirty="0"/>
              <a:t>(software Engineering Objects) </a:t>
            </a:r>
            <a:r>
              <a:rPr lang="en-US" sz="1800" dirty="0" smtClean="0"/>
              <a:t>use Communications </a:t>
            </a:r>
            <a:r>
              <a:rPr lang="en-US" sz="1800" dirty="0"/>
              <a:t>protocols </a:t>
            </a:r>
            <a:r>
              <a:rPr lang="en-US" sz="1800" dirty="0" smtClean="0"/>
              <a:t>to transfer </a:t>
            </a:r>
            <a:r>
              <a:rPr lang="en-US" sz="1800" dirty="0"/>
              <a:t>Information among themselves. These protocols are defined by Standards.</a:t>
            </a:r>
            <a:endParaRPr lang="en-US" sz="1800" dirty="0" smtClean="0"/>
          </a:p>
          <a:p>
            <a:pPr marL="346075" lvl="1" indent="0">
              <a:buNone/>
            </a:pPr>
            <a:endParaRPr lang="en-US" sz="1800" u="sng" dirty="0"/>
          </a:p>
          <a:p>
            <a:pPr marL="346075" lvl="1" indent="0">
              <a:buNone/>
            </a:pPr>
            <a:r>
              <a:rPr lang="en-US" sz="1800" u="sng" dirty="0" smtClean="0"/>
              <a:t>application</a:t>
            </a:r>
            <a:r>
              <a:rPr lang="en-US" sz="1800" dirty="0" smtClean="0"/>
              <a:t> (SLE, IP for Transfer Services, </a:t>
            </a:r>
            <a:r>
              <a:rPr lang="en-US" sz="1800" dirty="0" smtClean="0">
                <a:hlinkClick r:id="rId2"/>
              </a:rPr>
              <a:t>913.1‑B‑1</a:t>
            </a:r>
            <a:r>
              <a:rPr lang="en-US" sz="1800" dirty="0" smtClean="0"/>
              <a:t>)</a:t>
            </a:r>
          </a:p>
          <a:p>
            <a:pPr marL="346075" lvl="1" indent="0">
              <a:buNone/>
            </a:pPr>
            <a:r>
              <a:rPr lang="en-US" sz="1800" dirty="0" smtClean="0"/>
              <a:t>A </a:t>
            </a:r>
            <a:r>
              <a:rPr lang="en-US" sz="1800" u="sng" dirty="0" smtClean="0"/>
              <a:t>software entity </a:t>
            </a:r>
            <a:r>
              <a:rPr lang="en-US" sz="1800" dirty="0" smtClean="0"/>
              <a:t>in an SLE user system or an SLE provider system that makes use of the ISP1 protocol, as distinguished from the software implementing the protocol layers defined in this Recommended Standard. The application is considered to implement the ‘higher layers’ defined in the architectural model in section 2. </a:t>
            </a:r>
          </a:p>
          <a:p>
            <a:pPr marL="346075" lvl="1" indent="0">
              <a:buNone/>
            </a:pPr>
            <a:endParaRPr lang="en-US" sz="1800" dirty="0" smtClean="0"/>
          </a:p>
          <a:p>
            <a:pPr marL="346075" lvl="1" indent="0">
              <a:buNone/>
            </a:pPr>
            <a:r>
              <a:rPr lang="en-US" sz="1800" u="sng" dirty="0" smtClean="0"/>
              <a:t>application</a:t>
            </a:r>
            <a:r>
              <a:rPr lang="en-US" sz="1800" dirty="0" smtClean="0"/>
              <a:t> (AMS protocol, </a:t>
            </a:r>
            <a:r>
              <a:rPr lang="en-US" sz="1800" dirty="0" smtClean="0">
                <a:hlinkClick r:id="rId3"/>
              </a:rPr>
              <a:t>735.1‑B‑1</a:t>
            </a:r>
            <a:r>
              <a:rPr lang="en-US" sz="1800" dirty="0" smtClean="0"/>
              <a:t>)</a:t>
            </a:r>
          </a:p>
          <a:p>
            <a:pPr marL="346075" lvl="1" indent="0">
              <a:buNone/>
            </a:pPr>
            <a:r>
              <a:rPr lang="en-US" sz="1800" dirty="0" smtClean="0"/>
              <a:t>A data system implementation, typically taking the form of a set of </a:t>
            </a:r>
            <a:r>
              <a:rPr lang="en-US" sz="1800" u="sng" dirty="0" smtClean="0"/>
              <a:t>source code text files</a:t>
            </a:r>
            <a:r>
              <a:rPr lang="en-US" sz="1800" dirty="0" smtClean="0"/>
              <a:t>, that relies on AMS procedures to accomplish its purposes. Each application is identified by an </a:t>
            </a:r>
            <a:r>
              <a:rPr lang="en-US" sz="1800" i="1" dirty="0" smtClean="0"/>
              <a:t>application name</a:t>
            </a:r>
            <a:r>
              <a:rPr lang="en-US" sz="1800" dirty="0" smtClean="0"/>
              <a:t>. </a:t>
            </a:r>
          </a:p>
          <a:p>
            <a:pPr marL="346075" lvl="1" indent="0">
              <a:buNone/>
            </a:pPr>
            <a:endParaRPr lang="en-US" sz="1800" dirty="0" smtClean="0"/>
          </a:p>
          <a:p>
            <a:pPr marL="346075" lvl="1" indent="0">
              <a:buNone/>
            </a:pPr>
            <a:r>
              <a:rPr lang="en-US" sz="1800" u="sng" dirty="0" smtClean="0"/>
              <a:t>application</a:t>
            </a:r>
            <a:r>
              <a:rPr lang="en-US" sz="1800" dirty="0" smtClean="0"/>
              <a:t> (SOIS Time Access Service, </a:t>
            </a:r>
            <a:r>
              <a:rPr lang="en-US" sz="1800" dirty="0" smtClean="0">
                <a:hlinkClick r:id="rId4"/>
              </a:rPr>
              <a:t>872.0‑M‑1</a:t>
            </a:r>
            <a:r>
              <a:rPr lang="en-US" sz="1800" dirty="0" smtClean="0"/>
              <a:t>)</a:t>
            </a:r>
          </a:p>
          <a:p>
            <a:pPr marL="346075" lvl="1" indent="0">
              <a:buNone/>
            </a:pPr>
            <a:r>
              <a:rPr lang="en-US" sz="1800" u="sng" dirty="0" smtClean="0"/>
              <a:t>Component of the onboard software </a:t>
            </a:r>
            <a:r>
              <a:rPr lang="en-US" sz="1800" dirty="0" smtClean="0"/>
              <a:t>that makes use of the Time Access Service. </a:t>
            </a:r>
            <a:endParaRPr lang="en-US" sz="2000" dirty="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277509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Sketch of </a:t>
            </a:r>
            <a:r>
              <a:rPr lang="en-US" dirty="0" smtClean="0"/>
              <a:t>“Application” </a:t>
            </a:r>
            <a:r>
              <a:rPr lang="en-US" dirty="0"/>
              <a:t>ontology</a:t>
            </a:r>
          </a:p>
        </p:txBody>
      </p:sp>
      <p:pic>
        <p:nvPicPr>
          <p:cNvPr id="931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12" t="12722" r="18807" b="62202"/>
          <a:stretch/>
        </p:blipFill>
        <p:spPr bwMode="auto">
          <a:xfrm>
            <a:off x="228600" y="1212946"/>
            <a:ext cx="8687678" cy="206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3429000"/>
            <a:ext cx="8229600" cy="2697163"/>
          </a:xfrm>
        </p:spPr>
        <p:txBody>
          <a:bodyPr/>
          <a:lstStyle/>
          <a:p>
            <a:pPr marL="346075" lvl="1" indent="0">
              <a:buNone/>
            </a:pPr>
            <a:r>
              <a:rPr lang="en-US" sz="2000" dirty="0" smtClean="0"/>
              <a:t>Applications in AMS, SLE IP for Transfer Services, and SOIS – TAS are specializations of the general RASDS application concept.</a:t>
            </a:r>
            <a:endParaRPr lang="en-US" sz="2000" dirty="0"/>
          </a:p>
        </p:txBody>
      </p:sp>
      <p:sp>
        <p:nvSpPr>
          <p:cNvPr id="3" name="Date Placeholder 2"/>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332933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800" u="sng" dirty="0" smtClean="0"/>
              <a:t>information model</a:t>
            </a:r>
            <a:r>
              <a:rPr lang="en-US" sz="1800" dirty="0" smtClean="0"/>
              <a:t> (RASDS </a:t>
            </a:r>
            <a:r>
              <a:rPr lang="en-US" sz="1800" u="sng" dirty="0" smtClean="0">
                <a:solidFill>
                  <a:srgbClr val="FF0000"/>
                </a:solidFill>
              </a:rPr>
              <a:t>311.0-M-1</a:t>
            </a:r>
            <a:r>
              <a:rPr lang="en-US" sz="1800" dirty="0" smtClean="0"/>
              <a:t>)</a:t>
            </a:r>
          </a:p>
          <a:p>
            <a:pPr marL="346075" lvl="1" indent="0">
              <a:buNone/>
            </a:pPr>
            <a:r>
              <a:rPr lang="en-US" sz="1800" dirty="0"/>
              <a:t>Schema—An </a:t>
            </a:r>
            <a:r>
              <a:rPr lang="en-US" sz="1800" u="sng" dirty="0"/>
              <a:t>information model</a:t>
            </a:r>
            <a:r>
              <a:rPr lang="en-US" sz="1800" dirty="0"/>
              <a:t> defined in a document or a database. </a:t>
            </a:r>
            <a:endParaRPr lang="en-US" sz="1800" dirty="0" smtClean="0"/>
          </a:p>
          <a:p>
            <a:pPr marL="346075" lvl="1" indent="0">
              <a:buNone/>
            </a:pPr>
            <a:endParaRPr lang="en-US" sz="1800" u="sng" dirty="0" smtClean="0"/>
          </a:p>
          <a:p>
            <a:pPr marL="346075" lvl="1" indent="0">
              <a:buNone/>
            </a:pPr>
            <a:r>
              <a:rPr lang="en-US" sz="1800" u="sng" dirty="0"/>
              <a:t>information model</a:t>
            </a:r>
            <a:r>
              <a:rPr lang="en-US" sz="1800" dirty="0"/>
              <a:t> </a:t>
            </a:r>
            <a:r>
              <a:rPr lang="en-US" sz="1800" dirty="0" smtClean="0"/>
              <a:t>(</a:t>
            </a:r>
            <a:r>
              <a:rPr lang="en-US" sz="1800" dirty="0">
                <a:solidFill>
                  <a:schemeClr val="dk1"/>
                </a:solidFill>
              </a:rPr>
              <a:t>R</a:t>
            </a:r>
            <a:r>
              <a:rPr lang="en-US" sz="1800" dirty="0"/>
              <a:t>ASIM </a:t>
            </a:r>
            <a:r>
              <a:rPr lang="en-US" sz="1800" dirty="0">
                <a:hlinkClick r:id="rId2"/>
              </a:rPr>
              <a:t>312.0-G-1</a:t>
            </a:r>
            <a:r>
              <a:rPr lang="en-US" sz="1800" dirty="0" smtClean="0"/>
              <a:t>)</a:t>
            </a:r>
            <a:endParaRPr lang="en-US" sz="1800" dirty="0"/>
          </a:p>
          <a:p>
            <a:pPr marL="346075" lvl="1" indent="0">
              <a:buNone/>
            </a:pPr>
            <a:r>
              <a:rPr lang="en-US" sz="1800" dirty="0"/>
              <a:t>Each </a:t>
            </a:r>
            <a:r>
              <a:rPr lang="en-US" sz="1800" dirty="0" smtClean="0"/>
              <a:t>of the </a:t>
            </a:r>
            <a:r>
              <a:rPr lang="en-US" sz="1800" dirty="0"/>
              <a:t>mission-oriented application functions can be instantiated with a common set </a:t>
            </a:r>
            <a:r>
              <a:rPr lang="en-US" sz="1800" dirty="0" smtClean="0"/>
              <a:t>of information </a:t>
            </a:r>
            <a:r>
              <a:rPr lang="en-US" sz="1800" dirty="0"/>
              <a:t>services coupled with </a:t>
            </a:r>
            <a:r>
              <a:rPr lang="en-US" sz="1800" u="sng" dirty="0"/>
              <a:t>information models</a:t>
            </a:r>
            <a:r>
              <a:rPr lang="en-US" sz="1800" dirty="0"/>
              <a:t> for their local deployment. </a:t>
            </a:r>
            <a:r>
              <a:rPr lang="en-US" sz="1800" dirty="0" smtClean="0"/>
              <a:t>These models </a:t>
            </a:r>
            <a:r>
              <a:rPr lang="en-US" sz="1800" dirty="0"/>
              <a:t>dictate the structure, organization, and content of the information objects that </a:t>
            </a:r>
            <a:r>
              <a:rPr lang="en-US" sz="1800" dirty="0" smtClean="0"/>
              <a:t>flow between </a:t>
            </a:r>
            <a:r>
              <a:rPr lang="en-US" sz="1800" dirty="0"/>
              <a:t>the application functions.</a:t>
            </a:r>
            <a:endParaRPr lang="en-US" sz="1800" dirty="0" smtClean="0"/>
          </a:p>
          <a:p>
            <a:pPr marL="346075" lvl="1" indent="0">
              <a:buNone/>
            </a:pPr>
            <a:endParaRPr lang="en-US" sz="1800" u="sng" dirty="0"/>
          </a:p>
          <a:p>
            <a:pPr marL="346075" lvl="1" indent="0">
              <a:buNone/>
            </a:pPr>
            <a:r>
              <a:rPr lang="en-US" sz="1800" u="sng" dirty="0" smtClean="0"/>
              <a:t>data model</a:t>
            </a:r>
            <a:r>
              <a:rPr lang="en-US" sz="1800" dirty="0" smtClean="0"/>
              <a:t> (</a:t>
            </a:r>
            <a:r>
              <a:rPr lang="en-US" sz="1800" dirty="0"/>
              <a:t>RASDS </a:t>
            </a:r>
            <a:r>
              <a:rPr lang="en-US" sz="1800" u="sng" dirty="0">
                <a:solidFill>
                  <a:srgbClr val="FF0000"/>
                </a:solidFill>
              </a:rPr>
              <a:t>311.0-M-1</a:t>
            </a:r>
            <a:r>
              <a:rPr lang="en-US" sz="1800" dirty="0" smtClean="0"/>
              <a:t>)</a:t>
            </a:r>
            <a:endParaRPr lang="en-US" sz="1800" dirty="0"/>
          </a:p>
          <a:p>
            <a:pPr marL="346075" lvl="1" indent="0">
              <a:buNone/>
            </a:pPr>
            <a:r>
              <a:rPr lang="en-US" sz="1800" dirty="0"/>
              <a:t>A </a:t>
            </a:r>
            <a:r>
              <a:rPr lang="en-US" sz="1800" u="sng" dirty="0" smtClean="0"/>
              <a:t>data model</a:t>
            </a:r>
            <a:r>
              <a:rPr lang="en-US" sz="1800" dirty="0" smtClean="0"/>
              <a:t> </a:t>
            </a:r>
            <a:r>
              <a:rPr lang="en-US" sz="1800" dirty="0"/>
              <a:t>is the schema and structure definitions of information in a </a:t>
            </a:r>
            <a:r>
              <a:rPr lang="en-US" sz="1800" dirty="0" smtClean="0"/>
              <a:t>system.</a:t>
            </a:r>
            <a:endParaRPr lang="en-US" sz="1800" dirty="0"/>
          </a:p>
          <a:p>
            <a:pPr marL="346075" lvl="1" indent="0">
              <a:buNone/>
            </a:pPr>
            <a:endParaRPr lang="en-US" sz="1800" u="sng" dirty="0"/>
          </a:p>
          <a:p>
            <a:pPr marL="346075" lvl="1" indent="0">
              <a:buNone/>
            </a:pPr>
            <a:r>
              <a:rPr lang="en-US" sz="1800" u="sng" dirty="0"/>
              <a:t>data </a:t>
            </a:r>
            <a:r>
              <a:rPr lang="en-US" sz="1800" u="sng" dirty="0" smtClean="0"/>
              <a:t>model </a:t>
            </a:r>
            <a:r>
              <a:rPr lang="en-US" sz="1800" dirty="0" smtClean="0"/>
              <a:t>(</a:t>
            </a:r>
            <a:r>
              <a:rPr lang="en-US" sz="1800" dirty="0" smtClean="0">
                <a:solidFill>
                  <a:schemeClr val="dk1"/>
                </a:solidFill>
              </a:rPr>
              <a:t>R</a:t>
            </a:r>
            <a:r>
              <a:rPr lang="en-US" sz="1800" dirty="0" smtClean="0"/>
              <a:t>ASIM </a:t>
            </a:r>
            <a:r>
              <a:rPr lang="en-US" sz="1800" dirty="0">
                <a:hlinkClick r:id="rId2"/>
              </a:rPr>
              <a:t>312.0-G-1</a:t>
            </a:r>
            <a:r>
              <a:rPr lang="en-US" sz="1800" dirty="0"/>
              <a:t>)</a:t>
            </a:r>
          </a:p>
          <a:p>
            <a:pPr marL="346075" lvl="1" indent="0">
              <a:buNone/>
            </a:pPr>
            <a:r>
              <a:rPr lang="en-US" sz="1800" dirty="0"/>
              <a:t>The process of comparing data elements is made much easier if a single </a:t>
            </a:r>
            <a:r>
              <a:rPr lang="en-US" sz="1800" u="sng" dirty="0"/>
              <a:t>data model</a:t>
            </a:r>
            <a:r>
              <a:rPr lang="en-US" sz="1800" dirty="0"/>
              <a:t> (or </a:t>
            </a:r>
            <a:r>
              <a:rPr lang="en-US" sz="1800" dirty="0" err="1" smtClean="0"/>
              <a:t>metamodel</a:t>
            </a:r>
            <a:r>
              <a:rPr lang="en-US" sz="1800" dirty="0" smtClean="0"/>
              <a:t>) is </a:t>
            </a:r>
            <a:r>
              <a:rPr lang="en-US" sz="1800" dirty="0"/>
              <a:t>used to capture </a:t>
            </a:r>
            <a:r>
              <a:rPr lang="en-US" sz="1800" dirty="0" smtClean="0"/>
              <a:t>the domain </a:t>
            </a:r>
            <a:r>
              <a:rPr lang="en-US" sz="1800" u="sng" dirty="0"/>
              <a:t>data models</a:t>
            </a:r>
            <a:r>
              <a:rPr lang="en-US" sz="1800" dirty="0"/>
              <a:t>. It provides a standard notation, </a:t>
            </a:r>
            <a:r>
              <a:rPr lang="en-US" sz="1800" dirty="0" smtClean="0"/>
              <a:t>syntax, and </a:t>
            </a:r>
            <a:r>
              <a:rPr lang="en-US" sz="1800" dirty="0"/>
              <a:t>semantics so that data elements from two </a:t>
            </a:r>
            <a:r>
              <a:rPr lang="en-US" sz="1800" dirty="0" smtClean="0"/>
              <a:t>different domains </a:t>
            </a:r>
            <a:r>
              <a:rPr lang="en-US" sz="1800" dirty="0"/>
              <a:t>can be contrasted </a:t>
            </a:r>
            <a:r>
              <a:rPr lang="en-US" sz="1800" dirty="0" smtClean="0"/>
              <a:t>and compared.</a:t>
            </a:r>
          </a:p>
          <a:p>
            <a:pPr marL="346075" lvl="1" indent="0">
              <a:buNone/>
            </a:pPr>
            <a:r>
              <a:rPr lang="en-US" sz="1800" dirty="0" smtClean="0"/>
              <a:t>Examples </a:t>
            </a:r>
            <a:r>
              <a:rPr lang="en-US" sz="1800" dirty="0"/>
              <a:t>of </a:t>
            </a:r>
            <a:r>
              <a:rPr lang="en-US" sz="1800" u="sng" dirty="0"/>
              <a:t>data model</a:t>
            </a:r>
            <a:r>
              <a:rPr lang="en-US" sz="1800" dirty="0"/>
              <a:t>ing theory include the Entity-Relationship (E-R) Model, the </a:t>
            </a:r>
            <a:r>
              <a:rPr lang="en-US" sz="1800" dirty="0" smtClean="0"/>
              <a:t>UML, and </a:t>
            </a:r>
            <a:r>
              <a:rPr lang="en-US" sz="1800" dirty="0"/>
              <a:t>ontologies based on the Web Ontology Language (OWL).</a:t>
            </a:r>
            <a:endParaRPr lang="en-US" sz="18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12 Mar 2015</a:t>
            </a:r>
            <a:endParaRPr lang="en-US" dirty="0"/>
          </a:p>
        </p:txBody>
      </p:sp>
    </p:spTree>
    <p:extLst>
      <p:ext uri="{BB962C8B-B14F-4D97-AF65-F5344CB8AC3E}">
        <p14:creationId xmlns:p14="http://schemas.microsoft.com/office/powerpoint/2010/main" val="6564542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22486</TotalTime>
  <Pages>51</Pages>
  <Words>2919</Words>
  <Application>Microsoft Macintosh PowerPoint</Application>
  <PresentationFormat>Letter Paper (8.5x11 in)</PresentationFormat>
  <Paragraphs>217</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TMOD Presentations</vt:lpstr>
      <vt:lpstr>Bitmap Image</vt:lpstr>
      <vt:lpstr>PowerPoint Presentation</vt:lpstr>
      <vt:lpstr>Example Terminology Differences</vt:lpstr>
      <vt:lpstr>Examples of Terminology Differences</vt:lpstr>
      <vt:lpstr>A Sketch of “Service” ontology</vt:lpstr>
      <vt:lpstr>    Examples of Terminology Differences, contd</vt:lpstr>
      <vt:lpstr>A Sketch of “Action” ontology</vt:lpstr>
      <vt:lpstr>    Examples of Terminology Differences, contd</vt:lpstr>
      <vt:lpstr>A Sketch of “Application” ontology</vt:lpstr>
      <vt:lpstr>    Examples of Terminology Differences, contd</vt:lpstr>
      <vt:lpstr>    Examples of Terminology Differences, contd</vt:lpstr>
      <vt:lpstr>    Examples of Terminology Differences, contd</vt:lpstr>
      <vt:lpstr>      A Sketch of “Information and Data” ontology</vt:lpstr>
      <vt:lpstr>    Examples of Terminology Differences, contd</vt:lpstr>
      <vt:lpstr>    Examples of Terminology Differences, contd</vt:lpstr>
      <vt:lpstr>    Examples of Terminology Differences, contd</vt:lpstr>
      <vt:lpstr>    Examples of Terminology Differences, contd</vt:lpstr>
      <vt:lpstr>    Examples of Terminology Differences, contd</vt:lpstr>
    </vt:vector>
  </TitlesOfParts>
  <Manager/>
  <Company>NASA / JPL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Shames;Matthew Bennett</dc:creator>
  <cp:keywords/>
  <dc:description/>
  <cp:lastModifiedBy>Matthew Bennett</cp:lastModifiedBy>
  <cp:revision>120</cp:revision>
  <cp:lastPrinted>2001-11-29T04:39:41Z</cp:lastPrinted>
  <dcterms:created xsi:type="dcterms:W3CDTF">2009-09-30T14:54:45Z</dcterms:created>
  <dcterms:modified xsi:type="dcterms:W3CDTF">2015-03-13T01:18:26Z</dcterms:modified>
  <cp:category/>
</cp:coreProperties>
</file>