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71" r:id="rId3"/>
    <p:sldId id="258" r:id="rId4"/>
    <p:sldId id="272" r:id="rId5"/>
    <p:sldId id="268" r:id="rId6"/>
    <p:sldId id="264" r:id="rId7"/>
    <p:sldId id="273" r:id="rId8"/>
    <p:sldId id="269" r:id="rId9"/>
    <p:sldId id="274" r:id="rId10"/>
    <p:sldId id="259" r:id="rId11"/>
    <p:sldId id="276" r:id="rId12"/>
    <p:sldId id="275" r:id="rId13"/>
    <p:sldId id="261" r:id="rId14"/>
    <p:sldId id="260" r:id="rId15"/>
    <p:sldId id="257" r:id="rId16"/>
    <p:sldId id="262" r:id="rId17"/>
    <p:sldId id="263" r:id="rId18"/>
    <p:sldId id="265" r:id="rId19"/>
    <p:sldId id="26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4" autoAdjust="0"/>
    <p:restoredTop sz="75431" autoAdjust="0"/>
  </p:normalViewPr>
  <p:slideViewPr>
    <p:cSldViewPr snapToGrid="0">
      <p:cViewPr varScale="1">
        <p:scale>
          <a:sx n="67" d="100"/>
          <a:sy n="67" d="100"/>
        </p:scale>
        <p:origin x="36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BD7799-0ACC-4E7C-9E05-F1A0B61D6EE8}" type="datetimeFigureOut">
              <a:rPr lang="en-US" smtClean="0"/>
              <a:t>2/2/2015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8DFC2-4367-4983-AF7D-9302525C1B63}" type="slidenum">
              <a:rPr lang="en-US" smtClean="0"/>
              <a:t>‹#›</a:t>
            </a:fld>
            <a:endParaRPr lang="en-US"/>
          </a:p>
        </p:txBody>
      </p:sp>
    </p:spTree>
    <p:extLst>
      <p:ext uri="{BB962C8B-B14F-4D97-AF65-F5344CB8AC3E}">
        <p14:creationId xmlns:p14="http://schemas.microsoft.com/office/powerpoint/2010/main" val="3844884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D8DFC2-4367-4983-AF7D-9302525C1B63}" type="slidenum">
              <a:rPr lang="en-US" smtClean="0"/>
              <a:t>5</a:t>
            </a:fld>
            <a:endParaRPr lang="en-US"/>
          </a:p>
        </p:txBody>
      </p:sp>
    </p:spTree>
    <p:extLst>
      <p:ext uri="{BB962C8B-B14F-4D97-AF65-F5344CB8AC3E}">
        <p14:creationId xmlns:p14="http://schemas.microsoft.com/office/powerpoint/2010/main" val="135533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Sources:</a:t>
            </a:r>
          </a:p>
          <a:p>
            <a:r>
              <a:rPr lang="en-US" dirty="0" smtClean="0"/>
              <a:t>http://www.cloudcow.com/content/google-does-cloud-should-we-care</a:t>
            </a:r>
          </a:p>
          <a:p>
            <a:r>
              <a:rPr lang="en-US" dirty="0" smtClean="0"/>
              <a:t>https://lcolumbus.files.wordpress.com/2013/05/cloud-iaas.jpg</a:t>
            </a:r>
          </a:p>
          <a:p>
            <a:endParaRPr lang="en-US" dirty="0" smtClean="0"/>
          </a:p>
          <a:p>
            <a:r>
              <a:rPr lang="en-US" dirty="0" smtClean="0"/>
              <a:t>NASA Nebula Platform:</a:t>
            </a:r>
          </a:p>
          <a:p>
            <a:r>
              <a:rPr lang="en-US" dirty="0" smtClean="0"/>
              <a:t>http://www.nasa.gov/open/plan/nebula.html</a:t>
            </a:r>
          </a:p>
          <a:p>
            <a:r>
              <a:rPr lang="en-US" dirty="0" smtClean="0"/>
              <a:t>http://nebula.nasa.gov</a:t>
            </a:r>
          </a:p>
          <a:p>
            <a:endParaRPr lang="en-US" dirty="0"/>
          </a:p>
        </p:txBody>
      </p:sp>
      <p:sp>
        <p:nvSpPr>
          <p:cNvPr id="4" name="Slide Number Placeholder 3"/>
          <p:cNvSpPr>
            <a:spLocks noGrp="1"/>
          </p:cNvSpPr>
          <p:nvPr>
            <p:ph type="sldNum" sz="quarter" idx="10"/>
          </p:nvPr>
        </p:nvSpPr>
        <p:spPr/>
        <p:txBody>
          <a:bodyPr/>
          <a:lstStyle/>
          <a:p>
            <a:fld id="{C4D8DFC2-4367-4983-AF7D-9302525C1B63}" type="slidenum">
              <a:rPr lang="en-US" smtClean="0"/>
              <a:t>6</a:t>
            </a:fld>
            <a:endParaRPr lang="en-US"/>
          </a:p>
        </p:txBody>
      </p:sp>
    </p:spTree>
    <p:extLst>
      <p:ext uri="{BB962C8B-B14F-4D97-AF65-F5344CB8AC3E}">
        <p14:creationId xmlns:p14="http://schemas.microsoft.com/office/powerpoint/2010/main" val="3732508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D8DFC2-4367-4983-AF7D-9302525C1B63}" type="slidenum">
              <a:rPr lang="en-US" smtClean="0"/>
              <a:t>8</a:t>
            </a:fld>
            <a:endParaRPr lang="en-US"/>
          </a:p>
        </p:txBody>
      </p:sp>
    </p:spTree>
    <p:extLst>
      <p:ext uri="{BB962C8B-B14F-4D97-AF65-F5344CB8AC3E}">
        <p14:creationId xmlns:p14="http://schemas.microsoft.com/office/powerpoint/2010/main" val="2337109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2D8BB845-93FF-4BEB-A379-C77CD364D221}" type="datetime1">
              <a:rPr lang="en-US" smtClean="0"/>
              <a:t>2/2/2015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42DB9F-D06D-42CD-9632-12048D41E41B}" type="datetime1">
              <a:rPr lang="en-US" smtClean="0"/>
              <a:t>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68A6394-36B0-4927-996E-6C0D169A2EDD}" type="datetime1">
              <a:rPr lang="en-US" smtClean="0"/>
              <a:t>2/2/2015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7AC8CB-EA5F-43FB-AF2F-1BD3569C15F0}" type="datetime1">
              <a:rPr lang="en-US" smtClean="0"/>
              <a:t>2/2/2015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E9F256A-1DC5-4FBA-ABB2-2142E1206F14}" type="datetime1">
              <a:rPr lang="en-US" smtClean="0"/>
              <a:t>2/2/2015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47FEB06-A09B-48C4-BDBA-F95129B0E9A0}" type="datetime1">
              <a:rPr lang="en-US" smtClean="0"/>
              <a:t>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95F85EF-6BE1-4141-9D97-CCA7ABF27AC8}" type="datetime1">
              <a:rPr lang="en-US" smtClean="0"/>
              <a:t>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A33DAF-07BD-41F9-8175-160F23BB9188}" type="datetime1">
              <a:rPr lang="en-US" smtClean="0"/>
              <a:t>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09F1494-33F4-4376-A282-198DEBDF3EED}" type="datetime1">
              <a:rPr lang="en-US" smtClean="0"/>
              <a:t>2/2/2015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ED59C5-E1C1-492F-88F1-D04EBDD66AEA}" type="datetime1">
              <a:rPr lang="en-US" smtClean="0"/>
              <a:t>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F1424692-E7D8-4419-AFB6-6FC110D0DD76}" type="datetime1">
              <a:rPr lang="en-US" smtClean="0"/>
              <a:t>2/2/2015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407CFF-BAA8-4C2A-9A57-396B5B13BD72}" type="datetime1">
              <a:rPr lang="en-US" smtClean="0"/>
              <a:t>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61AB09-95DF-46B1-9B0E-F1A1F3656E4D}" type="datetime1">
              <a:rPr lang="en-US" smtClean="0"/>
              <a:t>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AC7B7F-00C4-4CBF-B16A-4E4B0B27B546}" type="datetime1">
              <a:rPr lang="en-US" smtClean="0"/>
              <a:t>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B42B5-FB68-4DC3-8931-065866252CCC}" type="datetime1">
              <a:rPr lang="en-US" smtClean="0"/>
              <a:t>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EA86E8-ED25-4EDA-A8E0-FB5E1C9FEEA2}" type="datetime1">
              <a:rPr lang="en-US" smtClean="0"/>
              <a:t>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22374-2A27-4DC6-AAD4-DE309DE7DD77}" type="datetime1">
              <a:rPr lang="en-US" smtClean="0"/>
              <a:t>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279EC3-ADF4-478D-8A7A-6DD6A0A31CEF}" type="datetime1">
              <a:rPr lang="en-US" smtClean="0"/>
              <a:t>2/2/2015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ebula.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aws.amazon.com/agreemen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s.ucsb.edu/~koc/ns/projects/12Reports/PucherDimopoulos.pdf" TargetMode="External"/><Relationship Id="rId2" Type="http://schemas.openxmlformats.org/officeDocument/2006/relationships/hyperlink" Target="https://media.amazonwebservices.com/pdf/AWS_Security_Whitepaper.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edia.amazonwebservices.com/pdf/AWS_Security_Whitepaper.pdf" TargetMode="External"/><Relationship Id="rId2" Type="http://schemas.openxmlformats.org/officeDocument/2006/relationships/hyperlink" Target="http://aws.amazon.com/agreement/" TargetMode="External"/><Relationship Id="rId1" Type="http://schemas.openxmlformats.org/officeDocument/2006/relationships/slideLayout" Target="../slideLayouts/slideLayout2.xml"/><Relationship Id="rId4" Type="http://schemas.openxmlformats.org/officeDocument/2006/relationships/hyperlink" Target="http://calculator.s3.amazonaws.com/index.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CCSDS Cloud-Based Interoperability Testing</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Keith Scott</a:t>
            </a:r>
          </a:p>
          <a:p>
            <a:r>
              <a:rPr lang="en-US" dirty="0" smtClean="0"/>
              <a:t>20150202</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3112148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Your Corporate Policy on IAAS?</a:t>
            </a:r>
            <a:endParaRPr lang="en-US" dirty="0"/>
          </a:p>
        </p:txBody>
      </p:sp>
      <p:sp>
        <p:nvSpPr>
          <p:cNvPr id="3" name="Content Placeholder 2"/>
          <p:cNvSpPr>
            <a:spLocks noGrp="1"/>
          </p:cNvSpPr>
          <p:nvPr>
            <p:ph idx="1"/>
          </p:nvPr>
        </p:nvSpPr>
        <p:spPr/>
        <p:txBody>
          <a:bodyPr/>
          <a:lstStyle/>
          <a:p>
            <a:r>
              <a:rPr lang="en-US" dirty="0" smtClean="0"/>
              <a:t>MITRE</a:t>
            </a:r>
          </a:p>
          <a:p>
            <a:pPr lvl="1"/>
            <a:r>
              <a:rPr lang="en-US" dirty="0" smtClean="0"/>
              <a:t>Essentially the same as if I wanted to put a machine on our corporate DMZ</a:t>
            </a:r>
            <a:endParaRPr lang="en-US" dirty="0"/>
          </a:p>
          <a:p>
            <a:pPr lvl="2"/>
            <a:r>
              <a:rPr lang="en-US" dirty="0" smtClean="0"/>
              <a:t>I can procure a cloud machine from MITRE corporate</a:t>
            </a:r>
          </a:p>
          <a:p>
            <a:pPr lvl="3"/>
            <a:r>
              <a:rPr lang="en-US" dirty="0" smtClean="0"/>
              <a:t>I can have root access, but MITRE corporate ALSO has access that they use for periodic security scans</a:t>
            </a:r>
          </a:p>
          <a:p>
            <a:pPr lvl="2"/>
            <a:r>
              <a:rPr lang="en-US" dirty="0" smtClean="0"/>
              <a:t>Very difficult to put anything developed as part of CCSDS work that is not open-source on the machine (have to get public release first)</a:t>
            </a:r>
          </a:p>
          <a:p>
            <a:r>
              <a:rPr lang="en-US" dirty="0" smtClean="0"/>
              <a:t>NASA</a:t>
            </a:r>
          </a:p>
          <a:p>
            <a:pPr lvl="1"/>
            <a:r>
              <a:rPr lang="en-US" dirty="0" smtClean="0"/>
              <a:t>Access to Amazon </a:t>
            </a:r>
            <a:r>
              <a:rPr lang="en-US" dirty="0" err="1" smtClean="0"/>
              <a:t>GovCloud</a:t>
            </a:r>
            <a:r>
              <a:rPr lang="en-US" dirty="0" smtClean="0"/>
              <a:t>?  </a:t>
            </a:r>
            <a:r>
              <a:rPr lang="en-US" i="1" dirty="0" smtClean="0"/>
              <a:t>Required</a:t>
            </a:r>
            <a:r>
              <a:rPr lang="en-US" dirty="0" smtClean="0"/>
              <a:t> to use it?</a:t>
            </a:r>
          </a:p>
          <a:p>
            <a:pPr lvl="1"/>
            <a:r>
              <a:rPr lang="en-US" dirty="0" smtClean="0"/>
              <a:t>NASA Nebula seems to have turned into commercial </a:t>
            </a:r>
            <a:r>
              <a:rPr lang="en-US" dirty="0" smtClean="0">
                <a:hlinkClick r:id="rId2"/>
              </a:rPr>
              <a:t>Nebula</a:t>
            </a:r>
            <a:r>
              <a:rPr lang="en-US" dirty="0" smtClean="0"/>
              <a:t>…</a:t>
            </a:r>
          </a:p>
          <a:p>
            <a:r>
              <a:rPr lang="en-US" dirty="0" smtClean="0"/>
              <a:t>DLR</a:t>
            </a:r>
          </a:p>
          <a:p>
            <a:pPr lvl="1"/>
            <a:r>
              <a:rPr lang="en-US" dirty="0" smtClean="0"/>
              <a:t>Any ability to access?</a:t>
            </a:r>
          </a:p>
        </p:txBody>
      </p:sp>
      <p:sp>
        <p:nvSpPr>
          <p:cNvPr id="4" name="Slide Number Placeholder 3"/>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3827529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Technically feasible</a:t>
            </a:r>
          </a:p>
          <a:p>
            <a:pPr lvl="1"/>
            <a:r>
              <a:rPr lang="en-US" dirty="0" smtClean="0"/>
              <a:t>Maintain CCSDS / agency intellectual property</a:t>
            </a:r>
          </a:p>
          <a:p>
            <a:pPr lvl="1"/>
            <a:r>
              <a:rPr lang="en-US" dirty="0" smtClean="0"/>
              <a:t>Ability to restrict access to machines and data</a:t>
            </a:r>
          </a:p>
          <a:p>
            <a:pPr lvl="1"/>
            <a:r>
              <a:rPr lang="en-US" dirty="0" smtClean="0"/>
              <a:t>Low cost impact</a:t>
            </a:r>
          </a:p>
          <a:p>
            <a:endParaRPr lang="en-US" dirty="0" smtClean="0"/>
          </a:p>
          <a:p>
            <a:r>
              <a:rPr lang="en-US" dirty="0" smtClean="0"/>
              <a:t>Administrative policies</a:t>
            </a:r>
          </a:p>
          <a:p>
            <a:pPr lvl="1"/>
            <a:r>
              <a:rPr lang="en-US" dirty="0" smtClean="0"/>
              <a:t>Is it any easier to use cloud resources than to allow communications for individual machines?</a:t>
            </a:r>
          </a:p>
          <a:p>
            <a:pPr lvl="1"/>
            <a:r>
              <a:rPr lang="en-US" dirty="0" smtClean="0"/>
              <a:t>Does the ability to commission and use ‘long-running’ cloud instances help?</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3265569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12</a:t>
            </a:fld>
            <a:endParaRPr lang="en-US" dirty="0"/>
          </a:p>
        </p:txBody>
      </p:sp>
      <p:pic>
        <p:nvPicPr>
          <p:cNvPr id="4098" name="Picture 2" descr="http://www.clker.com/cliparts/g/X/s/Y/3/W/colorful-meeting-m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541" y="1601165"/>
            <a:ext cx="6851511" cy="508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823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Backup</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6385171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In Cloud-Based Services</a:t>
            </a:r>
            <a:endParaRPr lang="en-US" dirty="0"/>
          </a:p>
        </p:txBody>
      </p:sp>
      <p:sp>
        <p:nvSpPr>
          <p:cNvPr id="3" name="Content Placeholder 2"/>
          <p:cNvSpPr>
            <a:spLocks noGrp="1"/>
          </p:cNvSpPr>
          <p:nvPr>
            <p:ph idx="1"/>
          </p:nvPr>
        </p:nvSpPr>
        <p:spPr/>
        <p:txBody>
          <a:bodyPr/>
          <a:lstStyle/>
          <a:p>
            <a:r>
              <a:rPr lang="en-US" dirty="0" smtClean="0"/>
              <a:t>From the outside of the machines: same security measures available to a machine on the open Internet, e.g.:</a:t>
            </a:r>
          </a:p>
          <a:p>
            <a:pPr lvl="1"/>
            <a:r>
              <a:rPr lang="en-US" dirty="0" smtClean="0"/>
              <a:t>Restrict access to </a:t>
            </a:r>
            <a:r>
              <a:rPr lang="en-US" dirty="0" err="1" smtClean="0"/>
              <a:t>ssh</a:t>
            </a:r>
            <a:r>
              <a:rPr lang="en-US" dirty="0" smtClean="0"/>
              <a:t> (</a:t>
            </a:r>
            <a:r>
              <a:rPr lang="en-US" dirty="0" smtClean="0"/>
              <a:t>including)</a:t>
            </a:r>
            <a:endParaRPr lang="en-US" dirty="0" smtClean="0"/>
          </a:p>
          <a:p>
            <a:pPr lvl="1"/>
            <a:r>
              <a:rPr lang="en-US" dirty="0" smtClean="0"/>
              <a:t>Firewall rules</a:t>
            </a:r>
            <a:endParaRPr lang="en-US" dirty="0" smtClean="0"/>
          </a:p>
          <a:p>
            <a:endParaRPr lang="en-US" dirty="0"/>
          </a:p>
          <a:p>
            <a:r>
              <a:rPr lang="en-US" dirty="0" smtClean="0"/>
              <a:t>On </a:t>
            </a:r>
            <a:r>
              <a:rPr lang="en-US" dirty="0" smtClean="0"/>
              <a:t>the machine </a:t>
            </a:r>
            <a:r>
              <a:rPr lang="en-US" dirty="0" err="1" smtClean="0"/>
              <a:t>iteslf</a:t>
            </a:r>
            <a:endParaRPr lang="en-US" dirty="0" smtClean="0"/>
          </a:p>
          <a:p>
            <a:pPr lvl="1"/>
            <a:r>
              <a:rPr lang="en-US" dirty="0" smtClean="0"/>
              <a:t>Can encrypt </a:t>
            </a:r>
            <a:r>
              <a:rPr lang="en-US" dirty="0" smtClean="0"/>
              <a:t>data at rest (e.g. encrypted </a:t>
            </a:r>
            <a:r>
              <a:rPr lang="en-US" dirty="0" err="1" smtClean="0"/>
              <a:t>filesystem</a:t>
            </a:r>
            <a:r>
              <a:rPr lang="en-US" dirty="0" smtClean="0"/>
              <a:t>)</a:t>
            </a:r>
          </a:p>
          <a:p>
            <a:endParaRPr lang="en-US" dirty="0"/>
          </a:p>
          <a:p>
            <a:r>
              <a:rPr lang="en-US" dirty="0" smtClean="0"/>
              <a:t>What assurances that the cloud provider doesn’t walk off with the data?</a:t>
            </a:r>
          </a:p>
          <a:p>
            <a:pPr lvl="1"/>
            <a:r>
              <a:rPr lang="en-US" dirty="0" smtClean="0">
                <a:hlinkClick r:id="rId2"/>
              </a:rPr>
              <a:t>Amazon Web Services Customer Agreement</a:t>
            </a: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24408270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Example</a:t>
            </a:r>
            <a:endParaRPr lang="en-US" dirty="0"/>
          </a:p>
        </p:txBody>
      </p:sp>
      <p:sp>
        <p:nvSpPr>
          <p:cNvPr id="4" name="Rectangle 3"/>
          <p:cNvSpPr/>
          <p:nvPr/>
        </p:nvSpPr>
        <p:spPr>
          <a:xfrm>
            <a:off x="489527" y="2179786"/>
            <a:ext cx="3870037" cy="3870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t>Machine 1</a:t>
            </a:r>
          </a:p>
          <a:p>
            <a:pPr marL="285750" indent="-285750">
              <a:buFont typeface="Arial" panose="020B0604020202020204" pitchFamily="34" charset="0"/>
              <a:buChar char="•"/>
            </a:pPr>
            <a:r>
              <a:rPr lang="en-US" sz="1400" dirty="0"/>
              <a:t>Administered by </a:t>
            </a:r>
            <a:r>
              <a:rPr lang="en-US" sz="1400" dirty="0" err="1" smtClean="0"/>
              <a:t>Organization_A</a:t>
            </a:r>
            <a:endParaRPr lang="en-US" sz="1400" dirty="0"/>
          </a:p>
          <a:p>
            <a:pPr marL="285750" indent="-285750">
              <a:buFont typeface="Arial" panose="020B0604020202020204" pitchFamily="34" charset="0"/>
              <a:buChar char="•"/>
            </a:pPr>
            <a:r>
              <a:rPr lang="en-US" sz="1400" dirty="0"/>
              <a:t>Not </a:t>
            </a:r>
            <a:r>
              <a:rPr lang="en-US" sz="1400" dirty="0" smtClean="0"/>
              <a:t>accessible</a:t>
            </a:r>
            <a:br>
              <a:rPr lang="en-US" sz="1400" dirty="0" smtClean="0"/>
            </a:br>
            <a:r>
              <a:rPr lang="en-US" sz="1400" dirty="0" smtClean="0"/>
              <a:t>by </a:t>
            </a:r>
            <a:r>
              <a:rPr lang="en-US" sz="1400" dirty="0" err="1" smtClean="0"/>
              <a:t>Organization_B</a:t>
            </a:r>
            <a:r>
              <a:rPr lang="en-US" sz="1400" dirty="0"/>
              <a:t/>
            </a:r>
            <a:br>
              <a:rPr lang="en-US" sz="1400" dirty="0"/>
            </a:br>
            <a:r>
              <a:rPr lang="en-US" sz="1400" dirty="0" smtClean="0"/>
              <a:t>(only via exposed</a:t>
            </a:r>
            <a:br>
              <a:rPr lang="en-US" sz="1400" dirty="0" smtClean="0"/>
            </a:br>
            <a:r>
              <a:rPr lang="en-US" sz="1400" dirty="0" smtClean="0"/>
              <a:t>service</a:t>
            </a:r>
            <a:r>
              <a:rPr lang="en-US" sz="1400" dirty="0"/>
              <a:t> </a:t>
            </a:r>
            <a:r>
              <a:rPr lang="en-US" sz="1400" dirty="0" smtClean="0"/>
              <a:t>interface</a:t>
            </a:r>
            <a:r>
              <a:rPr lang="en-US" sz="1400" dirty="0"/>
              <a:t>)</a:t>
            </a:r>
          </a:p>
        </p:txBody>
      </p:sp>
      <p:sp>
        <p:nvSpPr>
          <p:cNvPr id="5" name="Rectangle 4"/>
          <p:cNvSpPr/>
          <p:nvPr/>
        </p:nvSpPr>
        <p:spPr>
          <a:xfrm>
            <a:off x="7636163" y="2179785"/>
            <a:ext cx="3870037" cy="3870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US" dirty="0" smtClean="0"/>
              <a:t>Machine 2</a:t>
            </a:r>
          </a:p>
          <a:p>
            <a:pPr algn="r"/>
            <a:r>
              <a:rPr lang="en-US" dirty="0" smtClean="0"/>
              <a:t>As with Machine1</a:t>
            </a:r>
          </a:p>
        </p:txBody>
      </p:sp>
      <p:sp>
        <p:nvSpPr>
          <p:cNvPr id="6" name="Rectangle 5"/>
          <p:cNvSpPr/>
          <p:nvPr/>
        </p:nvSpPr>
        <p:spPr>
          <a:xfrm>
            <a:off x="3213191" y="6264490"/>
            <a:ext cx="5430065" cy="33481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IPSec</a:t>
            </a:r>
            <a:r>
              <a:rPr lang="en-US" dirty="0" smtClean="0">
                <a:solidFill>
                  <a:schemeClr val="tx1"/>
                </a:solidFill>
              </a:rPr>
              <a:t> (optional)</a:t>
            </a:r>
            <a:endParaRPr lang="en-US" dirty="0">
              <a:solidFill>
                <a:schemeClr val="tx1"/>
              </a:solidFill>
            </a:endParaRPr>
          </a:p>
        </p:txBody>
      </p:sp>
      <p:sp>
        <p:nvSpPr>
          <p:cNvPr id="7" name="TextBox 6"/>
          <p:cNvSpPr txBox="1"/>
          <p:nvPr/>
        </p:nvSpPr>
        <p:spPr>
          <a:xfrm>
            <a:off x="4517571" y="2416633"/>
            <a:ext cx="3004458" cy="1200329"/>
          </a:xfrm>
          <a:prstGeom prst="rect">
            <a:avLst/>
          </a:prstGeom>
          <a:noFill/>
        </p:spPr>
        <p:txBody>
          <a:bodyPr wrap="square" rtlCol="0">
            <a:spAutoFit/>
          </a:bodyPr>
          <a:lstStyle/>
          <a:p>
            <a:r>
              <a:rPr lang="en-US" dirty="0" smtClean="0"/>
              <a:t>If needed, can configure </a:t>
            </a:r>
            <a:r>
              <a:rPr lang="en-US" dirty="0" err="1" smtClean="0"/>
              <a:t>IPSec</a:t>
            </a:r>
            <a:r>
              <a:rPr lang="en-US" dirty="0" smtClean="0"/>
              <a:t> on the link between machines to secure data in transit.</a:t>
            </a:r>
            <a:endParaRPr lang="en-US" dirty="0"/>
          </a:p>
        </p:txBody>
      </p:sp>
      <p:sp>
        <p:nvSpPr>
          <p:cNvPr id="10" name="TextBox 9"/>
          <p:cNvSpPr txBox="1"/>
          <p:nvPr/>
        </p:nvSpPr>
        <p:spPr>
          <a:xfrm>
            <a:off x="5467723" y="4642128"/>
            <a:ext cx="1295547" cy="923330"/>
          </a:xfrm>
          <a:prstGeom prst="rect">
            <a:avLst/>
          </a:prstGeom>
          <a:noFill/>
        </p:spPr>
        <p:txBody>
          <a:bodyPr wrap="none" rtlCol="0">
            <a:spAutoFit/>
          </a:bodyPr>
          <a:lstStyle/>
          <a:p>
            <a:pPr algn="ctr"/>
            <a:r>
              <a:rPr lang="en-US" dirty="0" smtClean="0"/>
              <a:t>Exposed</a:t>
            </a:r>
          </a:p>
          <a:p>
            <a:pPr algn="ctr"/>
            <a:r>
              <a:rPr lang="en-US" dirty="0" smtClean="0"/>
              <a:t>Service</a:t>
            </a:r>
          </a:p>
          <a:p>
            <a:pPr algn="ctr"/>
            <a:r>
              <a:rPr lang="en-US" dirty="0" smtClean="0"/>
              <a:t>Interfaces</a:t>
            </a:r>
            <a:endParaRPr lang="en-US" dirty="0"/>
          </a:p>
        </p:txBody>
      </p:sp>
      <p:sp>
        <p:nvSpPr>
          <p:cNvPr id="17" name="Rectangle 16"/>
          <p:cNvSpPr/>
          <p:nvPr/>
        </p:nvSpPr>
        <p:spPr>
          <a:xfrm>
            <a:off x="2771581" y="4666936"/>
            <a:ext cx="1466850" cy="4062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CCSDS Link</a:t>
            </a:r>
            <a:endParaRPr lang="en-US" dirty="0">
              <a:solidFill>
                <a:schemeClr val="tx1"/>
              </a:solidFill>
            </a:endParaRPr>
          </a:p>
        </p:txBody>
      </p:sp>
      <p:sp>
        <p:nvSpPr>
          <p:cNvPr id="18" name="Rectangle 17"/>
          <p:cNvSpPr/>
          <p:nvPr/>
        </p:nvSpPr>
        <p:spPr>
          <a:xfrm>
            <a:off x="2773105" y="5495522"/>
            <a:ext cx="1466850" cy="3992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TCP / UDP</a:t>
            </a:r>
            <a:endParaRPr lang="en-US" dirty="0">
              <a:solidFill>
                <a:schemeClr val="tx1"/>
              </a:solidFill>
            </a:endParaRPr>
          </a:p>
        </p:txBody>
      </p:sp>
      <p:sp>
        <p:nvSpPr>
          <p:cNvPr id="19" name="Rectangle 18"/>
          <p:cNvSpPr/>
          <p:nvPr/>
        </p:nvSpPr>
        <p:spPr>
          <a:xfrm>
            <a:off x="2771581" y="4045163"/>
            <a:ext cx="1466850" cy="6287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CCSDS Other</a:t>
            </a:r>
            <a:endParaRPr lang="en-US" dirty="0">
              <a:solidFill>
                <a:schemeClr val="tx1"/>
              </a:solidFill>
            </a:endParaRPr>
          </a:p>
        </p:txBody>
      </p:sp>
      <p:sp>
        <p:nvSpPr>
          <p:cNvPr id="20" name="Rectangle 19"/>
          <p:cNvSpPr/>
          <p:nvPr/>
        </p:nvSpPr>
        <p:spPr>
          <a:xfrm>
            <a:off x="2771581" y="2775858"/>
            <a:ext cx="1466850" cy="116477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CCSDS Service Under Test</a:t>
            </a:r>
            <a:endParaRPr lang="en-US" dirty="0">
              <a:solidFill>
                <a:schemeClr val="tx1"/>
              </a:solidFill>
            </a:endParaRPr>
          </a:p>
        </p:txBody>
      </p:sp>
      <p:sp>
        <p:nvSpPr>
          <p:cNvPr id="21" name="Rectangle 20"/>
          <p:cNvSpPr/>
          <p:nvPr/>
        </p:nvSpPr>
        <p:spPr>
          <a:xfrm>
            <a:off x="3363686" y="5894774"/>
            <a:ext cx="402771" cy="3822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033658" y="5882278"/>
            <a:ext cx="402771" cy="3822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870910" y="2775858"/>
            <a:ext cx="1466850" cy="116477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CCSDS Service Under Test</a:t>
            </a:r>
            <a:endParaRPr lang="en-US" dirty="0">
              <a:solidFill>
                <a:schemeClr val="tx1"/>
              </a:solidFill>
            </a:endParaRPr>
          </a:p>
        </p:txBody>
      </p:sp>
      <p:cxnSp>
        <p:nvCxnSpPr>
          <p:cNvPr id="12" name="Straight Arrow Connector 11"/>
          <p:cNvCxnSpPr>
            <a:stCxn id="10" idx="1"/>
          </p:cNvCxnSpPr>
          <p:nvPr/>
        </p:nvCxnSpPr>
        <p:spPr>
          <a:xfrm flipH="1" flipV="1">
            <a:off x="4234443" y="4023391"/>
            <a:ext cx="1233280" cy="10804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773105" y="5080017"/>
            <a:ext cx="1461338" cy="4062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CCSDS Link Gateway</a:t>
            </a:r>
            <a:endParaRPr lang="en-US" sz="1200" b="1" dirty="0">
              <a:solidFill>
                <a:schemeClr val="tx1"/>
              </a:solidFill>
            </a:endParaRPr>
          </a:p>
        </p:txBody>
      </p:sp>
      <p:sp>
        <p:nvSpPr>
          <p:cNvPr id="32" name="Rectangle 31"/>
          <p:cNvSpPr/>
          <p:nvPr/>
        </p:nvSpPr>
        <p:spPr>
          <a:xfrm>
            <a:off x="7876803" y="4666936"/>
            <a:ext cx="1466850" cy="4062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CCSDS Link</a:t>
            </a:r>
            <a:endParaRPr lang="en-US" dirty="0">
              <a:solidFill>
                <a:schemeClr val="tx1"/>
              </a:solidFill>
            </a:endParaRPr>
          </a:p>
        </p:txBody>
      </p:sp>
      <p:sp>
        <p:nvSpPr>
          <p:cNvPr id="33" name="Rectangle 32"/>
          <p:cNvSpPr/>
          <p:nvPr/>
        </p:nvSpPr>
        <p:spPr>
          <a:xfrm>
            <a:off x="7878327" y="5495522"/>
            <a:ext cx="1466850" cy="3992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TCP / UDP</a:t>
            </a:r>
            <a:endParaRPr lang="en-US" dirty="0">
              <a:solidFill>
                <a:schemeClr val="tx1"/>
              </a:solidFill>
            </a:endParaRPr>
          </a:p>
        </p:txBody>
      </p:sp>
      <p:sp>
        <p:nvSpPr>
          <p:cNvPr id="34" name="Rectangle 33"/>
          <p:cNvSpPr/>
          <p:nvPr/>
        </p:nvSpPr>
        <p:spPr>
          <a:xfrm>
            <a:off x="7876803" y="4045163"/>
            <a:ext cx="1466850" cy="6287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CCSDS Other</a:t>
            </a:r>
            <a:endParaRPr lang="en-US" dirty="0">
              <a:solidFill>
                <a:schemeClr val="tx1"/>
              </a:solidFill>
            </a:endParaRPr>
          </a:p>
        </p:txBody>
      </p:sp>
      <p:sp>
        <p:nvSpPr>
          <p:cNvPr id="35" name="Rectangle 34"/>
          <p:cNvSpPr/>
          <p:nvPr/>
        </p:nvSpPr>
        <p:spPr>
          <a:xfrm>
            <a:off x="7878327" y="5080017"/>
            <a:ext cx="1461338" cy="4062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CCSDS Link Gateway</a:t>
            </a:r>
            <a:endParaRPr lang="en-US" sz="1200" b="1" dirty="0">
              <a:solidFill>
                <a:schemeClr val="tx1"/>
              </a:solidFill>
            </a:endParaRPr>
          </a:p>
        </p:txBody>
      </p:sp>
      <p:cxnSp>
        <p:nvCxnSpPr>
          <p:cNvPr id="14" name="Straight Arrow Connector 13"/>
          <p:cNvCxnSpPr>
            <a:stCxn id="10" idx="3"/>
          </p:cNvCxnSpPr>
          <p:nvPr/>
        </p:nvCxnSpPr>
        <p:spPr>
          <a:xfrm flipV="1">
            <a:off x="6763270" y="4023391"/>
            <a:ext cx="1107640" cy="10804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771581" y="3940630"/>
            <a:ext cx="1462862" cy="8276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870910" y="3940630"/>
            <a:ext cx="1462862" cy="8276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6696230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Example</a:t>
            </a:r>
            <a:endParaRPr lang="en-US" dirty="0"/>
          </a:p>
        </p:txBody>
      </p:sp>
      <p:sp>
        <p:nvSpPr>
          <p:cNvPr id="4" name="Rectangle 3"/>
          <p:cNvSpPr/>
          <p:nvPr/>
        </p:nvSpPr>
        <p:spPr>
          <a:xfrm>
            <a:off x="1540564" y="3339548"/>
            <a:ext cx="2458279" cy="11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Protocol Under Test (e.g. LTP)</a:t>
            </a:r>
            <a:endParaRPr lang="en-US" b="1" dirty="0"/>
          </a:p>
        </p:txBody>
      </p:sp>
      <p:sp>
        <p:nvSpPr>
          <p:cNvPr id="6" name="Rectangle 5"/>
          <p:cNvSpPr/>
          <p:nvPr/>
        </p:nvSpPr>
        <p:spPr>
          <a:xfrm>
            <a:off x="1540565" y="4641573"/>
            <a:ext cx="1192696" cy="556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CCSDS </a:t>
            </a:r>
            <a:r>
              <a:rPr lang="en-US" dirty="0" err="1" smtClean="0"/>
              <a:t>Encap</a:t>
            </a:r>
            <a:endParaRPr lang="en-US" dirty="0"/>
          </a:p>
        </p:txBody>
      </p:sp>
      <p:sp>
        <p:nvSpPr>
          <p:cNvPr id="8" name="Rectangle 7"/>
          <p:cNvSpPr/>
          <p:nvPr/>
        </p:nvSpPr>
        <p:spPr>
          <a:xfrm>
            <a:off x="2806148" y="4641572"/>
            <a:ext cx="1192696" cy="556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CCSDS Space</a:t>
            </a:r>
            <a:endParaRPr lang="en-US" dirty="0"/>
          </a:p>
        </p:txBody>
      </p:sp>
      <p:sp>
        <p:nvSpPr>
          <p:cNvPr id="9" name="Rectangle 8"/>
          <p:cNvSpPr/>
          <p:nvPr/>
        </p:nvSpPr>
        <p:spPr>
          <a:xfrm>
            <a:off x="6394172" y="3339548"/>
            <a:ext cx="2458279" cy="11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Protocol Under Test (e.g. LTP)</a:t>
            </a:r>
            <a:endParaRPr lang="en-US" b="1" dirty="0"/>
          </a:p>
        </p:txBody>
      </p:sp>
      <p:sp>
        <p:nvSpPr>
          <p:cNvPr id="10" name="Rectangle 9"/>
          <p:cNvSpPr/>
          <p:nvPr/>
        </p:nvSpPr>
        <p:spPr>
          <a:xfrm>
            <a:off x="6394173" y="4641573"/>
            <a:ext cx="1192696" cy="556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CCSDS </a:t>
            </a:r>
            <a:r>
              <a:rPr lang="en-US" dirty="0" err="1" smtClean="0"/>
              <a:t>Encap</a:t>
            </a:r>
            <a:endParaRPr lang="en-US" dirty="0"/>
          </a:p>
        </p:txBody>
      </p:sp>
      <p:sp>
        <p:nvSpPr>
          <p:cNvPr id="11" name="Rectangle 10"/>
          <p:cNvSpPr/>
          <p:nvPr/>
        </p:nvSpPr>
        <p:spPr>
          <a:xfrm>
            <a:off x="7659756" y="4641572"/>
            <a:ext cx="1192696" cy="556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CCSDS Space</a:t>
            </a:r>
            <a:endParaRPr lang="en-US" dirty="0"/>
          </a:p>
        </p:txBody>
      </p:sp>
      <p:sp>
        <p:nvSpPr>
          <p:cNvPr id="12" name="Rectangle 11"/>
          <p:cNvSpPr/>
          <p:nvPr/>
        </p:nvSpPr>
        <p:spPr>
          <a:xfrm>
            <a:off x="1540563" y="5307491"/>
            <a:ext cx="2458279" cy="427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UDP / TCP</a:t>
            </a:r>
            <a:endParaRPr lang="en-US" dirty="0"/>
          </a:p>
        </p:txBody>
      </p:sp>
      <p:sp>
        <p:nvSpPr>
          <p:cNvPr id="13" name="Rectangle 12"/>
          <p:cNvSpPr/>
          <p:nvPr/>
        </p:nvSpPr>
        <p:spPr>
          <a:xfrm>
            <a:off x="6394171" y="5307491"/>
            <a:ext cx="2458279" cy="427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UDP / TCP</a:t>
            </a:r>
            <a:endParaRPr lang="en-US" dirty="0"/>
          </a:p>
        </p:txBody>
      </p:sp>
      <p:cxnSp>
        <p:nvCxnSpPr>
          <p:cNvPr id="15" name="Elbow Connector 14"/>
          <p:cNvCxnSpPr>
            <a:stCxn id="12" idx="2"/>
            <a:endCxn id="13" idx="2"/>
          </p:cNvCxnSpPr>
          <p:nvPr/>
        </p:nvCxnSpPr>
        <p:spPr>
          <a:xfrm rot="16200000" flipH="1">
            <a:off x="5196507" y="3308074"/>
            <a:ext cx="12700" cy="4853608"/>
          </a:xfrm>
          <a:prstGeom prst="bentConnector3">
            <a:avLst>
              <a:gd name="adj1" fmla="val 1800000"/>
            </a:avLst>
          </a:prstGeom>
          <a:ln w="76200"/>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15924796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Complex Example</a:t>
            </a:r>
            <a:endParaRPr lang="en-US" dirty="0"/>
          </a:p>
        </p:txBody>
      </p:sp>
      <p:sp>
        <p:nvSpPr>
          <p:cNvPr id="4" name="Rectangle 3"/>
          <p:cNvSpPr/>
          <p:nvPr/>
        </p:nvSpPr>
        <p:spPr>
          <a:xfrm>
            <a:off x="377687" y="3389243"/>
            <a:ext cx="1093304" cy="1093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Lander Control Center</a:t>
            </a:r>
          </a:p>
        </p:txBody>
      </p:sp>
      <p:sp>
        <p:nvSpPr>
          <p:cNvPr id="5" name="Rectangle 4"/>
          <p:cNvSpPr/>
          <p:nvPr/>
        </p:nvSpPr>
        <p:spPr>
          <a:xfrm>
            <a:off x="2895600" y="3389243"/>
            <a:ext cx="1457739" cy="1093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Mission Operations Center</a:t>
            </a:r>
            <a:endParaRPr lang="en-US" dirty="0"/>
          </a:p>
        </p:txBody>
      </p:sp>
      <p:sp>
        <p:nvSpPr>
          <p:cNvPr id="6" name="Rectangle 5"/>
          <p:cNvSpPr/>
          <p:nvPr/>
        </p:nvSpPr>
        <p:spPr>
          <a:xfrm>
            <a:off x="6829840" y="3064563"/>
            <a:ext cx="1457739" cy="1093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Ground Station</a:t>
            </a:r>
            <a:endParaRPr lang="en-US" dirty="0"/>
          </a:p>
        </p:txBody>
      </p:sp>
      <p:sp>
        <p:nvSpPr>
          <p:cNvPr id="7" name="Rectangle 6"/>
          <p:cNvSpPr/>
          <p:nvPr/>
        </p:nvSpPr>
        <p:spPr>
          <a:xfrm>
            <a:off x="6697318" y="3226903"/>
            <a:ext cx="1457739" cy="1093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Ground Station</a:t>
            </a:r>
            <a:endParaRPr lang="en-US" dirty="0"/>
          </a:p>
        </p:txBody>
      </p:sp>
      <p:sp>
        <p:nvSpPr>
          <p:cNvPr id="8" name="Rectangle 7"/>
          <p:cNvSpPr/>
          <p:nvPr/>
        </p:nvSpPr>
        <p:spPr>
          <a:xfrm>
            <a:off x="6564796" y="3389243"/>
            <a:ext cx="1457739" cy="1093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Ground Station</a:t>
            </a:r>
            <a:endParaRPr lang="en-US" dirty="0"/>
          </a:p>
        </p:txBody>
      </p:sp>
      <p:sp>
        <p:nvSpPr>
          <p:cNvPr id="10" name="Rectangle 9"/>
          <p:cNvSpPr/>
          <p:nvPr/>
        </p:nvSpPr>
        <p:spPr>
          <a:xfrm>
            <a:off x="10499036" y="2057401"/>
            <a:ext cx="1162878" cy="626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Orbiter</a:t>
            </a:r>
            <a:endParaRPr lang="en-US" dirty="0"/>
          </a:p>
        </p:txBody>
      </p:sp>
      <p:sp>
        <p:nvSpPr>
          <p:cNvPr id="11" name="Rectangle 10"/>
          <p:cNvSpPr/>
          <p:nvPr/>
        </p:nvSpPr>
        <p:spPr>
          <a:xfrm>
            <a:off x="10499036" y="4247317"/>
            <a:ext cx="1162878" cy="626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Lander</a:t>
            </a:r>
            <a:endParaRPr lang="en-US" dirty="0"/>
          </a:p>
        </p:txBody>
      </p:sp>
      <p:cxnSp>
        <p:nvCxnSpPr>
          <p:cNvPr id="14" name="Elbow Connector 13"/>
          <p:cNvCxnSpPr>
            <a:stCxn id="4" idx="2"/>
            <a:endCxn id="5" idx="2"/>
          </p:cNvCxnSpPr>
          <p:nvPr/>
        </p:nvCxnSpPr>
        <p:spPr>
          <a:xfrm rot="16200000" flipH="1">
            <a:off x="2274404" y="3132481"/>
            <a:ext cx="12700" cy="2700131"/>
          </a:xfrm>
          <a:prstGeom prst="bentConnector3">
            <a:avLst>
              <a:gd name="adj1" fmla="val 1800000"/>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154557" y="4250634"/>
            <a:ext cx="287240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485861" y="4055166"/>
            <a:ext cx="1946413" cy="397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CSTS</a:t>
            </a:r>
            <a:endParaRPr lang="en-US" dirty="0"/>
          </a:p>
        </p:txBody>
      </p:sp>
      <p:cxnSp>
        <p:nvCxnSpPr>
          <p:cNvPr id="25" name="Straight Connector 24"/>
          <p:cNvCxnSpPr>
            <a:stCxn id="8" idx="3"/>
            <a:endCxn id="10" idx="1"/>
          </p:cNvCxnSpPr>
          <p:nvPr/>
        </p:nvCxnSpPr>
        <p:spPr>
          <a:xfrm flipV="1">
            <a:off x="8022535" y="2370483"/>
            <a:ext cx="2476501" cy="1565412"/>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0"/>
            <a:endCxn id="10" idx="2"/>
          </p:cNvCxnSpPr>
          <p:nvPr/>
        </p:nvCxnSpPr>
        <p:spPr>
          <a:xfrm flipV="1">
            <a:off x="11080475" y="2683565"/>
            <a:ext cx="0" cy="1563752"/>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rot="5400000">
            <a:off x="10612091" y="3230217"/>
            <a:ext cx="936767" cy="397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Prox-1</a:t>
            </a:r>
            <a:endParaRPr lang="en-US" dirty="0"/>
          </a:p>
        </p:txBody>
      </p:sp>
      <p:cxnSp>
        <p:nvCxnSpPr>
          <p:cNvPr id="32" name="Straight Connector 31"/>
          <p:cNvCxnSpPr/>
          <p:nvPr/>
        </p:nvCxnSpPr>
        <p:spPr>
          <a:xfrm>
            <a:off x="4227445" y="3657598"/>
            <a:ext cx="287240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485860" y="3460063"/>
            <a:ext cx="1946413" cy="397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CSSM</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6711705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a:t>
            </a:r>
            <a:endParaRPr lang="en-US" dirty="0"/>
          </a:p>
        </p:txBody>
      </p:sp>
      <p:sp>
        <p:nvSpPr>
          <p:cNvPr id="3" name="Content Placeholder 2"/>
          <p:cNvSpPr>
            <a:spLocks noGrp="1"/>
          </p:cNvSpPr>
          <p:nvPr>
            <p:ph idx="1"/>
          </p:nvPr>
        </p:nvSpPr>
        <p:spPr/>
        <p:txBody>
          <a:bodyPr/>
          <a:lstStyle/>
          <a:p>
            <a:r>
              <a:rPr lang="en-US" dirty="0">
                <a:hlinkClick r:id="rId2"/>
              </a:rPr>
              <a:t>Amazon Web Services – Overview of Security Processes</a:t>
            </a:r>
            <a:endParaRPr lang="en-US" dirty="0" smtClean="0">
              <a:hlinkClick r:id="rId3"/>
            </a:endParaRPr>
          </a:p>
          <a:p>
            <a:r>
              <a:rPr lang="en-US" dirty="0" smtClean="0">
                <a:hlinkClick r:id="rId3"/>
              </a:rPr>
              <a:t>A </a:t>
            </a:r>
            <a:r>
              <a:rPr lang="en-US" dirty="0">
                <a:hlinkClick r:id="rId3"/>
              </a:rPr>
              <a:t>Survey on </a:t>
            </a:r>
            <a:r>
              <a:rPr lang="en-US" dirty="0" smtClean="0">
                <a:hlinkClick r:id="rId3"/>
              </a:rPr>
              <a:t>Cloud Provider Security Measures</a:t>
            </a:r>
            <a:endParaRPr lang="en-US" dirty="0" smtClean="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34187836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19</a:t>
            </a:fld>
            <a:endParaRPr lang="en-US" dirty="0"/>
          </a:p>
        </p:txBody>
      </p:sp>
      <p:pic>
        <p:nvPicPr>
          <p:cNvPr id="1026" name="Picture 2" descr="magic-quadrant-for-cloud-iaa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41769" y="493279"/>
            <a:ext cx="6442462" cy="6250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4031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85000" lnSpcReduction="10000"/>
          </a:bodyPr>
          <a:lstStyle/>
          <a:p>
            <a:pPr>
              <a:lnSpc>
                <a:spcPct val="110000"/>
              </a:lnSpc>
            </a:pPr>
            <a:r>
              <a:rPr lang="en-US" dirty="0" smtClean="0"/>
              <a:t>CCSDS requires that all new Recommended Standards undergo interoperability testing</a:t>
            </a:r>
          </a:p>
          <a:p>
            <a:pPr lvl="1">
              <a:lnSpc>
                <a:spcPct val="110000"/>
              </a:lnSpc>
            </a:pPr>
            <a:r>
              <a:rPr lang="en-US" b="1" dirty="0" smtClean="0"/>
              <a:t>In a relevant environment</a:t>
            </a:r>
            <a:r>
              <a:rPr lang="en-US" dirty="0" smtClean="0"/>
              <a:t>, either real or simulated</a:t>
            </a:r>
          </a:p>
          <a:p>
            <a:pPr lvl="1">
              <a:lnSpc>
                <a:spcPct val="110000"/>
              </a:lnSpc>
            </a:pPr>
            <a:r>
              <a:rPr lang="en-US" dirty="0" smtClean="0"/>
              <a:t>Between at least </a:t>
            </a:r>
            <a:r>
              <a:rPr lang="en-US" b="1" dirty="0" smtClean="0"/>
              <a:t>two independently-developed prototypes</a:t>
            </a:r>
          </a:p>
          <a:p>
            <a:pPr>
              <a:lnSpc>
                <a:spcPct val="110000"/>
              </a:lnSpc>
            </a:pPr>
            <a:r>
              <a:rPr lang="en-US" dirty="0" smtClean="0"/>
              <a:t>Interoperability testing can be carried out with both parties physically present in the same location</a:t>
            </a:r>
          </a:p>
          <a:p>
            <a:pPr>
              <a:lnSpc>
                <a:spcPct val="110000"/>
              </a:lnSpc>
            </a:pPr>
            <a:r>
              <a:rPr lang="en-US" dirty="0" smtClean="0"/>
              <a:t>It may be more convenient in some situations to allow for remote interoperability testing, where the two (or more) parties are not co-located (e.g. testing over the Internet)</a:t>
            </a:r>
          </a:p>
          <a:p>
            <a:pPr lvl="1">
              <a:lnSpc>
                <a:spcPct val="110000"/>
              </a:lnSpc>
            </a:pPr>
            <a:r>
              <a:rPr lang="en-US" dirty="0" smtClean="0"/>
              <a:t>In these cases, getting administrative permission to connect machines across the Internet to foreign partners can be difficult and time-consuming</a:t>
            </a:r>
          </a:p>
          <a:p>
            <a:pPr lvl="1">
              <a:lnSpc>
                <a:spcPct val="110000"/>
              </a:lnSpc>
            </a:pPr>
            <a:r>
              <a:rPr lang="en-US" dirty="0" smtClean="0"/>
              <a:t>With the advent of commercially-available cloud computing offerings, it is possible to ‘rent’ a computer or computers with Internet access and to use those for interoperability testing</a:t>
            </a:r>
          </a:p>
        </p:txBody>
      </p:sp>
      <p:sp>
        <p:nvSpPr>
          <p:cNvPr id="4" name="Slide Number Placeholder 3"/>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374718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CCSDS Use </a:t>
            </a:r>
            <a:r>
              <a:rPr lang="en-US" dirty="0" smtClean="0"/>
              <a:t>Cases</a:t>
            </a:r>
            <a:endParaRPr lang="en-US" dirty="0"/>
          </a:p>
        </p:txBody>
      </p:sp>
      <p:sp>
        <p:nvSpPr>
          <p:cNvPr id="3" name="Content Placeholder 2"/>
          <p:cNvSpPr>
            <a:spLocks noGrp="1"/>
          </p:cNvSpPr>
          <p:nvPr>
            <p:ph idx="1"/>
          </p:nvPr>
        </p:nvSpPr>
        <p:spPr/>
        <p:txBody>
          <a:bodyPr>
            <a:normAutofit/>
          </a:bodyPr>
          <a:lstStyle/>
          <a:p>
            <a:r>
              <a:rPr lang="en-US" dirty="0" smtClean="0"/>
              <a:t>(Assumed) typical application:</a:t>
            </a:r>
          </a:p>
          <a:p>
            <a:pPr lvl="1"/>
            <a:r>
              <a:rPr lang="en-US" dirty="0" smtClean="0"/>
              <a:t>Instantiate some number of virtual machines ‘in the cloud’ and use them for interoperability testing of </a:t>
            </a:r>
            <a:r>
              <a:rPr lang="en-US" dirty="0" smtClean="0"/>
              <a:t>proposed CCSDS </a:t>
            </a:r>
            <a:r>
              <a:rPr lang="en-US" dirty="0" smtClean="0"/>
              <a:t>services</a:t>
            </a:r>
          </a:p>
          <a:p>
            <a:pPr lvl="1"/>
            <a:endParaRPr lang="en-US" dirty="0" smtClean="0"/>
          </a:p>
          <a:p>
            <a:endParaRPr lang="en-US" dirty="0"/>
          </a:p>
          <a:p>
            <a:endParaRPr lang="en-US" dirty="0" smtClean="0"/>
          </a:p>
          <a:p>
            <a:endParaRPr lang="en-US" dirty="0"/>
          </a:p>
          <a:p>
            <a:endParaRPr lang="en-US" dirty="0" smtClean="0"/>
          </a:p>
        </p:txBody>
      </p:sp>
      <p:pic>
        <p:nvPicPr>
          <p:cNvPr id="4" name="Picture 3"/>
          <p:cNvPicPr>
            <a:picLocks noChangeAspect="1"/>
          </p:cNvPicPr>
          <p:nvPr/>
        </p:nvPicPr>
        <p:blipFill>
          <a:blip r:embed="rId2"/>
          <a:stretch>
            <a:fillRect/>
          </a:stretch>
        </p:blipFill>
        <p:spPr>
          <a:xfrm>
            <a:off x="1204251" y="3480179"/>
            <a:ext cx="4011972" cy="1452885"/>
          </a:xfrm>
          <a:prstGeom prst="rect">
            <a:avLst/>
          </a:prstGeom>
        </p:spPr>
      </p:pic>
      <p:pic>
        <p:nvPicPr>
          <p:cNvPr id="5" name="Picture 4"/>
          <p:cNvPicPr>
            <a:picLocks noChangeAspect="1"/>
          </p:cNvPicPr>
          <p:nvPr/>
        </p:nvPicPr>
        <p:blipFill>
          <a:blip r:embed="rId3"/>
          <a:stretch>
            <a:fillRect/>
          </a:stretch>
        </p:blipFill>
        <p:spPr>
          <a:xfrm>
            <a:off x="3333261" y="4792462"/>
            <a:ext cx="6922429" cy="1730126"/>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t>3</a:t>
            </a:fld>
            <a:endParaRPr lang="en-US" dirty="0"/>
          </a:p>
        </p:txBody>
      </p:sp>
      <p:sp>
        <p:nvSpPr>
          <p:cNvPr id="7" name="Rounded Rectangle 6"/>
          <p:cNvSpPr/>
          <p:nvPr/>
        </p:nvSpPr>
        <p:spPr>
          <a:xfrm>
            <a:off x="934278" y="3289852"/>
            <a:ext cx="4512365" cy="17890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3150704" y="4671391"/>
            <a:ext cx="7335079" cy="1948070"/>
          </a:xfrm>
          <a:custGeom>
            <a:avLst/>
            <a:gdLst>
              <a:gd name="connsiteX0" fmla="*/ 1292087 w 7335079"/>
              <a:gd name="connsiteY0" fmla="*/ 675861 h 1948070"/>
              <a:gd name="connsiteX1" fmla="*/ 9939 w 7335079"/>
              <a:gd name="connsiteY1" fmla="*/ 685800 h 1948070"/>
              <a:gd name="connsiteX2" fmla="*/ 0 w 7335079"/>
              <a:gd name="connsiteY2" fmla="*/ 1948070 h 1948070"/>
              <a:gd name="connsiteX3" fmla="*/ 7335079 w 7335079"/>
              <a:gd name="connsiteY3" fmla="*/ 1948070 h 1948070"/>
              <a:gd name="connsiteX4" fmla="*/ 7335079 w 7335079"/>
              <a:gd name="connsiteY4" fmla="*/ 0 h 1948070"/>
              <a:gd name="connsiteX5" fmla="*/ 5247861 w 7335079"/>
              <a:gd name="connsiteY5" fmla="*/ 0 h 1948070"/>
              <a:gd name="connsiteX6" fmla="*/ 1292087 w 7335079"/>
              <a:gd name="connsiteY6" fmla="*/ 675861 h 194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5079" h="1948070">
                <a:moveTo>
                  <a:pt x="1292087" y="675861"/>
                </a:moveTo>
                <a:lnTo>
                  <a:pt x="9939" y="685800"/>
                </a:lnTo>
                <a:lnTo>
                  <a:pt x="0" y="1948070"/>
                </a:lnTo>
                <a:lnTo>
                  <a:pt x="7335079" y="1948070"/>
                </a:lnTo>
                <a:lnTo>
                  <a:pt x="7335079" y="0"/>
                </a:lnTo>
                <a:lnTo>
                  <a:pt x="5247861" y="0"/>
                </a:lnTo>
                <a:lnTo>
                  <a:pt x="1292087" y="675861"/>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2638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5429250"/>
            <a:ext cx="7383779" cy="78867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Executive Summary</a:t>
            </a:r>
            <a:endParaRPr lang="en-US" dirty="0"/>
          </a:p>
        </p:txBody>
      </p:sp>
      <p:sp>
        <p:nvSpPr>
          <p:cNvPr id="3" name="Content Placeholder 2"/>
          <p:cNvSpPr>
            <a:spLocks noGrp="1"/>
          </p:cNvSpPr>
          <p:nvPr>
            <p:ph idx="1"/>
          </p:nvPr>
        </p:nvSpPr>
        <p:spPr>
          <a:xfrm>
            <a:off x="685800" y="1863090"/>
            <a:ext cx="10820400" cy="4823460"/>
          </a:xfrm>
        </p:spPr>
        <p:txBody>
          <a:bodyPr>
            <a:normAutofit fontScale="55000" lnSpcReduction="20000"/>
          </a:bodyPr>
          <a:lstStyle/>
          <a:p>
            <a:pPr>
              <a:lnSpc>
                <a:spcPct val="120000"/>
              </a:lnSpc>
            </a:pPr>
            <a:r>
              <a:rPr lang="en-US" dirty="0" smtClean="0"/>
              <a:t>A number of companies offer Infrastructure As A Service (IAAS)</a:t>
            </a:r>
          </a:p>
          <a:p>
            <a:pPr lvl="1">
              <a:lnSpc>
                <a:spcPct val="120000"/>
              </a:lnSpc>
            </a:pPr>
            <a:r>
              <a:rPr lang="en-US" dirty="0" smtClean="0"/>
              <a:t>Rent machines and configure them to your liking (including network emulation (latency, loss, variable connectivity)) – Amazon Web Services is by far the largest at the moment</a:t>
            </a:r>
          </a:p>
          <a:p>
            <a:pPr lvl="1">
              <a:lnSpc>
                <a:spcPct val="120000"/>
              </a:lnSpc>
            </a:pPr>
            <a:r>
              <a:rPr lang="en-US" dirty="0" smtClean="0"/>
              <a:t>Using these we can probably do anything at layer-3 and above that we could do in person (e.g. not viable for testing new modulation schemes)</a:t>
            </a:r>
          </a:p>
          <a:p>
            <a:pPr>
              <a:lnSpc>
                <a:spcPct val="120000"/>
              </a:lnSpc>
            </a:pPr>
            <a:r>
              <a:rPr lang="en-US" dirty="0" smtClean="0"/>
              <a:t>Amazon Web Services (in particular their Elastic Compute Cloud, EC2)</a:t>
            </a:r>
            <a:endParaRPr lang="en-US" dirty="0" smtClean="0">
              <a:hlinkClick r:id="rId2"/>
            </a:endParaRPr>
          </a:p>
          <a:p>
            <a:pPr lvl="1">
              <a:lnSpc>
                <a:spcPct val="120000"/>
              </a:lnSpc>
            </a:pPr>
            <a:r>
              <a:rPr lang="en-US" dirty="0" smtClean="0">
                <a:hlinkClick r:id="rId2"/>
              </a:rPr>
              <a:t>The AWS License Agreement </a:t>
            </a:r>
            <a:r>
              <a:rPr lang="en-US" dirty="0" smtClean="0"/>
              <a:t>seems reasonable</a:t>
            </a:r>
          </a:p>
          <a:p>
            <a:pPr lvl="2">
              <a:lnSpc>
                <a:spcPct val="120000"/>
              </a:lnSpc>
            </a:pPr>
            <a:r>
              <a:rPr lang="en-US" dirty="0" smtClean="0"/>
              <a:t>Not hideously long or overly imbued with legalese</a:t>
            </a:r>
          </a:p>
          <a:p>
            <a:pPr lvl="2">
              <a:lnSpc>
                <a:spcPct val="120000"/>
              </a:lnSpc>
            </a:pPr>
            <a:r>
              <a:rPr lang="en-US" dirty="0" smtClean="0"/>
              <a:t>Provides protection for user data content </a:t>
            </a:r>
            <a:r>
              <a:rPr lang="en-US" i="1" dirty="0" smtClean="0"/>
              <a:t>“… you or your licensors own all right, title, and interest in and to Your Content…”</a:t>
            </a:r>
          </a:p>
          <a:p>
            <a:pPr lvl="1">
              <a:lnSpc>
                <a:spcPct val="120000"/>
              </a:lnSpc>
            </a:pPr>
            <a:r>
              <a:rPr lang="en-US" dirty="0" smtClean="0">
                <a:hlinkClick r:id="rId3"/>
              </a:rPr>
              <a:t>Security Procedures </a:t>
            </a:r>
            <a:r>
              <a:rPr lang="en-US" dirty="0" smtClean="0"/>
              <a:t>seem adequate</a:t>
            </a:r>
          </a:p>
          <a:p>
            <a:pPr lvl="2">
              <a:lnSpc>
                <a:spcPct val="120000"/>
              </a:lnSpc>
            </a:pPr>
            <a:r>
              <a:rPr lang="en-US" dirty="0" smtClean="0"/>
              <a:t>Controlled access to machines from the machine AND from the AWS ‘console’, including restricting access from the Internet to particular subnets</a:t>
            </a:r>
          </a:p>
          <a:p>
            <a:pPr lvl="2">
              <a:lnSpc>
                <a:spcPct val="120000"/>
              </a:lnSpc>
            </a:pPr>
            <a:r>
              <a:rPr lang="en-US" dirty="0" smtClean="0"/>
              <a:t>Isolation of machines (e.g. no packet sniffing between machines)</a:t>
            </a:r>
          </a:p>
          <a:p>
            <a:pPr lvl="2">
              <a:lnSpc>
                <a:spcPct val="120000"/>
              </a:lnSpc>
            </a:pPr>
            <a:r>
              <a:rPr lang="en-US" dirty="0" smtClean="0"/>
              <a:t>Storage is wiped on decommission</a:t>
            </a:r>
          </a:p>
          <a:p>
            <a:pPr>
              <a:lnSpc>
                <a:spcPct val="120000"/>
              </a:lnSpc>
            </a:pPr>
            <a:r>
              <a:rPr lang="en-US" dirty="0" smtClean="0">
                <a:hlinkClick r:id="rId4"/>
              </a:rPr>
              <a:t>Cost </a:t>
            </a:r>
            <a:r>
              <a:rPr lang="en-US" dirty="0" smtClean="0"/>
              <a:t>is not a particular issue</a:t>
            </a:r>
          </a:p>
          <a:p>
            <a:pPr lvl="1">
              <a:lnSpc>
                <a:spcPct val="120000"/>
              </a:lnSpc>
            </a:pPr>
            <a:r>
              <a:rPr lang="en-US" dirty="0" smtClean="0"/>
              <a:t>O($20-$50) per use-month per machine; inactive machines are O($1-$5) a month</a:t>
            </a:r>
          </a:p>
          <a:p>
            <a:pPr lvl="1">
              <a:lnSpc>
                <a:spcPct val="120000"/>
              </a:lnSpc>
            </a:pPr>
            <a:r>
              <a:rPr lang="en-US" dirty="0" smtClean="0"/>
              <a:t>Data transfer into / out of a machine is a component</a:t>
            </a:r>
          </a:p>
          <a:p>
            <a:pPr>
              <a:lnSpc>
                <a:spcPct val="120000"/>
              </a:lnSpc>
            </a:pPr>
            <a:r>
              <a:rPr lang="en-US" dirty="0" smtClean="0"/>
              <a:t>What is your corporate policy on acquiring / using cloud resources?</a:t>
            </a:r>
          </a:p>
          <a:p>
            <a:pPr lvl="1">
              <a:lnSpc>
                <a:spcPct val="120000"/>
              </a:lnSpc>
            </a:pPr>
            <a:r>
              <a:rPr lang="en-US" dirty="0" smtClean="0"/>
              <a:t>Agencies could acquire their own instances (on-demand or long-running)</a:t>
            </a:r>
          </a:p>
          <a:p>
            <a:pPr lvl="1">
              <a:lnSpc>
                <a:spcPct val="120000"/>
              </a:lnSpc>
            </a:pPr>
            <a:r>
              <a:rPr lang="en-US" dirty="0" smtClean="0"/>
              <a:t>Secretariat could acquire and manage some number of instances for use by member agencies</a:t>
            </a:r>
          </a:p>
          <a:p>
            <a:pPr lvl="1">
              <a:lnSpc>
                <a:spcPct val="120000"/>
              </a:lnSpc>
            </a:pP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1695039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5799" y="2057401"/>
            <a:ext cx="7762009" cy="137159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Cloud Service Models</a:t>
            </a:r>
            <a:endParaRPr lang="en-US" dirty="0"/>
          </a:p>
        </p:txBody>
      </p:sp>
      <p:sp>
        <p:nvSpPr>
          <p:cNvPr id="3" name="Content Placeholder 2"/>
          <p:cNvSpPr>
            <a:spLocks noGrp="1"/>
          </p:cNvSpPr>
          <p:nvPr>
            <p:ph idx="1"/>
          </p:nvPr>
        </p:nvSpPr>
        <p:spPr>
          <a:xfrm>
            <a:off x="685800" y="2194560"/>
            <a:ext cx="7762009" cy="4024125"/>
          </a:xfrm>
        </p:spPr>
        <p:txBody>
          <a:bodyPr>
            <a:normAutofit lnSpcReduction="10000"/>
          </a:bodyPr>
          <a:lstStyle/>
          <a:p>
            <a:r>
              <a:rPr lang="en-US" dirty="0" smtClean="0"/>
              <a:t>Infrastructure as a service (IAAS)</a:t>
            </a:r>
          </a:p>
          <a:p>
            <a:pPr lvl="1"/>
            <a:r>
              <a:rPr lang="en-US" dirty="0" smtClean="0"/>
              <a:t>Rent a machine</a:t>
            </a:r>
          </a:p>
          <a:p>
            <a:pPr lvl="1"/>
            <a:r>
              <a:rPr lang="en-US" dirty="0" smtClean="0"/>
              <a:t>You get complete control over the machine (e.g. root access)</a:t>
            </a:r>
          </a:p>
          <a:p>
            <a:r>
              <a:rPr lang="en-US" dirty="0" smtClean="0"/>
              <a:t>Platform as a service (PAAS)</a:t>
            </a:r>
          </a:p>
          <a:p>
            <a:pPr lvl="1"/>
            <a:r>
              <a:rPr lang="en-US" dirty="0" smtClean="0"/>
              <a:t>Rent a machine with some infrastructure on it (e.g. Web Server, Database, etc.)</a:t>
            </a:r>
          </a:p>
          <a:p>
            <a:pPr lvl="1"/>
            <a:r>
              <a:rPr lang="en-US" dirty="0" smtClean="0"/>
              <a:t>You can write applications against the infrastructure that’s on the machine</a:t>
            </a:r>
          </a:p>
          <a:p>
            <a:r>
              <a:rPr lang="en-US" dirty="0" smtClean="0"/>
              <a:t>Software as a service (SAAS)</a:t>
            </a:r>
          </a:p>
          <a:p>
            <a:pPr lvl="1"/>
            <a:r>
              <a:rPr lang="en-US" dirty="0" smtClean="0"/>
              <a:t>Rent software (e.g. document / presentation / video editing software)</a:t>
            </a:r>
          </a:p>
          <a:p>
            <a:pPr lvl="1"/>
            <a:r>
              <a:rPr lang="en-US" dirty="0" smtClean="0"/>
              <a:t>You use the software to do stuff</a:t>
            </a:r>
          </a:p>
          <a:p>
            <a:pPr lvl="1"/>
            <a:endParaRPr lang="en-US" dirty="0"/>
          </a:p>
        </p:txBody>
      </p:sp>
      <p:sp>
        <p:nvSpPr>
          <p:cNvPr id="4" name="TextBox 3"/>
          <p:cNvSpPr txBox="1"/>
          <p:nvPr/>
        </p:nvSpPr>
        <p:spPr>
          <a:xfrm>
            <a:off x="7287865" y="6627168"/>
            <a:ext cx="4987263" cy="230832"/>
          </a:xfrm>
          <a:prstGeom prst="rect">
            <a:avLst/>
          </a:prstGeom>
          <a:noFill/>
        </p:spPr>
        <p:txBody>
          <a:bodyPr wrap="none" rtlCol="0">
            <a:spAutoFit/>
          </a:bodyPr>
          <a:lstStyle/>
          <a:p>
            <a:r>
              <a:rPr lang="en-US" sz="900" dirty="0"/>
              <a:t>http://en.wikipedia.org/wiki/Cloud_computing#Infrastructure_as_a_service_.28IaaS.29</a:t>
            </a:r>
          </a:p>
        </p:txBody>
      </p:sp>
      <p:sp>
        <p:nvSpPr>
          <p:cNvPr id="5" name="Slide Number Placeholder 4"/>
          <p:cNvSpPr>
            <a:spLocks noGrp="1"/>
          </p:cNvSpPr>
          <p:nvPr>
            <p:ph type="sldNum" sz="quarter" idx="12"/>
          </p:nvPr>
        </p:nvSpPr>
        <p:spPr/>
        <p:txBody>
          <a:bodyPr/>
          <a:lstStyle/>
          <a:p>
            <a:fld id="{6D22F896-40B5-4ADD-8801-0D06FADFA095}" type="slidenum">
              <a:rPr lang="en-US" smtClean="0"/>
              <a:t>5</a:t>
            </a:fld>
            <a:endParaRPr lang="en-US" dirty="0"/>
          </a:p>
        </p:txBody>
      </p:sp>
      <p:pic>
        <p:nvPicPr>
          <p:cNvPr id="2050" name="Picture 2" descr="http://upload.wikimedia.org/wikipedia/commons/3/3c/Cloud_computing_lay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3384" y="2465884"/>
            <a:ext cx="3314700"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810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2057401"/>
            <a:ext cx="5314950" cy="192819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Some Providers</a:t>
            </a:r>
            <a:endParaRPr lang="en-US" dirty="0"/>
          </a:p>
        </p:txBody>
      </p:sp>
      <p:sp>
        <p:nvSpPr>
          <p:cNvPr id="3" name="Content Placeholder 2"/>
          <p:cNvSpPr>
            <a:spLocks noGrp="1"/>
          </p:cNvSpPr>
          <p:nvPr>
            <p:ph idx="1"/>
          </p:nvPr>
        </p:nvSpPr>
        <p:spPr>
          <a:xfrm>
            <a:off x="685800" y="2194560"/>
            <a:ext cx="6774873" cy="4024125"/>
          </a:xfrm>
        </p:spPr>
        <p:txBody>
          <a:bodyPr>
            <a:normAutofit fontScale="92500" lnSpcReduction="10000"/>
          </a:bodyPr>
          <a:lstStyle/>
          <a:p>
            <a:r>
              <a:rPr lang="en-US" dirty="0"/>
              <a:t>Some Cloud Providers:</a:t>
            </a:r>
          </a:p>
          <a:p>
            <a:pPr lvl="1"/>
            <a:r>
              <a:rPr lang="en-US" dirty="0"/>
              <a:t>Amazon Web Services (AWS</a:t>
            </a:r>
            <a:r>
              <a:rPr lang="en-US" dirty="0" smtClean="0"/>
              <a:t>)</a:t>
            </a:r>
          </a:p>
          <a:p>
            <a:pPr lvl="1"/>
            <a:r>
              <a:rPr lang="en-US" dirty="0" smtClean="0"/>
              <a:t>Rackspace</a:t>
            </a:r>
            <a:endParaRPr lang="en-US" dirty="0"/>
          </a:p>
          <a:p>
            <a:pPr lvl="1"/>
            <a:r>
              <a:rPr lang="en-US" dirty="0" smtClean="0"/>
              <a:t>NASA Nebula </a:t>
            </a:r>
            <a:r>
              <a:rPr lang="en-US" dirty="0" smtClean="0"/>
              <a:t>Platform</a:t>
            </a:r>
          </a:p>
          <a:p>
            <a:pPr lvl="1"/>
            <a:r>
              <a:rPr lang="en-US" dirty="0" smtClean="0"/>
              <a:t>Google</a:t>
            </a:r>
            <a:endParaRPr lang="en-US" dirty="0"/>
          </a:p>
          <a:p>
            <a:pPr lvl="1"/>
            <a:r>
              <a:rPr lang="en-US" dirty="0" smtClean="0"/>
              <a:t>…</a:t>
            </a:r>
          </a:p>
          <a:p>
            <a:r>
              <a:rPr lang="en-US" dirty="0" smtClean="0"/>
              <a:t>Single-Host Virtualization Options (not necessarily cloud-based)</a:t>
            </a:r>
            <a:endParaRPr lang="en-US" dirty="0" smtClean="0"/>
          </a:p>
          <a:p>
            <a:pPr lvl="1"/>
            <a:r>
              <a:rPr lang="en-US" dirty="0" smtClean="0"/>
              <a:t>Multiple applications communicating over loopback</a:t>
            </a:r>
          </a:p>
          <a:p>
            <a:pPr lvl="1"/>
            <a:r>
              <a:rPr lang="en-US" dirty="0" smtClean="0"/>
              <a:t>Linux Containers</a:t>
            </a:r>
          </a:p>
          <a:p>
            <a:pPr lvl="1"/>
            <a:r>
              <a:rPr lang="en-US" dirty="0" err="1" smtClean="0"/>
              <a:t>VirtualBox</a:t>
            </a:r>
            <a:endParaRPr lang="en-US" dirty="0" smtClean="0"/>
          </a:p>
          <a:p>
            <a:pPr lvl="1"/>
            <a:r>
              <a:rPr lang="en-US" dirty="0" smtClean="0"/>
              <a:t>VMWare</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6</a:t>
            </a:fld>
            <a:endParaRPr lang="en-US" dirty="0"/>
          </a:p>
        </p:txBody>
      </p:sp>
      <p:pic>
        <p:nvPicPr>
          <p:cNvPr id="3074" name="Picture 2" descr="http://static.cdn-seekingalpha.com/uploads/2012/7/9/980897-13418615826057322-Investors-Mosaic_origin.png"/>
          <p:cNvPicPr>
            <a:picLocks noChangeAspect="1" noChangeArrowheads="1"/>
          </p:cNvPicPr>
          <p:nvPr/>
        </p:nvPicPr>
        <p:blipFill rotWithShape="1">
          <a:blip r:embed="rId3">
            <a:extLst>
              <a:ext uri="{28A0092B-C50C-407E-A947-70E740481C1C}">
                <a14:useLocalDpi xmlns:a14="http://schemas.microsoft.com/office/drawing/2010/main" val="0"/>
              </a:ext>
            </a:extLst>
          </a:blip>
          <a:srcRect l="14051" t="4137" r="11597" b="7975"/>
          <a:stretch/>
        </p:blipFill>
        <p:spPr bwMode="auto">
          <a:xfrm>
            <a:off x="8853271" y="1871006"/>
            <a:ext cx="2652929" cy="194245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lcolumbus.files.wordpress.com/2013/05/cloud-ia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5073" y="4068043"/>
            <a:ext cx="3728814" cy="2693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715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Benefits to CCSDS</a:t>
            </a:r>
            <a:endParaRPr lang="en-US" dirty="0"/>
          </a:p>
        </p:txBody>
      </p:sp>
      <p:sp>
        <p:nvSpPr>
          <p:cNvPr id="3" name="Content Placeholder 2"/>
          <p:cNvSpPr>
            <a:spLocks noGrp="1"/>
          </p:cNvSpPr>
          <p:nvPr>
            <p:ph idx="1"/>
          </p:nvPr>
        </p:nvSpPr>
        <p:spPr/>
        <p:txBody>
          <a:bodyPr/>
          <a:lstStyle/>
          <a:p>
            <a:r>
              <a:rPr lang="en-US" dirty="0" smtClean="0"/>
              <a:t>It MAY be easier to procure IAAS services and use them for interoperability testing than to do face-to-face testing or work to make machines accessible to the Internet</a:t>
            </a:r>
          </a:p>
          <a:p>
            <a:pPr lvl="1"/>
            <a:r>
              <a:rPr lang="en-US" dirty="0" smtClean="0"/>
              <a:t>This depends heavily on the specifics of various agencies’ ‘corporate policies’ with respect to access to cloud resources</a:t>
            </a:r>
          </a:p>
          <a:p>
            <a:endParaRPr lang="en-US" dirty="0" smtClean="0"/>
          </a:p>
          <a:p>
            <a:r>
              <a:rPr lang="en-US" dirty="0" smtClean="0"/>
              <a:t>CCSDS could set up and maintain ‘known good’ testing environments</a:t>
            </a:r>
          </a:p>
          <a:p>
            <a:pPr lvl="1"/>
            <a:r>
              <a:rPr lang="en-US" dirty="0" smtClean="0"/>
              <a:t>Implementations of CCSDS Data Links</a:t>
            </a:r>
          </a:p>
          <a:p>
            <a:pPr lvl="1"/>
            <a:r>
              <a:rPr lang="en-US" dirty="0" smtClean="0"/>
              <a:t>Sample environments (e.g. Earth-observing, Deep-Space) and configurations (e.g. lander control center, orbiter control center, DSN and other ground stations, all of CSTS and CSSM</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568588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Excerpts from AWS License Agreement</a:t>
            </a:r>
            <a:endParaRPr lang="en-US" dirty="0"/>
          </a:p>
        </p:txBody>
      </p:sp>
      <p:sp>
        <p:nvSpPr>
          <p:cNvPr id="3" name="Content Placeholder 2"/>
          <p:cNvSpPr>
            <a:spLocks noGrp="1"/>
          </p:cNvSpPr>
          <p:nvPr>
            <p:ph idx="1"/>
          </p:nvPr>
        </p:nvSpPr>
        <p:spPr>
          <a:xfrm>
            <a:off x="685800" y="2194560"/>
            <a:ext cx="10820400" cy="4583430"/>
          </a:xfrm>
        </p:spPr>
        <p:txBody>
          <a:bodyPr>
            <a:normAutofit fontScale="55000" lnSpcReduction="20000"/>
          </a:bodyPr>
          <a:lstStyle/>
          <a:p>
            <a:pPr>
              <a:lnSpc>
                <a:spcPct val="120000"/>
              </a:lnSpc>
            </a:pPr>
            <a:r>
              <a:rPr lang="en-US" b="1" dirty="0" smtClean="0"/>
              <a:t>Introduction</a:t>
            </a:r>
          </a:p>
          <a:p>
            <a:pPr lvl="1">
              <a:lnSpc>
                <a:spcPct val="120000"/>
              </a:lnSpc>
            </a:pPr>
            <a:r>
              <a:rPr lang="en-US" dirty="0" smtClean="0"/>
              <a:t>…You </a:t>
            </a:r>
            <a:r>
              <a:rPr lang="en-US" dirty="0"/>
              <a:t>represent to us that you are lawfully able to enter into contracts (e.g., you are not a minor). </a:t>
            </a:r>
            <a:r>
              <a:rPr lang="en-US" b="1" i="1" dirty="0">
                <a:solidFill>
                  <a:srgbClr val="FF0000"/>
                </a:solidFill>
              </a:rPr>
              <a:t>If you are entering into this Agreement for an entity, such as the company you work for, you represent to us that you have legal authority to bind that entity.</a:t>
            </a:r>
            <a:endParaRPr lang="en-US" b="1" i="1" dirty="0" smtClean="0">
              <a:solidFill>
                <a:srgbClr val="FF0000"/>
              </a:solidFill>
            </a:endParaRPr>
          </a:p>
          <a:p>
            <a:pPr>
              <a:lnSpc>
                <a:spcPct val="120000"/>
              </a:lnSpc>
            </a:pPr>
            <a:r>
              <a:rPr lang="en-US" b="1" dirty="0" smtClean="0"/>
              <a:t>Security </a:t>
            </a:r>
            <a:r>
              <a:rPr lang="en-US" b="1" dirty="0"/>
              <a:t>and Data </a:t>
            </a:r>
            <a:r>
              <a:rPr lang="en-US" b="1" dirty="0" smtClean="0"/>
              <a:t>Privacy</a:t>
            </a:r>
            <a:endParaRPr lang="en-US" b="1" dirty="0"/>
          </a:p>
          <a:p>
            <a:pPr lvl="1">
              <a:lnSpc>
                <a:spcPct val="120000"/>
              </a:lnSpc>
            </a:pPr>
            <a:r>
              <a:rPr lang="en-US" b="1" dirty="0" smtClean="0"/>
              <a:t>Data </a:t>
            </a:r>
            <a:r>
              <a:rPr lang="en-US" b="1" dirty="0"/>
              <a:t>Privacy</a:t>
            </a:r>
            <a:r>
              <a:rPr lang="en-US" dirty="0"/>
              <a:t>. We participate in the safe harbor programs described in the Privacy Policy. You may specify the AWS regions in which Your Content will be stored and accessible by End Users. We will not move </a:t>
            </a:r>
            <a:r>
              <a:rPr lang="en-US" b="1" i="1" dirty="0">
                <a:solidFill>
                  <a:srgbClr val="FF0000"/>
                </a:solidFill>
              </a:rPr>
              <a:t>Your Content from your selected AWS regions without notifying you</a:t>
            </a:r>
            <a:r>
              <a:rPr lang="en-US" dirty="0"/>
              <a:t>, unless required to comply with the law or requests of governmental entities. You consent to our collection, use and disclosure of information associated with the Service Offerings in accordance with our Privacy Policy, and to the processing of Your Content in, and the transfer of Your Content into, the AWS regions you select.</a:t>
            </a:r>
          </a:p>
          <a:p>
            <a:pPr>
              <a:lnSpc>
                <a:spcPct val="120000"/>
              </a:lnSpc>
            </a:pPr>
            <a:r>
              <a:rPr lang="en-US" b="1" dirty="0" smtClean="0"/>
              <a:t>Proprietary Rights: Your </a:t>
            </a:r>
            <a:r>
              <a:rPr lang="en-US" b="1" dirty="0"/>
              <a:t>Content</a:t>
            </a:r>
            <a:r>
              <a:rPr lang="en-US" dirty="0"/>
              <a:t>. As between you and us, </a:t>
            </a:r>
            <a:r>
              <a:rPr lang="en-US" b="1" i="1" dirty="0">
                <a:solidFill>
                  <a:srgbClr val="FF0000"/>
                </a:solidFill>
              </a:rPr>
              <a:t>you or your licensors own all right, title, and interest in and to Your Content</a:t>
            </a:r>
            <a:r>
              <a:rPr lang="en-US" dirty="0"/>
              <a:t>. Except as provided in this Section 8, we obtain no rights under this Agreement from you or your licensors to Your Content, including any related intellectual property rights. You consent to our use of Your Content to provide the Service Offerings to you and any End Users. </a:t>
            </a:r>
            <a:r>
              <a:rPr lang="en-US" b="1" i="1" dirty="0">
                <a:solidFill>
                  <a:srgbClr val="FF0000"/>
                </a:solidFill>
              </a:rPr>
              <a:t>We may disclose Your Content to provide the Service Offerings to you or any End Users or to comply with any request of a governmental or regulatory body (including subpoenas or court orders).</a:t>
            </a:r>
          </a:p>
          <a:p>
            <a:pPr>
              <a:lnSpc>
                <a:spcPct val="120000"/>
              </a:lnSpc>
            </a:pPr>
            <a:r>
              <a:rPr lang="en-US" sz="2100" b="1" dirty="0" smtClean="0"/>
              <a:t>Import </a:t>
            </a:r>
            <a:r>
              <a:rPr lang="en-US" sz="2100" b="1" dirty="0"/>
              <a:t>and Export Compliance</a:t>
            </a:r>
            <a:r>
              <a:rPr lang="en-US" sz="2100" dirty="0"/>
              <a:t>. </a:t>
            </a:r>
            <a:r>
              <a:rPr lang="en-US" sz="2100" dirty="0"/>
              <a:t>In connection with this Agreement, each party will comply with all applicable import, re-import, export, and re-export control laws and regulations, including the Export Administration Regulations, the International Traffic in Arms Regulations, and country-specific economic sanctions programs implemented by the Office of Foreign Assets Control. For clarity, you are solely responsible for compliance related to the manner in which you choose to use the Service Offerings, including your transfer and processing of Your Content, the provision of Your Content to End Users, and the AWS region in which any of the foregoing occur.</a:t>
            </a:r>
          </a:p>
        </p:txBody>
      </p:sp>
      <p:sp>
        <p:nvSpPr>
          <p:cNvPr id="4" name="Slide Number Placeholder 3"/>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831282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 Web Services Security</a:t>
            </a:r>
            <a:endParaRPr lang="en-US" dirty="0"/>
          </a:p>
        </p:txBody>
      </p:sp>
      <p:sp>
        <p:nvSpPr>
          <p:cNvPr id="3" name="Content Placeholder 2"/>
          <p:cNvSpPr>
            <a:spLocks noGrp="1"/>
          </p:cNvSpPr>
          <p:nvPr>
            <p:ph idx="1"/>
          </p:nvPr>
        </p:nvSpPr>
        <p:spPr/>
        <p:txBody>
          <a:bodyPr/>
          <a:lstStyle/>
          <a:p>
            <a:r>
              <a:rPr lang="en-US" dirty="0" smtClean="0"/>
              <a:t>Using AWS Web Services Interface you can restrict which IP subnets on the Internet may talk to which instances / groups of instances</a:t>
            </a:r>
          </a:p>
          <a:p>
            <a:r>
              <a:rPr lang="en-US" dirty="0" smtClean="0"/>
              <a:t>Network </a:t>
            </a:r>
            <a:r>
              <a:rPr lang="en-US" dirty="0"/>
              <a:t>traffic is isolated; packet sniffing will NOT reveal data not destined for your machine; even two instances owned by the same customer and located on the same physical host cannot listen to each other’s traffic.</a:t>
            </a:r>
          </a:p>
          <a:p>
            <a:r>
              <a:rPr lang="en-US" dirty="0" smtClean="0"/>
              <a:t>Decommissioned storage is wiped</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54232954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TC104033937[[fn=Vapor Trail]]</Template>
  <TotalTime>222</TotalTime>
  <Words>1182</Words>
  <Application>Microsoft Office PowerPoint</Application>
  <PresentationFormat>Widescreen</PresentationFormat>
  <Paragraphs>181</Paragraphs>
  <Slides>19</Slides>
  <Notes>3</Notes>
  <HiddenSlides>7</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Century Gothic</vt:lpstr>
      <vt:lpstr>Vapor Trail</vt:lpstr>
      <vt:lpstr>CCSDS Cloud-Based Interoperability Testing</vt:lpstr>
      <vt:lpstr>Background</vt:lpstr>
      <vt:lpstr>Example CCSDS Use Cases</vt:lpstr>
      <vt:lpstr>Executive Summary</vt:lpstr>
      <vt:lpstr>Cloud Service Models</vt:lpstr>
      <vt:lpstr>Some Providers</vt:lpstr>
      <vt:lpstr>Possible Benefits to CCSDS</vt:lpstr>
      <vt:lpstr>Excerpts from AWS License Agreement</vt:lpstr>
      <vt:lpstr>Amazon Web Services Security</vt:lpstr>
      <vt:lpstr>What’s Your Corporate Policy on IAAS?</vt:lpstr>
      <vt:lpstr>Conclusions</vt:lpstr>
      <vt:lpstr>Discussion</vt:lpstr>
      <vt:lpstr>Backup</vt:lpstr>
      <vt:lpstr>Security In Cloud-Based Services</vt:lpstr>
      <vt:lpstr>Simple Example</vt:lpstr>
      <vt:lpstr>Simple Example</vt:lpstr>
      <vt:lpstr>More Complex Example</vt:lpstr>
      <vt:lpstr>Other Resources</vt:lpstr>
      <vt:lpstr>PowerPoint Presentation</vt:lpstr>
    </vt:vector>
  </TitlesOfParts>
  <Company>The MITRE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CCSDS Cloud-Based Interoperability Testing</dc:title>
  <dc:creator>Scott, Keith L.</dc:creator>
  <cp:lastModifiedBy>Scott, Keith L.</cp:lastModifiedBy>
  <cp:revision>30</cp:revision>
  <dcterms:created xsi:type="dcterms:W3CDTF">2014-11-17T16:21:29Z</dcterms:created>
  <dcterms:modified xsi:type="dcterms:W3CDTF">2015-02-02T15:16:51Z</dcterms:modified>
</cp:coreProperties>
</file>