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
  </p:notesMasterIdLst>
  <p:handoutMasterIdLst>
    <p:handoutMasterId r:id="rId27"/>
  </p:handoutMasterIdLst>
  <p:sldIdLst>
    <p:sldId id="504" r:id="rId5"/>
    <p:sldId id="636" r:id="rId6"/>
    <p:sldId id="638" r:id="rId7"/>
    <p:sldId id="648" r:id="rId8"/>
    <p:sldId id="657" r:id="rId9"/>
    <p:sldId id="663" r:id="rId10"/>
    <p:sldId id="664" r:id="rId11"/>
    <p:sldId id="665" r:id="rId12"/>
    <p:sldId id="666" r:id="rId13"/>
    <p:sldId id="647" r:id="rId14"/>
    <p:sldId id="658" r:id="rId15"/>
    <p:sldId id="654" r:id="rId16"/>
    <p:sldId id="652" r:id="rId17"/>
    <p:sldId id="645" r:id="rId18"/>
    <p:sldId id="641" r:id="rId19"/>
    <p:sldId id="642" r:id="rId20"/>
    <p:sldId id="643" r:id="rId21"/>
    <p:sldId id="646" r:id="rId22"/>
    <p:sldId id="655" r:id="rId23"/>
    <p:sldId id="644" r:id="rId24"/>
    <p:sldId id="635" r:id="rId25"/>
  </p:sldIdLst>
  <p:sldSz cx="9144000" cy="6858000" type="letter"/>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99"/>
    <a:srgbClr val="FFFF00"/>
    <a:srgbClr val="CC00CC"/>
    <a:srgbClr val="3399FF"/>
    <a:srgbClr val="CCFFCC"/>
    <a:srgbClr val="FFFFCC"/>
    <a:srgbClr val="FFFF9B"/>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1104" autoAdjust="0"/>
    <p:restoredTop sz="86395" autoAdjust="0"/>
  </p:normalViewPr>
  <p:slideViewPr>
    <p:cSldViewPr>
      <p:cViewPr varScale="1">
        <p:scale>
          <a:sx n="123" d="100"/>
          <a:sy n="123" d="100"/>
        </p:scale>
        <p:origin x="-448" y="-104"/>
      </p:cViewPr>
      <p:guideLst>
        <p:guide orient="horz" pos="7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846" y="-8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hq.ad.aiaa.org\AIAA\Users\nickt\CCSDS\Meetings\London-Oct2010\CESG-CMC\Cumulative%20Missions%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985450502031"/>
          <c:y val="0.137172156658902"/>
          <c:w val="0.717746368133489"/>
          <c:h val="0.73238768136868"/>
        </c:manualLayout>
      </c:layout>
      <c:lineChart>
        <c:grouping val="standard"/>
        <c:varyColors val="0"/>
        <c:ser>
          <c:idx val="0"/>
          <c:order val="0"/>
          <c:tx>
            <c:v>Cumulative Missions</c:v>
          </c:tx>
          <c:marker>
            <c:symbol val="none"/>
          </c:marker>
          <c:cat>
            <c:numLit>
              <c:formatCode>General</c:formatCode>
              <c:ptCount val="16"/>
              <c:pt idx="0">
                <c:v>99.0</c:v>
              </c:pt>
              <c:pt idx="1">
                <c:v>0.0</c:v>
              </c:pt>
              <c:pt idx="2">
                <c:v>1.0</c:v>
              </c:pt>
              <c:pt idx="3">
                <c:v>2.0</c:v>
              </c:pt>
              <c:pt idx="4">
                <c:v>3.0</c:v>
              </c:pt>
              <c:pt idx="5">
                <c:v>4.0</c:v>
              </c:pt>
              <c:pt idx="6">
                <c:v>5.0</c:v>
              </c:pt>
              <c:pt idx="7">
                <c:v>6.0</c:v>
              </c:pt>
              <c:pt idx="8">
                <c:v>7.0</c:v>
              </c:pt>
              <c:pt idx="9">
                <c:v>8.0</c:v>
              </c:pt>
              <c:pt idx="10">
                <c:v>9.0</c:v>
              </c:pt>
              <c:pt idx="11">
                <c:v>10.0</c:v>
              </c:pt>
              <c:pt idx="12">
                <c:v>11.0</c:v>
              </c:pt>
              <c:pt idx="13">
                <c:v>12.0</c:v>
              </c:pt>
              <c:pt idx="14">
                <c:v>13.0</c:v>
              </c:pt>
              <c:pt idx="15">
                <c:v>14.0</c:v>
              </c:pt>
            </c:numLit>
          </c:cat>
          <c:val>
            <c:numRef>
              <c:f>Sheet1!$B$3:$Q$3</c:f>
              <c:numCache>
                <c:formatCode>General</c:formatCode>
                <c:ptCount val="16"/>
                <c:pt idx="0">
                  <c:v>108.0</c:v>
                </c:pt>
                <c:pt idx="1">
                  <c:v>155.0</c:v>
                </c:pt>
                <c:pt idx="2">
                  <c:v>205.0</c:v>
                </c:pt>
                <c:pt idx="3">
                  <c:v>221.0</c:v>
                </c:pt>
                <c:pt idx="4">
                  <c:v>271.0</c:v>
                </c:pt>
                <c:pt idx="5">
                  <c:v>308.0</c:v>
                </c:pt>
                <c:pt idx="6">
                  <c:v>330.0</c:v>
                </c:pt>
                <c:pt idx="7">
                  <c:v>371.0</c:v>
                </c:pt>
                <c:pt idx="8">
                  <c:v>387.0</c:v>
                </c:pt>
                <c:pt idx="9">
                  <c:v>416.0</c:v>
                </c:pt>
                <c:pt idx="10">
                  <c:v>435.0</c:v>
                </c:pt>
                <c:pt idx="11">
                  <c:v>461.0</c:v>
                </c:pt>
                <c:pt idx="12">
                  <c:v>544.0</c:v>
                </c:pt>
                <c:pt idx="13">
                  <c:v>596.0</c:v>
                </c:pt>
                <c:pt idx="14">
                  <c:v>627.0</c:v>
                </c:pt>
                <c:pt idx="15">
                  <c:v>718.0</c:v>
                </c:pt>
              </c:numCache>
            </c:numRef>
          </c:val>
          <c:smooth val="0"/>
        </c:ser>
        <c:dLbls>
          <c:showLegendKey val="0"/>
          <c:showVal val="0"/>
          <c:showCatName val="0"/>
          <c:showSerName val="0"/>
          <c:showPercent val="0"/>
          <c:showBubbleSize val="0"/>
        </c:dLbls>
        <c:marker val="1"/>
        <c:smooth val="0"/>
        <c:axId val="-2088532888"/>
        <c:axId val="912845640"/>
      </c:lineChart>
      <c:catAx>
        <c:axId val="-2088532888"/>
        <c:scaling>
          <c:orientation val="minMax"/>
        </c:scaling>
        <c:delete val="0"/>
        <c:axPos val="b"/>
        <c:numFmt formatCode="General" sourceLinked="1"/>
        <c:majorTickMark val="none"/>
        <c:minorTickMark val="none"/>
        <c:tickLblPos val="nextTo"/>
        <c:crossAx val="912845640"/>
        <c:crosses val="autoZero"/>
        <c:auto val="1"/>
        <c:lblAlgn val="ctr"/>
        <c:lblOffset val="100"/>
        <c:noMultiLvlLbl val="0"/>
      </c:catAx>
      <c:valAx>
        <c:axId val="912845640"/>
        <c:scaling>
          <c:orientation val="minMax"/>
        </c:scaling>
        <c:delete val="0"/>
        <c:axPos val="l"/>
        <c:majorGridlines/>
        <c:numFmt formatCode="General" sourceLinked="1"/>
        <c:majorTickMark val="none"/>
        <c:minorTickMark val="none"/>
        <c:tickLblPos val="nextTo"/>
        <c:spPr>
          <a:ln w="9525">
            <a:noFill/>
          </a:ln>
        </c:spPr>
        <c:crossAx val="-2088532888"/>
        <c:crosses val="autoZero"/>
        <c:crossBetween val="between"/>
        <c:majorUnit val="50.0"/>
      </c:valAx>
      <c:dTable>
        <c:showHorzBorder val="1"/>
        <c:showVertBorder val="1"/>
        <c:showOutline val="1"/>
        <c:showKeys val="0"/>
        <c:txPr>
          <a:bodyPr/>
          <a:lstStyle/>
          <a:p>
            <a:pPr rtl="0">
              <a:defRPr sz="600"/>
            </a:pPr>
            <a:endParaRPr lang="en-US"/>
          </a:p>
        </c:txPr>
      </c:dTable>
      <c:spPr>
        <a:solidFill>
          <a:srgbClr val="4F81BD">
            <a:alpha val="55000"/>
          </a:srgbClr>
        </a:solidFill>
        <a:ln>
          <a:solidFill>
            <a:srgbClr val="4F81BD">
              <a:alpha val="50000"/>
            </a:srgbClr>
          </a:solidFill>
        </a:ln>
      </c:spPr>
    </c:plotArea>
    <c:plotVisOnly val="1"/>
    <c:dispBlanksAs val="gap"/>
    <c:showDLblsOverMax val="0"/>
  </c:chart>
  <c:txPr>
    <a:bodyPr/>
    <a:lstStyle/>
    <a:p>
      <a:pPr>
        <a:defRPr sz="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defTabSz="963613" eaLnBrk="0" hangingPunct="0">
              <a:defRPr sz="1000" i="1"/>
            </a:lvl1pPr>
          </a:lstStyle>
          <a:p>
            <a:pPr>
              <a:defRPr/>
            </a:pPr>
            <a:endParaRPr lang="en-US"/>
          </a:p>
        </p:txBody>
      </p:sp>
      <p:sp>
        <p:nvSpPr>
          <p:cNvPr id="4099" name="Rectangle 3"/>
          <p:cNvSpPr>
            <a:spLocks noGrp="1" noChangeArrowheads="1"/>
          </p:cNvSpPr>
          <p:nvPr>
            <p:ph type="dt" sz="quarter" idx="1"/>
          </p:nvPr>
        </p:nvSpPr>
        <p:spPr bwMode="auto">
          <a:xfrm>
            <a:off x="3853197" y="1"/>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algn="r" defTabSz="963613" eaLnBrk="0" hangingPunct="0">
              <a:defRPr sz="1000" i="1"/>
            </a:lvl1pPr>
          </a:lstStyle>
          <a:p>
            <a:pPr>
              <a:defRPr/>
            </a:pPr>
            <a:endParaRPr lang="en-US"/>
          </a:p>
        </p:txBody>
      </p:sp>
      <p:sp>
        <p:nvSpPr>
          <p:cNvPr id="4100" name="Rectangle 4"/>
          <p:cNvSpPr>
            <a:spLocks noGrp="1" noChangeArrowheads="1"/>
          </p:cNvSpPr>
          <p:nvPr>
            <p:ph type="ftr" sz="quarter" idx="2"/>
          </p:nvPr>
        </p:nvSpPr>
        <p:spPr bwMode="auto">
          <a:xfrm>
            <a:off x="1"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defTabSz="963613" eaLnBrk="0" hangingPunct="0">
              <a:defRPr sz="1000" i="1"/>
            </a:lvl1pPr>
          </a:lstStyle>
          <a:p>
            <a:pPr>
              <a:defRPr/>
            </a:pPr>
            <a:endParaRPr lang="en-US"/>
          </a:p>
        </p:txBody>
      </p:sp>
      <p:sp>
        <p:nvSpPr>
          <p:cNvPr id="4101" name="Rectangle 5"/>
          <p:cNvSpPr>
            <a:spLocks noGrp="1" noChangeArrowheads="1"/>
          </p:cNvSpPr>
          <p:nvPr>
            <p:ph type="sldNum" sz="quarter" idx="3"/>
          </p:nvPr>
        </p:nvSpPr>
        <p:spPr bwMode="auto">
          <a:xfrm>
            <a:off x="3853197"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algn="r" defTabSz="963613" eaLnBrk="0" hangingPunct="0">
              <a:defRPr sz="1000" i="1"/>
            </a:lvl1pPr>
          </a:lstStyle>
          <a:p>
            <a:pPr>
              <a:defRPr/>
            </a:pPr>
            <a:fld id="{EE01F1BF-2225-43BA-81B9-E4E6CF12C60B}" type="slidenum">
              <a:rPr lang="en-US"/>
              <a:pPr>
                <a:defRPr/>
              </a:pPr>
              <a:t>‹#›</a:t>
            </a:fld>
            <a:endParaRPr lang="en-US"/>
          </a:p>
        </p:txBody>
      </p:sp>
    </p:spTree>
    <p:extLst>
      <p:ext uri="{BB962C8B-B14F-4D97-AF65-F5344CB8AC3E}">
        <p14:creationId xmlns:p14="http://schemas.microsoft.com/office/powerpoint/2010/main" val="341523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defTabSz="963613"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853197" y="1"/>
            <a:ext cx="2944479" cy="497397"/>
          </a:xfrm>
          <a:prstGeom prst="rect">
            <a:avLst/>
          </a:prstGeom>
          <a:noFill/>
          <a:ln w="9525">
            <a:noFill/>
            <a:miter lim="800000"/>
            <a:headEnd/>
            <a:tailEnd/>
          </a:ln>
          <a:effectLst/>
        </p:spPr>
        <p:txBody>
          <a:bodyPr vert="horz" wrap="square" lIns="20054" tIns="0" rIns="20054" bIns="0" numCol="1" anchor="t" anchorCtr="0" compatLnSpc="1">
            <a:prstTxWarp prst="textNoShape">
              <a:avLst/>
            </a:prstTxWarp>
          </a:bodyPr>
          <a:lstStyle>
            <a:lvl1pPr algn="r" defTabSz="963613" eaLnBrk="0" hangingPunct="0">
              <a:defRPr sz="1000" i="1"/>
            </a:lvl1pPr>
          </a:lstStyle>
          <a:p>
            <a:pPr>
              <a:defRPr/>
            </a:pPr>
            <a:endParaRPr lang="en-US"/>
          </a:p>
        </p:txBody>
      </p:sp>
      <p:sp>
        <p:nvSpPr>
          <p:cNvPr id="2052" name="Rectangle 4"/>
          <p:cNvSpPr>
            <a:spLocks noGrp="1" noChangeArrowheads="1"/>
          </p:cNvSpPr>
          <p:nvPr>
            <p:ph type="ftr" sz="quarter" idx="4"/>
          </p:nvPr>
        </p:nvSpPr>
        <p:spPr bwMode="auto">
          <a:xfrm>
            <a:off x="1"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defTabSz="963613" eaLnBrk="0" hangingPunct="0">
              <a:defRPr sz="1000" i="1"/>
            </a:lvl1pPr>
          </a:lstStyle>
          <a:p>
            <a:pPr>
              <a:defRPr/>
            </a:pPr>
            <a:endParaRPr lang="en-US"/>
          </a:p>
        </p:txBody>
      </p:sp>
      <p:sp>
        <p:nvSpPr>
          <p:cNvPr id="2053" name="Rectangle 5"/>
          <p:cNvSpPr>
            <a:spLocks noGrp="1" noChangeArrowheads="1"/>
          </p:cNvSpPr>
          <p:nvPr>
            <p:ph type="sldNum" sz="quarter" idx="5"/>
          </p:nvPr>
        </p:nvSpPr>
        <p:spPr bwMode="auto">
          <a:xfrm>
            <a:off x="3853197" y="9430829"/>
            <a:ext cx="2944479" cy="497396"/>
          </a:xfrm>
          <a:prstGeom prst="rect">
            <a:avLst/>
          </a:prstGeom>
          <a:noFill/>
          <a:ln w="9525">
            <a:noFill/>
            <a:miter lim="800000"/>
            <a:headEnd/>
            <a:tailEnd/>
          </a:ln>
          <a:effectLst/>
        </p:spPr>
        <p:txBody>
          <a:bodyPr vert="horz" wrap="square" lIns="20054" tIns="0" rIns="20054" bIns="0" numCol="1" anchor="b" anchorCtr="0" compatLnSpc="1">
            <a:prstTxWarp prst="textNoShape">
              <a:avLst/>
            </a:prstTxWarp>
          </a:bodyPr>
          <a:lstStyle>
            <a:lvl1pPr algn="r" defTabSz="963613" eaLnBrk="0" hangingPunct="0">
              <a:defRPr sz="1000" i="1"/>
            </a:lvl1pPr>
          </a:lstStyle>
          <a:p>
            <a:pPr>
              <a:defRPr/>
            </a:pPr>
            <a:fld id="{E497C465-78D7-4632-93E6-4724FE32007D}" type="slidenum">
              <a:rPr lang="en-US"/>
              <a:pPr>
                <a:defRPr/>
              </a:pPr>
              <a:t>‹#›</a:t>
            </a:fld>
            <a:endParaRPr lang="en-US"/>
          </a:p>
        </p:txBody>
      </p:sp>
      <p:sp>
        <p:nvSpPr>
          <p:cNvPr id="2054" name="Rectangle 6"/>
          <p:cNvSpPr>
            <a:spLocks noGrp="1" noChangeArrowheads="1"/>
          </p:cNvSpPr>
          <p:nvPr>
            <p:ph type="body" sz="quarter" idx="3"/>
          </p:nvPr>
        </p:nvSpPr>
        <p:spPr bwMode="auto">
          <a:xfrm>
            <a:off x="907244" y="4716236"/>
            <a:ext cx="4983191" cy="4469999"/>
          </a:xfrm>
          <a:prstGeom prst="rect">
            <a:avLst/>
          </a:prstGeom>
          <a:noFill/>
          <a:ln w="9525">
            <a:noFill/>
            <a:miter lim="800000"/>
            <a:headEnd/>
            <a:tailEnd/>
          </a:ln>
          <a:effectLst/>
        </p:spPr>
        <p:txBody>
          <a:bodyPr vert="horz" wrap="square" lIns="95264" tIns="46798" rIns="95264" bIns="467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Rot="1" noChangeAspect="1" noChangeArrowheads="1" noTextEdit="1"/>
          </p:cNvSpPr>
          <p:nvPr>
            <p:ph type="sldImg" idx="2"/>
          </p:nvPr>
        </p:nvSpPr>
        <p:spPr bwMode="auto">
          <a:xfrm>
            <a:off x="931863" y="752475"/>
            <a:ext cx="4941887" cy="370681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11746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2</a:t>
            </a:fld>
            <a:endParaRPr lang="en-US" smtClean="0"/>
          </a:p>
        </p:txBody>
      </p:sp>
      <p:sp>
        <p:nvSpPr>
          <p:cNvPr id="796674" name="Rectangle 5"/>
          <p:cNvSpPr txBox="1">
            <a:spLocks noGrp="1" noChangeArrowheads="1"/>
          </p:cNvSpPr>
          <p:nvPr/>
        </p:nvSpPr>
        <p:spPr bwMode="auto">
          <a:xfrm>
            <a:off x="3853197" y="9430829"/>
            <a:ext cx="2944479" cy="497396"/>
          </a:xfrm>
          <a:prstGeom prst="rect">
            <a:avLst/>
          </a:prstGeom>
          <a:noFill/>
          <a:ln w="9525">
            <a:noFill/>
            <a:miter lim="800000"/>
            <a:headEnd/>
            <a:tailEnd/>
          </a:ln>
        </p:spPr>
        <p:txBody>
          <a:bodyPr lIns="20054" tIns="0" rIns="20054" bIns="0" anchor="b"/>
          <a:lstStyle/>
          <a:p>
            <a:pPr algn="r" defTabSz="963613" eaLnBrk="0" hangingPunct="0"/>
            <a:fld id="{3956AC3E-D036-4EBA-B1C2-50630E2A55A4}" type="slidenum">
              <a:rPr lang="en-US" sz="1000" i="1"/>
              <a:pPr algn="r" defTabSz="963613" eaLnBrk="0" hangingPunct="0"/>
              <a:t>2</a:t>
            </a:fld>
            <a:endParaRPr lang="en-US" sz="1000" i="1"/>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7"/>
            <a:ext cx="5437550" cy="3828145"/>
          </a:xfrm>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75748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5"/>
          <p:cNvSpPr>
            <a:spLocks noGrp="1" noChangeArrowheads="1"/>
          </p:cNvSpPr>
          <p:nvPr>
            <p:ph type="sldNum" sz="quarter" idx="5"/>
          </p:nvPr>
        </p:nvSpPr>
        <p:spPr>
          <a:noFill/>
        </p:spPr>
        <p:txBody>
          <a:bodyPr/>
          <a:lstStyle/>
          <a:p>
            <a:fld id="{2CE4A722-48E6-45C6-BF1F-1AE7407A5E97}" type="slidenum">
              <a:rPr lang="en-US" smtClean="0"/>
              <a:pPr/>
              <a:t>15</a:t>
            </a:fld>
            <a:endParaRPr lang="en-US" smtClean="0"/>
          </a:p>
        </p:txBody>
      </p:sp>
      <p:sp>
        <p:nvSpPr>
          <p:cNvPr id="802818" name="Rectangle 5"/>
          <p:cNvSpPr txBox="1">
            <a:spLocks noGrp="1" noChangeArrowheads="1"/>
          </p:cNvSpPr>
          <p:nvPr/>
        </p:nvSpPr>
        <p:spPr bwMode="auto">
          <a:xfrm>
            <a:off x="3853197" y="9430829"/>
            <a:ext cx="2944479" cy="497396"/>
          </a:xfrm>
          <a:prstGeom prst="rect">
            <a:avLst/>
          </a:prstGeom>
          <a:noFill/>
          <a:ln w="9525">
            <a:noFill/>
            <a:miter lim="800000"/>
            <a:headEnd/>
            <a:tailEnd/>
          </a:ln>
        </p:spPr>
        <p:txBody>
          <a:bodyPr lIns="20054" tIns="0" rIns="20054" bIns="0" anchor="b"/>
          <a:lstStyle/>
          <a:p>
            <a:pPr algn="r" defTabSz="963613" eaLnBrk="0" hangingPunct="0"/>
            <a:fld id="{F2186AFC-D1BE-45C8-AC90-89714B4863C5}" type="slidenum">
              <a:rPr lang="en-US" sz="1000" i="1"/>
              <a:pPr algn="r" defTabSz="963613" eaLnBrk="0" hangingPunct="0"/>
              <a:t>15</a:t>
            </a:fld>
            <a:endParaRPr lang="en-US" sz="1000" i="1"/>
          </a:p>
        </p:txBody>
      </p:sp>
      <p:sp>
        <p:nvSpPr>
          <p:cNvPr id="802819" name="Rectangle 2"/>
          <p:cNvSpPr>
            <a:spLocks noGrp="1" noRot="1" noChangeAspect="1" noChangeArrowheads="1" noTextEdit="1"/>
          </p:cNvSpPr>
          <p:nvPr>
            <p:ph type="sldImg"/>
          </p:nvPr>
        </p:nvSpPr>
        <p:spPr>
          <a:ln/>
        </p:spPr>
      </p:sp>
      <p:sp>
        <p:nvSpPr>
          <p:cNvPr id="80282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fontAlgn="base">
              <a:spcBef>
                <a:spcPct val="0"/>
              </a:spcBef>
              <a:spcAft>
                <a:spcPct val="0"/>
              </a:spcAft>
              <a:defRPr sz="2400">
                <a:solidFill>
                  <a:schemeClr val="tx1"/>
                </a:solidFill>
                <a:latin typeface="Times New Roman" pitchFamily="18" charset="0"/>
              </a:defRPr>
            </a:lvl6pPr>
            <a:lvl7pPr marL="2971800" indent="-228600" defTabSz="963613" fontAlgn="base">
              <a:spcBef>
                <a:spcPct val="0"/>
              </a:spcBef>
              <a:spcAft>
                <a:spcPct val="0"/>
              </a:spcAft>
              <a:defRPr sz="2400">
                <a:solidFill>
                  <a:schemeClr val="tx1"/>
                </a:solidFill>
                <a:latin typeface="Times New Roman" pitchFamily="18" charset="0"/>
              </a:defRPr>
            </a:lvl7pPr>
            <a:lvl8pPr marL="3429000" indent="-228600" defTabSz="963613" fontAlgn="base">
              <a:spcBef>
                <a:spcPct val="0"/>
              </a:spcBef>
              <a:spcAft>
                <a:spcPct val="0"/>
              </a:spcAft>
              <a:defRPr sz="2400">
                <a:solidFill>
                  <a:schemeClr val="tx1"/>
                </a:solidFill>
                <a:latin typeface="Times New Roman" pitchFamily="18" charset="0"/>
              </a:defRPr>
            </a:lvl8pPr>
            <a:lvl9pPr marL="3886200" indent="-228600" defTabSz="963613" fontAlgn="base">
              <a:spcBef>
                <a:spcPct val="0"/>
              </a:spcBef>
              <a:spcAft>
                <a:spcPct val="0"/>
              </a:spcAft>
              <a:defRPr sz="2400">
                <a:solidFill>
                  <a:schemeClr val="tx1"/>
                </a:solidFill>
                <a:latin typeface="Times New Roman" pitchFamily="18" charset="0"/>
              </a:defRPr>
            </a:lvl9pPr>
          </a:lstStyle>
          <a:p>
            <a:fld id="{BB319C59-117F-4E7E-B458-C5E2D1889202}" type="slidenum">
              <a:rPr lang="en-US" sz="1000" smtClean="0"/>
              <a:pPr/>
              <a:t>16</a:t>
            </a:fld>
            <a:endParaRPr lang="en-US" sz="1000" smtClean="0"/>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fontAlgn="base">
              <a:spcBef>
                <a:spcPct val="0"/>
              </a:spcBef>
              <a:spcAft>
                <a:spcPct val="0"/>
              </a:spcAft>
              <a:defRPr sz="2400">
                <a:solidFill>
                  <a:schemeClr val="tx1"/>
                </a:solidFill>
                <a:latin typeface="Times New Roman" pitchFamily="18" charset="0"/>
              </a:defRPr>
            </a:lvl6pPr>
            <a:lvl7pPr marL="2971800" indent="-228600" defTabSz="963613" fontAlgn="base">
              <a:spcBef>
                <a:spcPct val="0"/>
              </a:spcBef>
              <a:spcAft>
                <a:spcPct val="0"/>
              </a:spcAft>
              <a:defRPr sz="2400">
                <a:solidFill>
                  <a:schemeClr val="tx1"/>
                </a:solidFill>
                <a:latin typeface="Times New Roman" pitchFamily="18" charset="0"/>
              </a:defRPr>
            </a:lvl7pPr>
            <a:lvl8pPr marL="3429000" indent="-228600" defTabSz="963613" fontAlgn="base">
              <a:spcBef>
                <a:spcPct val="0"/>
              </a:spcBef>
              <a:spcAft>
                <a:spcPct val="0"/>
              </a:spcAft>
              <a:defRPr sz="2400">
                <a:solidFill>
                  <a:schemeClr val="tx1"/>
                </a:solidFill>
                <a:latin typeface="Times New Roman" pitchFamily="18" charset="0"/>
              </a:defRPr>
            </a:lvl8pPr>
            <a:lvl9pPr marL="3886200" indent="-228600" defTabSz="963613" fontAlgn="base">
              <a:spcBef>
                <a:spcPct val="0"/>
              </a:spcBef>
              <a:spcAft>
                <a:spcPct val="0"/>
              </a:spcAft>
              <a:defRPr sz="2400">
                <a:solidFill>
                  <a:schemeClr val="tx1"/>
                </a:solidFill>
                <a:latin typeface="Times New Roman" pitchFamily="18" charset="0"/>
              </a:defRPr>
            </a:lvl9pPr>
          </a:lstStyle>
          <a:p>
            <a:fld id="{87AEC957-3966-4960-B8D3-B1C412B3F0DA}" type="slidenum">
              <a:rPr lang="en-US" sz="1000" smtClean="0"/>
              <a:pPr/>
              <a:t>17</a:t>
            </a:fld>
            <a:endParaRPr lang="en-US" sz="1000" smtClean="0"/>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18</a:t>
            </a:fld>
            <a:endParaRPr lang="en-US" smtClean="0"/>
          </a:p>
        </p:txBody>
      </p:sp>
      <p:sp>
        <p:nvSpPr>
          <p:cNvPr id="808962" name="Rectangle 5"/>
          <p:cNvSpPr txBox="1">
            <a:spLocks noGrp="1" noChangeArrowheads="1"/>
          </p:cNvSpPr>
          <p:nvPr/>
        </p:nvSpPr>
        <p:spPr bwMode="auto">
          <a:xfrm>
            <a:off x="3853197"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18</a:t>
            </a:fld>
            <a:endParaRPr lang="en-US" sz="1000" i="1"/>
          </a:p>
        </p:txBody>
      </p:sp>
      <p:sp>
        <p:nvSpPr>
          <p:cNvPr id="808963" name="Rectangle 5"/>
          <p:cNvSpPr txBox="1">
            <a:spLocks noGrp="1" noChangeArrowheads="1"/>
          </p:cNvSpPr>
          <p:nvPr/>
        </p:nvSpPr>
        <p:spPr bwMode="auto">
          <a:xfrm>
            <a:off x="3853197"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18</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1" name="Rectangle 5"/>
          <p:cNvSpPr>
            <a:spLocks noGrp="1" noChangeArrowheads="1"/>
          </p:cNvSpPr>
          <p:nvPr>
            <p:ph type="sldNum" sz="quarter" idx="5"/>
          </p:nvPr>
        </p:nvSpPr>
        <p:spPr>
          <a:noFill/>
        </p:spPr>
        <p:txBody>
          <a:bodyPr/>
          <a:lstStyle/>
          <a:p>
            <a:fld id="{D4913B46-D3B1-4B02-8F29-8128C136C94E}" type="slidenum">
              <a:rPr lang="en-US" smtClean="0"/>
              <a:pPr/>
              <a:t>19</a:t>
            </a:fld>
            <a:endParaRPr lang="en-US" smtClean="0"/>
          </a:p>
        </p:txBody>
      </p:sp>
      <p:sp>
        <p:nvSpPr>
          <p:cNvPr id="808962" name="Rectangle 5"/>
          <p:cNvSpPr txBox="1">
            <a:spLocks noGrp="1" noChangeArrowheads="1"/>
          </p:cNvSpPr>
          <p:nvPr/>
        </p:nvSpPr>
        <p:spPr bwMode="auto">
          <a:xfrm>
            <a:off x="3853197" y="9430829"/>
            <a:ext cx="2944479" cy="497396"/>
          </a:xfrm>
          <a:prstGeom prst="rect">
            <a:avLst/>
          </a:prstGeom>
          <a:noFill/>
          <a:ln w="9525">
            <a:noFill/>
            <a:miter lim="800000"/>
            <a:headEnd/>
            <a:tailEnd/>
          </a:ln>
        </p:spPr>
        <p:txBody>
          <a:bodyPr lIns="20054" tIns="0" rIns="20054" bIns="0" anchor="b"/>
          <a:lstStyle/>
          <a:p>
            <a:pPr algn="r" defTabSz="963613" eaLnBrk="0" hangingPunct="0"/>
            <a:fld id="{92E73834-1004-44DF-A318-6A07DD21AB7A}" type="slidenum">
              <a:rPr lang="en-US" sz="1000" i="1"/>
              <a:pPr algn="r" defTabSz="963613" eaLnBrk="0" hangingPunct="0"/>
              <a:t>19</a:t>
            </a:fld>
            <a:endParaRPr lang="en-US" sz="1000" i="1"/>
          </a:p>
        </p:txBody>
      </p:sp>
      <p:sp>
        <p:nvSpPr>
          <p:cNvPr id="808963" name="Rectangle 5"/>
          <p:cNvSpPr txBox="1">
            <a:spLocks noGrp="1" noChangeArrowheads="1"/>
          </p:cNvSpPr>
          <p:nvPr/>
        </p:nvSpPr>
        <p:spPr bwMode="auto">
          <a:xfrm>
            <a:off x="3853197" y="9430829"/>
            <a:ext cx="2944479" cy="497396"/>
          </a:xfrm>
          <a:prstGeom prst="rect">
            <a:avLst/>
          </a:prstGeom>
          <a:noFill/>
          <a:ln w="9525">
            <a:noFill/>
            <a:miter lim="800000"/>
            <a:headEnd/>
            <a:tailEnd/>
          </a:ln>
        </p:spPr>
        <p:txBody>
          <a:bodyPr lIns="20054" tIns="0" rIns="20054" bIns="0" anchor="b"/>
          <a:lstStyle/>
          <a:p>
            <a:pPr algn="r" defTabSz="963613" eaLnBrk="0" hangingPunct="0"/>
            <a:fld id="{20A9055F-02D8-48F8-A7D7-1051585518D8}" type="slidenum">
              <a:rPr lang="en-US" sz="1000" i="1"/>
              <a:pPr algn="r" defTabSz="963613" eaLnBrk="0" hangingPunct="0"/>
              <a:t>19</a:t>
            </a:fld>
            <a:endParaRPr lang="en-US" sz="1000" i="1"/>
          </a:p>
        </p:txBody>
      </p:sp>
      <p:sp>
        <p:nvSpPr>
          <p:cNvPr id="808964" name="Rectangle 2"/>
          <p:cNvSpPr>
            <a:spLocks noGrp="1" noRot="1" noChangeAspect="1" noChangeArrowheads="1" noTextEdit="1"/>
          </p:cNvSpPr>
          <p:nvPr>
            <p:ph type="sldImg"/>
          </p:nvPr>
        </p:nvSpPr>
        <p:spPr>
          <a:ln/>
        </p:spPr>
      </p:sp>
      <p:sp>
        <p:nvSpPr>
          <p:cNvPr id="80896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eaLnBrk="0" hangingPunct="0">
              <a:defRPr/>
            </a:pPr>
            <a:endParaRPr lang="en-US"/>
          </a:p>
        </p:txBody>
      </p:sp>
      <p:sp>
        <p:nvSpPr>
          <p:cNvPr id="1027" name="Rectangle 2015"/>
          <p:cNvSpPr>
            <a:spLocks noGrp="1" noChangeArrowheads="1"/>
          </p:cNvSpPr>
          <p:nvPr>
            <p:ph type="body" idx="1"/>
          </p:nvPr>
        </p:nvSpPr>
        <p:spPr bwMode="auto">
          <a:xfrm>
            <a:off x="623888" y="1544638"/>
            <a:ext cx="8015287" cy="4652962"/>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40641" name="Rectangle 2017"/>
          <p:cNvSpPr>
            <a:spLocks noChangeArrowheads="1"/>
          </p:cNvSpPr>
          <p:nvPr userDrawn="1"/>
        </p:nvSpPr>
        <p:spPr bwMode="auto">
          <a:xfrm>
            <a:off x="8763000" y="6624638"/>
            <a:ext cx="32281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dirty="0" err="1" smtClean="0">
                <a:solidFill>
                  <a:srgbClr val="333399"/>
                </a:solidFill>
                <a:latin typeface="Arial" charset="0"/>
              </a:rPr>
              <a:t>np</a:t>
            </a:r>
            <a:endParaRPr lang="en-US" sz="1000" b="1" dirty="0">
              <a:solidFill>
                <a:srgbClr val="333399"/>
              </a:solidFill>
              <a:latin typeface="Arial" charset="0"/>
            </a:endParaRPr>
          </a:p>
        </p:txBody>
      </p:sp>
      <p:pic>
        <p:nvPicPr>
          <p:cNvPr id="1029" name="Picture 2022"/>
          <p:cNvPicPr>
            <a:picLocks noChangeAspect="1" noChangeArrowheads="1"/>
          </p:cNvPicPr>
          <p:nvPr userDrawn="1"/>
        </p:nvPicPr>
        <p:blipFill>
          <a:blip r:embed="rId6" cstate="print"/>
          <a:srcRect/>
          <a:stretch>
            <a:fillRect/>
          </a:stretch>
        </p:blipFill>
        <p:spPr bwMode="auto">
          <a:xfrm>
            <a:off x="7543800" y="65088"/>
            <a:ext cx="14097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901498"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dirty="0" smtClean="0">
                <a:solidFill>
                  <a:srgbClr val="333399"/>
                </a:solidFill>
                <a:latin typeface="Arial" charset="0"/>
              </a:rPr>
              <a:t>10 Nov 2014</a:t>
            </a:r>
            <a:endParaRPr lang="en-US" sz="1000" b="1" dirty="0">
              <a:solidFill>
                <a:srgbClr val="333399"/>
              </a:solidFill>
              <a:latin typeface="Arial" charset="0"/>
            </a:endParaRPr>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53" r:id="rId4"/>
  </p:sldLayoutIdLst>
  <p:timing>
    <p:tnLst>
      <p:par>
        <p:cTn xmlns:p14="http://schemas.microsoft.com/office/powerpoint/2010/mai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hyperlink" Target="http://www.google.co.uk/url?sa=i&amp;rct=j&amp;q=&amp;esrc=s&amp;frm=1&amp;source=images&amp;cd=&amp;cad=rja&amp;uact=8&amp;ved=0CAcQjRw&amp;url=http://www.telegraph.co.uk/finance/newsbysector/constructionandproperty/10553748/London-best-city-for-foreign-property-investment-opportunities.html&amp;ei=qHNGVMujLszKOYazgcAJ&amp;bvm=bv.77880786,d.ZWU&amp;psig=AFQjCNEkLdd5AstUato1PrSl8cAIeJCq7Q&amp;ust=1413989660730773" TargetMode="External"/><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hyperlink" Target="http://www.ccsd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5434013" y="661988"/>
            <a:ext cx="3382962" cy="52387"/>
          </a:xfrm>
          <a:prstGeom prst="rect">
            <a:avLst/>
          </a:prstGeom>
          <a:solidFill>
            <a:schemeClr val="bg1"/>
          </a:solidFill>
          <a:ln w="9525">
            <a:noFill/>
            <a:miter lim="800000"/>
            <a:headEnd/>
            <a:tailEnd/>
          </a:ln>
        </p:spPr>
        <p:txBody>
          <a:bodyPr wrap="none" anchor="ctr"/>
          <a:lstStyle/>
          <a:p>
            <a:pPr eaLnBrk="0" hangingPunct="0"/>
            <a:endParaRPr lang="en-GB"/>
          </a:p>
        </p:txBody>
      </p:sp>
      <p:pic>
        <p:nvPicPr>
          <p:cNvPr id="8194" name="Picture 33"/>
          <p:cNvPicPr>
            <a:picLocks noChangeAspect="1" noChangeArrowheads="1"/>
          </p:cNvPicPr>
          <p:nvPr/>
        </p:nvPicPr>
        <p:blipFill>
          <a:blip r:embed="rId2" cstate="print"/>
          <a:srcRect/>
          <a:stretch>
            <a:fillRect/>
          </a:stretch>
        </p:blipFill>
        <p:spPr bwMode="auto">
          <a:xfrm>
            <a:off x="3657600" y="65088"/>
            <a:ext cx="1409700" cy="620712"/>
          </a:xfrm>
          <a:prstGeom prst="rect">
            <a:avLst/>
          </a:prstGeom>
          <a:noFill/>
          <a:ln w="9525">
            <a:noFill/>
            <a:miter lim="800000"/>
            <a:headEnd/>
            <a:tailEnd/>
          </a:ln>
        </p:spPr>
      </p:pic>
      <p:sp>
        <p:nvSpPr>
          <p:cNvPr id="8195" name="Rectangle 35"/>
          <p:cNvSpPr>
            <a:spLocks noChangeArrowheads="1"/>
          </p:cNvSpPr>
          <p:nvPr/>
        </p:nvSpPr>
        <p:spPr bwMode="auto">
          <a:xfrm>
            <a:off x="7391400" y="0"/>
            <a:ext cx="1600200" cy="762000"/>
          </a:xfrm>
          <a:prstGeom prst="rect">
            <a:avLst/>
          </a:prstGeom>
          <a:solidFill>
            <a:schemeClr val="bg1"/>
          </a:solidFill>
          <a:ln w="12700">
            <a:noFill/>
            <a:miter lim="800000"/>
            <a:headEnd type="none" w="sm" len="sm"/>
            <a:tailEnd type="none" w="sm" len="sm"/>
          </a:ln>
        </p:spPr>
        <p:txBody>
          <a:bodyPr wrap="none" anchor="ctr"/>
          <a:lstStyle/>
          <a:p>
            <a:pPr eaLnBrk="0" hangingPunct="0"/>
            <a:endParaRPr lang="en-GB"/>
          </a:p>
        </p:txBody>
      </p:sp>
      <p:sp>
        <p:nvSpPr>
          <p:cNvPr id="8196" name="Rectangle 9"/>
          <p:cNvSpPr>
            <a:spLocks noChangeArrowheads="1"/>
          </p:cNvSpPr>
          <p:nvPr/>
        </p:nvSpPr>
        <p:spPr bwMode="auto">
          <a:xfrm>
            <a:off x="8686800" y="6629400"/>
            <a:ext cx="381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7" name="Rectangle 10"/>
          <p:cNvSpPr>
            <a:spLocks noChangeArrowheads="1"/>
          </p:cNvSpPr>
          <p:nvPr/>
        </p:nvSpPr>
        <p:spPr bwMode="auto">
          <a:xfrm>
            <a:off x="0" y="6629400"/>
            <a:ext cx="1143000" cy="2286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8198" name="Rectangle 16"/>
          <p:cNvSpPr>
            <a:spLocks noChangeArrowheads="1"/>
          </p:cNvSpPr>
          <p:nvPr/>
        </p:nvSpPr>
        <p:spPr bwMode="auto">
          <a:xfrm>
            <a:off x="152400" y="76200"/>
            <a:ext cx="1600200" cy="685800"/>
          </a:xfrm>
          <a:prstGeom prst="rect">
            <a:avLst/>
          </a:prstGeom>
          <a:solidFill>
            <a:schemeClr val="bg1"/>
          </a:solidFill>
          <a:ln w="12700" algn="ctr">
            <a:noFill/>
            <a:round/>
            <a:headEnd type="none" w="sm" len="sm"/>
            <a:tailEnd type="none" w="sm" len="sm"/>
          </a:ln>
        </p:spPr>
        <p:txBody>
          <a:bodyPr/>
          <a:lstStyle/>
          <a:p>
            <a:pPr eaLnBrk="0" hangingPunct="0"/>
            <a:endParaRPr lang="en-GB"/>
          </a:p>
        </p:txBody>
      </p:sp>
      <p:sp>
        <p:nvSpPr>
          <p:cNvPr id="2" name="AutoShape 7"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9"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1" descr="data:image/jpeg;base64,/9j/4AAQSkZJRgABAQAAAQABAAD/2wCEAAkGBhMQEBUQERMTFRQVERcSFRgVEBQVGRgaFxcVFhUYFRUYGyYeFxojGRIXIDAgIycpLSwtFR8xNTAqNSYrLCkBCQoKDgwOGg8PGjIkHyQyLC8tNS0tLC80LCwtLCwqLCwqLCwvLCwsLDQsNCwsNCwsLCwsLDUpLCwsLCwpKiwsLP/AABEIAIMBgQMBIgACEQEDEQH/xAAcAAEBAQACAwEAAAAAAAAAAAAABgUEBwECAwj/xABUEAABAwIDAgcJCwkGAwkAAAABAAIDBBEFEiEGMRMWQVFVYXEHFCKBkZSV0tMjMjRyc5KTobHB0RUzQlJTVKKy4TVDYmOz8HSCwhckJURFZIOj4v/EABoBAQADAQEBAAAAAAAAAAAAAAABAgMEBQb/xAAwEQACAgEDAgQEBQUBAAAAAAAAAQIRAwQSITFBBRNRYSJCgfAUMnGhsZHB0eHxFf/aAAwDAQACEQMRAD8A7xREQBERAEREAREQBERAEREAREQBERAEREAREQBERAEREAREQBERAEREAREQBERAEREAREQBERAEREAREQBERAEREAREQBERAZm0W0MVDAZpsx8IMYxgzPke7Rkcbf0nE8iwYmYxVjOZKegYdWs4HvqYDk4Rxc1gPULrzj7Qcaw4Sas4GqdEOThmtj1I5xGX28as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jxdxXpZnouH2icXcV6WZ6Lh9oq5EBI8XcV6WZ6Lh9onF3Felmei4faKuRASPF3Felmei4faJxdxXpZnouH2irkQEe7CsYi8JldTVBH93NRcCD1CSJ5LfIVo7NbV99PfTzROp6uEAywuId4J0EkTxpJGT+kOw2W+o/aVgGL4Y6MWlPfLXkcsIiu4O5xwhjI6ygLBERAEREAREQEh3RPchR1v7tiEJceaOa8En+qPIq9YW3WGd84bVQj3zqd5b8dozs/iaFy9m8TFVR09QP72COTxuYCR4jcIDSWPtFjZp2gMsXuOgO4Abz9y1nvDQSTYAXJ6guvK+r76qMxIaC4NBJsGt5L/AGryfFNW8GNRg/ilwv8AJ3aLAss7l0XU06XbKXO3hAzJfwrNN7c41Vi11xcbjqoraOmhysdC9hytEZAcCSBuNh9fatbZHE88fAuPhM3dbf6bvIuXQarJDO9Pmluvo/7ffob6rDCWJZcca9UaWMVjooi9tr3A1FxqVhM2jnO7IeyNx+9aW1htTO+M37VNYNW1DA7gGF1yM3gZrb7fesPEs+aOrWOM3GNfKr9exOlwxlhc2k3ff6Gr+X6jmb9E78VsYLWvla4yAAh1hZpbyDnWJ+Vq79kfoit/B55HxB0zcr7m4y20vpot/D3klm5yTap8SjS/kz1MVGH5Y/R2ZWKY9JHK5jSywta7STuB51xuMc/+D6N34rM2kktVP7R/KFst22jt+bf5WrzvPyTz5Iz1Dgk3XF92dXkJY4OOPda5PiNp5QdcnZlcPvVJRVYljbIOUf0Ki8dxwVJZlYW5b7yLm9ubsVXgVMY6djXb7XOt95J3+Nd3hebNLUTg8m+CXWu/H+zn1eKMcUZbdsvQzcR2lLXlkeWwNiSCbkb7C64fGGf9Zv0f9Vl0NnVTWnUGaxB+MuwQsNJHV65zn5zik+iX/C+dYtNtjsuyTbtLMDqWHtYR96ocLxETszDQg2I61mbZNHANdbUSAA9odf7F8dinXZJ8YfYVvpp6jBrfw+TJvTXf9LKZYY8mn82MaZwNqdvRTyughLA9tg9z2lwBIBsACOQhT429qzqJmW6qS/15lE7Zz/8Ai1Q07u+rHsJaCv0PDE1jQ1oAaBYACwAG4AL6+WzHFfDdngR35JP4qOsou6JUMIzyRO6nU7m38j1e7PY42sgEzOctcOZw3+LUeVcXazD6OWNvfzmNY1/gudLwfhEHTNccnJ1L22UpqSOFzaF7Hx5yXFsvCWcQL63NtANFlOUJRtRpmkIyjLl2bTnWFzoBqut8S7o8nCv4GSERg2bmhc42HKTnG/fuXM7rm1fetKKaM2lnuDY6tjHvz4/e+M8yje5o2iyzS1s8Lc7TAxj5Gg5XDw32O7eAD1FXxQSi5yVlcs25bYujsrYzanvxrmPcwysNzlaWgtO4gEncdD4lSr844Zjpw3EM8cglZHIWlzHAtkjJ1sRpq3XqI6l+iKSqbLG2VhDmPaHNI5QRcFUz49rtdGWwz3Kn1RC7RbbzwVUkLJIQ1pAAdC5x3A6kPF9/MtHYzbE1T3QzPjL7ZmZGFlwPfCxcbnl8q6r7oFQRi8zeThmD+Fi+u1tFLg+JB8VwzPw8J5C2+rD2atPURzro8uDilXLRhvkpN3wmd7YhXMgidNIbNY3MT/vlJ08a62d3SKi5tLABfQcA426r59Vjd0zuhMq4oYKd3gOY2eWx3OI8GM9bdSeuyyNpsAdRUFI+QETTukkffe0ZWZGeIG563dSrixRS+NcstlyNv4XwjuvZfE3VNKyZ5aXOLrlrS0aOI0BJ5udReIbf1DJpI2yQWbI5oBgcTo4gA+HqdFudyp98KhPXJ/qPXT1VjHAYq+V1y2Ouc8gbyGykkC/Yoxwi5yVE5JNRjydgcf6v9eHzWT11ycN7pbw8CodE5l7HJG5jh5XEHsXy/wC3Om/d5/LH6y632p2i7+rHzRRlgkLWtZoSTYN1tykrSMFLiUKKSm48qdn6Bx7ETDSyTxloLWZmlwzDeNSARfesLYramWrlkZI+NwawOGSMtO+2pLjdfTbVpjwWYH3zaZoPaMgKh+4hUZqqoBP9w3+cLCMV5cmbSk/MSO411/W7bzsrXQCSHKKjg7GFxdbMBbNn39dl2AvzzjVUfy3IL/8AqAH/ANoUYIqTdk55NJUzvfG8WbSwPnfubbTnJIAHlKght1VzuPAuZprZlK59h1nMVWbd4NJV0EsMVuEOVzQTYEtcDa53XAK6jwduMYe5/A087c1sw734QHLe3Iec7udXwxi4u6v3K5nLcvT2LJ21GItGZxIA1N6FwFus3WxsjtwamUQSlheWktcxpbewuQQSeTm5lDy7bY5lOaCTLbW9CbW5b+DuTuebZsdXRRS0tM1zyWMkii4NzXEG19bEHdyb1eUE4v4V9DOMmpL4n9TupR9F7vj0797aSiigHU+dzpX268jGeVWCkO5x7rHVVu/vqvmkaf8ALjIgi8WWL61wnaV6IiAIiIAiIgPDhcWKku5iclJJSHfSVlRS/wDK2Qvj8WSRqrlIYF7hjNfBuE8VPWsHWAYJT5WM8qA1dqDK6MRRMc7N74gbgOTx/csnCNkuEYXTZ2G9gBYG3Ob/AO9FYIvOy+HY82bzcnPaux1w1c8ePZDj3J7iVF+vJ5W/gsCzqOp+K75zT+I+tdgLB2swzhI+FaPCZv628vk3+VcOv8OhDF5unVSjzx9/U6dLq5Snsyu0+D67QMM9L7kC7MWuFt9rgqcoqeshvwbJG3tfwGm9t28HnWtshiWhgcd3hM+8ff5VTKYaeHiCjqVNxlVcdn3IeaWlvC4pq75IzvrEeaT6Nnqrc2dknc1/fGa9xlzNA0truC118DXR/tGfPb+K7cGhlimpvJKXs3wc+XUqcduxL9ESGP4TM+pe5sby0kWIGm4Kkbs9T2/NN+v8Vyu/4/2jPnt/FfZkgcLtII5wbpi8OxY5zm1e53ylx16CernOMYrivQk9o9nrFhp4jqDmygkclvvW5s9E9lOxrwQ4XFjvGpt9S0XvAFyQBzk2Rrri43K2HQ48OeWaHFqq7diMmqlkxrHLt37kPimz00cpdG0uaXZmlu8a3Gm8ELz35X/530f/AOVcL1MgBAJFzuF9T2Bcj8IipN48ko36M3/HtpKcU69SDqYKyewe2V1t122H2AKo2bwp1PEQ/wB852YgcmlgFqucALk2HWvAeCLgi2+99PKttN4bDBk81ycpe5nm1kskNiSS9jpjuk9zmqdWSVVNGZY5SHkMsXNdYBwLd5BIvcc6zosUx9jQwd+2aLC9Pm3dZYSfKu9O/Gfrs+cPxTvxn67PnD8V7qzuqas8p4Vdp0fn/FKTGa4NZURVcgabtDocoB3X0aBfXeV2t3M9mJMPoi2cWkfIZXNBzZdAA3TebNvpzqrFUw6B7fnBfVVnmcltqkWhiUXuuzofHtm8RxPEDLJTTRskkDGl7LCOMGwv2C5PWSrAdw2k/bVHlj9VdiyStb74gdpAXujzy4S4Cwx6vk6b2v7jfAQCSiM0zw8BzDlJLTpdtgNQbeLsVN3JjVxQOpKuCWMRnNE57bDK4+Ey/UTcdR6lfL1EgvluLjeLi/kUPM5R2slYlGW5HR22+yNZNiss0dNM+MysIc1lwQAy5B8RXZHdI2T/AChRkMF5oryRc5NvCZ/zAW7QFUySBuriB2kBeWuBFxqEeZuvYLElfudF7A9zaokrGOq4Hxwx+6HhG2zkEZWDn11PUOtVndlwKoqmUwp4ZJcrpC7I29rhlr+QrslerpACASATuBI17FLzyc1L0IWFKLiTPc0w+SDDIYpmOjeDJdrhYi8jiLjsK6sdsPVSYqXSUkpgdWkuJYcpjMpJJIO7KV305wAudAvl32z9dnzh+KiOVxba7iWJNJPsTv8A2ZYb+6M+dJ6y5WG7C0NNIJYaaNr2+9d4TiOsZibHrC2O/Gfrs+cPxX0ZIHatIPYbqm+XqX2R9Dg4/hIq6WWmJsJY3MvzEjQ+I2PiXRDNk8Ww6cvhinDwC3PAM7XA9l7jQaEL9CTy5Wucf0Wl3kF1wNn8bbWQCdjS0EkAEg7jbk/3or48jgnxwUyY1Nrnk6YOM7QHT/vvmwH1iNfXYnucVk1ZHUVUb442SiZ5l0c8tdnsG3ubuGpPWu36PaBr6R1YWuaxrHSW3uytBJtu10/qvpT4sHRPlIAMbczmtkDyPAEgBI3Gzhp1rR5pJNJJFFiVpt2cDbzA5KyglghNpDlczwsty1wda/JcAhdQYLFjWHOeIYKgZ7BwMBlBy3sRv5zu513XNjgEcDmsJdUWDAXBoF43SnM7k8Fh59V8Jtqo2U8NUWv4Oax0bcsaWOeXPA/RAbqRfTXcqQnKK21ZacFJ3dHWHG3aE6cDLr/7G32hfHYDYCtNfFUzxOiZHJwrjJZpcdSAG77kld1UVUJYmSjc9jXjscAR9q+yl56TSSQWG2m3Zj7Y4r3rh9TUcsdO9zfjZSGfxEJshhXetBTU9rGOnY13xsoLz84lZHdH91ZS0Q/81XwscP8ALiPDyeK0Q8qr1zm4REQBERAEREAUhtEOBxfD6jcJRPRPPx2iaIfOid5VXqR7p7S2hFSBd1JUwVY7I5G5/wCBzkBXIvVjwQCNQRcfcvZAeHOsLnQDUqZwba5tRVSQm2Q/muu28Ht3rn7UQTyQGKnaCX6OJcG2bygX593lUXDsXWscHta0OaQ4HhW6EahXik1yZylJPg066ldS1Hg7gc7D1c33Kzo6kSMa8biL9nOFmYpQvnp2ue0NlaMxAN9f0gCOQ2+xcPZmuyngidHat7f6/cvl8L/8/WvC/wAmTp7P74/oevkf4nAp/NHr9/fc8bZyucYKZri0TS2cRzDKLfxfUuUzYukAtwQPWXOue3VcPar4XRHk4Uj62KoX1F0lR5CSbdmLxNo/2I+c78VkijFDiELIS4RzghzCSQCOUX67fWtfGjVRvE0GWRgbZ0RFiddS08/+9VgT4yyqrqRzA5rmucHtcLFp5j5CpVkSpG9tl8Bm7G/ztXLwH4LD8iz+ULibZfAZuxv87Vy8B+Cw/Is/lCr8pb5jnqWxz+0qTsd96qVLY5/adJ2O/wCpI9RPoam1PwOb5M/cvXZuMOoYWncYQD2EEFe21PwOb5M/cvOy/wADg+SCfKPmOLxIo/2R+kf+KwMM2dgfX1EDmXjY0FozO097y3ud5V6pTBf7VqviD/oUpvkiUVxwaNPsfSxva9sZDmuDgc794NxyrZc6wudy8qV25xrg4xTsPhye+I/RZy7uf7AVCuTLOoqzguojissslyIo2mOHmLt9z1cp7QtrZLFjLGYZdJoTkeDvIGgP1W8XWuFhm1NHTxNiYZLNFr8E7U8pPaVk4ltDE2rZV0+e58GZpYW5hz68tvsCvTfBnaXN/qdgqXw3+16n5Fv2Rqkgna9rXtN2uAcDzg6hTeG/2vU/It+yNUXcvLseO6C28EY552j6nLjQzSYXII5LvpXu8F28sJ5P6cu8coXJ7oH5mL5dv2FUlTTNlYWPaHNcLEFTdJFauTo9oZmvaHNILSLgg3BCmtpfh1F8d32sXFDpMKksc0lI92nKYyf9+PtX2x2obJWUL2EOa5ziCNx1YiVMN2jZ2l+Bz/Iu+xYmz+ydNLTRSPjJc5tyc7hynkBW3tL8Dn+Rd9in8B2Sjmpo5HSTAubchslgNTuFkXQmS+LoavEij/ZH6R/4rTw3C46dhZE3K0uzWuTroOXsWNxGi/a1H0v9FtYZhzaeMRtLnAEm7jc6m+9Q37kpex9ap+WNxsDZhNju0B3ro+Hu1VbBZkFI0E3OWN4159H9QXd1d+af8m77CvygF06aEZXaMNRNxqjsii7sNUBkbBSNaTqGxPA136B9luY1tnW0VHDUspqQRTnW0breE27btDhvAO/mXVWFwGSRrG6uc4NHaTYfau/8VwZlVRuoC08GIGCOQW1fHfRoO4jK3XlzHmWmRQg1wZ43OafJ15Td1CvqYpMtJSyRwx8I+8Ty1rRoNC+3YOYHmXGPdsq7AcBS6bvc5NNLaeHpobKqiwNghbTw08z6cEO4CMFgmd+tV1UgaHD/AAMuNOW1l1LtHgzqSofA/JceF4D87QHahubfcbteZWhHHJ1RE3OKuz9MYPUcJTQyEAZ4Y32aLAZmA2aOQarmLO2c+B0//DRf6bVorz31O5dCQqxw+PQM/RpKGSc9T6h4ib48kb/Kq9R+xHu1XiVZyPrBSs+JSsazTqzuf5FYKCQiIgCIiAIiIAuDjuGippZqc7pYXxfPaW/euciAnu59iJqMLpZHe+4Bsb/jx3jffrzMKoVH9z/3J9fRnTgMQke0c0dQGzs+t7lYIAiIgCwqrZwl5dG8Nu7MNDod/wBq3UXLqdJi1KSyq65Rrjyyxu4mXjGBiqiax7sr2kOa9vI62thzLgNwvEGiwq4yB+tCCfGVRoutOlRi0m7J78nYh+9RfQBfCLYsveZqid75SQQ5gDLW7OrTkVQincyNiOPX0LZonRPvlc2xtv6iPGsGnwGshaI4qtuQaND4QSBzKmRQnQcUye/J2IfvUX0AXth2zbxOKmomMsjRZtm5WjxeM+Vb6Kdw2o4mLUPDwPiBy525b2vbxJhVFwEDIib5Ght7WvbqXLRRZNc2FkUOBmOrlqc4IlaBltu97y3196tdEsNWFjYbgBjqJKmV4fI/Rvg2DW8w15gB4utbKJYas8WXzqaVsjHRvF2uaWkdRX1RQSZez+EvpYzE6TO0OJZ4NiAd4Ouv9SvFLghZWS1WYESMDctt1sut7/4frWqimyKRk7RYIatjWBwblkD7kX3A6fWtZESxXc+c8DXtLHgOa4WIO4hTNNsRwU7JGSng45M7WOBJF7XF79Q16lVIibRDin1OLidHw0MkQNs7C29r2uLXssOl2eq4mCOOsAa0WA4Fpt4zqqZEToOKZPfkiu/fR9Az8FqYVTSxsIml4V2a4OQNsLDSw8flXNRGyUqPhXfmn/Ju+wr8oBfrSRgcC07iCD411bDs/hMjjHHSF0nfferAaiQB3gGQSF1zZmVjuQnwV06fIoWc+eG6iT7l9PAKrvqpljjjp25wHvaC59jlyg6m2p05QEpe6dUMxB1RndwElQHuiNiAwEN8EH3rsnKN53qvpdm8Me98RoiHRxzveO+HkXge1paDfUHOCD9SR7KYc+RrGUPvqp1Lc1Ug8JsfCk210yg+NaucW22v4MlCSSSZ77Q7U0Uc+UzQuY8cI13e3fLBfe13Bytc03udQdHdSlNtGQ1NPwsNRh3uIJEdPC+CRwcQHeC93hW32tfeqWPAcIdny0hOSqFP+ffqCxz2yDX3pyOFupcduF4S6Njm0Tg9xa17HzyNMTnOY0B9rm1pA4EA3G5RFqNVf7FpJvrX7nZeznwOn/4aL/Tavvite2nglnd72KJ8h7GNLj9i96GJrImNaLNbG1rRcmwAAAudTopnunyE4eaZvv6ueGjb/wDLIA/+APPiXE+p1rocjub0BhwumDvfvj4d/OXzEyuv43/UqVesUYa0NAsAAAOoaBeygkIiIAiIgCIiAIiICPhcIMfkaTYVdAx7b/pSU8jmuA6xHI09g6lYLH2l2ZZXRta5zo5Y38JBNGbPieP0m84O4tOhCxo8Sxem8CWkgrQN0sFQ2BxHO+GUWDviusgLF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5FI8a8Q6Hm88pfWTjXiHQ83nlL6yArkUjxrxDoebzyl9ZONeIdDzeeUvrICuRSPGvEOh5vPKX1k414h0PN55S+sgK1zbi3Osl+ylMSHCPK4NYAWOc0jg82Qgg++GdwvvIcQbhZHGvEOh5vPKX1k414h0PN55S+spTa6ENJ9TRpNj4WMDXlzy3hBnzOY9zZXZntlLCOEuQLk77LmtwKEHMGWPDOn0c737mGNzt/6ptZYPGvEOh5vPKX1k414h0PN55S+sp3MbUbB2WpswdwQBAY0WLh+bzhlwDqQJHanXVJ9lqZ7g8x2cGxsDmvc11ojePwmkG7TuO9Y/GvEOh5vPKX1k414h0PN55S+sm5+o2r0KxjbADXQW1JJ8ZOpUjtI4T4th1MNeC4eukA5MjOChcebw5XW7EfjOLT+DDQRU1/7ypq2yAdYihBLj2kLT2Z2WFJwk0kjp6qYgzTvABdb3rWNGjI28jQqkm6iIgCIiAIiIAiIgCIiAIiIAiIgCIiAIiIAiIgCIiAIiIAiIgCIiAIiIAiIgCIiAIiIAiIgCIiAIiIAiIgCIiAIiIAiIgCIiAIiIAiIgCIiAIiIAiIgCIiAIiIAiIgCIiAIiIAiIgCIiAIiIAiIgCI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3"/>
          <a:stretch>
            <a:fillRect/>
          </a:stretch>
        </p:blipFill>
        <p:spPr>
          <a:xfrm>
            <a:off x="2514600" y="910730"/>
            <a:ext cx="3733799" cy="2388319"/>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311962735"/>
              </p:ext>
            </p:extLst>
          </p:nvPr>
        </p:nvGraphicFramePr>
        <p:xfrm>
          <a:off x="382559" y="3413760"/>
          <a:ext cx="8561416" cy="3368040"/>
        </p:xfrm>
        <a:graphic>
          <a:graphicData uri="http://schemas.openxmlformats.org/drawingml/2006/table">
            <a:tbl>
              <a:tblPr firstRow="1" bandRow="1">
                <a:tableStyleId>{5C22544A-7EE6-4342-B048-85BDC9FD1C3A}</a:tableStyleId>
              </a:tblPr>
              <a:tblGrid>
                <a:gridCol w="636616"/>
                <a:gridCol w="4267200"/>
                <a:gridCol w="3657600"/>
              </a:tblGrid>
              <a:tr h="370840">
                <a:tc gridSpan="2">
                  <a:txBody>
                    <a:bodyPr/>
                    <a:lstStyle/>
                    <a:p>
                      <a:pPr>
                        <a:lnSpc>
                          <a:spcPts val="1200"/>
                        </a:lnSpc>
                      </a:pPr>
                      <a:r>
                        <a:rPr lang="en-US" sz="1600" dirty="0" smtClean="0"/>
                        <a:t>CCSDS Opening Plenary</a:t>
                      </a:r>
                      <a:endParaRPr lang="en-US" sz="1600" dirty="0"/>
                    </a:p>
                  </a:txBody>
                  <a:tcPr/>
                </a:tc>
                <a:tc hMerge="1">
                  <a:txBody>
                    <a:bodyPr/>
                    <a:lstStyle/>
                    <a:p>
                      <a:endParaRPr lang="en-US" dirty="0"/>
                    </a:p>
                  </a:txBody>
                  <a:tcPr/>
                </a:tc>
                <a:tc>
                  <a:txBody>
                    <a:bodyPr/>
                    <a:lstStyle/>
                    <a:p>
                      <a:pPr algn="r">
                        <a:lnSpc>
                          <a:spcPts val="1200"/>
                        </a:lnSpc>
                      </a:pPr>
                      <a:r>
                        <a:rPr lang="en-US" sz="1100" dirty="0" smtClean="0"/>
                        <a:t>10 </a:t>
                      </a:r>
                      <a:r>
                        <a:rPr lang="en-US" sz="1100" baseline="0" dirty="0" smtClean="0"/>
                        <a:t> November 2014</a:t>
                      </a:r>
                      <a:endParaRPr lang="en-US" sz="1100" dirty="0" smtClean="0"/>
                    </a:p>
                    <a:p>
                      <a:pPr algn="r">
                        <a:lnSpc>
                          <a:spcPts val="1200"/>
                        </a:lnSpc>
                      </a:pPr>
                      <a:r>
                        <a:rPr lang="en-US" sz="1100" dirty="0" smtClean="0"/>
                        <a:t>BSI,</a:t>
                      </a:r>
                      <a:r>
                        <a:rPr lang="en-US" sz="1100" baseline="0" dirty="0" smtClean="0"/>
                        <a:t> London, UK</a:t>
                      </a:r>
                      <a:endParaRPr lang="en-US" sz="1100" dirty="0"/>
                    </a:p>
                  </a:txBody>
                  <a:tcPr/>
                </a:tc>
              </a:tr>
              <a:tr h="289560">
                <a:tc>
                  <a:txBody>
                    <a:bodyPr/>
                    <a:lstStyle/>
                    <a:p>
                      <a:pPr>
                        <a:lnSpc>
                          <a:spcPts val="1200"/>
                        </a:lnSpc>
                      </a:pPr>
                      <a:r>
                        <a:rPr lang="en-US" sz="1200" b="1" dirty="0" smtClean="0"/>
                        <a:t>08:45</a:t>
                      </a:r>
                    </a:p>
                  </a:txBody>
                  <a:tcPr/>
                </a:tc>
                <a:tc>
                  <a:txBody>
                    <a:bodyPr/>
                    <a:lstStyle/>
                    <a:p>
                      <a:pPr>
                        <a:lnSpc>
                          <a:spcPts val="1200"/>
                        </a:lnSpc>
                      </a:pPr>
                      <a:r>
                        <a:rPr lang="en-US" sz="1200" b="1" dirty="0" smtClean="0"/>
                        <a:t>Opening</a:t>
                      </a:r>
                      <a:r>
                        <a:rPr lang="en-US" sz="1200" b="1" baseline="0" dirty="0" smtClean="0"/>
                        <a:t> remarks</a:t>
                      </a:r>
                    </a:p>
                  </a:txBody>
                  <a:tcPr/>
                </a:tc>
                <a:tc>
                  <a:txBody>
                    <a:bodyPr/>
                    <a:lstStyle/>
                    <a:p>
                      <a:pPr>
                        <a:lnSpc>
                          <a:spcPts val="1200"/>
                        </a:lnSpc>
                      </a:pPr>
                      <a:r>
                        <a:rPr lang="en-US" sz="1200" b="1" baseline="0" dirty="0" smtClean="0"/>
                        <a:t>Nestor Peccia, CESG Chair</a:t>
                      </a:r>
                    </a:p>
                  </a:txBody>
                  <a:tcPr/>
                </a:tc>
              </a:tr>
              <a:tr h="228600">
                <a:tc>
                  <a:txBody>
                    <a:bodyPr/>
                    <a:lstStyle/>
                    <a:p>
                      <a:pPr>
                        <a:lnSpc>
                          <a:spcPts val="1200"/>
                        </a:lnSpc>
                      </a:pPr>
                      <a:r>
                        <a:rPr lang="en-US" sz="1200" b="1" dirty="0" smtClean="0"/>
                        <a:t>08:50</a:t>
                      </a:r>
                      <a:endParaRPr lang="en-US" sz="1200" b="1" dirty="0"/>
                    </a:p>
                  </a:txBody>
                  <a:tcPr/>
                </a:tc>
                <a:tc>
                  <a:txBody>
                    <a:bodyPr/>
                    <a:lstStyle/>
                    <a:p>
                      <a:pPr>
                        <a:lnSpc>
                          <a:spcPts val="1200"/>
                        </a:lnSpc>
                      </a:pPr>
                      <a:r>
                        <a:rPr lang="en-US" sz="1200" b="1" dirty="0" smtClean="0"/>
                        <a:t>Welcoming</a:t>
                      </a:r>
                      <a:r>
                        <a:rPr lang="en-US" sz="1200" b="1" baseline="0" dirty="0" smtClean="0"/>
                        <a:t> remarks from UKSA / BSI </a:t>
                      </a:r>
                      <a:endParaRPr lang="en-US" sz="1200" b="1" dirty="0"/>
                    </a:p>
                  </a:txBody>
                  <a:tcPr/>
                </a:tc>
                <a:tc>
                  <a:txBody>
                    <a:bodyPr/>
                    <a:lstStyle/>
                    <a:p>
                      <a:pPr>
                        <a:lnSpc>
                          <a:spcPts val="1200"/>
                        </a:lnSpc>
                      </a:pPr>
                      <a:r>
                        <a:rPr lang="en-US" sz="1200" b="1" dirty="0" smtClean="0"/>
                        <a:t>N.</a:t>
                      </a:r>
                      <a:r>
                        <a:rPr lang="en-US" sz="1200" b="1" baseline="0" dirty="0" smtClean="0"/>
                        <a:t> N.</a:t>
                      </a:r>
                      <a:endParaRPr lang="en-US" sz="1200" b="1" dirty="0"/>
                    </a:p>
                  </a:txBody>
                  <a:tcPr/>
                </a:tc>
              </a:tr>
              <a:tr h="228600">
                <a:tc>
                  <a:txBody>
                    <a:bodyPr/>
                    <a:lstStyle/>
                    <a:p>
                      <a:pPr>
                        <a:lnSpc>
                          <a:spcPts val="1200"/>
                        </a:lnSpc>
                      </a:pPr>
                      <a:r>
                        <a:rPr lang="en-US" sz="1200" b="1" dirty="0" smtClean="0"/>
                        <a:t>08:55</a:t>
                      </a:r>
                      <a:endParaRPr lang="en-US" sz="1200" b="1" dirty="0"/>
                    </a:p>
                  </a:txBody>
                  <a:tcPr/>
                </a:tc>
                <a:tc>
                  <a:txBody>
                    <a:bodyPr/>
                    <a:lstStyle/>
                    <a:p>
                      <a:pPr>
                        <a:lnSpc>
                          <a:spcPts val="1200"/>
                        </a:lnSpc>
                      </a:pPr>
                      <a:r>
                        <a:rPr lang="en-US" sz="1200" b="1" dirty="0" smtClean="0"/>
                        <a:t>CCSDS</a:t>
                      </a:r>
                      <a:r>
                        <a:rPr lang="en-US" sz="1200" b="1" baseline="0" dirty="0" smtClean="0"/>
                        <a:t> meeting overview: Administrative, Boot Camp, Meetings</a:t>
                      </a:r>
                      <a:endParaRPr lang="en-US" sz="1200" b="1" dirty="0"/>
                    </a:p>
                  </a:txBody>
                  <a:tcPr/>
                </a:tc>
                <a:tc>
                  <a:txBody>
                    <a:bodyPr/>
                    <a:lstStyle/>
                    <a:p>
                      <a:pPr>
                        <a:lnSpc>
                          <a:spcPts val="1200"/>
                        </a:lnSpc>
                      </a:pPr>
                      <a:r>
                        <a:rPr lang="en-US" sz="1200" b="1" baseline="0" dirty="0" smtClean="0"/>
                        <a:t>Nick </a:t>
                      </a:r>
                      <a:r>
                        <a:rPr lang="en-US" sz="1200" b="1" baseline="0" dirty="0" err="1" smtClean="0"/>
                        <a:t>Tongson</a:t>
                      </a:r>
                      <a:r>
                        <a:rPr lang="en-US" sz="1200" b="1" baseline="0" dirty="0" smtClean="0"/>
                        <a:t>, Tom Gannet</a:t>
                      </a:r>
                    </a:p>
                  </a:txBody>
                  <a:tcPr/>
                </a:tc>
              </a:tr>
              <a:tr h="228600">
                <a:tc>
                  <a:txBody>
                    <a:bodyPr/>
                    <a:lstStyle/>
                    <a:p>
                      <a:pPr>
                        <a:lnSpc>
                          <a:spcPts val="1200"/>
                        </a:lnSpc>
                      </a:pPr>
                      <a:r>
                        <a:rPr lang="en-US" sz="1200" b="1" dirty="0" smtClean="0"/>
                        <a:t>0900</a:t>
                      </a:r>
                      <a:endParaRPr lang="en-US" sz="1200" b="1" dirty="0"/>
                    </a:p>
                  </a:txBody>
                  <a:tcPr/>
                </a:tc>
                <a:tc>
                  <a:txBody>
                    <a:bodyPr/>
                    <a:lstStyle/>
                    <a:p>
                      <a:pPr>
                        <a:lnSpc>
                          <a:spcPts val="1200"/>
                        </a:lnSpc>
                      </a:pPr>
                      <a:r>
                        <a:rPr lang="en-US" sz="1200" b="1" dirty="0" smtClean="0"/>
                        <a:t>CCSDS Management Topics</a:t>
                      </a:r>
                      <a:endParaRPr lang="en-US" sz="1200" b="1" dirty="0"/>
                    </a:p>
                  </a:txBody>
                  <a:tcPr/>
                </a:tc>
                <a:tc>
                  <a:txBody>
                    <a:bodyPr/>
                    <a:lstStyle/>
                    <a:p>
                      <a:pPr>
                        <a:lnSpc>
                          <a:spcPts val="1200"/>
                        </a:lnSpc>
                      </a:pPr>
                      <a:r>
                        <a:rPr lang="en-US" sz="1200" b="1" dirty="0" smtClean="0"/>
                        <a:t>Mike Kearney</a:t>
                      </a:r>
                      <a:endParaRPr lang="en-US" sz="1200" b="1" dirty="0"/>
                    </a:p>
                  </a:txBody>
                  <a:tcPr/>
                </a:tc>
              </a:tr>
              <a:tr h="228600">
                <a:tc>
                  <a:txBody>
                    <a:bodyPr/>
                    <a:lstStyle/>
                    <a:p>
                      <a:pPr>
                        <a:lnSpc>
                          <a:spcPts val="1200"/>
                        </a:lnSpc>
                      </a:pPr>
                      <a:r>
                        <a:rPr lang="en-US" sz="1200" b="1" dirty="0" smtClean="0"/>
                        <a:t>09:05</a:t>
                      </a:r>
                      <a:endParaRPr lang="en-US" sz="1200" b="1" dirty="0"/>
                    </a:p>
                  </a:txBody>
                  <a:tcPr/>
                </a:tc>
                <a:tc>
                  <a:txBody>
                    <a:bodyPr/>
                    <a:lstStyle/>
                    <a:p>
                      <a:pPr>
                        <a:lnSpc>
                          <a:spcPts val="1200"/>
                        </a:lnSpc>
                      </a:pPr>
                      <a:r>
                        <a:rPr lang="en-US" sz="1200" b="1" dirty="0" smtClean="0"/>
                        <a:t>CESG Open Issues &amp; More</a:t>
                      </a:r>
                      <a:endParaRPr lang="en-US" sz="1200" b="1" dirty="0"/>
                    </a:p>
                  </a:txBody>
                  <a:tcPr/>
                </a:tc>
                <a:tc>
                  <a:txBody>
                    <a:bodyPr/>
                    <a:lstStyle/>
                    <a:p>
                      <a:pPr>
                        <a:lnSpc>
                          <a:spcPts val="1200"/>
                        </a:lnSpc>
                      </a:pPr>
                      <a:r>
                        <a:rPr lang="en-US" sz="1200" b="1" dirty="0" smtClean="0"/>
                        <a:t>Nestor </a:t>
                      </a:r>
                      <a:r>
                        <a:rPr lang="en-US" sz="1200" b="1" dirty="0" err="1" smtClean="0"/>
                        <a:t>Peccia</a:t>
                      </a:r>
                      <a:endParaRPr lang="en-US" sz="1200" b="1" dirty="0"/>
                    </a:p>
                  </a:txBody>
                  <a:tcPr/>
                </a:tc>
              </a:tr>
              <a:tr h="228600">
                <a:tc>
                  <a:txBody>
                    <a:bodyPr/>
                    <a:lstStyle/>
                    <a:p>
                      <a:pPr>
                        <a:lnSpc>
                          <a:spcPts val="1200"/>
                        </a:lnSpc>
                      </a:pPr>
                      <a:r>
                        <a:rPr lang="en-US" sz="1200" b="1" dirty="0" smtClean="0"/>
                        <a:t>09:13</a:t>
                      </a:r>
                      <a:endParaRPr lang="en-US" sz="1200" b="1" dirty="0"/>
                    </a:p>
                  </a:txBody>
                  <a:tcPr/>
                </a:tc>
                <a:tc>
                  <a:txBody>
                    <a:bodyPr/>
                    <a:lstStyle/>
                    <a:p>
                      <a:pPr>
                        <a:lnSpc>
                          <a:spcPts val="1200"/>
                        </a:lnSpc>
                      </a:pPr>
                      <a:r>
                        <a:rPr lang="en-US" sz="1200" b="1" dirty="0" smtClean="0"/>
                        <a:t>Systems Engineering Area objectives</a:t>
                      </a:r>
                      <a:endParaRPr lang="en-US" sz="1200" b="1" dirty="0"/>
                    </a:p>
                  </a:txBody>
                  <a:tcPr/>
                </a:tc>
                <a:tc>
                  <a:txBody>
                    <a:bodyPr/>
                    <a:lstStyle/>
                    <a:p>
                      <a:pPr>
                        <a:lnSpc>
                          <a:spcPts val="1200"/>
                        </a:lnSpc>
                      </a:pPr>
                      <a:r>
                        <a:rPr lang="en-US" sz="1200" b="1" dirty="0" smtClean="0"/>
                        <a:t>Peter Shames, SEA</a:t>
                      </a:r>
                      <a:r>
                        <a:rPr lang="en-US" sz="1200" b="1" baseline="0" dirty="0" smtClean="0"/>
                        <a:t> Area Director</a:t>
                      </a:r>
                      <a:endParaRPr lang="en-US" sz="1200" b="1" dirty="0"/>
                    </a:p>
                  </a:txBody>
                  <a:tcPr/>
                </a:tc>
              </a:tr>
              <a:tr h="228600">
                <a:tc>
                  <a:txBody>
                    <a:bodyPr/>
                    <a:lstStyle/>
                    <a:p>
                      <a:pPr>
                        <a:lnSpc>
                          <a:spcPts val="1200"/>
                        </a:lnSpc>
                      </a:pPr>
                      <a:r>
                        <a:rPr lang="en-US" sz="1200" b="1" dirty="0" smtClean="0"/>
                        <a:t>09:21</a:t>
                      </a:r>
                      <a:endParaRPr lang="en-US" sz="1200" b="1" dirty="0"/>
                    </a:p>
                  </a:txBody>
                  <a:tcPr/>
                </a:tc>
                <a:tc>
                  <a:txBody>
                    <a:bodyPr/>
                    <a:lstStyle/>
                    <a:p>
                      <a:pPr>
                        <a:lnSpc>
                          <a:spcPts val="1200"/>
                        </a:lnSpc>
                      </a:pPr>
                      <a:r>
                        <a:rPr lang="en-US" sz="1200" b="1" dirty="0" smtClean="0"/>
                        <a:t>Mission Ops and Information Mgt Services</a:t>
                      </a:r>
                      <a:r>
                        <a:rPr lang="en-US" sz="1200" b="1" baseline="0" dirty="0" smtClean="0"/>
                        <a:t> </a:t>
                      </a:r>
                      <a:r>
                        <a:rPr lang="en-US" sz="1200" b="1" dirty="0" smtClean="0"/>
                        <a:t>Area objectives</a:t>
                      </a:r>
                      <a:endParaRPr lang="en-US" sz="1200" b="1" dirty="0"/>
                    </a:p>
                  </a:txBody>
                  <a:tcPr/>
                </a:tc>
                <a:tc>
                  <a:txBody>
                    <a:bodyPr/>
                    <a:lstStyle/>
                    <a:p>
                      <a:pPr>
                        <a:lnSpc>
                          <a:spcPts val="1200"/>
                        </a:lnSpc>
                      </a:pPr>
                      <a:r>
                        <a:rPr lang="en-US" sz="1200" b="1" dirty="0" smtClean="0"/>
                        <a:t>Nestor Peccia, MOIMS </a:t>
                      </a:r>
                      <a:r>
                        <a:rPr lang="en-US" sz="1200" b="1" baseline="0" dirty="0" smtClean="0"/>
                        <a:t>Area Director</a:t>
                      </a:r>
                      <a:endParaRPr lang="en-US" sz="1200" b="1" dirty="0"/>
                    </a:p>
                  </a:txBody>
                  <a:tcPr/>
                </a:tc>
              </a:tr>
              <a:tr h="228600">
                <a:tc>
                  <a:txBody>
                    <a:bodyPr/>
                    <a:lstStyle/>
                    <a:p>
                      <a:pPr>
                        <a:lnSpc>
                          <a:spcPts val="1200"/>
                        </a:lnSpc>
                      </a:pPr>
                      <a:r>
                        <a:rPr lang="en-US" sz="1200" b="1" dirty="0" smtClean="0"/>
                        <a:t>09:29</a:t>
                      </a:r>
                      <a:endParaRPr lang="en-US" sz="1200" b="1" dirty="0"/>
                    </a:p>
                  </a:txBody>
                  <a:tcPr/>
                </a:tc>
                <a:tc>
                  <a:txBody>
                    <a:bodyPr/>
                    <a:lstStyle/>
                    <a:p>
                      <a:pPr>
                        <a:lnSpc>
                          <a:spcPts val="1200"/>
                        </a:lnSpc>
                      </a:pPr>
                      <a:r>
                        <a:rPr lang="en-US" sz="1200" b="1" dirty="0" smtClean="0"/>
                        <a:t>Cross</a:t>
                      </a:r>
                      <a:r>
                        <a:rPr lang="en-US" sz="1200" b="1" baseline="0" dirty="0" smtClean="0"/>
                        <a:t> Support Services </a:t>
                      </a:r>
                      <a:r>
                        <a:rPr lang="en-US" sz="1200" b="1" dirty="0" smtClean="0"/>
                        <a:t>Area</a:t>
                      </a:r>
                      <a:r>
                        <a:rPr lang="en-US" sz="1200" b="1" baseline="0" dirty="0" smtClean="0"/>
                        <a:t> objectives</a:t>
                      </a:r>
                      <a:endParaRPr lang="en-US" sz="1200" b="1" dirty="0"/>
                    </a:p>
                  </a:txBody>
                  <a:tcPr/>
                </a:tc>
                <a:tc>
                  <a:txBody>
                    <a:bodyPr/>
                    <a:lstStyle/>
                    <a:p>
                      <a:pPr>
                        <a:lnSpc>
                          <a:spcPts val="1200"/>
                        </a:lnSpc>
                      </a:pPr>
                      <a:r>
                        <a:rPr lang="en-US" sz="1200" b="1" dirty="0" smtClean="0"/>
                        <a:t>Erik Barkley, CSS </a:t>
                      </a:r>
                      <a:r>
                        <a:rPr lang="en-US" sz="1200" b="1" baseline="0" dirty="0" smtClean="0"/>
                        <a:t>Area Director</a:t>
                      </a:r>
                      <a:endParaRPr lang="en-US" sz="1200" b="1" dirty="0"/>
                    </a:p>
                  </a:txBody>
                  <a:tcPr/>
                </a:tc>
              </a:tr>
              <a:tr h="228600">
                <a:tc>
                  <a:txBody>
                    <a:bodyPr/>
                    <a:lstStyle/>
                    <a:p>
                      <a:pPr>
                        <a:lnSpc>
                          <a:spcPts val="1200"/>
                        </a:lnSpc>
                      </a:pPr>
                      <a:r>
                        <a:rPr lang="en-US" sz="1200" b="1" dirty="0" smtClean="0"/>
                        <a:t>09:37</a:t>
                      </a:r>
                      <a:endParaRPr lang="en-US" sz="1200" b="1" dirty="0"/>
                    </a:p>
                  </a:txBody>
                  <a:tcPr/>
                </a:tc>
                <a:tc>
                  <a:txBody>
                    <a:bodyPr/>
                    <a:lstStyle/>
                    <a:p>
                      <a:pPr>
                        <a:lnSpc>
                          <a:spcPts val="1200"/>
                        </a:lnSpc>
                      </a:pPr>
                      <a:r>
                        <a:rPr lang="en-US" sz="1200" b="1" dirty="0" smtClean="0"/>
                        <a:t>Space Link Services Area objectives</a:t>
                      </a:r>
                      <a:endParaRPr lang="en-US" sz="1200" b="1" dirty="0"/>
                    </a:p>
                  </a:txBody>
                  <a:tcPr/>
                </a:tc>
                <a:tc>
                  <a:txBody>
                    <a:bodyPr/>
                    <a:lstStyle/>
                    <a:p>
                      <a:pPr>
                        <a:lnSpc>
                          <a:spcPts val="1200"/>
                        </a:lnSpc>
                      </a:pPr>
                      <a:r>
                        <a:rPr lang="en-US" sz="1200" b="1" dirty="0" smtClean="0"/>
                        <a:t>Gian-Paolo Calzolari, SLS</a:t>
                      </a:r>
                      <a:r>
                        <a:rPr lang="en-US" sz="1200" b="1" baseline="0" dirty="0" smtClean="0"/>
                        <a:t> Area Director</a:t>
                      </a:r>
                      <a:endParaRPr lang="en-US" sz="1200" b="1" dirty="0"/>
                    </a:p>
                  </a:txBody>
                  <a:tcPr/>
                </a:tc>
              </a:tr>
              <a:tr h="228600">
                <a:tc>
                  <a:txBody>
                    <a:bodyPr/>
                    <a:lstStyle/>
                    <a:p>
                      <a:pPr>
                        <a:lnSpc>
                          <a:spcPts val="1200"/>
                        </a:lnSpc>
                      </a:pPr>
                      <a:r>
                        <a:rPr lang="en-US" sz="1200" b="1" dirty="0" smtClean="0"/>
                        <a:t>09:45</a:t>
                      </a:r>
                      <a:endParaRPr lang="en-US" sz="1200" b="1" dirty="0"/>
                    </a:p>
                  </a:txBody>
                  <a:tcPr/>
                </a:tc>
                <a:tc>
                  <a:txBody>
                    <a:bodyPr/>
                    <a:lstStyle/>
                    <a:p>
                      <a:pPr>
                        <a:lnSpc>
                          <a:spcPts val="1200"/>
                        </a:lnSpc>
                      </a:pPr>
                      <a:r>
                        <a:rPr lang="en-US" sz="1200" b="1" dirty="0" smtClean="0"/>
                        <a:t>Space Internet Services Area objectives</a:t>
                      </a:r>
                      <a:endParaRPr lang="en-US" sz="1200" b="1" dirty="0"/>
                    </a:p>
                  </a:txBody>
                  <a:tcPr/>
                </a:tc>
                <a:tc>
                  <a:txBody>
                    <a:bodyPr/>
                    <a:lstStyle/>
                    <a:p>
                      <a:pPr>
                        <a:lnSpc>
                          <a:spcPts val="1200"/>
                        </a:lnSpc>
                      </a:pPr>
                      <a:r>
                        <a:rPr lang="en-US" sz="1200" b="1" dirty="0" smtClean="0"/>
                        <a:t>Keith Scott, SIS </a:t>
                      </a:r>
                      <a:r>
                        <a:rPr lang="en-US" sz="1200" b="1" baseline="0" dirty="0" smtClean="0"/>
                        <a:t>Area Director</a:t>
                      </a:r>
                      <a:endParaRPr lang="en-US" sz="1200" b="1" dirty="0"/>
                    </a:p>
                  </a:txBody>
                  <a:tcPr/>
                </a:tc>
              </a:tr>
              <a:tr h="228600">
                <a:tc>
                  <a:txBody>
                    <a:bodyPr/>
                    <a:lstStyle/>
                    <a:p>
                      <a:pPr>
                        <a:lnSpc>
                          <a:spcPts val="1200"/>
                        </a:lnSpc>
                      </a:pPr>
                      <a:r>
                        <a:rPr lang="en-US" sz="1200" b="1" dirty="0" smtClean="0"/>
                        <a:t>09:53</a:t>
                      </a:r>
                      <a:endParaRPr lang="en-US" sz="1200" b="1" dirty="0"/>
                    </a:p>
                  </a:txBody>
                  <a:tcPr/>
                </a:tc>
                <a:tc>
                  <a:txBody>
                    <a:bodyPr/>
                    <a:lstStyle/>
                    <a:p>
                      <a:pPr>
                        <a:lnSpc>
                          <a:spcPts val="1200"/>
                        </a:lnSpc>
                      </a:pPr>
                      <a:r>
                        <a:rPr lang="en-US" sz="1200" b="1" dirty="0" smtClean="0"/>
                        <a:t>Spacecraft</a:t>
                      </a:r>
                      <a:r>
                        <a:rPr lang="en-US" sz="1200" b="1" baseline="0" dirty="0" smtClean="0"/>
                        <a:t> Onboard Interface Services </a:t>
                      </a:r>
                      <a:r>
                        <a:rPr lang="en-US" sz="1200" b="1" dirty="0" smtClean="0"/>
                        <a:t>Area objectives</a:t>
                      </a:r>
                      <a:endParaRPr lang="en-US" sz="1200" b="1" dirty="0"/>
                    </a:p>
                  </a:txBody>
                  <a:tcPr/>
                </a:tc>
                <a:tc>
                  <a:txBody>
                    <a:bodyPr/>
                    <a:lstStyle/>
                    <a:p>
                      <a:pPr>
                        <a:lnSpc>
                          <a:spcPts val="1200"/>
                        </a:lnSpc>
                      </a:pPr>
                      <a:r>
                        <a:rPr lang="en-US" sz="1200" b="1" dirty="0" smtClean="0"/>
                        <a:t>Chris Taylor, SOIS</a:t>
                      </a:r>
                      <a:r>
                        <a:rPr lang="en-US" sz="1200" b="1" baseline="0" dirty="0" smtClean="0"/>
                        <a:t> Area Director</a:t>
                      </a:r>
                      <a:endParaRPr lang="en-US" sz="1200" b="1" dirty="0"/>
                    </a:p>
                  </a:txBody>
                  <a:tcPr/>
                </a:tc>
              </a:tr>
              <a:tr h="22860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10:00</a:t>
                      </a:r>
                    </a:p>
                  </a:txBody>
                  <a:tcPr/>
                </a:tc>
                <a:tc>
                  <a:txBody>
                    <a:bodyPr/>
                    <a:lstStyle/>
                    <a:p>
                      <a:pPr>
                        <a:lnSpc>
                          <a:spcPts val="1200"/>
                        </a:lnSpc>
                      </a:pPr>
                      <a:r>
                        <a:rPr lang="en-US" sz="1200" b="1" dirty="0" smtClean="0"/>
                        <a:t>Closing remarks; Adjourn</a:t>
                      </a:r>
                      <a:endParaRPr lang="en-US" sz="1200" b="1" dirty="0"/>
                    </a:p>
                  </a:txBody>
                  <a:tcPr/>
                </a:tc>
                <a:tc>
                  <a:txBody>
                    <a:bodyPr/>
                    <a:lstStyle/>
                    <a:p>
                      <a:pPr>
                        <a:lnSpc>
                          <a:spcPts val="1200"/>
                        </a:lnSpc>
                      </a:pPr>
                      <a:endParaRPr lang="en-US" sz="1200" b="1"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Open Issues &amp; more</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76200" y="83820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400" dirty="0" smtClean="0"/>
              <a:t>Project resources in the FW CWE		</a:t>
            </a:r>
            <a:r>
              <a:rPr lang="en-US" sz="1600" dirty="0" smtClean="0">
                <a:solidFill>
                  <a:srgbClr val="FF0000"/>
                </a:solidFill>
              </a:rPr>
              <a:t>104 Projects currently in CWE FW </a:t>
            </a:r>
            <a:endParaRPr lang="en-US" sz="1600" dirty="0">
              <a:solidFill>
                <a:srgbClr val="FF0000"/>
              </a:solidFill>
            </a:endParaRPr>
          </a:p>
          <a:p>
            <a:pPr lvl="1">
              <a:lnSpc>
                <a:spcPct val="100000"/>
              </a:lnSpc>
              <a:spcBef>
                <a:spcPct val="0"/>
              </a:spcBef>
              <a:spcAft>
                <a:spcPct val="0"/>
              </a:spcAft>
            </a:pPr>
            <a:r>
              <a:rPr lang="en-US" sz="2000" dirty="0" smtClean="0"/>
              <a:t>Please add resources still missing, check inconsistencies(Monitor/Contributor)</a:t>
            </a:r>
          </a:p>
          <a:p>
            <a:pPr lvl="1">
              <a:lnSpc>
                <a:spcPct val="100000"/>
              </a:lnSpc>
              <a:spcBef>
                <a:spcPct val="0"/>
              </a:spcBef>
              <a:spcAft>
                <a:spcPct val="0"/>
              </a:spcAft>
            </a:pPr>
            <a:r>
              <a:rPr lang="en-US" sz="2000" dirty="0" smtClean="0"/>
              <a:t>Please adjust your schedule (in particular for “behind schedule” projects)</a:t>
            </a:r>
            <a:endParaRPr lang="en-US" sz="2000" dirty="0"/>
          </a:p>
          <a:p>
            <a:pPr>
              <a:lnSpc>
                <a:spcPct val="100000"/>
              </a:lnSpc>
              <a:spcBef>
                <a:spcPct val="0"/>
              </a:spcBef>
              <a:spcAft>
                <a:spcPct val="0"/>
              </a:spcAft>
            </a:pPr>
            <a:r>
              <a:rPr lang="en-US" sz="2400" dirty="0" smtClean="0"/>
              <a:t>CESG meeting on Friday </a:t>
            </a:r>
            <a:r>
              <a:rPr lang="en-US" sz="2400" dirty="0"/>
              <a:t>4</a:t>
            </a:r>
            <a:r>
              <a:rPr lang="en-US" sz="2400" baseline="30000" dirty="0" smtClean="0"/>
              <a:t>th</a:t>
            </a:r>
            <a:r>
              <a:rPr lang="en-US" sz="2400" dirty="0" smtClean="0"/>
              <a:t> April – Main topics </a:t>
            </a:r>
          </a:p>
          <a:p>
            <a:pPr lvl="1">
              <a:lnSpc>
                <a:spcPct val="100000"/>
              </a:lnSpc>
              <a:spcBef>
                <a:spcPct val="0"/>
              </a:spcBef>
              <a:spcAft>
                <a:spcPct val="0"/>
              </a:spcAft>
            </a:pPr>
            <a:r>
              <a:rPr lang="en-US" sz="2000" dirty="0" smtClean="0"/>
              <a:t>CCSDS Strategic Plan (!!! comments received from CMC !!!)</a:t>
            </a:r>
          </a:p>
          <a:p>
            <a:pPr lvl="1">
              <a:lnSpc>
                <a:spcPct val="100000"/>
              </a:lnSpc>
              <a:spcBef>
                <a:spcPct val="0"/>
              </a:spcBef>
              <a:spcAft>
                <a:spcPct val="0"/>
              </a:spcAft>
            </a:pPr>
            <a:r>
              <a:rPr lang="en-US" sz="2000" dirty="0" smtClean="0"/>
              <a:t>Organization &amp; Procedures </a:t>
            </a:r>
            <a:r>
              <a:rPr lang="en-US" sz="2000" dirty="0"/>
              <a:t>YB </a:t>
            </a:r>
            <a:r>
              <a:rPr lang="en-US" sz="2000" dirty="0" smtClean="0"/>
              <a:t>(Update under </a:t>
            </a:r>
            <a:r>
              <a:rPr lang="en-US" sz="2000" dirty="0" smtClean="0"/>
              <a:t>discussion between CESG / CMC)</a:t>
            </a:r>
            <a:endParaRPr lang="en-US" sz="2000" dirty="0"/>
          </a:p>
          <a:p>
            <a:pPr lvl="1">
              <a:lnSpc>
                <a:spcPct val="100000"/>
              </a:lnSpc>
              <a:spcBef>
                <a:spcPct val="0"/>
              </a:spcBef>
              <a:spcAft>
                <a:spcPct val="0"/>
              </a:spcAft>
            </a:pPr>
            <a:r>
              <a:rPr lang="en-US" sz="2000" dirty="0" smtClean="0"/>
              <a:t>ICPA (IOAG CCSDS Product Agreement)	</a:t>
            </a:r>
            <a:r>
              <a:rPr lang="en-US" sz="2000" dirty="0" smtClean="0">
                <a:solidFill>
                  <a:srgbClr val="FF0000"/>
                </a:solidFill>
              </a:rPr>
              <a:t>Please check at WG level</a:t>
            </a:r>
            <a:endParaRPr lang="en-US" sz="2000" dirty="0">
              <a:solidFill>
                <a:srgbClr val="FF0000"/>
              </a:solidFill>
            </a:endParaRPr>
          </a:p>
          <a:p>
            <a:pPr lvl="1">
              <a:lnSpc>
                <a:spcPct val="100000"/>
              </a:lnSpc>
              <a:spcBef>
                <a:spcPct val="0"/>
              </a:spcBef>
              <a:spcAft>
                <a:spcPct val="0"/>
              </a:spcAft>
            </a:pPr>
            <a:r>
              <a:rPr lang="en-US" sz="2000" dirty="0"/>
              <a:t>P</a:t>
            </a:r>
            <a:r>
              <a:rPr lang="en-US" sz="2000" dirty="0" smtClean="0"/>
              <a:t>otential overlaps issues</a:t>
            </a:r>
          </a:p>
          <a:p>
            <a:pPr lvl="1">
              <a:lnSpc>
                <a:spcPct val="100000"/>
              </a:lnSpc>
              <a:spcBef>
                <a:spcPct val="0"/>
              </a:spcBef>
              <a:spcAft>
                <a:spcPct val="0"/>
              </a:spcAft>
            </a:pPr>
            <a:r>
              <a:rPr lang="en-US" sz="2000" dirty="0" smtClean="0"/>
              <a:t>XML findings from SIG </a:t>
            </a:r>
          </a:p>
          <a:p>
            <a:pPr lvl="1">
              <a:lnSpc>
                <a:spcPct val="100000"/>
              </a:lnSpc>
              <a:spcBef>
                <a:spcPct val="0"/>
              </a:spcBef>
              <a:spcAft>
                <a:spcPct val="0"/>
              </a:spcAft>
            </a:pPr>
            <a:r>
              <a:rPr lang="en-US" sz="2000" dirty="0" smtClean="0"/>
              <a:t>Potential liaison with OGC (Open Geospatial Consortium)</a:t>
            </a:r>
          </a:p>
          <a:p>
            <a:pPr lvl="1">
              <a:lnSpc>
                <a:spcPct val="100000"/>
              </a:lnSpc>
              <a:spcBef>
                <a:spcPct val="0"/>
              </a:spcBef>
              <a:spcAft>
                <a:spcPct val="0"/>
              </a:spcAft>
            </a:pPr>
            <a:r>
              <a:rPr lang="en-US" sz="2000" dirty="0" smtClean="0"/>
              <a:t>Reference Implementation (Is SW downloadable from CCSDS qualified ?)</a:t>
            </a:r>
          </a:p>
          <a:p>
            <a:pPr lvl="1">
              <a:lnSpc>
                <a:spcPct val="100000"/>
              </a:lnSpc>
              <a:spcBef>
                <a:spcPct val="0"/>
              </a:spcBef>
              <a:spcAft>
                <a:spcPct val="0"/>
              </a:spcAft>
            </a:pPr>
            <a:r>
              <a:rPr lang="en-US" sz="2000" dirty="0" smtClean="0"/>
              <a:t>CCSDS tutorial at GSAW 2015</a:t>
            </a:r>
          </a:p>
          <a:p>
            <a:pPr lvl="1">
              <a:lnSpc>
                <a:spcPct val="100000"/>
              </a:lnSpc>
              <a:spcBef>
                <a:spcPct val="0"/>
              </a:spcBef>
              <a:spcAft>
                <a:spcPct val="0"/>
              </a:spcAft>
            </a:pPr>
            <a:r>
              <a:rPr lang="en-US" sz="2000" dirty="0" smtClean="0"/>
              <a:t>New Project creation / inclusion of Concept Paper within poll documentation </a:t>
            </a:r>
          </a:p>
          <a:p>
            <a:pPr lvl="1">
              <a:lnSpc>
                <a:spcPct val="100000"/>
              </a:lnSpc>
              <a:spcBef>
                <a:spcPct val="0"/>
              </a:spcBef>
              <a:spcAft>
                <a:spcPct val="0"/>
              </a:spcAft>
            </a:pPr>
            <a:r>
              <a:rPr lang="en-US" sz="2000" dirty="0" smtClean="0"/>
              <a:t>IT Priority: RID System vs</a:t>
            </a:r>
            <a:r>
              <a:rPr lang="en-US" sz="2000" dirty="0"/>
              <a:t>.</a:t>
            </a:r>
            <a:r>
              <a:rPr lang="en-US" sz="2000" dirty="0" smtClean="0"/>
              <a:t> Poll improvement	</a:t>
            </a:r>
            <a:r>
              <a:rPr lang="en-US" sz="2000" dirty="0" smtClean="0">
                <a:solidFill>
                  <a:srgbClr val="FF0000"/>
                </a:solidFill>
              </a:rPr>
              <a:t>AD to check with WG Chairs</a:t>
            </a:r>
          </a:p>
          <a:p>
            <a:pPr lvl="1">
              <a:lnSpc>
                <a:spcPct val="100000"/>
              </a:lnSpc>
              <a:spcBef>
                <a:spcPct val="0"/>
              </a:spcBef>
              <a:spcAft>
                <a:spcPct val="0"/>
              </a:spcAft>
            </a:pPr>
            <a:r>
              <a:rPr lang="en-US" sz="2000" dirty="0" smtClean="0"/>
              <a:t>CCSDS wiki: at CESG, Area, and / or WG level ?</a:t>
            </a:r>
          </a:p>
          <a:p>
            <a:pPr lvl="1">
              <a:lnSpc>
                <a:spcPct val="100000"/>
              </a:lnSpc>
              <a:spcBef>
                <a:spcPct val="0"/>
              </a:spcBef>
              <a:spcAft>
                <a:spcPct val="0"/>
              </a:spcAft>
            </a:pPr>
            <a:r>
              <a:rPr lang="en-US" sz="2000" dirty="0" smtClean="0"/>
              <a:t>Feasibility of Open Source SW Repository  within CCSDS</a:t>
            </a:r>
          </a:p>
          <a:p>
            <a:pPr lvl="1">
              <a:lnSpc>
                <a:spcPct val="100000"/>
              </a:lnSpc>
              <a:spcBef>
                <a:spcPct val="0"/>
              </a:spcBef>
              <a:spcAft>
                <a:spcPct val="0"/>
              </a:spcAft>
            </a:pPr>
            <a:r>
              <a:rPr lang="en-US" sz="2000" dirty="0" smtClean="0"/>
              <a:t>Ontologies</a:t>
            </a:r>
            <a:r>
              <a:rPr lang="en-US" sz="2000" dirty="0" smtClean="0">
                <a:solidFill>
                  <a:srgbClr val="FF0000"/>
                </a:solidFill>
              </a:rPr>
              <a:t>, CCSDS-wide, coordination with SC14 ?</a:t>
            </a:r>
            <a:endParaRPr lang="en-US" sz="2000" dirty="0">
              <a:solidFill>
                <a:srgbClr val="FF0000"/>
              </a:solidFill>
            </a:endParaRPr>
          </a:p>
          <a:p>
            <a:pPr marL="346075" lvl="1" indent="0">
              <a:lnSpc>
                <a:spcPct val="100000"/>
              </a:lnSpc>
              <a:spcBef>
                <a:spcPct val="0"/>
              </a:spcBef>
              <a:spcAft>
                <a:spcPct val="0"/>
              </a:spcAft>
              <a:buNone/>
            </a:pPr>
            <a:endParaRPr lang="en-US" sz="2000" dirty="0"/>
          </a:p>
          <a:p>
            <a:pPr>
              <a:lnSpc>
                <a:spcPct val="100000"/>
              </a:lnSpc>
              <a:spcBef>
                <a:spcPct val="0"/>
              </a:spcBef>
              <a:spcAft>
                <a:spcPct val="0"/>
              </a:spcAft>
            </a:pPr>
            <a:endParaRPr lang="en-US" sz="1400" dirty="0" smtClean="0"/>
          </a:p>
        </p:txBody>
      </p:sp>
      <p:sp>
        <p:nvSpPr>
          <p:cNvPr id="4" name="TextBox 3"/>
          <p:cNvSpPr txBox="1"/>
          <p:nvPr/>
        </p:nvSpPr>
        <p:spPr>
          <a:xfrm rot="1967526">
            <a:off x="3224948" y="1554244"/>
            <a:ext cx="2217274" cy="461665"/>
          </a:xfrm>
          <a:prstGeom prst="rect">
            <a:avLst/>
          </a:prstGeom>
          <a:solidFill>
            <a:srgbClr val="FFFF00"/>
          </a:solidFill>
        </p:spPr>
        <p:txBody>
          <a:bodyPr wrap="none" rtlCol="0">
            <a:spAutoFit/>
          </a:bodyPr>
          <a:lstStyle/>
          <a:p>
            <a:r>
              <a:rPr lang="en-GB" dirty="0" smtClean="0">
                <a:solidFill>
                  <a:srgbClr val="FF0000"/>
                </a:solidFill>
              </a:rPr>
              <a:t>Nestor to update</a:t>
            </a:r>
            <a:endParaRPr lang="en-GB" dirty="0">
              <a:solidFill>
                <a:srgbClr val="FF0000"/>
              </a:solidFill>
            </a:endParaRPr>
          </a:p>
        </p:txBody>
      </p:sp>
    </p:spTree>
    <p:extLst>
      <p:ext uri="{BB962C8B-B14F-4D97-AF65-F5344CB8AC3E}">
        <p14:creationId xmlns:p14="http://schemas.microsoft.com/office/powerpoint/2010/main" val="2889654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Open Issues &amp; more</a:t>
            </a:r>
            <a:endParaRPr lang="en-US" dirty="0">
              <a:solidFill>
                <a:srgbClr val="000099"/>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76200" y="83820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400" dirty="0" smtClean="0"/>
              <a:t>WG Chairs are encouraged to be more active at recruiting membership</a:t>
            </a:r>
          </a:p>
          <a:p>
            <a:pPr>
              <a:lnSpc>
                <a:spcPct val="100000"/>
              </a:lnSpc>
              <a:spcBef>
                <a:spcPct val="0"/>
              </a:spcBef>
              <a:spcAft>
                <a:spcPct val="0"/>
              </a:spcAft>
            </a:pPr>
            <a:endParaRPr lang="en-US" sz="2400" dirty="0" smtClean="0"/>
          </a:p>
          <a:p>
            <a:pPr lvl="1">
              <a:lnSpc>
                <a:spcPct val="100000"/>
              </a:lnSpc>
              <a:spcBef>
                <a:spcPct val="0"/>
              </a:spcBef>
              <a:spcAft>
                <a:spcPct val="0"/>
              </a:spcAft>
            </a:pPr>
            <a:r>
              <a:rPr lang="en-US" sz="2000" dirty="0" smtClean="0"/>
              <a:t>CCSDS encourages Observer Agencies to </a:t>
            </a:r>
            <a:r>
              <a:rPr lang="en-US" sz="2000" dirty="0" smtClean="0">
                <a:solidFill>
                  <a:srgbClr val="FF0000"/>
                </a:solidFill>
              </a:rPr>
              <a:t>actively</a:t>
            </a:r>
            <a:r>
              <a:rPr lang="en-US" sz="2000" dirty="0" smtClean="0"/>
              <a:t> participate </a:t>
            </a:r>
            <a:r>
              <a:rPr lang="en-US" sz="2000" dirty="0" smtClean="0"/>
              <a:t>in WGs</a:t>
            </a:r>
          </a:p>
          <a:p>
            <a:pPr lvl="1">
              <a:lnSpc>
                <a:spcPct val="100000"/>
              </a:lnSpc>
              <a:spcBef>
                <a:spcPct val="0"/>
              </a:spcBef>
              <a:spcAft>
                <a:spcPct val="0"/>
              </a:spcAft>
            </a:pPr>
            <a:endParaRPr lang="en-US" sz="2000" dirty="0" smtClean="0"/>
          </a:p>
          <a:p>
            <a:pPr lvl="1">
              <a:lnSpc>
                <a:spcPct val="100000"/>
              </a:lnSpc>
              <a:spcBef>
                <a:spcPct val="0"/>
              </a:spcBef>
              <a:spcAft>
                <a:spcPct val="0"/>
              </a:spcAft>
            </a:pPr>
            <a:r>
              <a:rPr lang="en-US" sz="2000" dirty="0" smtClean="0"/>
              <a:t>Go to CWE and find an exciting new </a:t>
            </a:r>
            <a:r>
              <a:rPr lang="en-US" sz="2000" dirty="0" smtClean="0">
                <a:solidFill>
                  <a:srgbClr val="FF0000"/>
                </a:solidFill>
              </a:rPr>
              <a:t>standards and </a:t>
            </a:r>
            <a:r>
              <a:rPr lang="en-US" sz="2000" dirty="0" smtClean="0"/>
              <a:t>technology </a:t>
            </a:r>
            <a:r>
              <a:rPr lang="en-US" sz="2000" dirty="0" smtClean="0"/>
              <a:t>area that your experts can help with</a:t>
            </a:r>
          </a:p>
          <a:p>
            <a:pPr lvl="1">
              <a:lnSpc>
                <a:spcPct val="100000"/>
              </a:lnSpc>
              <a:spcBef>
                <a:spcPct val="0"/>
              </a:spcBef>
              <a:spcAft>
                <a:spcPct val="0"/>
              </a:spcAft>
            </a:pPr>
            <a:endParaRPr lang="en-US" sz="2000" dirty="0" smtClean="0"/>
          </a:p>
          <a:p>
            <a:pPr lvl="1">
              <a:lnSpc>
                <a:spcPct val="100000"/>
              </a:lnSpc>
              <a:spcBef>
                <a:spcPct val="0"/>
              </a:spcBef>
              <a:spcAft>
                <a:spcPct val="0"/>
              </a:spcAft>
            </a:pPr>
            <a:r>
              <a:rPr lang="en-US" sz="2000" dirty="0" smtClean="0"/>
              <a:t>Even if you can not travel, you can participate electronically</a:t>
            </a:r>
          </a:p>
        </p:txBody>
      </p:sp>
      <p:sp>
        <p:nvSpPr>
          <p:cNvPr id="4" name="TextBox 3"/>
          <p:cNvSpPr txBox="1"/>
          <p:nvPr/>
        </p:nvSpPr>
        <p:spPr>
          <a:xfrm rot="1967526">
            <a:off x="3377346" y="4907044"/>
            <a:ext cx="2217274" cy="461665"/>
          </a:xfrm>
          <a:prstGeom prst="rect">
            <a:avLst/>
          </a:prstGeom>
          <a:solidFill>
            <a:srgbClr val="FFFF00"/>
          </a:solidFill>
        </p:spPr>
        <p:txBody>
          <a:bodyPr wrap="none" rtlCol="0">
            <a:spAutoFit/>
          </a:bodyPr>
          <a:lstStyle/>
          <a:p>
            <a:r>
              <a:rPr lang="en-GB" dirty="0" smtClean="0">
                <a:solidFill>
                  <a:srgbClr val="FF0000"/>
                </a:solidFill>
              </a:rPr>
              <a:t>Nestor to update</a:t>
            </a:r>
            <a:endParaRPr lang="en-GB" dirty="0">
              <a:solidFill>
                <a:srgbClr val="FF0000"/>
              </a:solidFill>
            </a:endParaRPr>
          </a:p>
        </p:txBody>
      </p:sp>
    </p:spTree>
    <p:extLst>
      <p:ext uri="{BB962C8B-B14F-4D97-AF65-F5344CB8AC3E}">
        <p14:creationId xmlns:p14="http://schemas.microsoft.com/office/powerpoint/2010/main" val="3576906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solidFill>
                  <a:srgbClr val="000099"/>
                </a:solidFill>
                <a:effectLst>
                  <a:outerShdw blurRad="38100" dist="38100" dir="2700000" algn="tl">
                    <a:srgbClr val="000000">
                      <a:alpha val="43137"/>
                    </a:srgbClr>
                  </a:outerShdw>
                </a:effectLst>
              </a:rPr>
              <a:t>CESG / CMC Poll Statistics</a:t>
            </a:r>
            <a:endParaRPr lang="en-US" dirty="0">
              <a:solidFill>
                <a:srgbClr val="000099"/>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bwMode="auto">
          <a:xfrm>
            <a:off x="276917" y="838200"/>
            <a:ext cx="86868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smtClean="0"/>
              <a:t>CESG </a:t>
            </a:r>
            <a:r>
              <a:rPr lang="en-US" sz="1600" dirty="0"/>
              <a:t>Polls since last meeting </a:t>
            </a:r>
            <a:r>
              <a:rPr lang="en-US" sz="1600" dirty="0" smtClean="0"/>
              <a:t>(October 2013)</a:t>
            </a:r>
            <a:endParaRPr lang="en-US" sz="1600" dirty="0"/>
          </a:p>
          <a:p>
            <a:pPr lvl="1">
              <a:lnSpc>
                <a:spcPct val="100000"/>
              </a:lnSpc>
              <a:spcBef>
                <a:spcPct val="0"/>
              </a:spcBef>
              <a:spcAft>
                <a:spcPct val="0"/>
              </a:spcAft>
            </a:pPr>
            <a:r>
              <a:rPr lang="en-US" sz="1600" dirty="0"/>
              <a:t>Publication</a:t>
            </a:r>
          </a:p>
          <a:p>
            <a:pPr lvl="2">
              <a:lnSpc>
                <a:spcPct val="100000"/>
              </a:lnSpc>
              <a:spcBef>
                <a:spcPct val="0"/>
              </a:spcBef>
              <a:spcAft>
                <a:spcPct val="0"/>
              </a:spcAft>
            </a:pPr>
            <a:r>
              <a:rPr lang="en-US" sz="1600" dirty="0"/>
              <a:t>5</a:t>
            </a:r>
            <a:r>
              <a:rPr lang="en-US" sz="1600" dirty="0" smtClean="0"/>
              <a:t> </a:t>
            </a:r>
            <a:r>
              <a:rPr lang="en-US" sz="1600" dirty="0"/>
              <a:t>GBs, 7</a:t>
            </a:r>
            <a:r>
              <a:rPr lang="en-US" sz="1600" dirty="0" smtClean="0"/>
              <a:t> </a:t>
            </a:r>
            <a:r>
              <a:rPr lang="en-US" sz="1600" dirty="0"/>
              <a:t>BBs, </a:t>
            </a:r>
            <a:r>
              <a:rPr lang="en-US" sz="1600" dirty="0" smtClean="0"/>
              <a:t>2 Technical corrigendum (BB), 4 MBs</a:t>
            </a:r>
          </a:p>
          <a:p>
            <a:pPr lvl="1">
              <a:lnSpc>
                <a:spcPct val="100000"/>
              </a:lnSpc>
              <a:spcBef>
                <a:spcPct val="0"/>
              </a:spcBef>
              <a:spcAft>
                <a:spcPct val="0"/>
              </a:spcAft>
            </a:pPr>
            <a:r>
              <a:rPr lang="en-US" sz="1600" dirty="0" smtClean="0"/>
              <a:t>Agency </a:t>
            </a:r>
            <a:r>
              <a:rPr lang="en-US" sz="1600" dirty="0"/>
              <a:t>Review</a:t>
            </a:r>
          </a:p>
          <a:p>
            <a:pPr lvl="2">
              <a:lnSpc>
                <a:spcPct val="100000"/>
              </a:lnSpc>
              <a:spcBef>
                <a:spcPct val="0"/>
              </a:spcBef>
              <a:spcAft>
                <a:spcPct val="0"/>
              </a:spcAft>
            </a:pPr>
            <a:r>
              <a:rPr lang="en-US" sz="1600" dirty="0" smtClean="0"/>
              <a:t>1 Pink Sheet</a:t>
            </a:r>
            <a:endParaRPr lang="en-US" sz="1600" dirty="0"/>
          </a:p>
          <a:p>
            <a:pPr lvl="1">
              <a:lnSpc>
                <a:spcPct val="100000"/>
              </a:lnSpc>
              <a:spcBef>
                <a:spcPct val="0"/>
              </a:spcBef>
              <a:spcAft>
                <a:spcPct val="0"/>
              </a:spcAft>
            </a:pPr>
            <a:r>
              <a:rPr lang="en-US" sz="1600" dirty="0" smtClean="0"/>
              <a:t>Org &amp; </a:t>
            </a:r>
            <a:r>
              <a:rPr lang="en-US" sz="1600" dirty="0" err="1" smtClean="0"/>
              <a:t>Proc</a:t>
            </a:r>
            <a:r>
              <a:rPr lang="en-US" sz="1600" dirty="0" smtClean="0"/>
              <a:t> YB reviewed by CESG</a:t>
            </a:r>
          </a:p>
          <a:p>
            <a:pPr lvl="1">
              <a:lnSpc>
                <a:spcPct val="100000"/>
              </a:lnSpc>
              <a:spcBef>
                <a:spcPct val="0"/>
              </a:spcBef>
              <a:spcAft>
                <a:spcPct val="0"/>
              </a:spcAft>
            </a:pPr>
            <a:r>
              <a:rPr lang="en-US" sz="1600" dirty="0" smtClean="0"/>
              <a:t>CCSDS Strategic Plan issued by CESG</a:t>
            </a:r>
          </a:p>
          <a:p>
            <a:pPr lvl="1">
              <a:lnSpc>
                <a:spcPct val="100000"/>
              </a:lnSpc>
              <a:spcBef>
                <a:spcPct val="0"/>
              </a:spcBef>
              <a:spcAft>
                <a:spcPct val="0"/>
              </a:spcAft>
            </a:pPr>
            <a:r>
              <a:rPr lang="en-US" sz="1600" dirty="0" smtClean="0"/>
              <a:t>Completion of SEA SANA WG </a:t>
            </a:r>
          </a:p>
          <a:p>
            <a:pPr lvl="1">
              <a:lnSpc>
                <a:spcPct val="100000"/>
              </a:lnSpc>
              <a:spcBef>
                <a:spcPct val="0"/>
              </a:spcBef>
              <a:spcAft>
                <a:spcPct val="0"/>
              </a:spcAft>
            </a:pPr>
            <a:r>
              <a:rPr lang="en-US" sz="1600" dirty="0" smtClean="0"/>
              <a:t>Nomination of new MOIMS DAI WG Chair (D. </a:t>
            </a:r>
            <a:r>
              <a:rPr lang="en-US" sz="1600" dirty="0" err="1" smtClean="0"/>
              <a:t>Boucon</a:t>
            </a:r>
            <a:r>
              <a:rPr lang="en-US" sz="1600" dirty="0" smtClean="0"/>
              <a:t>, CNES)</a:t>
            </a:r>
          </a:p>
          <a:p>
            <a:pPr lvl="1">
              <a:lnSpc>
                <a:spcPct val="100000"/>
              </a:lnSpc>
              <a:spcBef>
                <a:spcPct val="0"/>
              </a:spcBef>
              <a:spcAft>
                <a:spcPct val="0"/>
              </a:spcAft>
            </a:pPr>
            <a:r>
              <a:rPr lang="en-US" sz="1600" dirty="0" smtClean="0"/>
              <a:t>Creation of SLS Optical Communications WG</a:t>
            </a:r>
          </a:p>
          <a:p>
            <a:pPr>
              <a:lnSpc>
                <a:spcPct val="100000"/>
              </a:lnSpc>
              <a:spcBef>
                <a:spcPts val="0"/>
              </a:spcBef>
              <a:spcAft>
                <a:spcPts val="0"/>
              </a:spcAft>
              <a:defRPr/>
            </a:pPr>
            <a:r>
              <a:rPr lang="en-US" sz="1600" dirty="0">
                <a:ea typeface="ＭＳ Ｐゴシック" pitchFamily="34" charset="-128"/>
              </a:rPr>
              <a:t>CMC Polls since last meeting </a:t>
            </a:r>
            <a:r>
              <a:rPr lang="en-US" sz="1600" dirty="0" smtClean="0">
                <a:ea typeface="ＭＳ Ｐゴシック" pitchFamily="34" charset="-128"/>
              </a:rPr>
              <a:t>(October 2013)</a:t>
            </a:r>
            <a:endParaRPr lang="en-US" sz="1600" dirty="0">
              <a:ea typeface="ＭＳ Ｐゴシック" pitchFamily="34" charset="-128"/>
            </a:endParaRPr>
          </a:p>
          <a:p>
            <a:pPr lvl="1">
              <a:lnSpc>
                <a:spcPct val="100000"/>
              </a:lnSpc>
              <a:spcBef>
                <a:spcPts val="0"/>
              </a:spcBef>
              <a:spcAft>
                <a:spcPts val="0"/>
              </a:spcAft>
              <a:defRPr/>
            </a:pPr>
            <a:r>
              <a:rPr lang="en-US" sz="1600" dirty="0">
                <a:ea typeface="ＭＳ Ｐゴシック" pitchFamily="34" charset="-128"/>
              </a:rPr>
              <a:t>Publication</a:t>
            </a:r>
          </a:p>
          <a:p>
            <a:pPr lvl="2">
              <a:lnSpc>
                <a:spcPct val="100000"/>
              </a:lnSpc>
              <a:spcBef>
                <a:spcPts val="0"/>
              </a:spcBef>
              <a:spcAft>
                <a:spcPts val="0"/>
              </a:spcAft>
              <a:defRPr/>
            </a:pPr>
            <a:r>
              <a:rPr lang="en-US" sz="1600" dirty="0">
                <a:ea typeface="ＭＳ Ｐゴシック" pitchFamily="34" charset="-128"/>
              </a:rPr>
              <a:t>5</a:t>
            </a:r>
            <a:r>
              <a:rPr lang="en-US" sz="1600" dirty="0" smtClean="0">
                <a:ea typeface="ＭＳ Ｐゴシック" pitchFamily="34" charset="-128"/>
              </a:rPr>
              <a:t> </a:t>
            </a:r>
            <a:r>
              <a:rPr lang="en-US" sz="1600" dirty="0">
                <a:ea typeface="ＭＳ Ｐゴシック" pitchFamily="34" charset="-128"/>
              </a:rPr>
              <a:t>GBs, 7</a:t>
            </a:r>
            <a:r>
              <a:rPr lang="en-US" sz="1600" dirty="0" smtClean="0">
                <a:ea typeface="ＭＳ Ｐゴシック" pitchFamily="34" charset="-128"/>
              </a:rPr>
              <a:t> </a:t>
            </a:r>
            <a:r>
              <a:rPr lang="en-US" sz="1600" dirty="0">
                <a:ea typeface="ＭＳ Ｐゴシック" pitchFamily="34" charset="-128"/>
              </a:rPr>
              <a:t>BBs, </a:t>
            </a:r>
            <a:r>
              <a:rPr lang="en-US" sz="1600" dirty="0" smtClean="0">
                <a:ea typeface="ＭＳ Ｐゴシック" pitchFamily="34" charset="-128"/>
              </a:rPr>
              <a:t>3 MBs, 3 Tech. Corrigendum (BB)</a:t>
            </a:r>
            <a:endParaRPr lang="en-US" sz="1600" dirty="0">
              <a:ea typeface="ＭＳ Ｐゴシック" pitchFamily="34" charset="-128"/>
            </a:endParaRPr>
          </a:p>
          <a:p>
            <a:pPr lvl="1">
              <a:lnSpc>
                <a:spcPct val="100000"/>
              </a:lnSpc>
              <a:spcBef>
                <a:spcPts val="0"/>
              </a:spcBef>
              <a:spcAft>
                <a:spcPts val="0"/>
              </a:spcAft>
              <a:defRPr/>
            </a:pPr>
            <a:r>
              <a:rPr lang="en-US" sz="1600" dirty="0" smtClean="0">
                <a:ea typeface="ＭＳ Ｐゴシック" pitchFamily="34" charset="-128"/>
              </a:rPr>
              <a:t>Reconfirmation of DAI WG BBs / GBs</a:t>
            </a:r>
          </a:p>
          <a:p>
            <a:pPr lvl="1">
              <a:lnSpc>
                <a:spcPct val="100000"/>
              </a:lnSpc>
              <a:spcBef>
                <a:spcPts val="0"/>
              </a:spcBef>
              <a:spcAft>
                <a:spcPts val="0"/>
              </a:spcAft>
              <a:defRPr/>
            </a:pPr>
            <a:r>
              <a:rPr lang="en-US" sz="1600" dirty="0" smtClean="0">
                <a:ea typeface="ＭＳ Ｐゴシック" pitchFamily="34" charset="-128"/>
              </a:rPr>
              <a:t>Agency </a:t>
            </a:r>
            <a:r>
              <a:rPr lang="en-US" sz="1600" dirty="0">
                <a:ea typeface="ＭＳ Ｐゴシック" pitchFamily="34" charset="-128"/>
              </a:rPr>
              <a:t>Review</a:t>
            </a:r>
          </a:p>
          <a:p>
            <a:pPr lvl="2">
              <a:lnSpc>
                <a:spcPct val="100000"/>
              </a:lnSpc>
              <a:spcBef>
                <a:spcPts val="0"/>
              </a:spcBef>
              <a:spcAft>
                <a:spcPts val="0"/>
              </a:spcAft>
              <a:defRPr/>
            </a:pPr>
            <a:r>
              <a:rPr lang="en-US" sz="1600" dirty="0">
                <a:ea typeface="ＭＳ Ｐゴシック" pitchFamily="34" charset="-128"/>
              </a:rPr>
              <a:t>1</a:t>
            </a:r>
            <a:r>
              <a:rPr lang="en-US" sz="1600" dirty="0" smtClean="0">
                <a:ea typeface="ＭＳ Ｐゴシック" pitchFamily="34" charset="-128"/>
              </a:rPr>
              <a:t> RBs, </a:t>
            </a:r>
            <a:r>
              <a:rPr lang="en-US" sz="1600" dirty="0">
                <a:ea typeface="ＭＳ Ｐゴシック" pitchFamily="34" charset="-128"/>
              </a:rPr>
              <a:t>1</a:t>
            </a:r>
            <a:r>
              <a:rPr lang="en-US" sz="1600" dirty="0" smtClean="0">
                <a:ea typeface="ＭＳ Ｐゴシック" pitchFamily="34" charset="-128"/>
              </a:rPr>
              <a:t> Pink Sheet</a:t>
            </a:r>
          </a:p>
          <a:p>
            <a:pPr lvl="1">
              <a:lnSpc>
                <a:spcPct val="100000"/>
              </a:lnSpc>
              <a:spcBef>
                <a:spcPct val="0"/>
              </a:spcBef>
              <a:spcAft>
                <a:spcPct val="0"/>
              </a:spcAft>
            </a:pPr>
            <a:r>
              <a:rPr lang="en-US" sz="1600" dirty="0"/>
              <a:t>Org &amp; </a:t>
            </a:r>
            <a:r>
              <a:rPr lang="en-US" sz="1600" dirty="0" err="1"/>
              <a:t>Proc</a:t>
            </a:r>
            <a:r>
              <a:rPr lang="en-US" sz="1600" dirty="0"/>
              <a:t> YB reviewed by </a:t>
            </a:r>
            <a:r>
              <a:rPr lang="en-US" sz="1600" dirty="0" smtClean="0"/>
              <a:t>CMC</a:t>
            </a:r>
          </a:p>
          <a:p>
            <a:pPr lvl="1">
              <a:lnSpc>
                <a:spcPct val="100000"/>
              </a:lnSpc>
              <a:spcBef>
                <a:spcPct val="0"/>
              </a:spcBef>
              <a:spcAft>
                <a:spcPct val="0"/>
              </a:spcAft>
            </a:pPr>
            <a:r>
              <a:rPr lang="en-US" sz="1600" dirty="0" smtClean="0"/>
              <a:t>CCSDS Strategic Plan reviewed by CMC</a:t>
            </a:r>
            <a:endParaRPr lang="en-US" sz="1600" dirty="0"/>
          </a:p>
          <a:p>
            <a:pPr lvl="1">
              <a:lnSpc>
                <a:spcPct val="100000"/>
              </a:lnSpc>
              <a:spcBef>
                <a:spcPct val="0"/>
              </a:spcBef>
              <a:spcAft>
                <a:spcPct val="0"/>
              </a:spcAft>
            </a:pPr>
            <a:r>
              <a:rPr lang="en-US" sz="1600" dirty="0"/>
              <a:t>Completion of SEA SANA WG </a:t>
            </a:r>
          </a:p>
          <a:p>
            <a:pPr lvl="1">
              <a:lnSpc>
                <a:spcPct val="100000"/>
              </a:lnSpc>
              <a:spcBef>
                <a:spcPct val="0"/>
              </a:spcBef>
              <a:spcAft>
                <a:spcPct val="0"/>
              </a:spcAft>
            </a:pPr>
            <a:r>
              <a:rPr lang="en-US" sz="1600" dirty="0"/>
              <a:t>Nomination of new MOIMS DAI WG Chair (D. </a:t>
            </a:r>
            <a:r>
              <a:rPr lang="en-US" sz="1600" dirty="0" err="1"/>
              <a:t>Boucon</a:t>
            </a:r>
            <a:r>
              <a:rPr lang="en-US" sz="1600" dirty="0"/>
              <a:t>, CNES)</a:t>
            </a:r>
          </a:p>
          <a:p>
            <a:pPr lvl="1">
              <a:lnSpc>
                <a:spcPct val="100000"/>
              </a:lnSpc>
              <a:spcBef>
                <a:spcPct val="0"/>
              </a:spcBef>
              <a:spcAft>
                <a:spcPct val="0"/>
              </a:spcAft>
            </a:pPr>
            <a:r>
              <a:rPr lang="en-US" sz="1600" dirty="0"/>
              <a:t>Creation of SLS Optical Communications </a:t>
            </a:r>
            <a:r>
              <a:rPr lang="en-US" sz="1600" dirty="0" smtClean="0"/>
              <a:t>WG</a:t>
            </a:r>
            <a:endParaRPr lang="en-US" sz="1600" dirty="0" smtClean="0">
              <a:ea typeface="ＭＳ Ｐゴシック" pitchFamily="34" charset="-128"/>
            </a:endParaRPr>
          </a:p>
          <a:p>
            <a:pPr lvl="1">
              <a:lnSpc>
                <a:spcPct val="100000"/>
              </a:lnSpc>
              <a:spcBef>
                <a:spcPct val="0"/>
              </a:spcBef>
              <a:spcAft>
                <a:spcPct val="0"/>
              </a:spcAft>
            </a:pPr>
            <a:r>
              <a:rPr lang="en-US" sz="1600" dirty="0" smtClean="0">
                <a:ea typeface="ＭＳ Ｐゴシック" pitchFamily="34" charset="-128"/>
              </a:rPr>
              <a:t>Projects / Charters approved</a:t>
            </a:r>
          </a:p>
          <a:p>
            <a:pPr lvl="2">
              <a:lnSpc>
                <a:spcPct val="100000"/>
              </a:lnSpc>
              <a:spcBef>
                <a:spcPct val="0"/>
              </a:spcBef>
              <a:spcAft>
                <a:spcPct val="0"/>
              </a:spcAft>
            </a:pPr>
            <a:r>
              <a:rPr lang="en-US" sz="1400" dirty="0" smtClean="0">
                <a:ea typeface="ＭＳ Ｐゴシック" pitchFamily="34" charset="-128"/>
              </a:rPr>
              <a:t>CSS SM, MOIMS NAV, SEA DDOR, SIS DTN SLS C&amp;S / RFM / MDCH / OPT, </a:t>
            </a:r>
          </a:p>
          <a:p>
            <a:pPr>
              <a:lnSpc>
                <a:spcPct val="100000"/>
              </a:lnSpc>
              <a:spcBef>
                <a:spcPct val="0"/>
              </a:spcBef>
              <a:spcAft>
                <a:spcPct val="0"/>
              </a:spcAft>
            </a:pPr>
            <a:endParaRPr lang="en-US" sz="1600" dirty="0"/>
          </a:p>
        </p:txBody>
      </p:sp>
      <p:sp>
        <p:nvSpPr>
          <p:cNvPr id="8" name="TextBox 7"/>
          <p:cNvSpPr txBox="1"/>
          <p:nvPr/>
        </p:nvSpPr>
        <p:spPr>
          <a:xfrm>
            <a:off x="6019800" y="894270"/>
            <a:ext cx="2980303" cy="1323439"/>
          </a:xfrm>
          <a:prstGeom prst="rect">
            <a:avLst/>
          </a:prstGeom>
          <a:noFill/>
          <a:ln>
            <a:solidFill>
              <a:schemeClr val="tx1"/>
            </a:solidFill>
          </a:ln>
        </p:spPr>
        <p:txBody>
          <a:bodyPr wrap="none" rtlCol="0">
            <a:spAutoFit/>
          </a:bodyPr>
          <a:lstStyle/>
          <a:p>
            <a:r>
              <a:rPr lang="en-GB" sz="1600" b="1" dirty="0" smtClean="0">
                <a:solidFill>
                  <a:schemeClr val="accent2"/>
                </a:solidFill>
              </a:rPr>
              <a:t>Next Generation Uplink GB</a:t>
            </a:r>
          </a:p>
          <a:p>
            <a:r>
              <a:rPr lang="en-GB" sz="1600" b="1" dirty="0" smtClean="0">
                <a:solidFill>
                  <a:schemeClr val="accent2"/>
                </a:solidFill>
              </a:rPr>
              <a:t>Space </a:t>
            </a:r>
            <a:r>
              <a:rPr lang="en-GB" sz="1600" b="1" dirty="0" err="1" smtClean="0">
                <a:solidFill>
                  <a:schemeClr val="accent2"/>
                </a:solidFill>
              </a:rPr>
              <a:t>Comms</a:t>
            </a:r>
            <a:r>
              <a:rPr lang="en-GB" sz="1600" b="1" dirty="0" smtClean="0">
                <a:solidFill>
                  <a:schemeClr val="accent2"/>
                </a:solidFill>
              </a:rPr>
              <a:t> Protocols GB</a:t>
            </a:r>
          </a:p>
          <a:p>
            <a:r>
              <a:rPr lang="en-GB" sz="1600" b="1" dirty="0" smtClean="0">
                <a:solidFill>
                  <a:schemeClr val="accent1">
                    <a:lumMod val="75000"/>
                  </a:schemeClr>
                </a:solidFill>
              </a:rPr>
              <a:t>MO Common Object Model BB</a:t>
            </a:r>
          </a:p>
          <a:p>
            <a:r>
              <a:rPr lang="en-GB" sz="1600" b="1" dirty="0" smtClean="0">
                <a:solidFill>
                  <a:schemeClr val="accent1">
                    <a:lumMod val="75000"/>
                  </a:schemeClr>
                </a:solidFill>
              </a:rPr>
              <a:t>Producer-Archive I/F Spec BB</a:t>
            </a:r>
          </a:p>
          <a:p>
            <a:r>
              <a:rPr lang="en-GB" sz="1600" b="1" dirty="0" smtClean="0">
                <a:solidFill>
                  <a:srgbClr val="CC3300"/>
                </a:solidFill>
              </a:rPr>
              <a:t>CFDP over Encapsulation MB</a:t>
            </a:r>
            <a:endParaRPr lang="en-GB" sz="1600" b="1" dirty="0">
              <a:solidFill>
                <a:srgbClr val="CC3300"/>
              </a:solidFill>
            </a:endParaRPr>
          </a:p>
        </p:txBody>
      </p:sp>
      <p:sp>
        <p:nvSpPr>
          <p:cNvPr id="9" name="Right Arrow 8"/>
          <p:cNvSpPr/>
          <p:nvPr/>
        </p:nvSpPr>
        <p:spPr bwMode="auto">
          <a:xfrm>
            <a:off x="5736982" y="1535486"/>
            <a:ext cx="206618" cy="140914"/>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600" b="1" i="0" u="none" strike="noStrike" cap="none" normalizeH="0" baseline="0" smtClean="0">
              <a:ln>
                <a:noFill/>
              </a:ln>
              <a:solidFill>
                <a:schemeClr val="tx1"/>
              </a:solidFill>
              <a:effectLst/>
              <a:latin typeface="Arial" charset="0"/>
            </a:endParaRPr>
          </a:p>
        </p:txBody>
      </p:sp>
      <p:sp>
        <p:nvSpPr>
          <p:cNvPr id="10" name="Right Arrow 9"/>
          <p:cNvSpPr/>
          <p:nvPr/>
        </p:nvSpPr>
        <p:spPr bwMode="auto">
          <a:xfrm>
            <a:off x="5334000" y="3745286"/>
            <a:ext cx="206618" cy="140914"/>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GB" sz="16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5842661" y="3266182"/>
            <a:ext cx="3148939" cy="1077218"/>
          </a:xfrm>
          <a:prstGeom prst="rect">
            <a:avLst/>
          </a:prstGeom>
          <a:noFill/>
          <a:ln>
            <a:solidFill>
              <a:schemeClr val="tx1"/>
            </a:solidFill>
          </a:ln>
        </p:spPr>
        <p:txBody>
          <a:bodyPr wrap="none" rtlCol="0">
            <a:spAutoFit/>
          </a:bodyPr>
          <a:lstStyle/>
          <a:p>
            <a:r>
              <a:rPr lang="en-GB" sz="1600" b="1" dirty="0" smtClean="0">
                <a:solidFill>
                  <a:schemeClr val="accent2"/>
                </a:solidFill>
              </a:rPr>
              <a:t>CSA Architecture Description GB</a:t>
            </a:r>
          </a:p>
          <a:p>
            <a:r>
              <a:rPr lang="en-GB" sz="1600" b="1" dirty="0" smtClean="0">
                <a:solidFill>
                  <a:schemeClr val="accent1">
                    <a:lumMod val="75000"/>
                  </a:schemeClr>
                </a:solidFill>
              </a:rPr>
              <a:t>MO Common Object Model BB</a:t>
            </a:r>
          </a:p>
          <a:p>
            <a:r>
              <a:rPr lang="en-GB" sz="1600" b="1" dirty="0" smtClean="0">
                <a:solidFill>
                  <a:schemeClr val="accent1">
                    <a:lumMod val="75000"/>
                  </a:schemeClr>
                </a:solidFill>
              </a:rPr>
              <a:t>Producer-Archive I/F Spec BB</a:t>
            </a:r>
          </a:p>
          <a:p>
            <a:r>
              <a:rPr lang="en-GB" sz="1600" b="1" dirty="0" smtClean="0">
                <a:solidFill>
                  <a:srgbClr val="CC3300"/>
                </a:solidFill>
              </a:rPr>
              <a:t>CFDP over Encapsulation MB</a:t>
            </a:r>
            <a:endParaRPr lang="en-GB" sz="1600" b="1" dirty="0">
              <a:solidFill>
                <a:srgbClr val="CC3300"/>
              </a:solidFill>
            </a:endParaRPr>
          </a:p>
        </p:txBody>
      </p:sp>
      <p:sp>
        <p:nvSpPr>
          <p:cNvPr id="11" name="TextBox 10"/>
          <p:cNvSpPr txBox="1"/>
          <p:nvPr/>
        </p:nvSpPr>
        <p:spPr>
          <a:xfrm rot="1967526">
            <a:off x="5188691" y="2159229"/>
            <a:ext cx="2217274" cy="461665"/>
          </a:xfrm>
          <a:prstGeom prst="rect">
            <a:avLst/>
          </a:prstGeom>
          <a:solidFill>
            <a:srgbClr val="FFFF00"/>
          </a:solidFill>
        </p:spPr>
        <p:txBody>
          <a:bodyPr wrap="none" rtlCol="0">
            <a:spAutoFit/>
          </a:bodyPr>
          <a:lstStyle/>
          <a:p>
            <a:r>
              <a:rPr lang="en-GB" dirty="0" smtClean="0">
                <a:solidFill>
                  <a:srgbClr val="FF0000"/>
                </a:solidFill>
              </a:rPr>
              <a:t>Nestor to update</a:t>
            </a:r>
            <a:endParaRPr lang="en-GB" dirty="0">
              <a:solidFill>
                <a:srgbClr val="FF0000"/>
              </a:solidFill>
            </a:endParaRPr>
          </a:p>
        </p:txBody>
      </p:sp>
    </p:spTree>
    <p:extLst>
      <p:ext uri="{BB962C8B-B14F-4D97-AF65-F5344CB8AC3E}">
        <p14:creationId xmlns:p14="http://schemas.microsoft.com/office/powerpoint/2010/main" val="26261815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SEA Meeting Objectives</a:t>
            </a:r>
          </a:p>
        </p:txBody>
      </p:sp>
      <p:sp>
        <p:nvSpPr>
          <p:cNvPr id="6" name="Rectangle 3"/>
          <p:cNvSpPr txBox="1">
            <a:spLocks noChangeArrowheads="1"/>
          </p:cNvSpPr>
          <p:nvPr/>
        </p:nvSpPr>
        <p:spPr bwMode="auto">
          <a:xfrm>
            <a:off x="304800" y="838200"/>
            <a:ext cx="86868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600" dirty="0" smtClean="0">
                <a:solidFill>
                  <a:srgbClr val="A50021"/>
                </a:solidFill>
              </a:rPr>
              <a:t>Security WG</a:t>
            </a:r>
          </a:p>
          <a:p>
            <a:pPr lvl="1">
              <a:lnSpc>
                <a:spcPct val="100000"/>
              </a:lnSpc>
              <a:spcBef>
                <a:spcPct val="0"/>
              </a:spcBef>
              <a:spcAft>
                <a:spcPct val="0"/>
              </a:spcAft>
            </a:pPr>
            <a:r>
              <a:rPr lang="en-US" sz="1200" dirty="0" smtClean="0"/>
              <a:t>Link Layer Security (BB)			Joint with SLS, RID processing</a:t>
            </a:r>
          </a:p>
          <a:p>
            <a:pPr lvl="1">
              <a:lnSpc>
                <a:spcPct val="100000"/>
              </a:lnSpc>
              <a:spcBef>
                <a:spcPct val="0"/>
              </a:spcBef>
              <a:spcAft>
                <a:spcPct val="0"/>
              </a:spcAft>
            </a:pPr>
            <a:r>
              <a:rPr lang="en-US" sz="1200" dirty="0" smtClean="0"/>
              <a:t>Key Management (GB, MB)			MB draft in work, details worked in DLS</a:t>
            </a:r>
          </a:p>
          <a:p>
            <a:pPr lvl="1">
              <a:lnSpc>
                <a:spcPct val="100000"/>
              </a:lnSpc>
              <a:spcBef>
                <a:spcPct val="0"/>
              </a:spcBef>
              <a:spcAft>
                <a:spcPct val="0"/>
              </a:spcAft>
            </a:pPr>
            <a:r>
              <a:rPr lang="en-US" sz="1200" dirty="0" smtClean="0"/>
              <a:t>Network Layer Security			WP, work just begun</a:t>
            </a:r>
          </a:p>
          <a:p>
            <a:pPr lvl="1">
              <a:lnSpc>
                <a:spcPct val="100000"/>
              </a:lnSpc>
              <a:spcBef>
                <a:spcPct val="0"/>
              </a:spcBef>
              <a:spcAft>
                <a:spcPct val="0"/>
              </a:spcAft>
            </a:pPr>
            <a:r>
              <a:rPr lang="en-US" sz="1200" dirty="0" smtClean="0"/>
              <a:t>Security Green Books			</a:t>
            </a:r>
            <a:r>
              <a:rPr lang="en-US" sz="1200" dirty="0" smtClean="0"/>
              <a:t>Algorithms out for review, others in </a:t>
            </a:r>
            <a:r>
              <a:rPr lang="en-US" sz="1200" dirty="0" smtClean="0"/>
              <a:t>revision now</a:t>
            </a:r>
          </a:p>
          <a:p>
            <a:pPr lvl="1">
              <a:lnSpc>
                <a:spcPct val="100000"/>
              </a:lnSpc>
              <a:spcBef>
                <a:spcPct val="0"/>
              </a:spcBef>
              <a:spcAft>
                <a:spcPct val="0"/>
              </a:spcAft>
            </a:pPr>
            <a:r>
              <a:rPr lang="en-US" sz="1200" dirty="0" smtClean="0"/>
              <a:t>Standard security section	</a:t>
            </a:r>
            <a:r>
              <a:rPr lang="en-US" sz="1200" dirty="0"/>
              <a:t>	</a:t>
            </a:r>
            <a:r>
              <a:rPr lang="en-US" sz="1200" dirty="0" smtClean="0"/>
              <a:t>	</a:t>
            </a:r>
            <a:r>
              <a:rPr lang="en-US" sz="1200" i="1" dirty="0" smtClean="0">
                <a:solidFill>
                  <a:srgbClr val="C403DA"/>
                </a:solidFill>
              </a:rPr>
              <a:t>Mandatory</a:t>
            </a:r>
            <a:endParaRPr lang="en-US" sz="1200" dirty="0" smtClean="0"/>
          </a:p>
          <a:p>
            <a:pPr eaLnBrk="1" hangingPunct="1">
              <a:spcBef>
                <a:spcPct val="0"/>
              </a:spcBef>
            </a:pPr>
            <a:endParaRPr lang="en-US" sz="1600" dirty="0" smtClean="0">
              <a:solidFill>
                <a:srgbClr val="A50021"/>
              </a:solidFill>
            </a:endParaRPr>
          </a:p>
          <a:p>
            <a:pPr eaLnBrk="1" hangingPunct="1">
              <a:spcBef>
                <a:spcPct val="0"/>
              </a:spcBef>
            </a:pPr>
            <a:r>
              <a:rPr lang="en-US" sz="1600" dirty="0" smtClean="0">
                <a:solidFill>
                  <a:srgbClr val="A50021"/>
                </a:solidFill>
              </a:rPr>
              <a:t>Delta</a:t>
            </a:r>
            <a:r>
              <a:rPr lang="en-US" sz="1600" dirty="0">
                <a:solidFill>
                  <a:srgbClr val="A50021"/>
                </a:solidFill>
              </a:rPr>
              <a:t>-DOR WG				</a:t>
            </a:r>
          </a:p>
          <a:p>
            <a:pPr lvl="1" eaLnBrk="1" hangingPunct="1">
              <a:spcBef>
                <a:spcPct val="0"/>
              </a:spcBef>
            </a:pPr>
            <a:r>
              <a:rPr lang="en-US" sz="1200" dirty="0"/>
              <a:t>Overview document (GB)			G</a:t>
            </a:r>
            <a:r>
              <a:rPr lang="en-US" sz="1200" dirty="0" smtClean="0"/>
              <a:t>B, published May 2013</a:t>
            </a:r>
            <a:endParaRPr lang="en-US" sz="1200" dirty="0"/>
          </a:p>
          <a:p>
            <a:pPr lvl="1">
              <a:lnSpc>
                <a:spcPct val="100000"/>
              </a:lnSpc>
              <a:spcBef>
                <a:spcPct val="0"/>
              </a:spcBef>
              <a:spcAft>
                <a:spcPct val="0"/>
              </a:spcAft>
            </a:pPr>
            <a:r>
              <a:rPr lang="en-US" sz="1200" dirty="0" smtClean="0"/>
              <a:t>Data </a:t>
            </a:r>
            <a:r>
              <a:rPr lang="en-US" sz="1200" dirty="0"/>
              <a:t>Exchange standard (BB)			</a:t>
            </a:r>
            <a:r>
              <a:rPr lang="en-US" sz="1200" dirty="0" smtClean="0"/>
              <a:t>BB</a:t>
            </a:r>
            <a:r>
              <a:rPr lang="en-US" sz="1200" dirty="0"/>
              <a:t>, </a:t>
            </a:r>
            <a:r>
              <a:rPr lang="en-US" sz="1200" dirty="0" smtClean="0"/>
              <a:t>published Jun 2013</a:t>
            </a:r>
          </a:p>
          <a:p>
            <a:pPr lvl="1">
              <a:lnSpc>
                <a:spcPct val="100000"/>
              </a:lnSpc>
              <a:spcBef>
                <a:spcPct val="0"/>
              </a:spcBef>
              <a:spcAft>
                <a:spcPct val="0"/>
              </a:spcAft>
            </a:pPr>
            <a:r>
              <a:rPr lang="en-US" sz="1200" dirty="0" smtClean="0"/>
              <a:t>Quasar catalog				MB, in development</a:t>
            </a:r>
          </a:p>
          <a:p>
            <a:pPr lvl="1">
              <a:lnSpc>
                <a:spcPct val="100000"/>
              </a:lnSpc>
              <a:spcBef>
                <a:spcPct val="0"/>
              </a:spcBef>
              <a:spcAft>
                <a:spcPct val="0"/>
              </a:spcAft>
            </a:pPr>
            <a:r>
              <a:rPr lang="en-US" sz="1200" dirty="0"/>
              <a:t>Delta-Differential One Way Ranging (Delta-DOR) </a:t>
            </a:r>
            <a:r>
              <a:rPr lang="en-US" sz="1200" dirty="0" smtClean="0"/>
              <a:t>	MB, in discussion</a:t>
            </a:r>
          </a:p>
          <a:p>
            <a:pPr marL="346075" lvl="1" indent="0">
              <a:lnSpc>
                <a:spcPct val="100000"/>
              </a:lnSpc>
              <a:spcBef>
                <a:spcPct val="0"/>
              </a:spcBef>
              <a:spcAft>
                <a:spcPct val="0"/>
              </a:spcAft>
              <a:buNone/>
            </a:pPr>
            <a:r>
              <a:rPr lang="en-US" sz="1200" dirty="0" smtClean="0"/>
              <a:t>Operations </a:t>
            </a:r>
            <a:r>
              <a:rPr lang="en-US" sz="1200" dirty="0" smtClean="0"/>
              <a:t>MB</a:t>
            </a:r>
            <a:endParaRPr lang="en-US" sz="1600" dirty="0" smtClean="0">
              <a:solidFill>
                <a:srgbClr val="A50021"/>
              </a:solidFill>
            </a:endParaRPr>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SANA </a:t>
            </a:r>
            <a:r>
              <a:rPr lang="en-US" sz="1600" dirty="0" smtClean="0">
                <a:solidFill>
                  <a:srgbClr val="A50021"/>
                </a:solidFill>
              </a:rPr>
              <a:t>Steering Group (SSG)</a:t>
            </a:r>
            <a:r>
              <a:rPr lang="en-US" sz="1600" dirty="0">
                <a:solidFill>
                  <a:srgbClr val="A50021"/>
                </a:solidFill>
              </a:rPr>
              <a:t>		</a:t>
            </a:r>
            <a:endParaRPr lang="en-US" sz="1600" dirty="0" smtClean="0">
              <a:solidFill>
                <a:srgbClr val="A50021"/>
              </a:solidFill>
            </a:endParaRPr>
          </a:p>
          <a:p>
            <a:pPr lvl="1">
              <a:lnSpc>
                <a:spcPct val="100000"/>
              </a:lnSpc>
              <a:spcBef>
                <a:spcPct val="0"/>
              </a:spcBef>
              <a:spcAft>
                <a:spcPct val="0"/>
              </a:spcAft>
            </a:pPr>
            <a:r>
              <a:rPr lang="en-US" sz="1200" dirty="0"/>
              <a:t>SANA Steering Group (SSG)			Active, meeting this week</a:t>
            </a:r>
          </a:p>
          <a:p>
            <a:pPr lvl="1">
              <a:lnSpc>
                <a:spcPct val="100000"/>
              </a:lnSpc>
              <a:spcBef>
                <a:spcPct val="0"/>
              </a:spcBef>
              <a:spcAft>
                <a:spcPct val="0"/>
              </a:spcAft>
            </a:pPr>
            <a:r>
              <a:rPr lang="en-US" sz="1200" dirty="0"/>
              <a:t>CCSDS Candidate Registries			</a:t>
            </a:r>
            <a:r>
              <a:rPr lang="en-US" sz="1200" dirty="0"/>
              <a:t>SANA is official </a:t>
            </a:r>
            <a:r>
              <a:rPr lang="en-US" sz="1200" dirty="0" smtClean="0"/>
              <a:t>registrar for CCSDS </a:t>
            </a:r>
            <a:r>
              <a:rPr lang="en-US" sz="1200" dirty="0"/>
              <a:t>SCID and </a:t>
            </a:r>
            <a:r>
              <a:rPr lang="en-US" sz="1200" dirty="0" smtClean="0"/>
              <a:t>MACAO </a:t>
            </a:r>
            <a:endParaRPr lang="en-US" sz="1200" dirty="0" smtClean="0"/>
          </a:p>
          <a:p>
            <a:pPr lvl="1">
              <a:lnSpc>
                <a:spcPct val="100000"/>
              </a:lnSpc>
              <a:spcBef>
                <a:spcPct val="0"/>
              </a:spcBef>
              <a:spcAft>
                <a:spcPct val="0"/>
              </a:spcAft>
            </a:pPr>
            <a:endParaRPr lang="en-US" sz="1200" dirty="0">
              <a:solidFill>
                <a:srgbClr val="A50021"/>
              </a:solidFill>
            </a:endParaRPr>
          </a:p>
          <a:p>
            <a:pPr>
              <a:lnSpc>
                <a:spcPct val="100000"/>
              </a:lnSpc>
              <a:spcBef>
                <a:spcPct val="0"/>
              </a:spcBef>
              <a:spcAft>
                <a:spcPct val="0"/>
              </a:spcAft>
            </a:pPr>
            <a:r>
              <a:rPr lang="en-US" sz="1600" dirty="0" smtClean="0">
                <a:solidFill>
                  <a:srgbClr val="A50021"/>
                </a:solidFill>
              </a:rPr>
              <a:t>XML </a:t>
            </a:r>
            <a:r>
              <a:rPr lang="en-US" sz="1600" dirty="0" smtClean="0">
                <a:solidFill>
                  <a:srgbClr val="A50021"/>
                </a:solidFill>
              </a:rPr>
              <a:t>Standards &amp; Guidelines (XSG SIG)</a:t>
            </a:r>
            <a:r>
              <a:rPr lang="en-US" sz="1900" dirty="0">
                <a:solidFill>
                  <a:srgbClr val="A50021"/>
                </a:solidFill>
              </a:rPr>
              <a:t>	</a:t>
            </a:r>
            <a:r>
              <a:rPr lang="en-US" sz="1900" dirty="0" smtClean="0">
                <a:solidFill>
                  <a:srgbClr val="A50021"/>
                </a:solidFill>
              </a:rPr>
              <a:t>	</a:t>
            </a:r>
            <a:r>
              <a:rPr lang="en-US" sz="1200" i="1" dirty="0" smtClean="0">
                <a:solidFill>
                  <a:srgbClr val="C403DA"/>
                </a:solidFill>
              </a:rPr>
              <a:t>SIG active</a:t>
            </a:r>
            <a:endParaRPr lang="en-US" sz="1200" i="1" dirty="0">
              <a:solidFill>
                <a:srgbClr val="C403DA"/>
              </a:solidFill>
            </a:endParaRPr>
          </a:p>
          <a:p>
            <a:pPr lvl="1">
              <a:lnSpc>
                <a:spcPct val="100000"/>
              </a:lnSpc>
              <a:spcBef>
                <a:spcPct val="0"/>
              </a:spcBef>
              <a:spcAft>
                <a:spcPct val="0"/>
              </a:spcAft>
            </a:pPr>
            <a:r>
              <a:rPr lang="en-US" sz="1200" dirty="0" smtClean="0"/>
              <a:t>CCSDS RFC &amp; XML guidelines</a:t>
            </a:r>
            <a:r>
              <a:rPr lang="en-US" sz="1200" dirty="0"/>
              <a:t>			Active, meeting this </a:t>
            </a:r>
            <a:r>
              <a:rPr lang="en-US" sz="1200" dirty="0" smtClean="0"/>
              <a:t>week</a:t>
            </a:r>
            <a:endParaRPr lang="en-US" sz="1600" dirty="0">
              <a:solidFill>
                <a:srgbClr val="A50021"/>
              </a:solidFill>
            </a:endParaRPr>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Timeline </a:t>
            </a:r>
            <a:r>
              <a:rPr lang="en-US" sz="1600" dirty="0" smtClean="0">
                <a:solidFill>
                  <a:srgbClr val="A50021"/>
                </a:solidFill>
              </a:rPr>
              <a:t>Data Exchange (TDE) </a:t>
            </a:r>
            <a:r>
              <a:rPr lang="en-US" sz="1600" dirty="0" err="1" smtClean="0">
                <a:solidFill>
                  <a:srgbClr val="A50021"/>
                </a:solidFill>
              </a:rPr>
              <a:t>BoF</a:t>
            </a:r>
            <a:r>
              <a:rPr lang="en-US" sz="1600" dirty="0">
                <a:solidFill>
                  <a:srgbClr val="A50021"/>
                </a:solidFill>
              </a:rPr>
              <a:t>		</a:t>
            </a:r>
            <a:r>
              <a:rPr lang="en-US" sz="1200" i="1" dirty="0" err="1" smtClean="0">
                <a:solidFill>
                  <a:srgbClr val="C403DA"/>
                </a:solidFill>
              </a:rPr>
              <a:t>BoF</a:t>
            </a:r>
            <a:r>
              <a:rPr lang="en-US" sz="1200" i="1" dirty="0" smtClean="0">
                <a:solidFill>
                  <a:srgbClr val="C403DA"/>
                </a:solidFill>
              </a:rPr>
              <a:t> initiated</a:t>
            </a:r>
            <a:endParaRPr lang="en-US" sz="1200" i="1" dirty="0">
              <a:solidFill>
                <a:srgbClr val="C403DA"/>
              </a:solidFill>
            </a:endParaRPr>
          </a:p>
          <a:p>
            <a:pPr lvl="1">
              <a:lnSpc>
                <a:spcPct val="100000"/>
              </a:lnSpc>
              <a:spcBef>
                <a:spcPct val="0"/>
              </a:spcBef>
              <a:spcAft>
                <a:spcPct val="0"/>
              </a:spcAft>
            </a:pPr>
            <a:r>
              <a:rPr lang="en-US" sz="1200" dirty="0" smtClean="0"/>
              <a:t>TDE Charter &amp; White Paper</a:t>
            </a:r>
            <a:r>
              <a:rPr lang="en-US" sz="1200" dirty="0"/>
              <a:t>			Active, meeting this </a:t>
            </a:r>
            <a:r>
              <a:rPr lang="en-US" sz="1200" dirty="0" smtClean="0"/>
              <a:t>week</a:t>
            </a:r>
          </a:p>
          <a:p>
            <a:pPr>
              <a:lnSpc>
                <a:spcPct val="100000"/>
              </a:lnSpc>
              <a:spcBef>
                <a:spcPct val="0"/>
              </a:spcBef>
              <a:spcAft>
                <a:spcPct val="0"/>
              </a:spcAft>
            </a:pPr>
            <a:endParaRPr lang="en-US" sz="1600" dirty="0" smtClean="0">
              <a:solidFill>
                <a:srgbClr val="A50021"/>
              </a:solidFill>
            </a:endParaRPr>
          </a:p>
          <a:p>
            <a:pPr>
              <a:lnSpc>
                <a:spcPct val="100000"/>
              </a:lnSpc>
              <a:spcBef>
                <a:spcPct val="0"/>
              </a:spcBef>
              <a:spcAft>
                <a:spcPct val="0"/>
              </a:spcAft>
            </a:pPr>
            <a:r>
              <a:rPr lang="en-US" sz="1600" dirty="0" smtClean="0">
                <a:solidFill>
                  <a:srgbClr val="A50021"/>
                </a:solidFill>
              </a:rPr>
              <a:t>System Architecture (SAWG) </a:t>
            </a:r>
            <a:r>
              <a:rPr lang="en-US" sz="1600" dirty="0" err="1">
                <a:solidFill>
                  <a:srgbClr val="A50021"/>
                </a:solidFill>
              </a:rPr>
              <a:t>BoF</a:t>
            </a:r>
            <a:r>
              <a:rPr lang="en-US" sz="1600" dirty="0">
                <a:solidFill>
                  <a:srgbClr val="A50021"/>
                </a:solidFill>
              </a:rPr>
              <a:t>		</a:t>
            </a:r>
            <a:r>
              <a:rPr lang="en-US" sz="1200" i="1" dirty="0" err="1">
                <a:solidFill>
                  <a:srgbClr val="C403DA"/>
                </a:solidFill>
              </a:rPr>
              <a:t>BoF</a:t>
            </a:r>
            <a:r>
              <a:rPr lang="en-US" sz="1200" i="1" dirty="0">
                <a:solidFill>
                  <a:srgbClr val="C403DA"/>
                </a:solidFill>
              </a:rPr>
              <a:t> initiated</a:t>
            </a:r>
          </a:p>
          <a:p>
            <a:pPr lvl="1">
              <a:lnSpc>
                <a:spcPct val="100000"/>
              </a:lnSpc>
              <a:spcBef>
                <a:spcPct val="0"/>
              </a:spcBef>
              <a:spcAft>
                <a:spcPct val="0"/>
              </a:spcAft>
            </a:pPr>
            <a:r>
              <a:rPr lang="en-US" sz="1200" dirty="0" smtClean="0"/>
              <a:t>RASDS refresh	</a:t>
            </a:r>
            <a:r>
              <a:rPr lang="en-US" sz="1200" dirty="0"/>
              <a:t>			Active, meeting this </a:t>
            </a:r>
            <a:r>
              <a:rPr lang="en-US" sz="1200" dirty="0" smtClean="0"/>
              <a:t>week</a:t>
            </a:r>
          </a:p>
          <a:p>
            <a:pPr lvl="1">
              <a:lnSpc>
                <a:spcPct val="100000"/>
              </a:lnSpc>
              <a:spcBef>
                <a:spcPct val="0"/>
              </a:spcBef>
              <a:spcAft>
                <a:spcPct val="0"/>
              </a:spcAft>
            </a:pPr>
            <a:r>
              <a:rPr lang="en-US" sz="1200" dirty="0" smtClean="0"/>
              <a:t>CCSDS Ontology</a:t>
            </a:r>
          </a:p>
          <a:p>
            <a:pPr lvl="1">
              <a:lnSpc>
                <a:spcPct val="100000"/>
              </a:lnSpc>
              <a:spcBef>
                <a:spcPct val="0"/>
              </a:spcBef>
              <a:spcAft>
                <a:spcPct val="0"/>
              </a:spcAft>
            </a:pPr>
            <a:r>
              <a:rPr lang="en-US" sz="1200" dirty="0" smtClean="0"/>
              <a:t>Other related architecture projects</a:t>
            </a:r>
            <a:endParaRPr lang="en-US" sz="1200" dirty="0"/>
          </a:p>
          <a:p>
            <a:pPr marL="0" indent="0">
              <a:lnSpc>
                <a:spcPct val="100000"/>
              </a:lnSpc>
              <a:spcBef>
                <a:spcPct val="0"/>
              </a:spcBef>
              <a:spcAft>
                <a:spcPct val="0"/>
              </a:spcAft>
              <a:buNone/>
            </a:pPr>
            <a:endParaRPr lang="en-US" sz="1600" dirty="0" smtClean="0"/>
          </a:p>
        </p:txBody>
      </p:sp>
      <p:sp>
        <p:nvSpPr>
          <p:cNvPr id="4" name="TextBox 3"/>
          <p:cNvSpPr txBox="1"/>
          <p:nvPr/>
        </p:nvSpPr>
        <p:spPr>
          <a:xfrm>
            <a:off x="2856130" y="1524000"/>
            <a:ext cx="1868270" cy="461665"/>
          </a:xfrm>
          <a:prstGeom prst="rect">
            <a:avLst/>
          </a:prstGeom>
          <a:solidFill>
            <a:srgbClr val="FFFF00"/>
          </a:solidFill>
        </p:spPr>
        <p:txBody>
          <a:bodyPr wrap="none" rtlCol="0">
            <a:spAutoFit/>
          </a:bodyPr>
          <a:lstStyle/>
          <a:p>
            <a:r>
              <a:rPr lang="en-GB" dirty="0" smtClean="0">
                <a:solidFill>
                  <a:srgbClr val="008000"/>
                </a:solidFill>
              </a:rPr>
              <a:t>Peter updated</a:t>
            </a:r>
            <a:endParaRPr lang="en-GB" dirty="0">
              <a:solidFill>
                <a:srgbClr val="008000"/>
              </a:solidFill>
            </a:endParaRPr>
          </a:p>
        </p:txBody>
      </p:sp>
    </p:spTree>
    <p:extLst>
      <p:ext uri="{BB962C8B-B14F-4D97-AF65-F5344CB8AC3E}">
        <p14:creationId xmlns:p14="http://schemas.microsoft.com/office/powerpoint/2010/main" val="13777468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solidFill>
                  <a:srgbClr val="000099"/>
                </a:solidFill>
                <a:effectLst>
                  <a:outerShdw blurRad="38100" dist="38100" dir="2700000" algn="tl">
                    <a:srgbClr val="000000">
                      <a:alpha val="43137"/>
                    </a:srgbClr>
                  </a:outerShdw>
                </a:effectLst>
              </a:rPr>
              <a:t>MOIMS Meeting Objectives</a:t>
            </a:r>
          </a:p>
        </p:txBody>
      </p:sp>
      <p:sp>
        <p:nvSpPr>
          <p:cNvPr id="5" name="Rectangle 3"/>
          <p:cNvSpPr>
            <a:spLocks noChangeArrowheads="1"/>
          </p:cNvSpPr>
          <p:nvPr/>
        </p:nvSpPr>
        <p:spPr bwMode="auto">
          <a:xfrm>
            <a:off x="381000" y="914400"/>
            <a:ext cx="8610600" cy="54864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US" sz="2000" b="1" dirty="0">
                <a:solidFill>
                  <a:srgbClr val="A50021"/>
                </a:solidFill>
                <a:latin typeface="Calibri" pitchFamily="34" charset="0"/>
              </a:rPr>
              <a:t>DAI </a:t>
            </a:r>
            <a:r>
              <a:rPr lang="en-US" sz="2000" b="1" dirty="0" smtClean="0">
                <a:solidFill>
                  <a:srgbClr val="A50021"/>
                </a:solidFill>
                <a:latin typeface="Calibri" pitchFamily="34" charset="0"/>
              </a:rPr>
              <a:t>WGs (physically meeting</a:t>
            </a:r>
            <a:r>
              <a:rPr lang="en-US" sz="2000" b="1" dirty="0">
                <a:solidFill>
                  <a:srgbClr val="A50021"/>
                </a:solidFill>
                <a:latin typeface="Calibri" pitchFamily="34" charset="0"/>
              </a:rPr>
              <a:t> </a:t>
            </a:r>
            <a:r>
              <a:rPr lang="en-US" sz="2000" b="1" dirty="0" smtClean="0">
                <a:solidFill>
                  <a:srgbClr val="A50021"/>
                </a:solidFill>
                <a:latin typeface="Calibri" pitchFamily="34" charset="0"/>
              </a:rPr>
              <a:t>this time)</a:t>
            </a:r>
            <a:endParaRPr lang="en-US" sz="1400" b="1" dirty="0">
              <a:latin typeface="Calibri" pitchFamily="34" charset="0"/>
            </a:endParaRPr>
          </a:p>
          <a:p>
            <a:pPr marL="568325" lvl="1" indent="-222250" eaLnBrk="0" hangingPunct="0">
              <a:buSzPct val="125000"/>
              <a:buFontTx/>
              <a:buChar char="•"/>
            </a:pPr>
            <a:r>
              <a:rPr lang="en-US" sz="1200" b="1" dirty="0">
                <a:latin typeface="Calibri" pitchFamily="34" charset="0"/>
              </a:rPr>
              <a:t>PAIS </a:t>
            </a:r>
            <a:r>
              <a:rPr lang="en-US" sz="1200" b="1" dirty="0" smtClean="0">
                <a:latin typeface="Calibri" pitchFamily="34" charset="0"/>
              </a:rPr>
              <a:t>GB draft and test case examples					Review</a:t>
            </a:r>
            <a:r>
              <a:rPr lang="en-US" sz="1200" b="1" dirty="0">
                <a:latin typeface="Calibri" pitchFamily="34" charset="0"/>
              </a:rPr>
              <a:t>	</a:t>
            </a:r>
            <a:endParaRPr lang="en-US" sz="1200" b="1" dirty="0" smtClean="0">
              <a:latin typeface="Calibri" pitchFamily="34" charset="0"/>
            </a:endParaRPr>
          </a:p>
          <a:p>
            <a:pPr marL="568325" lvl="1" indent="-222250" eaLnBrk="0" hangingPunct="0">
              <a:buSzPct val="125000"/>
              <a:buFontTx/>
              <a:buChar char="•"/>
            </a:pPr>
            <a:r>
              <a:rPr lang="en-US" sz="1200" b="1" dirty="0" smtClean="0">
                <a:latin typeface="Calibri" pitchFamily="34" charset="0"/>
              </a:rPr>
              <a:t>LTDP – Long Term Data Preservation Process					Discussion</a:t>
            </a:r>
            <a:endParaRPr lang="en-US" sz="2000" b="1" dirty="0">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NAV WG</a:t>
            </a:r>
            <a:endParaRPr lang="en-US" sz="2000" b="1" dirty="0">
              <a:latin typeface="Calibri" pitchFamily="34" charset="0"/>
            </a:endParaRPr>
          </a:p>
          <a:p>
            <a:pPr marL="568325" lvl="1" indent="-222250" eaLnBrk="0" hangingPunct="0">
              <a:buSzPct val="125000"/>
              <a:buFontTx/>
              <a:buChar char="•"/>
            </a:pPr>
            <a:r>
              <a:rPr lang="en-US" sz="1200" b="1" dirty="0" smtClean="0">
                <a:latin typeface="Calibri" pitchFamily="34" charset="0"/>
              </a:rPr>
              <a:t>Navigation </a:t>
            </a:r>
            <a:r>
              <a:rPr lang="en-US" sz="1200" b="1" dirty="0">
                <a:latin typeface="Calibri" pitchFamily="34" charset="0"/>
              </a:rPr>
              <a:t>Green Book V.4					 	</a:t>
            </a:r>
            <a:r>
              <a:rPr lang="en-US" sz="1200" b="1" dirty="0" smtClean="0">
                <a:latin typeface="Calibri" pitchFamily="34" charset="0"/>
              </a:rPr>
              <a:t>Discussion</a:t>
            </a:r>
          </a:p>
          <a:p>
            <a:pPr marL="568325" lvl="1" indent="-222250" eaLnBrk="0" hangingPunct="0">
              <a:buSzPct val="125000"/>
              <a:buFontTx/>
              <a:buChar char="•"/>
            </a:pPr>
            <a:r>
              <a:rPr lang="en-US" sz="1200" b="1" dirty="0" smtClean="0">
                <a:latin typeface="Calibri" pitchFamily="34" charset="0"/>
              </a:rPr>
              <a:t>TDM 5-year Review							Discussion</a:t>
            </a:r>
            <a:endParaRPr lang="en-US" sz="1200" b="1" dirty="0">
              <a:latin typeface="Calibri" pitchFamily="34" charset="0"/>
            </a:endParaRPr>
          </a:p>
          <a:p>
            <a:pPr marL="568325" lvl="1" indent="-222250" eaLnBrk="0" hangingPunct="0">
              <a:buSzPct val="125000"/>
              <a:buFontTx/>
              <a:buChar char="•"/>
            </a:pPr>
            <a:r>
              <a:rPr lang="en-US" sz="1200" b="1" dirty="0">
                <a:latin typeface="Calibri" pitchFamily="34" charset="0"/>
              </a:rPr>
              <a:t>Pointing Requests Message (PRM) White </a:t>
            </a:r>
            <a:r>
              <a:rPr lang="en-US" sz="1200" b="1" dirty="0" smtClean="0">
                <a:latin typeface="Calibri" pitchFamily="34" charset="0"/>
              </a:rPr>
              <a:t>Book					Review </a:t>
            </a:r>
            <a:endParaRPr lang="en-US" sz="1200" b="1" dirty="0">
              <a:latin typeface="Calibri" pitchFamily="34" charset="0"/>
            </a:endParaRPr>
          </a:p>
          <a:p>
            <a:pPr marL="568325" lvl="1" indent="-222250" eaLnBrk="0" hangingPunct="0">
              <a:buSzPct val="125000"/>
              <a:buFontTx/>
              <a:buChar char="•"/>
            </a:pPr>
            <a:r>
              <a:rPr lang="en-US" sz="1200" b="1" dirty="0">
                <a:latin typeface="Calibri" pitchFamily="34" charset="0"/>
              </a:rPr>
              <a:t>Navigation Hardware Messages (NHM) White </a:t>
            </a:r>
            <a:r>
              <a:rPr lang="en-US" sz="1200" b="1" dirty="0" smtClean="0">
                <a:latin typeface="Calibri" pitchFamily="34" charset="0"/>
              </a:rPr>
              <a:t>Book	</a:t>
            </a:r>
            <a:r>
              <a:rPr lang="en-US" sz="1200" b="1" dirty="0">
                <a:latin typeface="Calibri" pitchFamily="34" charset="0"/>
              </a:rPr>
              <a:t>			</a:t>
            </a:r>
            <a:r>
              <a:rPr lang="en-US" sz="1200" b="1" dirty="0" smtClean="0">
                <a:latin typeface="Calibri" pitchFamily="34" charset="0"/>
              </a:rPr>
              <a:t>Review</a:t>
            </a:r>
          </a:p>
          <a:p>
            <a:pPr marL="568325" lvl="1" indent="-222250" eaLnBrk="0" hangingPunct="0">
              <a:buSzPct val="125000"/>
              <a:buFontTx/>
              <a:buChar char="•"/>
            </a:pPr>
            <a:r>
              <a:rPr lang="en-US" sz="1200" b="1" dirty="0">
                <a:latin typeface="Calibri" pitchFamily="34" charset="0"/>
              </a:rPr>
              <a:t>Spacecraft Maneuver Message (SMM) Requirements / White Book</a:t>
            </a:r>
            <a:r>
              <a:rPr lang="en-US" sz="1200" b="1" dirty="0" smtClean="0">
                <a:latin typeface="Calibri" pitchFamily="34" charset="0"/>
              </a:rPr>
              <a:t>			Review</a:t>
            </a:r>
          </a:p>
          <a:p>
            <a:pPr marL="568325" lvl="1" indent="-222250" eaLnBrk="0" hangingPunct="0">
              <a:buSzPct val="125000"/>
              <a:buFontTx/>
              <a:buChar char="•"/>
            </a:pPr>
            <a:r>
              <a:rPr lang="en-US" sz="1200" b="1" dirty="0">
                <a:latin typeface="Calibri" pitchFamily="34" charset="0"/>
              </a:rPr>
              <a:t>Attitude Data Messages </a:t>
            </a:r>
            <a:r>
              <a:rPr lang="en-US" sz="1200" b="1" dirty="0" smtClean="0">
                <a:latin typeface="Calibri" pitchFamily="34" charset="0"/>
              </a:rPr>
              <a:t>/ Orbit Data Message 5 </a:t>
            </a:r>
            <a:r>
              <a:rPr lang="en-US" sz="1200" b="1" dirty="0">
                <a:latin typeface="Calibri" pitchFamily="34" charset="0"/>
              </a:rPr>
              <a:t>Year Review </a:t>
            </a:r>
            <a:r>
              <a:rPr lang="en-US" sz="1200" b="1" dirty="0" smtClean="0">
                <a:latin typeface="Calibri" pitchFamily="34" charset="0"/>
              </a:rPr>
              <a:t>				Discussion</a:t>
            </a:r>
            <a:endParaRPr lang="en-US" sz="1200" b="1" dirty="0">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SM&amp;C </a:t>
            </a:r>
            <a:r>
              <a:rPr lang="en-US" sz="2000" b="1" dirty="0" smtClean="0">
                <a:solidFill>
                  <a:srgbClr val="A50021"/>
                </a:solidFill>
                <a:latin typeface="Calibri" pitchFamily="34" charset="0"/>
              </a:rPr>
              <a:t>WG </a:t>
            </a:r>
            <a:endParaRPr lang="en-US" sz="2000" b="1" dirty="0">
              <a:solidFill>
                <a:srgbClr val="A50021"/>
              </a:solidFill>
              <a:latin typeface="Calibri" pitchFamily="34" charset="0"/>
            </a:endParaRPr>
          </a:p>
          <a:p>
            <a:pPr marL="568325" lvl="1" indent="-222250" eaLnBrk="0" hangingPunct="0">
              <a:buSzPct val="125000"/>
              <a:buFontTx/>
              <a:buChar char="•"/>
            </a:pPr>
            <a:r>
              <a:rPr lang="en-US" sz="1200" b="1" dirty="0" smtClean="0">
                <a:latin typeface="Calibri" pitchFamily="34" charset="0"/>
              </a:rPr>
              <a:t>MO Service Tool Kit			</a:t>
            </a:r>
            <a:r>
              <a:rPr lang="en-US" sz="1200" b="1" dirty="0">
                <a:latin typeface="Calibri" pitchFamily="34" charset="0"/>
              </a:rPr>
              <a:t>				Discussion	</a:t>
            </a:r>
          </a:p>
          <a:p>
            <a:pPr marL="568325" lvl="1" indent="-222250" eaLnBrk="0" hangingPunct="0">
              <a:buSzPct val="125000"/>
              <a:buFontTx/>
              <a:buChar char="•"/>
            </a:pPr>
            <a:r>
              <a:rPr lang="en-US" sz="1200" b="1" dirty="0" smtClean="0">
                <a:latin typeface="Calibri" pitchFamily="34" charset="0"/>
              </a:rPr>
              <a:t>M&amp;C Service Early RIDs					</a:t>
            </a:r>
            <a:r>
              <a:rPr lang="en-US" sz="1200" b="1" dirty="0">
                <a:latin typeface="Calibri" pitchFamily="34" charset="0"/>
              </a:rPr>
              <a:t>	</a:t>
            </a:r>
            <a:r>
              <a:rPr lang="en-US" sz="1200" b="1" dirty="0" smtClean="0">
                <a:latin typeface="Calibri" pitchFamily="34" charset="0"/>
              </a:rPr>
              <a:t>Discussion</a:t>
            </a:r>
          </a:p>
          <a:p>
            <a:pPr marL="568325" lvl="1" indent="-222250" eaLnBrk="0" hangingPunct="0">
              <a:buSzPct val="125000"/>
              <a:buFontTx/>
              <a:buChar char="•"/>
            </a:pPr>
            <a:r>
              <a:rPr lang="en-US" sz="1200" b="1" dirty="0" err="1" smtClean="0">
                <a:latin typeface="Calibri" pitchFamily="34" charset="0"/>
              </a:rPr>
              <a:t>Workplan</a:t>
            </a:r>
            <a:r>
              <a:rPr lang="en-US" sz="1200" b="1" dirty="0" smtClean="0">
                <a:latin typeface="Calibri" pitchFamily="34" charset="0"/>
              </a:rPr>
              <a:t> for Common Services						Discussion</a:t>
            </a:r>
          </a:p>
          <a:p>
            <a:pPr marL="568325" lvl="1" indent="-222250" eaLnBrk="0" hangingPunct="0">
              <a:buSzPct val="125000"/>
              <a:buFontTx/>
              <a:buChar char="•"/>
            </a:pPr>
            <a:r>
              <a:rPr lang="en-US" sz="1200" b="1" dirty="0" smtClean="0">
                <a:latin typeface="Calibri" pitchFamily="34" charset="0"/>
              </a:rPr>
              <a:t>XML Editors Demo							Discussion	</a:t>
            </a:r>
            <a:endParaRPr lang="en-US" sz="1200" b="1" dirty="0">
              <a:latin typeface="Calibri" pitchFamily="34" charset="0"/>
            </a:endParaRPr>
          </a:p>
          <a:p>
            <a:pPr marL="568325" lvl="1" indent="-222250" eaLnBrk="0" hangingPunct="0">
              <a:buSzPct val="125000"/>
              <a:buFontTx/>
              <a:buChar char="•"/>
            </a:pPr>
            <a:r>
              <a:rPr lang="en-US" sz="1200" b="1" dirty="0" smtClean="0">
                <a:latin typeface="Calibri" pitchFamily="34" charset="0"/>
              </a:rPr>
              <a:t>C++ Language API							Discussion</a:t>
            </a:r>
          </a:p>
          <a:p>
            <a:pPr marL="568325" lvl="1" indent="-222250" eaLnBrk="0" hangingPunct="0">
              <a:buSzPct val="125000"/>
              <a:buFontTx/>
              <a:buChar char="•"/>
            </a:pPr>
            <a:r>
              <a:rPr lang="en-US" sz="1200" b="1" dirty="0" smtClean="0">
                <a:latin typeface="Calibri" pitchFamily="34" charset="0"/>
              </a:rPr>
              <a:t>OPS-SAT and MO Services						Discussion</a:t>
            </a:r>
          </a:p>
          <a:p>
            <a:pPr marL="568325" lvl="1" indent="-222250" eaLnBrk="0" hangingPunct="0">
              <a:buSzPct val="125000"/>
              <a:buFontTx/>
              <a:buChar char="•"/>
            </a:pPr>
            <a:r>
              <a:rPr lang="en-US" sz="1200" b="1" dirty="0" smtClean="0">
                <a:latin typeface="Calibri" pitchFamily="34" charset="0"/>
              </a:rPr>
              <a:t>MO Roadmap &amp; Benefits						Discussion</a:t>
            </a:r>
          </a:p>
          <a:p>
            <a:pPr marL="568325" lvl="1" indent="-222250" eaLnBrk="0" hangingPunct="0">
              <a:buSzPct val="125000"/>
              <a:buFontTx/>
              <a:buChar char="•"/>
            </a:pPr>
            <a:r>
              <a:rPr lang="en-US" sz="1200" b="1" dirty="0" smtClean="0">
                <a:latin typeface="Calibri" pitchFamily="34" charset="0"/>
              </a:rPr>
              <a:t>Best technology mapping for ground based MO Services				Discussion</a:t>
            </a:r>
            <a:endParaRPr lang="en-US" sz="1200" b="1" dirty="0">
              <a:latin typeface="Calibri" pitchFamily="34" charset="0"/>
            </a:endParaRPr>
          </a:p>
          <a:p>
            <a:pPr marL="568325" lvl="1" indent="-222250" eaLnBrk="0" hangingPunct="0">
              <a:buSzPct val="125000"/>
              <a:buFontTx/>
              <a:buChar char="•"/>
            </a:pPr>
            <a:r>
              <a:rPr lang="en-US" sz="1200" b="1" dirty="0" smtClean="0">
                <a:latin typeface="Calibri" pitchFamily="34" charset="0"/>
              </a:rPr>
              <a:t>Liaison </a:t>
            </a:r>
            <a:r>
              <a:rPr lang="en-US" sz="1200" b="1" dirty="0">
                <a:latin typeface="Calibri" pitchFamily="34" charset="0"/>
              </a:rPr>
              <a:t>with </a:t>
            </a:r>
            <a:r>
              <a:rPr lang="en-US" sz="1200" b="1" dirty="0" smtClean="0">
                <a:latin typeface="Calibri" pitchFamily="34" charset="0"/>
              </a:rPr>
              <a:t>SLS SLP (SPP), File Transfer and Timeline </a:t>
            </a:r>
            <a:r>
              <a:rPr lang="en-US" sz="1200" b="1" dirty="0" err="1" smtClean="0">
                <a:latin typeface="Calibri" pitchFamily="34" charset="0"/>
              </a:rPr>
              <a:t>BoFs</a:t>
            </a:r>
            <a:endParaRPr lang="en-US" sz="1200" b="1" dirty="0">
              <a:solidFill>
                <a:srgbClr val="A50021"/>
              </a:solidFill>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RAC </a:t>
            </a:r>
            <a:r>
              <a:rPr lang="en-US" sz="2000" b="1" dirty="0" smtClean="0">
                <a:solidFill>
                  <a:srgbClr val="A50021"/>
                </a:solidFill>
                <a:latin typeface="Calibri" pitchFamily="34" charset="0"/>
              </a:rPr>
              <a:t>WG </a:t>
            </a:r>
            <a:r>
              <a:rPr lang="en-US" sz="1400" b="1" dirty="0">
                <a:solidFill>
                  <a:srgbClr val="A50021"/>
                </a:solidFill>
                <a:latin typeface="Calibri" pitchFamily="34" charset="0"/>
              </a:rPr>
              <a:t>(physically meeting this time</a:t>
            </a:r>
            <a:r>
              <a:rPr lang="en-US" sz="1400" b="1" dirty="0" smtClean="0">
                <a:solidFill>
                  <a:srgbClr val="A50021"/>
                </a:solidFill>
                <a:latin typeface="Calibri" pitchFamily="34" charset="0"/>
              </a:rPr>
              <a:t>)</a:t>
            </a:r>
            <a:endParaRPr lang="en-US" sz="1400" b="1" dirty="0">
              <a:latin typeface="Calibri" pitchFamily="34" charset="0"/>
            </a:endParaRPr>
          </a:p>
          <a:p>
            <a:pPr marL="568325" lvl="1" indent="-222250" eaLnBrk="0" hangingPunct="0">
              <a:buSzPct val="125000"/>
              <a:buFontTx/>
              <a:buChar char="•"/>
            </a:pPr>
            <a:r>
              <a:rPr lang="en-US" sz="1200" b="1" dirty="0">
                <a:latin typeface="Calibri" pitchFamily="34" charset="0"/>
              </a:rPr>
              <a:t>Requirements for Bodies Providing Audit and Certification of </a:t>
            </a:r>
            <a:r>
              <a:rPr lang="en-US" sz="1200" b="1" dirty="0" smtClean="0">
                <a:latin typeface="Calibri" pitchFamily="34" charset="0"/>
              </a:rPr>
              <a:t>… Digital </a:t>
            </a:r>
            <a:r>
              <a:rPr lang="en-US" sz="1200" b="1" dirty="0">
                <a:latin typeface="Calibri" pitchFamily="34" charset="0"/>
              </a:rPr>
              <a:t>Repositories </a:t>
            </a:r>
            <a:r>
              <a:rPr lang="en-US" sz="1200" b="1" dirty="0" smtClean="0">
                <a:latin typeface="Calibri" pitchFamily="34" charset="0"/>
              </a:rPr>
              <a:t>GB discussion	Discussion</a:t>
            </a:r>
          </a:p>
          <a:p>
            <a:pPr marL="111125" indent="-222250" eaLnBrk="0" hangingPunct="0">
              <a:buSzPct val="125000"/>
              <a:buFontTx/>
              <a:buChar char="•"/>
            </a:pPr>
            <a:r>
              <a:rPr lang="en-US" sz="2000" b="1" dirty="0" err="1" smtClean="0">
                <a:solidFill>
                  <a:srgbClr val="A50021"/>
                </a:solidFill>
                <a:latin typeface="Calibri" pitchFamily="34" charset="0"/>
              </a:rPr>
              <a:t>Telerobotics</a:t>
            </a:r>
            <a:r>
              <a:rPr lang="en-US" sz="2000" b="1" dirty="0" smtClean="0">
                <a:solidFill>
                  <a:srgbClr val="A50021"/>
                </a:solidFill>
                <a:latin typeface="Calibri" pitchFamily="34" charset="0"/>
              </a:rPr>
              <a:t> BOF</a:t>
            </a:r>
          </a:p>
          <a:p>
            <a:pPr marL="568325" lvl="1" indent="-222250" eaLnBrk="0" hangingPunct="0">
              <a:buSzPct val="125000"/>
              <a:buFontTx/>
              <a:buChar char="•"/>
            </a:pPr>
            <a:r>
              <a:rPr lang="en-US" sz="1200" b="1" dirty="0" err="1" smtClean="0">
                <a:latin typeface="Calibri" pitchFamily="34" charset="0"/>
              </a:rPr>
              <a:t>Telerobotics</a:t>
            </a:r>
            <a:r>
              <a:rPr lang="en-US" sz="1200" b="1" dirty="0" smtClean="0">
                <a:latin typeface="Calibri" pitchFamily="34" charset="0"/>
              </a:rPr>
              <a:t> GB (Service concept / FW, Use Cases)				Discussion</a:t>
            </a:r>
            <a:endParaRPr lang="en-US" sz="1200" b="1" dirty="0">
              <a:latin typeface="Calibri" pitchFamily="34" charset="0"/>
            </a:endParaRPr>
          </a:p>
          <a:p>
            <a:pPr marL="1143000" lvl="2" indent="-228600" eaLnBrk="0" hangingPunct="0">
              <a:buSzPct val="125000"/>
            </a:pPr>
            <a:endParaRPr lang="en-US" sz="1800" b="1" u="sng" dirty="0">
              <a:solidFill>
                <a:srgbClr val="000099"/>
              </a:solidFill>
              <a:latin typeface="Calibri" pitchFamily="34" charset="0"/>
            </a:endParaRPr>
          </a:p>
          <a:p>
            <a:pPr marL="1143000" lvl="2" indent="-228600" eaLnBrk="0" hangingPunct="0">
              <a:buSzPct val="125000"/>
            </a:pPr>
            <a:r>
              <a:rPr lang="en-US" sz="1800" b="1" u="sng" dirty="0">
                <a:solidFill>
                  <a:srgbClr val="000099"/>
                </a:solidFill>
                <a:latin typeface="Calibri" pitchFamily="34" charset="0"/>
              </a:rPr>
              <a:t>All WGs: Review of Charters, 5 Year Roadmap, Long Term Strategy</a:t>
            </a:r>
          </a:p>
        </p:txBody>
      </p:sp>
      <p:sp>
        <p:nvSpPr>
          <p:cNvPr id="4" name="TextBox 3"/>
          <p:cNvSpPr txBox="1"/>
          <p:nvPr/>
        </p:nvSpPr>
        <p:spPr>
          <a:xfrm rot="1967526">
            <a:off x="5188691" y="2159229"/>
            <a:ext cx="2217274" cy="461665"/>
          </a:xfrm>
          <a:prstGeom prst="rect">
            <a:avLst/>
          </a:prstGeom>
          <a:solidFill>
            <a:srgbClr val="FFFF00"/>
          </a:solidFill>
        </p:spPr>
        <p:txBody>
          <a:bodyPr wrap="none" rtlCol="0">
            <a:spAutoFit/>
          </a:bodyPr>
          <a:lstStyle/>
          <a:p>
            <a:r>
              <a:rPr lang="en-GB" dirty="0" smtClean="0">
                <a:solidFill>
                  <a:srgbClr val="FF0000"/>
                </a:solidFill>
              </a:rPr>
              <a:t>Nestor to update</a:t>
            </a:r>
            <a:endParaRPr lang="en-GB" dirty="0">
              <a:solidFill>
                <a:srgbClr val="FF0000"/>
              </a:solidFill>
            </a:endParaRPr>
          </a:p>
        </p:txBody>
      </p:sp>
    </p:spTree>
    <p:extLst>
      <p:ext uri="{BB962C8B-B14F-4D97-AF65-F5344CB8AC3E}">
        <p14:creationId xmlns:p14="http://schemas.microsoft.com/office/powerpoint/2010/main" val="41558078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9" name="Rectangle 2"/>
          <p:cNvSpPr>
            <a:spLocks noGrp="1" noChangeArrowheads="1"/>
          </p:cNvSpPr>
          <p:nvPr>
            <p:ph type="title" idx="4294967295"/>
          </p:nvPr>
        </p:nvSpPr>
        <p:spPr bwMode="auto">
          <a:xfrm>
            <a:off x="457200" y="304800"/>
            <a:ext cx="8229600" cy="457200"/>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CSS Meeting Objectives</a:t>
            </a:r>
          </a:p>
        </p:txBody>
      </p:sp>
      <p:sp>
        <p:nvSpPr>
          <p:cNvPr id="5" name="Rectangle 3"/>
          <p:cNvSpPr txBox="1">
            <a:spLocks noChangeArrowheads="1"/>
          </p:cNvSpPr>
          <p:nvPr/>
        </p:nvSpPr>
        <p:spPr bwMode="auto">
          <a:xfrm>
            <a:off x="381000" y="914400"/>
            <a:ext cx="8458200" cy="55626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normAutofit lnSpcReduction="10000"/>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lvl="1">
              <a:lnSpc>
                <a:spcPct val="100000"/>
              </a:lnSpc>
              <a:spcBef>
                <a:spcPct val="0"/>
              </a:spcBef>
              <a:spcAft>
                <a:spcPct val="0"/>
              </a:spcAft>
              <a:buFontTx/>
              <a:buNone/>
              <a:defRPr/>
            </a:pPr>
            <a:endParaRPr lang="en-US" sz="1500" dirty="0" smtClean="0">
              <a:solidFill>
                <a:srgbClr val="A50021"/>
              </a:solidFill>
            </a:endParaRPr>
          </a:p>
          <a:p>
            <a:pPr>
              <a:lnSpc>
                <a:spcPct val="100000"/>
              </a:lnSpc>
              <a:spcBef>
                <a:spcPct val="0"/>
              </a:spcBef>
              <a:spcAft>
                <a:spcPct val="0"/>
              </a:spcAft>
              <a:defRPr/>
            </a:pPr>
            <a:r>
              <a:rPr lang="en-US" sz="1800" dirty="0" smtClean="0">
                <a:solidFill>
                  <a:srgbClr val="A50021"/>
                </a:solidFill>
              </a:rPr>
              <a:t>Cross Support Architecture WG</a:t>
            </a:r>
          </a:p>
          <a:p>
            <a:pPr lvl="1">
              <a:lnSpc>
                <a:spcPct val="100000"/>
              </a:lnSpc>
              <a:spcBef>
                <a:spcPct val="0"/>
              </a:spcBef>
              <a:spcAft>
                <a:spcPct val="0"/>
              </a:spcAft>
              <a:defRPr/>
            </a:pPr>
            <a:r>
              <a:rPr lang="en-US" sz="1400" dirty="0" smtClean="0"/>
              <a:t>Architecture Book (MB)			Update; plan for completion</a:t>
            </a:r>
          </a:p>
          <a:p>
            <a:pPr lvl="1">
              <a:lnSpc>
                <a:spcPct val="100000"/>
              </a:lnSpc>
              <a:spcBef>
                <a:spcPct val="0"/>
              </a:spcBef>
              <a:spcAft>
                <a:spcPct val="0"/>
              </a:spcAft>
              <a:buFontTx/>
              <a:buNone/>
              <a:defRPr/>
            </a:pPr>
            <a:endParaRPr lang="en-US" sz="1200" dirty="0" smtClean="0"/>
          </a:p>
          <a:p>
            <a:pPr>
              <a:lnSpc>
                <a:spcPct val="100000"/>
              </a:lnSpc>
              <a:spcBef>
                <a:spcPct val="0"/>
              </a:spcBef>
              <a:spcAft>
                <a:spcPct val="0"/>
              </a:spcAft>
              <a:defRPr/>
            </a:pPr>
            <a:r>
              <a:rPr lang="en-US" sz="1800" dirty="0" smtClean="0">
                <a:solidFill>
                  <a:srgbClr val="A50021"/>
                </a:solidFill>
              </a:rPr>
              <a:t>Cross Support Transfer Services WG</a:t>
            </a:r>
            <a:endParaRPr lang="en-US" sz="1800" dirty="0" smtClean="0"/>
          </a:p>
          <a:p>
            <a:pPr lvl="1">
              <a:lnSpc>
                <a:spcPct val="100000"/>
              </a:lnSpc>
              <a:spcBef>
                <a:spcPct val="0"/>
              </a:spcBef>
              <a:spcAft>
                <a:spcPct val="0"/>
              </a:spcAft>
              <a:defRPr/>
            </a:pPr>
            <a:r>
              <a:rPr lang="en-US" sz="1400" dirty="0" smtClean="0"/>
              <a:t>Cross Support Transfer Service Framework (BB)	</a:t>
            </a:r>
            <a:r>
              <a:rPr lang="en-US" sz="1400" i="1" dirty="0" smtClean="0">
                <a:solidFill>
                  <a:srgbClr val="00CC00"/>
                </a:solidFill>
              </a:rPr>
              <a:t>Agency Review Requested</a:t>
            </a:r>
            <a:r>
              <a:rPr lang="en-US" sz="1400" dirty="0" smtClean="0"/>
              <a:t>	</a:t>
            </a:r>
          </a:p>
          <a:p>
            <a:pPr lvl="1">
              <a:lnSpc>
                <a:spcPct val="100000"/>
              </a:lnSpc>
              <a:spcBef>
                <a:spcPct val="0"/>
              </a:spcBef>
              <a:spcAft>
                <a:spcPct val="0"/>
              </a:spcAft>
              <a:defRPr/>
            </a:pPr>
            <a:r>
              <a:rPr lang="en-US" sz="1400" dirty="0" smtClean="0"/>
              <a:t>Monitored Data Service (BB)			Review updates; determine agency review</a:t>
            </a:r>
          </a:p>
          <a:p>
            <a:pPr lvl="1">
              <a:lnSpc>
                <a:spcPct val="100000"/>
              </a:lnSpc>
              <a:spcBef>
                <a:spcPct val="0"/>
              </a:spcBef>
              <a:spcAft>
                <a:spcPct val="0"/>
              </a:spcAft>
              <a:defRPr/>
            </a:pPr>
            <a:r>
              <a:rPr lang="en-US" sz="1400" dirty="0" smtClean="0"/>
              <a:t>Tracking Data Service (BB)			Review updates; determine agency review</a:t>
            </a:r>
          </a:p>
          <a:p>
            <a:pPr lvl="1">
              <a:lnSpc>
                <a:spcPct val="100000"/>
              </a:lnSpc>
              <a:spcBef>
                <a:spcPct val="0"/>
              </a:spcBef>
              <a:spcAft>
                <a:spcPct val="0"/>
              </a:spcAft>
              <a:defRPr/>
            </a:pPr>
            <a:r>
              <a:rPr lang="en-US" sz="1400" dirty="0" smtClean="0"/>
              <a:t>Framework and Monitoring Service Prototypes	Discuss, Plan</a:t>
            </a:r>
          </a:p>
          <a:p>
            <a:pPr lvl="1">
              <a:lnSpc>
                <a:spcPct val="100000"/>
              </a:lnSpc>
              <a:spcBef>
                <a:spcPct val="0"/>
              </a:spcBef>
              <a:spcAft>
                <a:spcPct val="0"/>
              </a:spcAft>
              <a:defRPr/>
            </a:pPr>
            <a:r>
              <a:rPr lang="en-US" sz="1400" dirty="0" smtClean="0"/>
              <a:t>Forward Frame, Return Unframed Telemetry (BBs)	Discuss, Plan</a:t>
            </a:r>
          </a:p>
          <a:p>
            <a:pPr lvl="1">
              <a:lnSpc>
                <a:spcPct val="100000"/>
              </a:lnSpc>
              <a:spcBef>
                <a:spcPct val="0"/>
              </a:spcBef>
              <a:spcAft>
                <a:spcPct val="0"/>
              </a:spcAft>
              <a:defRPr/>
            </a:pPr>
            <a:r>
              <a:rPr lang="en-US" sz="1400" dirty="0" smtClean="0"/>
              <a:t>Concept + </a:t>
            </a:r>
            <a:r>
              <a:rPr lang="en-US" sz="1400" dirty="0" err="1" smtClean="0"/>
              <a:t>Guielines</a:t>
            </a:r>
            <a:r>
              <a:rPr lang="en-US" sz="1400" dirty="0" smtClean="0"/>
              <a:t> (GBs)			Discuss, Plan	</a:t>
            </a:r>
          </a:p>
          <a:p>
            <a:pPr lvl="1">
              <a:lnSpc>
                <a:spcPct val="100000"/>
              </a:lnSpc>
              <a:spcBef>
                <a:spcPct val="0"/>
              </a:spcBef>
              <a:spcAft>
                <a:spcPct val="0"/>
              </a:spcAft>
              <a:defRPr/>
            </a:pPr>
            <a:r>
              <a:rPr lang="en-US" sz="1400" dirty="0" smtClean="0"/>
              <a:t>SLE API Books (MBs)			</a:t>
            </a:r>
            <a:r>
              <a:rPr lang="en-US" sz="1400" i="1" dirty="0" smtClean="0">
                <a:solidFill>
                  <a:srgbClr val="00CC00"/>
                </a:solidFill>
              </a:rPr>
              <a:t>Agency </a:t>
            </a:r>
            <a:r>
              <a:rPr lang="en-US" sz="1400" i="1" dirty="0">
                <a:solidFill>
                  <a:srgbClr val="00CC00"/>
                </a:solidFill>
              </a:rPr>
              <a:t>Review Requested </a:t>
            </a:r>
            <a:endParaRPr lang="en-US" sz="1400" i="1" dirty="0" smtClean="0">
              <a:solidFill>
                <a:srgbClr val="00CC00"/>
              </a:solidFill>
            </a:endParaRPr>
          </a:p>
          <a:p>
            <a:pPr marL="346075" lvl="1" indent="0">
              <a:lnSpc>
                <a:spcPct val="100000"/>
              </a:lnSpc>
              <a:spcBef>
                <a:spcPct val="0"/>
              </a:spcBef>
              <a:spcAft>
                <a:spcPct val="0"/>
              </a:spcAft>
              <a:buNone/>
              <a:defRPr/>
            </a:pPr>
            <a:r>
              <a:rPr lang="en-US" sz="1400" dirty="0" smtClean="0"/>
              <a:t>		</a:t>
            </a:r>
            <a:endParaRPr lang="en-US" sz="1800" dirty="0" smtClean="0">
              <a:solidFill>
                <a:srgbClr val="A50021"/>
              </a:solidFill>
            </a:endParaRPr>
          </a:p>
          <a:p>
            <a:pPr>
              <a:lnSpc>
                <a:spcPct val="100000"/>
              </a:lnSpc>
              <a:spcBef>
                <a:spcPct val="0"/>
              </a:spcBef>
              <a:spcAft>
                <a:spcPct val="0"/>
              </a:spcAft>
              <a:defRPr/>
            </a:pPr>
            <a:r>
              <a:rPr lang="en-US" sz="1800" dirty="0" smtClean="0">
                <a:solidFill>
                  <a:srgbClr val="A50021"/>
                </a:solidFill>
              </a:rPr>
              <a:t>Cross Support Service Management WG</a:t>
            </a:r>
          </a:p>
          <a:p>
            <a:pPr lvl="1">
              <a:lnSpc>
                <a:spcPct val="100000"/>
              </a:lnSpc>
              <a:spcBef>
                <a:spcPct val="0"/>
              </a:spcBef>
              <a:spcAft>
                <a:spcPct val="0"/>
              </a:spcAft>
              <a:defRPr/>
            </a:pPr>
            <a:r>
              <a:rPr lang="en-US" sz="1400" dirty="0" smtClean="0"/>
              <a:t>Extensible Service Management Concept (GB)	</a:t>
            </a:r>
            <a:r>
              <a:rPr lang="en-US" sz="1400" i="1" dirty="0" smtClean="0">
                <a:solidFill>
                  <a:srgbClr val="00CC00"/>
                </a:solidFill>
              </a:rPr>
              <a:t>CESG Review Requested</a:t>
            </a:r>
            <a:endParaRPr lang="en-US" sz="1400" dirty="0" smtClean="0">
              <a:solidFill>
                <a:schemeClr val="accent2">
                  <a:lumMod val="60000"/>
                  <a:lumOff val="40000"/>
                </a:schemeClr>
              </a:solidFill>
            </a:endParaRPr>
          </a:p>
          <a:p>
            <a:pPr lvl="1">
              <a:lnSpc>
                <a:spcPct val="100000"/>
              </a:lnSpc>
              <a:spcBef>
                <a:spcPct val="0"/>
              </a:spcBef>
              <a:spcAft>
                <a:spcPct val="0"/>
              </a:spcAft>
              <a:defRPr/>
            </a:pPr>
            <a:r>
              <a:rPr lang="en-US" sz="1400" dirty="0" smtClean="0"/>
              <a:t>Schedule of Services Publication Format (BB)	</a:t>
            </a:r>
            <a:r>
              <a:rPr lang="en-US" sz="1400" i="1" dirty="0" smtClean="0">
                <a:solidFill>
                  <a:srgbClr val="00CC00"/>
                </a:solidFill>
              </a:rPr>
              <a:t>Agency </a:t>
            </a:r>
            <a:r>
              <a:rPr lang="en-US" sz="1400" i="1" dirty="0">
                <a:solidFill>
                  <a:srgbClr val="00CC00"/>
                </a:solidFill>
              </a:rPr>
              <a:t>Review </a:t>
            </a:r>
            <a:r>
              <a:rPr lang="en-US" sz="1400" i="1" dirty="0" smtClean="0">
                <a:solidFill>
                  <a:srgbClr val="00CC00"/>
                </a:solidFill>
              </a:rPr>
              <a:t>Requested</a:t>
            </a:r>
            <a:endParaRPr lang="en-US" sz="1400" dirty="0" smtClean="0"/>
          </a:p>
          <a:p>
            <a:pPr lvl="1">
              <a:lnSpc>
                <a:spcPct val="100000"/>
              </a:lnSpc>
              <a:spcBef>
                <a:spcPct val="0"/>
              </a:spcBef>
              <a:spcAft>
                <a:spcPct val="0"/>
              </a:spcAft>
              <a:defRPr/>
            </a:pPr>
            <a:r>
              <a:rPr lang="en-US" sz="1400" dirty="0" smtClean="0"/>
              <a:t>Schedule of Service Prototypes		Finalize test report	</a:t>
            </a:r>
          </a:p>
          <a:p>
            <a:pPr lvl="1">
              <a:lnSpc>
                <a:spcPct val="100000"/>
              </a:lnSpc>
              <a:spcBef>
                <a:spcPct val="0"/>
              </a:spcBef>
              <a:spcAft>
                <a:spcPct val="0"/>
              </a:spcAft>
              <a:defRPr/>
            </a:pPr>
            <a:r>
              <a:rPr lang="en-US" sz="1400" dirty="0" smtClean="0"/>
              <a:t>Planning Information Data Formats (BB)		Review, discuss, development plan</a:t>
            </a:r>
          </a:p>
          <a:p>
            <a:pPr lvl="1">
              <a:lnSpc>
                <a:spcPct val="100000"/>
              </a:lnSpc>
              <a:spcBef>
                <a:spcPct val="0"/>
              </a:spcBef>
              <a:spcAft>
                <a:spcPct val="0"/>
              </a:spcAft>
              <a:defRPr/>
            </a:pPr>
            <a:r>
              <a:rPr lang="en-US" sz="1400" dirty="0" smtClean="0"/>
              <a:t>Configuration Profile/Service Agreement (BB)	Review, discuss </a:t>
            </a:r>
          </a:p>
          <a:p>
            <a:pPr lvl="1">
              <a:lnSpc>
                <a:spcPct val="100000"/>
              </a:lnSpc>
              <a:spcBef>
                <a:spcPct val="0"/>
              </a:spcBef>
              <a:spcAft>
                <a:spcPct val="0"/>
              </a:spcAft>
              <a:defRPr/>
            </a:pPr>
            <a:r>
              <a:rPr lang="en-US" sz="1400" dirty="0" smtClean="0"/>
              <a:t>Event Sequence (BB)			Review, discuss</a:t>
            </a:r>
          </a:p>
          <a:p>
            <a:pPr lvl="1">
              <a:lnSpc>
                <a:spcPct val="100000"/>
              </a:lnSpc>
              <a:spcBef>
                <a:spcPct val="0"/>
              </a:spcBef>
              <a:spcAft>
                <a:spcPct val="0"/>
              </a:spcAft>
              <a:defRPr/>
            </a:pPr>
            <a:r>
              <a:rPr lang="en-US" sz="1400" dirty="0" smtClean="0"/>
              <a:t>Service Request/Service Package (BB)		Review, discuss	</a:t>
            </a:r>
          </a:p>
          <a:p>
            <a:pPr lvl="1">
              <a:lnSpc>
                <a:spcPct val="100000"/>
              </a:lnSpc>
              <a:spcBef>
                <a:spcPct val="0"/>
              </a:spcBef>
              <a:spcAft>
                <a:spcPct val="0"/>
              </a:spcAft>
              <a:defRPr/>
            </a:pPr>
            <a:endParaRPr lang="en-US" sz="1400" dirty="0" smtClean="0"/>
          </a:p>
          <a:p>
            <a:pPr lvl="1">
              <a:lnSpc>
                <a:spcPct val="100000"/>
              </a:lnSpc>
              <a:spcBef>
                <a:spcPct val="0"/>
              </a:spcBef>
              <a:spcAft>
                <a:spcPct val="0"/>
              </a:spcAft>
              <a:buFontTx/>
              <a:buNone/>
              <a:defRPr/>
            </a:pPr>
            <a:endParaRPr lang="en-US" sz="1400" dirty="0" smtClean="0"/>
          </a:p>
          <a:p>
            <a:pPr>
              <a:lnSpc>
                <a:spcPct val="100000"/>
              </a:lnSpc>
              <a:spcBef>
                <a:spcPct val="0"/>
              </a:spcBef>
              <a:spcAft>
                <a:spcPct val="0"/>
              </a:spcAft>
              <a:defRPr/>
            </a:pPr>
            <a:r>
              <a:rPr lang="en-US" sz="1800" dirty="0" smtClean="0">
                <a:solidFill>
                  <a:srgbClr val="A50021"/>
                </a:solidFill>
              </a:rPr>
              <a:t>CSS (Area Level)</a:t>
            </a:r>
          </a:p>
          <a:p>
            <a:pPr lvl="1">
              <a:lnSpc>
                <a:spcPct val="100000"/>
              </a:lnSpc>
              <a:spcBef>
                <a:spcPct val="0"/>
              </a:spcBef>
              <a:spcAft>
                <a:spcPct val="0"/>
              </a:spcAft>
              <a:defRPr/>
            </a:pPr>
            <a:r>
              <a:rPr lang="en-US" sz="1400" dirty="0" smtClean="0"/>
              <a:t>Generic File Transfer BOF			Discuss – concept paper for potential 						WG, standardization</a:t>
            </a:r>
          </a:p>
        </p:txBody>
      </p:sp>
      <p:sp>
        <p:nvSpPr>
          <p:cNvPr id="4" name="TextBox 3"/>
          <p:cNvSpPr txBox="1"/>
          <p:nvPr/>
        </p:nvSpPr>
        <p:spPr>
          <a:xfrm rot="1967526">
            <a:off x="5334564" y="2159229"/>
            <a:ext cx="1925527" cy="461665"/>
          </a:xfrm>
          <a:prstGeom prst="rect">
            <a:avLst/>
          </a:prstGeom>
          <a:solidFill>
            <a:srgbClr val="FFFF00"/>
          </a:solidFill>
        </p:spPr>
        <p:txBody>
          <a:bodyPr wrap="none" rtlCol="0">
            <a:spAutoFit/>
          </a:bodyPr>
          <a:lstStyle/>
          <a:p>
            <a:r>
              <a:rPr lang="en-GB" dirty="0" smtClean="0">
                <a:solidFill>
                  <a:srgbClr val="FF0000"/>
                </a:solidFill>
              </a:rPr>
              <a:t>Erik to update</a:t>
            </a:r>
            <a:endParaRPr lang="en-GB" dirty="0">
              <a:solidFill>
                <a:srgbClr val="FF0000"/>
              </a:solidFill>
            </a:endParaRPr>
          </a:p>
        </p:txBody>
      </p:sp>
    </p:spTree>
    <p:extLst>
      <p:ext uri="{BB962C8B-B14F-4D97-AF65-F5344CB8AC3E}">
        <p14:creationId xmlns:p14="http://schemas.microsoft.com/office/powerpoint/2010/main" val="3766985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mtClean="0">
                <a:solidFill>
                  <a:srgbClr val="000099"/>
                </a:solidFill>
                <a:effectLst>
                  <a:outerShdw blurRad="38100" dist="38100" dir="2700000" algn="tl">
                    <a:srgbClr val="C0C0C0"/>
                  </a:outerShdw>
                </a:effectLst>
              </a:rPr>
              <a:t>SLS Meeting Objectives: 1/2</a:t>
            </a:r>
          </a:p>
        </p:txBody>
      </p:sp>
      <p:sp>
        <p:nvSpPr>
          <p:cNvPr id="6" name="Rectangle 3"/>
          <p:cNvSpPr txBox="1">
            <a:spLocks noChangeArrowheads="1"/>
          </p:cNvSpPr>
          <p:nvPr/>
        </p:nvSpPr>
        <p:spPr bwMode="auto">
          <a:xfrm>
            <a:off x="228600" y="838200"/>
            <a:ext cx="8686800" cy="57150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RF &amp; Modulation WG</a:t>
            </a:r>
            <a:endParaRPr lang="en-US" sz="1400" dirty="0" smtClean="0"/>
          </a:p>
          <a:p>
            <a:pPr lvl="1">
              <a:lnSpc>
                <a:spcPct val="100000"/>
              </a:lnSpc>
              <a:spcBef>
                <a:spcPct val="0"/>
              </a:spcBef>
              <a:spcAft>
                <a:spcPct val="0"/>
              </a:spcAft>
            </a:pPr>
            <a:r>
              <a:rPr lang="en-US" sz="1400" u="sng" dirty="0" smtClean="0"/>
              <a:t>401.0-B RF &amp; Modulation</a:t>
            </a:r>
            <a:r>
              <a:rPr lang="en-US" sz="1400" dirty="0" smtClean="0"/>
              <a:t>: </a:t>
            </a:r>
          </a:p>
          <a:p>
            <a:pPr marL="796925" lvl="1" indent="-228600">
              <a:lnSpc>
                <a:spcPct val="100000"/>
              </a:lnSpc>
              <a:spcBef>
                <a:spcPct val="0"/>
              </a:spcBef>
              <a:spcAft>
                <a:spcPct val="0"/>
              </a:spcAft>
              <a:buSzTx/>
              <a:buFont typeface="Verdana" pitchFamily="34" charset="0"/>
              <a:buChar char="-"/>
            </a:pPr>
            <a:r>
              <a:rPr lang="en-US" sz="1400" dirty="0" smtClean="0"/>
              <a:t>Modulation for high rate TM &amp; PN ranging:	Finalization of Red Sheets to start Agency Review</a:t>
            </a:r>
          </a:p>
          <a:p>
            <a:pPr marL="796925" lvl="1" indent="-228600">
              <a:lnSpc>
                <a:spcPct val="100000"/>
              </a:lnSpc>
              <a:spcBef>
                <a:spcPct val="0"/>
              </a:spcBef>
              <a:spcAft>
                <a:spcPct val="0"/>
              </a:spcAft>
              <a:buSzTx/>
              <a:buFont typeface="Verdana" pitchFamily="34" charset="0"/>
              <a:buChar char="-"/>
            </a:pPr>
            <a:r>
              <a:rPr lang="en-US" sz="1400" dirty="0" smtClean="0"/>
              <a:t>Modulation for 26 GHz Earth Exploration-Satellite Service (ESSS) downlinks: First White Sheets</a:t>
            </a:r>
          </a:p>
          <a:p>
            <a:pPr marL="796925" lvl="1" indent="-228600">
              <a:lnSpc>
                <a:spcPct val="100000"/>
              </a:lnSpc>
              <a:spcBef>
                <a:spcPct val="0"/>
              </a:spcBef>
              <a:spcAft>
                <a:spcPct val="0"/>
              </a:spcAft>
              <a:buSzTx/>
              <a:buFont typeface="Verdana" pitchFamily="34" charset="0"/>
              <a:buChar char="-"/>
            </a:pPr>
            <a:r>
              <a:rPr lang="en-US" sz="1400" dirty="0" smtClean="0"/>
              <a:t>Pink Sheets 23.1 to 401-0 			Disposition of RIDs to Pink Sheets </a:t>
            </a:r>
          </a:p>
          <a:p>
            <a:pPr lvl="1">
              <a:lnSpc>
                <a:spcPct val="100000"/>
              </a:lnSpc>
              <a:spcBef>
                <a:spcPct val="0"/>
              </a:spcBef>
              <a:spcAft>
                <a:spcPct val="0"/>
              </a:spcAft>
            </a:pPr>
            <a:r>
              <a:rPr lang="en-US" sz="1400" dirty="0" smtClean="0"/>
              <a:t>Planetary Communications Green Book		Discussion and check on inputs</a:t>
            </a: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smtClean="0"/>
              <a:t>: 211.1-B </a:t>
            </a:r>
            <a:r>
              <a:rPr lang="en-US" sz="1200" dirty="0"/>
              <a:t>Proximity-1 Physical </a:t>
            </a:r>
            <a:r>
              <a:rPr lang="en-US" sz="1200" dirty="0" smtClean="0"/>
              <a:t>Layer, Issue 4: </a:t>
            </a:r>
            <a:r>
              <a:rPr lang="en-US" sz="1200" dirty="0" smtClean="0">
                <a:solidFill>
                  <a:srgbClr val="FF0000"/>
                </a:solidFill>
              </a:rPr>
              <a:t>Published</a:t>
            </a:r>
            <a:r>
              <a:rPr lang="en-US" sz="1200" dirty="0" smtClean="0"/>
              <a:t>; 414.1-B  </a:t>
            </a:r>
            <a:r>
              <a:rPr lang="en-US" sz="1200" dirty="0"/>
              <a:t>Pseudo-Noise (PN) Ranging </a:t>
            </a:r>
            <a:r>
              <a:rPr lang="en-US" sz="1200" dirty="0" smtClean="0"/>
              <a:t>Systems, </a:t>
            </a:r>
            <a:r>
              <a:rPr lang="en-US" sz="1200" dirty="0"/>
              <a:t>Issue </a:t>
            </a:r>
            <a:r>
              <a:rPr lang="en-US" sz="1200" dirty="0" smtClean="0"/>
              <a:t>2: </a:t>
            </a:r>
            <a:r>
              <a:rPr lang="en-US" sz="1200" dirty="0">
                <a:solidFill>
                  <a:srgbClr val="FF0000"/>
                </a:solidFill>
              </a:rPr>
              <a:t>Published</a:t>
            </a:r>
            <a:r>
              <a:rPr lang="en-US" sz="1200" dirty="0" smtClean="0"/>
              <a:t>; 414.0-G </a:t>
            </a:r>
            <a:r>
              <a:rPr lang="en-US" sz="1200" dirty="0"/>
              <a:t>Pseudo-Noise (PN) Ranging Systems </a:t>
            </a:r>
            <a:r>
              <a:rPr lang="en-US" sz="1200" dirty="0" smtClean="0"/>
              <a:t>Green </a:t>
            </a:r>
            <a:r>
              <a:rPr lang="en-US" sz="1200" dirty="0"/>
              <a:t>Book, Issue </a:t>
            </a:r>
            <a:r>
              <a:rPr lang="en-US" sz="1200" dirty="0" smtClean="0"/>
              <a:t>2: </a:t>
            </a:r>
            <a:r>
              <a:rPr lang="en-US" sz="1200" dirty="0">
                <a:solidFill>
                  <a:srgbClr val="FF0000"/>
                </a:solidFill>
              </a:rPr>
              <a:t>Published</a:t>
            </a:r>
            <a:r>
              <a:rPr lang="en-US" sz="1200" dirty="0"/>
              <a:t>; </a:t>
            </a:r>
          </a:p>
          <a:p>
            <a:pPr>
              <a:lnSpc>
                <a:spcPct val="100000"/>
              </a:lnSpc>
              <a:spcBef>
                <a:spcPct val="0"/>
              </a:spcBef>
              <a:spcAft>
                <a:spcPct val="0"/>
              </a:spcAft>
            </a:pPr>
            <a:r>
              <a:rPr lang="en-US" sz="1400" dirty="0" smtClean="0">
                <a:solidFill>
                  <a:srgbClr val="A50021"/>
                </a:solidFill>
              </a:rPr>
              <a:t>Space Link Code/Sync WG</a:t>
            </a:r>
          </a:p>
          <a:p>
            <a:pPr lvl="1">
              <a:lnSpc>
                <a:spcPct val="100000"/>
              </a:lnSpc>
              <a:spcBef>
                <a:spcPct val="0"/>
              </a:spcBef>
              <a:spcAft>
                <a:spcPct val="0"/>
              </a:spcAft>
            </a:pPr>
            <a:r>
              <a:rPr lang="en-US" sz="1400" dirty="0" smtClean="0"/>
              <a:t>New Project: Uplink </a:t>
            </a:r>
            <a:r>
              <a:rPr lang="en-US" sz="1400" dirty="0"/>
              <a:t>standard	</a:t>
            </a:r>
            <a:r>
              <a:rPr lang="en-US" sz="1400" dirty="0" smtClean="0"/>
              <a:t> (update 231.0-B)</a:t>
            </a:r>
            <a:r>
              <a:rPr lang="en-US" sz="1400" dirty="0"/>
              <a:t>	</a:t>
            </a:r>
            <a:r>
              <a:rPr lang="en-US" sz="1400" dirty="0" smtClean="0"/>
              <a:t>Focus on TC </a:t>
            </a:r>
            <a:r>
              <a:rPr lang="en-US" sz="1400" dirty="0"/>
              <a:t>code </a:t>
            </a:r>
            <a:r>
              <a:rPr lang="en-US" sz="1400" dirty="0" smtClean="0"/>
              <a:t>selection</a:t>
            </a:r>
          </a:p>
          <a:p>
            <a:pPr lvl="1">
              <a:lnSpc>
                <a:spcPct val="100000"/>
              </a:lnSpc>
              <a:spcBef>
                <a:spcPct val="0"/>
              </a:spcBef>
              <a:spcAft>
                <a:spcPct val="0"/>
              </a:spcAft>
            </a:pPr>
            <a:r>
              <a:rPr lang="en-US" sz="1400" dirty="0"/>
              <a:t>New Project: </a:t>
            </a:r>
            <a:r>
              <a:rPr lang="en-US" sz="1400" dirty="0" smtClean="0"/>
              <a:t>LDPC Slicing (</a:t>
            </a:r>
            <a:r>
              <a:rPr lang="en-US" sz="1400" dirty="0"/>
              <a:t>update </a:t>
            </a:r>
            <a:r>
              <a:rPr lang="en-US" sz="1400" dirty="0" smtClean="0"/>
              <a:t>131.0-B</a:t>
            </a:r>
            <a:r>
              <a:rPr lang="en-US" sz="1400" dirty="0"/>
              <a:t>)	</a:t>
            </a:r>
            <a:r>
              <a:rPr lang="en-US" sz="1400" dirty="0" smtClean="0"/>
              <a:t>Start drafting Pink Sheets</a:t>
            </a:r>
            <a:endParaRPr lang="en-US" sz="1400" dirty="0"/>
          </a:p>
          <a:p>
            <a:pPr lvl="1">
              <a:lnSpc>
                <a:spcPct val="100000"/>
              </a:lnSpc>
              <a:spcBef>
                <a:spcPct val="0"/>
              </a:spcBef>
              <a:spcAft>
                <a:spcPct val="0"/>
              </a:spcAft>
            </a:pPr>
            <a:r>
              <a:rPr lang="en-US" sz="1400" dirty="0"/>
              <a:t>New Project: </a:t>
            </a:r>
            <a:r>
              <a:rPr lang="en-US" sz="1400" dirty="0" smtClean="0"/>
              <a:t>Best </a:t>
            </a:r>
            <a:r>
              <a:rPr lang="en-US" sz="1400" dirty="0"/>
              <a:t>Practice for VCM/ACM		 Start drafting </a:t>
            </a:r>
            <a:r>
              <a:rPr lang="en-US" sz="1400" dirty="0" smtClean="0"/>
              <a:t> </a:t>
            </a:r>
            <a:r>
              <a:rPr lang="en-US" sz="1400" dirty="0" smtClean="0">
                <a:solidFill>
                  <a:srgbClr val="CC00CC"/>
                </a:solidFill>
              </a:rPr>
              <a:t>(</a:t>
            </a:r>
            <a:r>
              <a:rPr lang="en-US" sz="1400" dirty="0">
                <a:solidFill>
                  <a:srgbClr val="CC00CC"/>
                </a:solidFill>
              </a:rPr>
              <a:t>with RFM</a:t>
            </a:r>
            <a:r>
              <a:rPr lang="en-US" sz="1400" dirty="0" smtClean="0">
                <a:solidFill>
                  <a:srgbClr val="CC00CC"/>
                </a:solidFill>
              </a:rPr>
              <a:t>)</a:t>
            </a:r>
            <a:endParaRPr lang="en-GB" sz="1400" dirty="0" smtClean="0"/>
          </a:p>
          <a:p>
            <a:pPr lvl="1">
              <a:lnSpc>
                <a:spcPct val="100000"/>
              </a:lnSpc>
              <a:spcBef>
                <a:spcPct val="0"/>
              </a:spcBef>
              <a:spcAft>
                <a:spcPct val="0"/>
              </a:spcAft>
            </a:pPr>
            <a:r>
              <a:rPr lang="en-GB" sz="1400" dirty="0" smtClean="0"/>
              <a:t>Orange Book Short LDPC uplink Codes  (NASA+DLR)	</a:t>
            </a:r>
            <a:r>
              <a:rPr lang="en-US" sz="1400" dirty="0" smtClean="0"/>
              <a:t>Progress and update</a:t>
            </a:r>
          </a:p>
          <a:p>
            <a:pPr lvl="1">
              <a:lnSpc>
                <a:spcPct val="100000"/>
              </a:lnSpc>
              <a:spcBef>
                <a:spcPct val="0"/>
              </a:spcBef>
              <a:spcAft>
                <a:spcPct val="0"/>
              </a:spcAft>
            </a:pPr>
            <a:r>
              <a:rPr lang="en-GB" sz="1400" dirty="0" smtClean="0"/>
              <a:t>Orange Book </a:t>
            </a:r>
            <a:r>
              <a:rPr lang="en-US" sz="1400" dirty="0" smtClean="0"/>
              <a:t>Long Erasure Codes (DLR) 		Progress and update  </a:t>
            </a:r>
            <a:r>
              <a:rPr lang="en-US" sz="1400" dirty="0">
                <a:solidFill>
                  <a:srgbClr val="CC00CC"/>
                </a:solidFill>
              </a:rPr>
              <a:t>(with </a:t>
            </a:r>
            <a:r>
              <a:rPr lang="en-US" sz="1400" dirty="0" smtClean="0">
                <a:solidFill>
                  <a:srgbClr val="CC00CC"/>
                </a:solidFill>
              </a:rPr>
              <a:t>SIS)</a:t>
            </a:r>
            <a:endParaRPr lang="en-US" sz="1400" dirty="0" smtClean="0"/>
          </a:p>
          <a:p>
            <a:pPr lvl="1">
              <a:lnSpc>
                <a:spcPct val="100000"/>
              </a:lnSpc>
              <a:spcBef>
                <a:spcPct val="0"/>
              </a:spcBef>
              <a:spcAft>
                <a:spcPct val="0"/>
              </a:spcAft>
            </a:pPr>
            <a:r>
              <a:rPr lang="en-US" sz="1400" dirty="0" smtClean="0"/>
              <a:t>SCCC and DVB-S2 Green Book	s		Progress </a:t>
            </a:r>
            <a:r>
              <a:rPr lang="en-US" sz="1400" dirty="0"/>
              <a:t>and </a:t>
            </a:r>
            <a:r>
              <a:rPr lang="en-US" sz="1400" dirty="0" smtClean="0"/>
              <a:t>update</a:t>
            </a: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a:t>: 211.2-B Proximity-1 </a:t>
            </a:r>
            <a:r>
              <a:rPr lang="en-US" sz="1200" dirty="0" smtClean="0"/>
              <a:t>Coding, Issue 2:</a:t>
            </a:r>
            <a:r>
              <a:rPr lang="en-US" sz="1200" dirty="0" smtClean="0">
                <a:solidFill>
                  <a:srgbClr val="7030A0"/>
                </a:solidFill>
              </a:rPr>
              <a:t> </a:t>
            </a:r>
            <a:r>
              <a:rPr lang="en-US" sz="1200" dirty="0" smtClean="0">
                <a:solidFill>
                  <a:srgbClr val="FF0000"/>
                </a:solidFill>
              </a:rPr>
              <a:t>Published </a:t>
            </a:r>
            <a:endParaRPr lang="en-US" sz="1200" dirty="0" smtClean="0"/>
          </a:p>
          <a:p>
            <a:pPr>
              <a:lnSpc>
                <a:spcPct val="100000"/>
              </a:lnSpc>
              <a:spcBef>
                <a:spcPct val="0"/>
              </a:spcBef>
              <a:spcAft>
                <a:spcPct val="0"/>
              </a:spcAft>
            </a:pPr>
            <a:r>
              <a:rPr lang="en-US" sz="1400" dirty="0">
                <a:solidFill>
                  <a:srgbClr val="A50021"/>
                </a:solidFill>
              </a:rPr>
              <a:t>Space Link Protocols WG</a:t>
            </a:r>
            <a:endParaRPr lang="en-US" sz="1400" dirty="0">
              <a:solidFill>
                <a:srgbClr val="CC00FF"/>
              </a:solidFill>
            </a:endParaRPr>
          </a:p>
          <a:p>
            <a:pPr lvl="1">
              <a:lnSpc>
                <a:spcPct val="100000"/>
              </a:lnSpc>
              <a:spcBef>
                <a:spcPct val="0"/>
              </a:spcBef>
              <a:spcAft>
                <a:spcPct val="0"/>
              </a:spcAft>
            </a:pPr>
            <a:r>
              <a:rPr lang="en-US" sz="1400" dirty="0"/>
              <a:t>TM, TC, AOS Blue Books	</a:t>
            </a:r>
            <a:r>
              <a:rPr lang="en-US" sz="1400" dirty="0" smtClean="0">
                <a:solidFill>
                  <a:srgbClr val="FF0000"/>
                </a:solidFill>
              </a:rPr>
              <a:t>Finalization of </a:t>
            </a:r>
            <a:r>
              <a:rPr lang="en-US" sz="1400" dirty="0" smtClean="0"/>
              <a:t>Agency </a:t>
            </a:r>
            <a:r>
              <a:rPr lang="en-US" sz="1400" dirty="0"/>
              <a:t>review to integrate SDLS Protocol and 5-year </a:t>
            </a:r>
            <a:r>
              <a:rPr lang="en-US" sz="1400" dirty="0" smtClean="0"/>
              <a:t>cycle</a:t>
            </a:r>
            <a:endParaRPr lang="en-US" sz="1400" dirty="0"/>
          </a:p>
          <a:p>
            <a:pPr lvl="1">
              <a:lnSpc>
                <a:spcPct val="100000"/>
              </a:lnSpc>
              <a:spcBef>
                <a:spcPct val="0"/>
              </a:spcBef>
              <a:spcAft>
                <a:spcPct val="0"/>
              </a:spcAft>
            </a:pPr>
            <a:r>
              <a:rPr lang="en-US" sz="1400" dirty="0"/>
              <a:t>NASA Proposal for Common Space Data Link Protocol (NGSLP) </a:t>
            </a:r>
            <a:r>
              <a:rPr lang="en-US" sz="1400" dirty="0" smtClean="0"/>
              <a:t> - </a:t>
            </a:r>
            <a:r>
              <a:rPr lang="en-US" sz="1400" dirty="0" smtClean="0">
                <a:solidFill>
                  <a:srgbClr val="FF0000"/>
                </a:solidFill>
              </a:rPr>
              <a:t>Target</a:t>
            </a:r>
            <a:r>
              <a:rPr lang="en-US" sz="1400" dirty="0"/>
              <a:t>: Achieve consensus to start </a:t>
            </a:r>
            <a:r>
              <a:rPr lang="en-US" sz="1400" dirty="0" smtClean="0"/>
              <a:t>Project (Concept </a:t>
            </a:r>
            <a:r>
              <a:rPr lang="en-US" sz="1400" dirty="0"/>
              <a:t>paper </a:t>
            </a:r>
            <a:r>
              <a:rPr lang="en-US" sz="1400" dirty="0" smtClean="0"/>
              <a:t>available, </a:t>
            </a:r>
            <a:r>
              <a:rPr lang="en-US" sz="1400" dirty="0"/>
              <a:t>interfaces being </a:t>
            </a:r>
            <a:r>
              <a:rPr lang="en-US" sz="1400" dirty="0" smtClean="0"/>
              <a:t>discussed with </a:t>
            </a:r>
            <a:r>
              <a:rPr lang="en-US" sz="1400" dirty="0"/>
              <a:t>SLS-C&amp;S, SLS-SDLS, SLS-OPT, </a:t>
            </a:r>
            <a:r>
              <a:rPr lang="en-US" sz="1400" dirty="0" smtClean="0"/>
              <a:t>and CSS)</a:t>
            </a:r>
          </a:p>
          <a:p>
            <a:pPr marL="796925" lvl="1" indent="-228600">
              <a:lnSpc>
                <a:spcPct val="100000"/>
              </a:lnSpc>
              <a:spcBef>
                <a:spcPct val="0"/>
              </a:spcBef>
              <a:spcAft>
                <a:spcPct val="0"/>
              </a:spcAft>
              <a:buSzTx/>
              <a:buFont typeface="Verdana" pitchFamily="34" charset="0"/>
              <a:buChar char="-"/>
            </a:pPr>
            <a:r>
              <a:rPr lang="en-US" sz="1200" dirty="0" smtClean="0">
                <a:solidFill>
                  <a:srgbClr val="FF0000"/>
                </a:solidFill>
              </a:rPr>
              <a:t>ACHIEVEMENTS</a:t>
            </a:r>
            <a:r>
              <a:rPr lang="en-US" sz="1200" dirty="0" smtClean="0"/>
              <a:t>: 211.0-B Proximity-1 Space Data Link Protocol, Issue 5: </a:t>
            </a:r>
            <a:r>
              <a:rPr lang="en-US" sz="1200" dirty="0" smtClean="0">
                <a:solidFill>
                  <a:srgbClr val="FF0000"/>
                </a:solidFill>
              </a:rPr>
              <a:t>Published</a:t>
            </a:r>
            <a:r>
              <a:rPr lang="en-US" sz="1200" dirty="0" smtClean="0"/>
              <a:t>; 210.0-G Proximity-1 Green Book, Issue 2: </a:t>
            </a:r>
            <a:r>
              <a:rPr lang="en-US" sz="1200" dirty="0" smtClean="0">
                <a:solidFill>
                  <a:srgbClr val="FF0000"/>
                </a:solidFill>
              </a:rPr>
              <a:t>Published</a:t>
            </a:r>
            <a:r>
              <a:rPr lang="en-US" sz="1200" dirty="0" smtClean="0"/>
              <a:t>; 130-0-G Overview </a:t>
            </a:r>
            <a:r>
              <a:rPr lang="en-US" sz="1200" dirty="0"/>
              <a:t>of Space Data Link Communication Green </a:t>
            </a:r>
            <a:r>
              <a:rPr lang="en-US" sz="1200" dirty="0" smtClean="0"/>
              <a:t>Book, Issue 3: (</a:t>
            </a:r>
            <a:r>
              <a:rPr lang="en-US" sz="1200" dirty="0" smtClean="0">
                <a:solidFill>
                  <a:srgbClr val="7030A0"/>
                </a:solidFill>
              </a:rPr>
              <a:t>Started CESG Poll</a:t>
            </a:r>
            <a:r>
              <a:rPr lang="en-US" sz="1200" dirty="0">
                <a:solidFill>
                  <a:srgbClr val="7030A0"/>
                </a:solidFill>
              </a:rPr>
              <a:t>, to be</a:t>
            </a:r>
            <a:r>
              <a:rPr lang="en-US" sz="1200" dirty="0"/>
              <a:t>) </a:t>
            </a:r>
            <a:r>
              <a:rPr lang="en-US" sz="1200" dirty="0" smtClean="0">
                <a:solidFill>
                  <a:srgbClr val="FF0000"/>
                </a:solidFill>
              </a:rPr>
              <a:t>Published</a:t>
            </a:r>
            <a:r>
              <a:rPr lang="en-US" sz="1200" dirty="0" smtClean="0"/>
              <a:t>; </a:t>
            </a:r>
            <a:r>
              <a:rPr lang="en-US" sz="1200" dirty="0"/>
              <a:t>133.1-B-2 Encapsulation </a:t>
            </a:r>
            <a:r>
              <a:rPr lang="en-US" sz="1200" dirty="0" smtClean="0"/>
              <a:t>Service, Blue </a:t>
            </a:r>
            <a:r>
              <a:rPr lang="en-US" sz="1200" dirty="0"/>
              <a:t>Book, Issue </a:t>
            </a:r>
            <a:r>
              <a:rPr lang="en-US" sz="1200" dirty="0" smtClean="0"/>
              <a:t>2, </a:t>
            </a:r>
            <a:r>
              <a:rPr lang="en-US" sz="1200" dirty="0"/>
              <a:t>Technical Corrigendum </a:t>
            </a:r>
            <a:r>
              <a:rPr lang="en-US" sz="1200" dirty="0" smtClean="0"/>
              <a:t>2 (</a:t>
            </a:r>
            <a:r>
              <a:rPr lang="en-US" sz="1200" dirty="0">
                <a:solidFill>
                  <a:srgbClr val="7030A0"/>
                </a:solidFill>
              </a:rPr>
              <a:t>Started CESG Poll, to be</a:t>
            </a:r>
            <a:r>
              <a:rPr lang="en-US" sz="1200" dirty="0"/>
              <a:t>) </a:t>
            </a:r>
            <a:r>
              <a:rPr lang="en-US" sz="1200" dirty="0">
                <a:solidFill>
                  <a:srgbClr val="FF0000"/>
                </a:solidFill>
              </a:rPr>
              <a:t>Published</a:t>
            </a:r>
            <a:r>
              <a:rPr lang="en-US" sz="1200" dirty="0"/>
              <a:t>;</a:t>
            </a:r>
            <a:r>
              <a:rPr lang="en-US" sz="1200" dirty="0" smtClean="0"/>
              <a:t> </a:t>
            </a:r>
          </a:p>
          <a:p>
            <a:pPr>
              <a:lnSpc>
                <a:spcPct val="100000"/>
              </a:lnSpc>
              <a:spcBef>
                <a:spcPct val="0"/>
              </a:spcBef>
              <a:spcAft>
                <a:spcPct val="0"/>
              </a:spcAft>
            </a:pPr>
            <a:r>
              <a:rPr lang="en-US" sz="1400" dirty="0" smtClean="0">
                <a:solidFill>
                  <a:srgbClr val="A50021"/>
                </a:solidFill>
              </a:rPr>
              <a:t>Next </a:t>
            </a:r>
            <a:r>
              <a:rPr lang="en-US" sz="1400" dirty="0">
                <a:solidFill>
                  <a:srgbClr val="A50021"/>
                </a:solidFill>
              </a:rPr>
              <a:t>Generation Uplink WG</a:t>
            </a:r>
            <a:endParaRPr lang="en-US" sz="1400" dirty="0"/>
          </a:p>
          <a:p>
            <a:pPr marL="796925" lvl="1" indent="-228600">
              <a:lnSpc>
                <a:spcPct val="100000"/>
              </a:lnSpc>
              <a:spcBef>
                <a:spcPct val="0"/>
              </a:spcBef>
              <a:spcAft>
                <a:spcPct val="0"/>
              </a:spcAft>
              <a:buSzTx/>
              <a:buFont typeface="Verdana" pitchFamily="34" charset="0"/>
              <a:buChar char="-"/>
            </a:pPr>
            <a:r>
              <a:rPr lang="en-US" sz="1200" dirty="0">
                <a:solidFill>
                  <a:srgbClr val="FF0000"/>
                </a:solidFill>
              </a:rPr>
              <a:t>ACHIEVEMENTS</a:t>
            </a:r>
            <a:r>
              <a:rPr lang="en-US" sz="1200" dirty="0"/>
              <a:t>: 230.2-G Next Generation Uplink Application Profiles: </a:t>
            </a:r>
            <a:r>
              <a:rPr lang="en-US" sz="1200" dirty="0" smtClean="0">
                <a:solidFill>
                  <a:srgbClr val="7030A0"/>
                </a:solidFill>
              </a:rPr>
              <a:t>(Started </a:t>
            </a:r>
            <a:r>
              <a:rPr lang="en-US" sz="1200" dirty="0">
                <a:solidFill>
                  <a:srgbClr val="7030A0"/>
                </a:solidFill>
              </a:rPr>
              <a:t>CESG Poll, to be) </a:t>
            </a:r>
            <a:r>
              <a:rPr lang="en-US" sz="1200" dirty="0">
                <a:solidFill>
                  <a:srgbClr val="FF0000"/>
                </a:solidFill>
              </a:rPr>
              <a:t>Published </a:t>
            </a:r>
          </a:p>
          <a:p>
            <a:pPr marL="796925" lvl="1" indent="-228600">
              <a:lnSpc>
                <a:spcPct val="100000"/>
              </a:lnSpc>
              <a:spcBef>
                <a:spcPct val="0"/>
              </a:spcBef>
              <a:spcAft>
                <a:spcPct val="0"/>
              </a:spcAft>
              <a:buSzTx/>
              <a:buFont typeface="Verdana" pitchFamily="34" charset="0"/>
              <a:buChar char="-"/>
            </a:pPr>
            <a:endParaRPr lang="en-US" sz="1200" dirty="0"/>
          </a:p>
        </p:txBody>
      </p:sp>
      <p:sp>
        <p:nvSpPr>
          <p:cNvPr id="4" name="TextBox 3"/>
          <p:cNvSpPr txBox="1"/>
          <p:nvPr/>
        </p:nvSpPr>
        <p:spPr>
          <a:xfrm rot="1967526">
            <a:off x="5214339" y="2159229"/>
            <a:ext cx="2165978" cy="461665"/>
          </a:xfrm>
          <a:prstGeom prst="rect">
            <a:avLst/>
          </a:prstGeom>
          <a:solidFill>
            <a:srgbClr val="FFFF00"/>
          </a:solidFill>
        </p:spPr>
        <p:txBody>
          <a:bodyPr wrap="none" rtlCol="0">
            <a:spAutoFit/>
          </a:bodyPr>
          <a:lstStyle/>
          <a:p>
            <a:r>
              <a:rPr lang="en-GB" dirty="0" err="1" smtClean="0">
                <a:solidFill>
                  <a:srgbClr val="FF0000"/>
                </a:solidFill>
              </a:rPr>
              <a:t>Gippo</a:t>
            </a:r>
            <a:r>
              <a:rPr lang="en-GB" dirty="0" smtClean="0">
                <a:solidFill>
                  <a:srgbClr val="FF0000"/>
                </a:solidFill>
              </a:rPr>
              <a:t> to update</a:t>
            </a:r>
            <a:endParaRPr lang="en-GB" dirty="0">
              <a:solidFill>
                <a:srgbClr val="FF0000"/>
              </a:solidFill>
            </a:endParaRPr>
          </a:p>
        </p:txBody>
      </p:sp>
    </p:spTree>
    <p:extLst>
      <p:ext uri="{BB962C8B-B14F-4D97-AF65-F5344CB8AC3E}">
        <p14:creationId xmlns:p14="http://schemas.microsoft.com/office/powerpoint/2010/main" val="3061982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mtClean="0">
                <a:solidFill>
                  <a:srgbClr val="000099"/>
                </a:solidFill>
                <a:effectLst>
                  <a:outerShdw blurRad="38100" dist="38100" dir="2700000" algn="tl">
                    <a:srgbClr val="C0C0C0"/>
                  </a:outerShdw>
                </a:effectLst>
              </a:rPr>
              <a:t>SLS Meeting Objectives: 2/2</a:t>
            </a:r>
          </a:p>
        </p:txBody>
      </p:sp>
      <p:sp>
        <p:nvSpPr>
          <p:cNvPr id="6" name="Rectangle 3"/>
          <p:cNvSpPr txBox="1">
            <a:spLocks noChangeArrowheads="1"/>
          </p:cNvSpPr>
          <p:nvPr/>
        </p:nvSpPr>
        <p:spPr bwMode="auto">
          <a:xfrm>
            <a:off x="152400" y="838200"/>
            <a:ext cx="8763000" cy="57912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1400" dirty="0" smtClean="0">
                <a:solidFill>
                  <a:srgbClr val="A50021"/>
                </a:solidFill>
              </a:rPr>
              <a:t>Multispectral </a:t>
            </a:r>
            <a:r>
              <a:rPr lang="en-US" sz="1400" dirty="0">
                <a:solidFill>
                  <a:srgbClr val="A50021"/>
                </a:solidFill>
              </a:rPr>
              <a:t>&amp; </a:t>
            </a:r>
            <a:r>
              <a:rPr lang="en-US" sz="1400" dirty="0" err="1">
                <a:solidFill>
                  <a:srgbClr val="A50021"/>
                </a:solidFill>
              </a:rPr>
              <a:t>Hyperspectral</a:t>
            </a:r>
            <a:r>
              <a:rPr lang="en-US" sz="1400" dirty="0">
                <a:solidFill>
                  <a:srgbClr val="A50021"/>
                </a:solidFill>
              </a:rPr>
              <a:t> Data Compression  (MHDC) WG</a:t>
            </a:r>
            <a:r>
              <a:rPr lang="en-US" sz="1400" dirty="0">
                <a:solidFill>
                  <a:srgbClr val="CC00FF"/>
                </a:solidFill>
              </a:rPr>
              <a:t>	</a:t>
            </a:r>
          </a:p>
          <a:p>
            <a:pPr lvl="1">
              <a:lnSpc>
                <a:spcPct val="100000"/>
              </a:lnSpc>
              <a:spcBef>
                <a:spcPct val="0"/>
              </a:spcBef>
              <a:spcAft>
                <a:spcPct val="0"/>
              </a:spcAft>
            </a:pPr>
            <a:r>
              <a:rPr lang="en-US" sz="1400" dirty="0" err="1"/>
              <a:t>Lossy</a:t>
            </a:r>
            <a:r>
              <a:rPr lang="en-US" sz="1400" dirty="0"/>
              <a:t> Compression</a:t>
            </a:r>
          </a:p>
          <a:p>
            <a:pPr lvl="2">
              <a:lnSpc>
                <a:spcPct val="100000"/>
              </a:lnSpc>
              <a:spcBef>
                <a:spcPct val="0"/>
              </a:spcBef>
              <a:spcAft>
                <a:spcPct val="0"/>
              </a:spcAft>
            </a:pPr>
            <a:r>
              <a:rPr lang="en-US" sz="1400" dirty="0" smtClean="0"/>
              <a:t>Review </a:t>
            </a:r>
            <a:r>
              <a:rPr lang="en-US" sz="1400" dirty="0"/>
              <a:t>Issue 2 revisions to CCSDS-122.0-B (2D image compressor)</a:t>
            </a:r>
          </a:p>
          <a:p>
            <a:pPr lvl="2">
              <a:lnSpc>
                <a:spcPct val="100000"/>
              </a:lnSpc>
              <a:spcBef>
                <a:spcPct val="0"/>
              </a:spcBef>
              <a:spcAft>
                <a:spcPct val="0"/>
              </a:spcAft>
            </a:pPr>
            <a:r>
              <a:rPr lang="en-US" sz="1400" dirty="0" smtClean="0"/>
              <a:t>Review White </a:t>
            </a:r>
            <a:r>
              <a:rPr lang="en-US" sz="1400" dirty="0"/>
              <a:t>Book for CCSDS-122.1-B </a:t>
            </a:r>
            <a:r>
              <a:rPr lang="en-US" sz="1400" dirty="0" smtClean="0"/>
              <a:t>Transform-stage </a:t>
            </a:r>
            <a:r>
              <a:rPr lang="en-US" sz="1400" dirty="0"/>
              <a:t>extension to CCSDS-122.0-B</a:t>
            </a:r>
          </a:p>
          <a:p>
            <a:pPr lvl="2">
              <a:lnSpc>
                <a:spcPct val="100000"/>
              </a:lnSpc>
              <a:spcBef>
                <a:spcPct val="0"/>
              </a:spcBef>
              <a:spcAft>
                <a:spcPct val="0"/>
              </a:spcAft>
            </a:pPr>
            <a:r>
              <a:rPr lang="en-US" sz="1400" dirty="0" smtClean="0"/>
              <a:t>Discuss </a:t>
            </a:r>
            <a:r>
              <a:rPr lang="en-US" sz="1400" dirty="0"/>
              <a:t>proposed new format for data unit within the compressed image structure</a:t>
            </a:r>
          </a:p>
          <a:p>
            <a:pPr lvl="1">
              <a:lnSpc>
                <a:spcPct val="100000"/>
              </a:lnSpc>
              <a:spcBef>
                <a:spcPct val="0"/>
              </a:spcBef>
              <a:spcAft>
                <a:spcPct val="0"/>
              </a:spcAft>
            </a:pPr>
            <a:r>
              <a:rPr lang="en-US" sz="1400" dirty="0" smtClean="0"/>
              <a:t>Lossless </a:t>
            </a:r>
            <a:r>
              <a:rPr lang="en-US" sz="1400" dirty="0"/>
              <a:t>Compression</a:t>
            </a:r>
          </a:p>
          <a:p>
            <a:pPr lvl="2">
              <a:lnSpc>
                <a:spcPct val="100000"/>
              </a:lnSpc>
              <a:spcBef>
                <a:spcPct val="0"/>
              </a:spcBef>
              <a:spcAft>
                <a:spcPct val="0"/>
              </a:spcAft>
            </a:pPr>
            <a:r>
              <a:rPr lang="en-US" sz="1400" dirty="0"/>
              <a:t>Review revised draft Lossless M&amp;H Image Compression Green Book </a:t>
            </a:r>
            <a:r>
              <a:rPr lang="en-US" sz="1400" dirty="0" smtClean="0"/>
              <a:t>120.2‐G </a:t>
            </a:r>
          </a:p>
          <a:p>
            <a:pPr>
              <a:lnSpc>
                <a:spcPct val="100000"/>
              </a:lnSpc>
              <a:spcBef>
                <a:spcPct val="0"/>
              </a:spcBef>
              <a:spcAft>
                <a:spcPct val="0"/>
              </a:spcAft>
            </a:pPr>
            <a:r>
              <a:rPr lang="en-US" sz="1400" dirty="0" smtClean="0">
                <a:solidFill>
                  <a:srgbClr val="A50021"/>
                </a:solidFill>
              </a:rPr>
              <a:t>Space Data Link Security WG</a:t>
            </a:r>
          </a:p>
          <a:p>
            <a:pPr lvl="1">
              <a:lnSpc>
                <a:spcPct val="100000"/>
              </a:lnSpc>
              <a:spcBef>
                <a:spcPct val="0"/>
              </a:spcBef>
              <a:spcAft>
                <a:spcPct val="0"/>
              </a:spcAft>
            </a:pPr>
            <a:r>
              <a:rPr lang="en-US" sz="1400" dirty="0" smtClean="0"/>
              <a:t>SDLS </a:t>
            </a:r>
            <a:r>
              <a:rPr lang="en-US" sz="1400" u="sng" dirty="0" smtClean="0"/>
              <a:t>Core</a:t>
            </a:r>
            <a:r>
              <a:rPr lang="en-US" sz="1400" dirty="0" smtClean="0"/>
              <a:t> Protocol </a:t>
            </a:r>
          </a:p>
          <a:p>
            <a:pPr marL="1143000" lvl="2" indent="-228600">
              <a:lnSpc>
                <a:spcPct val="100000"/>
              </a:lnSpc>
              <a:spcBef>
                <a:spcPct val="0"/>
              </a:spcBef>
              <a:spcAft>
                <a:spcPct val="0"/>
              </a:spcAft>
            </a:pPr>
            <a:r>
              <a:rPr lang="en-US" sz="1400" dirty="0" smtClean="0"/>
              <a:t>Blue Book	</a:t>
            </a:r>
            <a:r>
              <a:rPr lang="en-US" sz="1400" dirty="0"/>
              <a:t>Finalization of agency review for SDLS and SLP books (TM/TC/AOS)</a:t>
            </a:r>
          </a:p>
          <a:p>
            <a:pPr marL="1143000" lvl="2" indent="-228600">
              <a:lnSpc>
                <a:spcPct val="100000"/>
              </a:lnSpc>
              <a:spcBef>
                <a:spcPct val="0"/>
              </a:spcBef>
              <a:spcAft>
                <a:spcPct val="0"/>
              </a:spcAft>
            </a:pPr>
            <a:r>
              <a:rPr lang="en-US" sz="1400" dirty="0" smtClean="0"/>
              <a:t>Yellow Book	</a:t>
            </a:r>
            <a:r>
              <a:rPr lang="en-US" sz="1400" dirty="0"/>
              <a:t>Status of simulators for interoperability testing, and</a:t>
            </a:r>
            <a:br>
              <a:rPr lang="en-US" sz="1400" dirty="0"/>
            </a:br>
            <a:r>
              <a:rPr lang="en-US" sz="1400" dirty="0"/>
              <a:t>		elaboration of test </a:t>
            </a:r>
            <a:r>
              <a:rPr lang="en-US" sz="1400" dirty="0" smtClean="0"/>
              <a:t>plan</a:t>
            </a:r>
            <a:endParaRPr lang="en-US" sz="1400" dirty="0"/>
          </a:p>
          <a:p>
            <a:pPr marL="1143000" lvl="2" indent="-228600">
              <a:lnSpc>
                <a:spcPct val="100000"/>
              </a:lnSpc>
              <a:spcBef>
                <a:spcPct val="0"/>
              </a:spcBef>
              <a:spcAft>
                <a:spcPct val="0"/>
              </a:spcAft>
            </a:pPr>
            <a:r>
              <a:rPr lang="en-US" sz="1400" dirty="0" smtClean="0"/>
              <a:t>Green Book	Review of inputs and </a:t>
            </a:r>
            <a:r>
              <a:rPr lang="en-US" sz="1400" dirty="0"/>
              <a:t>assembly of a complete draft </a:t>
            </a:r>
            <a:endParaRPr lang="en-US" sz="1400" dirty="0" smtClean="0"/>
          </a:p>
          <a:p>
            <a:pPr lvl="1">
              <a:lnSpc>
                <a:spcPct val="100000"/>
              </a:lnSpc>
              <a:spcBef>
                <a:spcPct val="0"/>
              </a:spcBef>
              <a:spcAft>
                <a:spcPct val="0"/>
              </a:spcAft>
            </a:pPr>
            <a:r>
              <a:rPr lang="en-US" sz="1400" dirty="0" smtClean="0"/>
              <a:t>SDLS </a:t>
            </a:r>
            <a:r>
              <a:rPr lang="en-US" sz="1400" u="sng" dirty="0" smtClean="0"/>
              <a:t>Extended</a:t>
            </a:r>
            <a:r>
              <a:rPr lang="en-US" sz="1400" dirty="0" smtClean="0"/>
              <a:t> Protocol 	</a:t>
            </a:r>
            <a:r>
              <a:rPr lang="en-US" sz="1400" dirty="0"/>
              <a:t>Specifications of services &amp; directives</a:t>
            </a:r>
            <a:br>
              <a:rPr lang="en-US" sz="1400" dirty="0"/>
            </a:br>
            <a:r>
              <a:rPr lang="en-US" sz="1400" dirty="0"/>
              <a:t>			Progress towards a white book</a:t>
            </a:r>
            <a:endParaRPr lang="en-US" sz="1400" dirty="0" smtClean="0"/>
          </a:p>
          <a:p>
            <a:pPr>
              <a:lnSpc>
                <a:spcPct val="100000"/>
              </a:lnSpc>
              <a:spcBef>
                <a:spcPct val="0"/>
              </a:spcBef>
              <a:spcAft>
                <a:spcPct val="0"/>
              </a:spcAft>
            </a:pPr>
            <a:r>
              <a:rPr lang="en-US" sz="1400" dirty="0" smtClean="0">
                <a:solidFill>
                  <a:srgbClr val="A50021"/>
                </a:solidFill>
              </a:rPr>
              <a:t>Optical Communications WG 	</a:t>
            </a:r>
            <a:r>
              <a:rPr lang="en-US" sz="1400" dirty="0" smtClean="0">
                <a:solidFill>
                  <a:srgbClr val="FF0000"/>
                </a:solidFill>
              </a:rPr>
              <a:t>(First official Meeting)</a:t>
            </a:r>
          </a:p>
          <a:p>
            <a:pPr lvl="1">
              <a:lnSpc>
                <a:spcPct val="100000"/>
              </a:lnSpc>
              <a:spcBef>
                <a:spcPct val="0"/>
              </a:spcBef>
              <a:spcAft>
                <a:spcPct val="0"/>
              </a:spcAft>
            </a:pPr>
            <a:r>
              <a:rPr lang="en-US" sz="1400" dirty="0" smtClean="0"/>
              <a:t>Blue Books for “Optical Communications Physical Layer” and “Optical Communications Coding &amp; Synchronization”: 	</a:t>
            </a:r>
          </a:p>
          <a:p>
            <a:pPr lvl="2">
              <a:lnSpc>
                <a:spcPct val="100000"/>
              </a:lnSpc>
              <a:spcBef>
                <a:spcPct val="0"/>
              </a:spcBef>
              <a:spcAft>
                <a:spcPct val="0"/>
              </a:spcAft>
            </a:pPr>
            <a:r>
              <a:rPr lang="en-US" sz="1400" dirty="0" smtClean="0"/>
              <a:t>Reach </a:t>
            </a:r>
            <a:r>
              <a:rPr lang="en-US" sz="1400" dirty="0"/>
              <a:t>consensus on </a:t>
            </a:r>
            <a:r>
              <a:rPr lang="en-US" sz="1400" u="sng" dirty="0" smtClean="0"/>
              <a:t>High</a:t>
            </a:r>
            <a:r>
              <a:rPr lang="en-US" sz="1400" dirty="0" smtClean="0"/>
              <a:t> </a:t>
            </a:r>
            <a:r>
              <a:rPr lang="en-US" sz="1400" dirty="0"/>
              <a:t>and </a:t>
            </a:r>
            <a:r>
              <a:rPr lang="en-US" sz="1400" u="sng" dirty="0"/>
              <a:t>Low</a:t>
            </a:r>
            <a:r>
              <a:rPr lang="en-US" sz="1400" dirty="0"/>
              <a:t> Photon Flux </a:t>
            </a:r>
            <a:r>
              <a:rPr lang="en-US" sz="1400" dirty="0" smtClean="0"/>
              <a:t>scenarios </a:t>
            </a:r>
            <a:r>
              <a:rPr lang="en-US" sz="1400" dirty="0" smtClean="0">
                <a:sym typeface="Wingdings" pitchFamily="2" charset="2"/>
              </a:rPr>
              <a:t> dedicated chapters in each Blue Book</a:t>
            </a:r>
          </a:p>
          <a:p>
            <a:pPr lvl="2">
              <a:lnSpc>
                <a:spcPct val="100000"/>
              </a:lnSpc>
              <a:spcBef>
                <a:spcPct val="0"/>
              </a:spcBef>
              <a:spcAft>
                <a:spcPct val="0"/>
              </a:spcAft>
            </a:pPr>
            <a:r>
              <a:rPr lang="en-US" sz="1400" dirty="0" smtClean="0">
                <a:sym typeface="Wingdings" pitchFamily="2" charset="2"/>
              </a:rPr>
              <a:t>Agree </a:t>
            </a:r>
            <a:r>
              <a:rPr lang="en-US" sz="1400" dirty="0"/>
              <a:t>technically </a:t>
            </a:r>
            <a:r>
              <a:rPr lang="en-US" sz="1400" dirty="0" smtClean="0"/>
              <a:t>on best approach for Blue Books preparation</a:t>
            </a:r>
            <a:endParaRPr lang="en-US" sz="1400" dirty="0" smtClean="0">
              <a:sym typeface="Wingdings" pitchFamily="2" charset="2"/>
            </a:endParaRPr>
          </a:p>
          <a:p>
            <a:pPr lvl="2">
              <a:lnSpc>
                <a:spcPct val="100000"/>
              </a:lnSpc>
              <a:spcBef>
                <a:spcPct val="0"/>
              </a:spcBef>
              <a:spcAft>
                <a:spcPct val="0"/>
              </a:spcAft>
            </a:pPr>
            <a:r>
              <a:rPr lang="en-US" sz="1400" dirty="0"/>
              <a:t>Evaluation of proposed technologies </a:t>
            </a:r>
          </a:p>
          <a:p>
            <a:pPr lvl="1">
              <a:lnSpc>
                <a:spcPct val="100000"/>
              </a:lnSpc>
              <a:spcBef>
                <a:spcPct val="0"/>
              </a:spcBef>
              <a:spcAft>
                <a:spcPct val="0"/>
              </a:spcAft>
            </a:pPr>
            <a:r>
              <a:rPr lang="en-US" sz="1400" dirty="0" smtClean="0"/>
              <a:t>Optical </a:t>
            </a:r>
            <a:r>
              <a:rPr lang="en-US" sz="1400" dirty="0"/>
              <a:t>Communications Concepts and Terminologies </a:t>
            </a:r>
            <a:r>
              <a:rPr lang="en-US" sz="1400" dirty="0" smtClean="0"/>
              <a:t>Green Book		Determine </a:t>
            </a:r>
            <a:r>
              <a:rPr lang="en-US" sz="1400" dirty="0"/>
              <a:t>&amp; Agree Contents</a:t>
            </a:r>
          </a:p>
          <a:p>
            <a:pPr lvl="1">
              <a:lnSpc>
                <a:spcPct val="100000"/>
              </a:lnSpc>
              <a:spcBef>
                <a:spcPts val="0"/>
              </a:spcBef>
              <a:spcAft>
                <a:spcPts val="0"/>
              </a:spcAft>
            </a:pPr>
            <a:r>
              <a:rPr lang="en-US" sz="1400" dirty="0" smtClean="0"/>
              <a:t>Real </a:t>
            </a:r>
            <a:r>
              <a:rPr lang="en-US" sz="1400" dirty="0"/>
              <a:t>Time Weather and Atmospheric Characterization Data </a:t>
            </a:r>
            <a:r>
              <a:rPr lang="en-US" sz="1400" dirty="0" smtClean="0"/>
              <a:t>Green Book 	Determine &amp; Agree Contents</a:t>
            </a:r>
          </a:p>
          <a:p>
            <a:pPr lvl="1">
              <a:lnSpc>
                <a:spcPct val="100000"/>
              </a:lnSpc>
              <a:spcBef>
                <a:spcPts val="0"/>
              </a:spcBef>
              <a:spcAft>
                <a:spcPts val="0"/>
              </a:spcAft>
            </a:pPr>
            <a:endParaRPr lang="en-US" sz="1400" dirty="0" smtClean="0"/>
          </a:p>
          <a:p>
            <a:pPr lvl="1">
              <a:lnSpc>
                <a:spcPct val="100000"/>
              </a:lnSpc>
              <a:spcBef>
                <a:spcPts val="500"/>
              </a:spcBef>
              <a:spcAft>
                <a:spcPts val="500"/>
              </a:spcAft>
            </a:pPr>
            <a:endParaRPr lang="en-US" sz="1400" dirty="0"/>
          </a:p>
        </p:txBody>
      </p:sp>
      <p:sp>
        <p:nvSpPr>
          <p:cNvPr id="4" name="TextBox 3"/>
          <p:cNvSpPr txBox="1"/>
          <p:nvPr/>
        </p:nvSpPr>
        <p:spPr>
          <a:xfrm rot="1967526">
            <a:off x="5214339" y="2159229"/>
            <a:ext cx="2165978" cy="461665"/>
          </a:xfrm>
          <a:prstGeom prst="rect">
            <a:avLst/>
          </a:prstGeom>
          <a:solidFill>
            <a:srgbClr val="FFFF00"/>
          </a:solidFill>
        </p:spPr>
        <p:txBody>
          <a:bodyPr wrap="none" rtlCol="0">
            <a:spAutoFit/>
          </a:bodyPr>
          <a:lstStyle/>
          <a:p>
            <a:r>
              <a:rPr lang="en-GB" dirty="0" err="1" smtClean="0">
                <a:solidFill>
                  <a:srgbClr val="FF0000"/>
                </a:solidFill>
              </a:rPr>
              <a:t>Gippo</a:t>
            </a:r>
            <a:r>
              <a:rPr lang="en-GB" dirty="0" smtClean="0">
                <a:solidFill>
                  <a:srgbClr val="FF0000"/>
                </a:solidFill>
              </a:rPr>
              <a:t> to update</a:t>
            </a:r>
            <a:endParaRPr lang="en-GB" dirty="0">
              <a:solidFill>
                <a:srgbClr val="FF0000"/>
              </a:solidFill>
            </a:endParaRPr>
          </a:p>
        </p:txBody>
      </p:sp>
    </p:spTree>
    <p:extLst>
      <p:ext uri="{BB962C8B-B14F-4D97-AF65-F5344CB8AC3E}">
        <p14:creationId xmlns:p14="http://schemas.microsoft.com/office/powerpoint/2010/main" val="12365531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SIS Meeting </a:t>
            </a:r>
            <a:r>
              <a:rPr lang="en-US" dirty="0" smtClean="0">
                <a:solidFill>
                  <a:srgbClr val="000099"/>
                </a:solidFill>
                <a:effectLst>
                  <a:outerShdw blurRad="38100" dist="38100" dir="2700000" algn="tl">
                    <a:srgbClr val="000000">
                      <a:alpha val="43137"/>
                    </a:srgbClr>
                  </a:outerShdw>
                </a:effectLst>
              </a:rPr>
              <a:t>Objectives</a:t>
            </a:r>
            <a:endParaRPr lang="en-US" dirty="0">
              <a:solidFill>
                <a:srgbClr val="000099"/>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342900" y="9906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1125" lvl="0" indent="-222250" eaLnBrk="0" hangingPunct="0">
              <a:spcAft>
                <a:spcPct val="10000"/>
              </a:spcAft>
              <a:buSzPct val="125000"/>
              <a:buFontTx/>
              <a:buChar char="•"/>
              <a:defRPr/>
            </a:pPr>
            <a:r>
              <a:rPr lang="en-US" sz="1800" b="1" kern="0" dirty="0" smtClean="0">
                <a:solidFill>
                  <a:srgbClr val="A50021"/>
                </a:solidFill>
                <a:latin typeface="Calibri"/>
              </a:rPr>
              <a:t>CFDP  </a:t>
            </a:r>
            <a:r>
              <a:rPr lang="en-US" sz="1800" b="1" kern="0" dirty="0">
                <a:solidFill>
                  <a:srgbClr val="A50021"/>
                </a:solidFill>
                <a:latin typeface="Calibri"/>
              </a:rPr>
              <a:t>Revisions </a:t>
            </a:r>
            <a:r>
              <a:rPr lang="en-US" sz="1800" b="1" kern="0" dirty="0" smtClean="0">
                <a:solidFill>
                  <a:srgbClr val="A50021"/>
                </a:solidFill>
                <a:latin typeface="Calibri"/>
              </a:rPr>
              <a:t>WG – Monday PM</a:t>
            </a:r>
            <a:endParaRPr lang="en-US" sz="1800" b="1" kern="0" dirty="0">
              <a:solidFill>
                <a:srgbClr val="A50021"/>
              </a:solidFill>
              <a:latin typeface="Calibri"/>
            </a:endParaRPr>
          </a:p>
          <a:p>
            <a:pPr marL="568325" lvl="0" indent="-225425" eaLnBrk="0" hangingPunct="0">
              <a:spcAft>
                <a:spcPct val="10000"/>
              </a:spcAft>
              <a:buSzPct val="125000"/>
              <a:buFontTx/>
              <a:buChar char="•"/>
              <a:defRPr/>
            </a:pPr>
            <a:r>
              <a:rPr lang="en-US" sz="1600" b="1" kern="0" dirty="0">
                <a:solidFill>
                  <a:srgbClr val="000000"/>
                </a:solidFill>
                <a:latin typeface="Calibri"/>
              </a:rPr>
              <a:t>Review draft of modified CFDP Blue Book, posted </a:t>
            </a:r>
            <a:r>
              <a:rPr lang="en-US" sz="1600" b="1" kern="0" dirty="0" smtClean="0">
                <a:solidFill>
                  <a:srgbClr val="000000"/>
                </a:solidFill>
                <a:latin typeface="Calibri"/>
              </a:rPr>
              <a:t>11 </a:t>
            </a:r>
            <a:r>
              <a:rPr lang="en-US" sz="1600" b="1" kern="0" dirty="0">
                <a:solidFill>
                  <a:srgbClr val="000000"/>
                </a:solidFill>
                <a:latin typeface="Calibri"/>
              </a:rPr>
              <a:t>December 2013. </a:t>
            </a:r>
          </a:p>
          <a:p>
            <a:pPr marL="568325" lvl="0" indent="-225425" eaLnBrk="0" hangingPunct="0">
              <a:spcAft>
                <a:spcPct val="10000"/>
              </a:spcAft>
              <a:buSzPct val="125000"/>
              <a:buFontTx/>
              <a:buChar char="•"/>
              <a:defRPr/>
            </a:pPr>
            <a:r>
              <a:rPr lang="en-US" sz="1600" b="1" kern="0" dirty="0">
                <a:solidFill>
                  <a:srgbClr val="000000"/>
                </a:solidFill>
                <a:latin typeface="Calibri"/>
              </a:rPr>
              <a:t>Develop plan for revising the draft, modifying </a:t>
            </a:r>
            <a:r>
              <a:rPr lang="en-US" sz="1600" b="1" kern="0" dirty="0" smtClean="0">
                <a:solidFill>
                  <a:srgbClr val="000000"/>
                </a:solidFill>
                <a:latin typeface="Calibri"/>
              </a:rPr>
              <a:t>existing </a:t>
            </a:r>
            <a:r>
              <a:rPr lang="en-US" sz="1600" b="1" kern="0" dirty="0">
                <a:solidFill>
                  <a:srgbClr val="000000"/>
                </a:solidFill>
                <a:latin typeface="Calibri"/>
              </a:rPr>
              <a:t>CFDP implementations accordingly, </a:t>
            </a:r>
            <a:r>
              <a:rPr lang="en-US" sz="1600" b="1" kern="0" dirty="0" smtClean="0">
                <a:solidFill>
                  <a:srgbClr val="000000"/>
                </a:solidFill>
                <a:latin typeface="Calibri"/>
              </a:rPr>
              <a:t>and initiating </a:t>
            </a:r>
            <a:r>
              <a:rPr lang="en-US" sz="1600" b="1" kern="0" dirty="0">
                <a:solidFill>
                  <a:srgbClr val="000000"/>
                </a:solidFill>
                <a:latin typeface="Calibri"/>
              </a:rPr>
              <a:t>interoperability testing. </a:t>
            </a:r>
          </a:p>
          <a:p>
            <a:pPr marL="568325" lvl="0" indent="-225425" eaLnBrk="0" hangingPunct="0">
              <a:spcAft>
                <a:spcPct val="10000"/>
              </a:spcAft>
              <a:buSzPct val="125000"/>
              <a:buFontTx/>
              <a:buChar char="•"/>
              <a:defRPr/>
            </a:pPr>
            <a:r>
              <a:rPr lang="en-US" sz="1600" b="1" kern="0" dirty="0">
                <a:solidFill>
                  <a:srgbClr val="000000"/>
                </a:solidFill>
                <a:latin typeface="Calibri"/>
              </a:rPr>
              <a:t>Review proposed Green Book revisions. Any other </a:t>
            </a:r>
            <a:r>
              <a:rPr lang="en-US" sz="1600" b="1" kern="0" dirty="0" smtClean="0">
                <a:solidFill>
                  <a:srgbClr val="000000"/>
                </a:solidFill>
                <a:latin typeface="Calibri"/>
              </a:rPr>
              <a:t>business</a:t>
            </a:r>
            <a:r>
              <a:rPr lang="en-US" sz="1600" b="1" kern="0" dirty="0">
                <a:solidFill>
                  <a:srgbClr val="000000"/>
                </a:solidFill>
                <a:latin typeface="Calibri"/>
              </a:rPr>
              <a:t>. </a:t>
            </a:r>
          </a:p>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Motion Imagery &amp; Applications WG – Tues and Wed AM</a:t>
            </a:r>
          </a:p>
          <a:p>
            <a:pPr marL="568325" lvl="1" indent="-222250" eaLnBrk="0" hangingPunct="0">
              <a:spcAft>
                <a:spcPct val="10000"/>
              </a:spcAft>
              <a:buSzPct val="125000"/>
              <a:buFontTx/>
              <a:buChar char="•"/>
              <a:defRPr/>
            </a:pPr>
            <a:r>
              <a:rPr lang="en-US" sz="1600" b="1" kern="0" dirty="0">
                <a:latin typeface="+mn-lt"/>
              </a:rPr>
              <a:t>Review &amp; </a:t>
            </a:r>
            <a:r>
              <a:rPr lang="en-US" sz="1600" b="1" kern="0" dirty="0" smtClean="0">
                <a:latin typeface="+mn-lt"/>
              </a:rPr>
              <a:t>revise interoperability test plan Yellow Book</a:t>
            </a:r>
          </a:p>
          <a:p>
            <a:pPr marL="568325" lvl="1" indent="-222250" eaLnBrk="0" hangingPunct="0">
              <a:spcAft>
                <a:spcPct val="10000"/>
              </a:spcAft>
              <a:buSzPct val="125000"/>
              <a:buFontTx/>
              <a:buChar char="•"/>
              <a:defRPr/>
            </a:pPr>
            <a:r>
              <a:rPr lang="en-US" sz="1600" b="1" kern="0" dirty="0">
                <a:latin typeface="+mn-lt"/>
              </a:rPr>
              <a:t>Document </a:t>
            </a:r>
            <a:r>
              <a:rPr lang="en-US" sz="1600" b="1" kern="0" dirty="0" smtClean="0">
                <a:latin typeface="+mn-lt"/>
              </a:rPr>
              <a:t>plan </a:t>
            </a:r>
            <a:r>
              <a:rPr lang="en-US" sz="1600" b="1" kern="0" dirty="0">
                <a:latin typeface="+mn-lt"/>
              </a:rPr>
              <a:t>for MJPEG2000 </a:t>
            </a:r>
            <a:r>
              <a:rPr lang="en-US" sz="1600" b="1" kern="0" dirty="0" smtClean="0">
                <a:latin typeface="+mn-lt"/>
              </a:rPr>
              <a:t>testing</a:t>
            </a:r>
          </a:p>
          <a:p>
            <a:pPr marL="568325" lvl="1" indent="-222250" eaLnBrk="0" hangingPunct="0">
              <a:spcAft>
                <a:spcPct val="10000"/>
              </a:spcAft>
              <a:buSzPct val="125000"/>
              <a:buFontTx/>
              <a:buChar char="•"/>
              <a:defRPr/>
            </a:pPr>
            <a:r>
              <a:rPr lang="en-US" sz="1600" b="1" kern="0" dirty="0" smtClean="0">
                <a:latin typeface="+mn-lt"/>
              </a:rPr>
              <a:t>Joint meeting with SIS-DTN on streaming service over DTN</a:t>
            </a:r>
            <a:endParaRPr lang="en-US" sz="1800" b="1" kern="0" dirty="0" smtClean="0">
              <a:latin typeface="+mn-lt"/>
            </a:endParaRPr>
          </a:p>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Voice </a:t>
            </a:r>
            <a:r>
              <a:rPr lang="en-US" sz="1800" b="1" kern="0" dirty="0">
                <a:solidFill>
                  <a:srgbClr val="A50021"/>
                </a:solidFill>
                <a:latin typeface="+mn-lt"/>
              </a:rPr>
              <a:t>WG </a:t>
            </a:r>
            <a:r>
              <a:rPr lang="en-US" sz="1800" b="1" kern="0" dirty="0" smtClean="0">
                <a:solidFill>
                  <a:srgbClr val="A50021"/>
                </a:solidFill>
                <a:latin typeface="+mn-lt"/>
              </a:rPr>
              <a:t>– Tues PM, Wed PM, Thurs AM</a:t>
            </a:r>
          </a:p>
          <a:p>
            <a:pPr marL="568325" lvl="1" indent="-222250" eaLnBrk="0" hangingPunct="0">
              <a:spcAft>
                <a:spcPct val="10000"/>
              </a:spcAft>
              <a:buSzPct val="125000"/>
              <a:buFontTx/>
              <a:buChar char="•"/>
              <a:defRPr/>
            </a:pPr>
            <a:r>
              <a:rPr lang="en-US" sz="1600" b="1" kern="0" dirty="0">
                <a:latin typeface="+mn-lt"/>
              </a:rPr>
              <a:t>Review updates to voice specification</a:t>
            </a:r>
          </a:p>
          <a:p>
            <a:pPr marL="568325" lvl="1" indent="-222250" eaLnBrk="0" hangingPunct="0">
              <a:spcAft>
                <a:spcPct val="10000"/>
              </a:spcAft>
              <a:buSzPct val="125000"/>
              <a:buFontTx/>
              <a:buChar char="•"/>
              <a:defRPr/>
            </a:pPr>
            <a:r>
              <a:rPr lang="en-US" sz="1600" b="1" kern="0" dirty="0">
                <a:latin typeface="+mn-lt"/>
              </a:rPr>
              <a:t>Agree with the WG if the many points moved from chapter 3 to 2 are </a:t>
            </a:r>
            <a:r>
              <a:rPr lang="en-US" sz="1600" b="1" kern="0" dirty="0" smtClean="0">
                <a:latin typeface="+mn-lt"/>
              </a:rPr>
              <a:t>according </a:t>
            </a:r>
            <a:r>
              <a:rPr lang="en-US" sz="1600" b="1" kern="0" dirty="0">
                <a:latin typeface="+mn-lt"/>
              </a:rPr>
              <a:t>to the ideas of the WG </a:t>
            </a:r>
          </a:p>
          <a:p>
            <a:pPr marL="568325" lvl="1" indent="-222250" eaLnBrk="0" hangingPunct="0">
              <a:spcAft>
                <a:spcPct val="10000"/>
              </a:spcAft>
              <a:buSzPct val="125000"/>
              <a:buFontTx/>
              <a:buChar char="•"/>
              <a:defRPr/>
            </a:pPr>
            <a:r>
              <a:rPr lang="en-US" sz="1600" b="1" kern="0" dirty="0">
                <a:latin typeface="+mn-lt"/>
              </a:rPr>
              <a:t>Review chapter 1.1, 1.6 and </a:t>
            </a:r>
            <a:r>
              <a:rPr lang="en-US" sz="1600" b="1" kern="0" dirty="0" smtClean="0">
                <a:latin typeface="+mn-lt"/>
              </a:rPr>
              <a:t>1.7</a:t>
            </a:r>
          </a:p>
          <a:p>
            <a:pPr marL="568325" lvl="1" indent="-222250" eaLnBrk="0" hangingPunct="0">
              <a:spcAft>
                <a:spcPct val="10000"/>
              </a:spcAft>
              <a:buSzPct val="125000"/>
              <a:buFontTx/>
              <a:buChar char="•"/>
              <a:defRPr/>
            </a:pPr>
            <a:r>
              <a:rPr lang="en-US" sz="1600" b="1" kern="0" dirty="0">
                <a:latin typeface="+mn-lt"/>
              </a:rPr>
              <a:t>Review of the restructured </a:t>
            </a:r>
            <a:r>
              <a:rPr lang="en-US" sz="1600" b="1" kern="0" dirty="0" smtClean="0">
                <a:latin typeface="+mn-lt"/>
              </a:rPr>
              <a:t>chapters 2 and 3</a:t>
            </a:r>
          </a:p>
          <a:p>
            <a:pPr marL="111125" indent="-222250" eaLnBrk="0" hangingPunct="0">
              <a:spcAft>
                <a:spcPct val="10000"/>
              </a:spcAft>
              <a:buSzPct val="125000"/>
              <a:buFontTx/>
              <a:buChar char="•"/>
              <a:defRPr/>
            </a:pPr>
            <a:endParaRPr lang="en-US" sz="1600" b="1" kern="0" dirty="0" smtClean="0">
              <a:latin typeface="+mn-lt"/>
            </a:endParaRPr>
          </a:p>
          <a:p>
            <a:pPr marL="111125" indent="-222250" eaLnBrk="0" hangingPunct="0">
              <a:spcAft>
                <a:spcPct val="10000"/>
              </a:spcAft>
              <a:buSzPct val="125000"/>
              <a:buFontTx/>
              <a:buChar char="•"/>
              <a:defRPr/>
            </a:pPr>
            <a:endParaRPr lang="en-US" sz="1600" b="1" kern="0" dirty="0">
              <a:latin typeface="+mn-lt"/>
            </a:endParaRPr>
          </a:p>
        </p:txBody>
      </p:sp>
      <p:sp>
        <p:nvSpPr>
          <p:cNvPr id="4" name="TextBox 3"/>
          <p:cNvSpPr txBox="1"/>
          <p:nvPr/>
        </p:nvSpPr>
        <p:spPr>
          <a:xfrm rot="1967526">
            <a:off x="5257621" y="2159229"/>
            <a:ext cx="2079415" cy="461665"/>
          </a:xfrm>
          <a:prstGeom prst="rect">
            <a:avLst/>
          </a:prstGeom>
          <a:solidFill>
            <a:srgbClr val="FFFF00"/>
          </a:solidFill>
        </p:spPr>
        <p:txBody>
          <a:bodyPr wrap="none" rtlCol="0">
            <a:spAutoFit/>
          </a:bodyPr>
          <a:lstStyle/>
          <a:p>
            <a:r>
              <a:rPr lang="en-GB" dirty="0" smtClean="0">
                <a:solidFill>
                  <a:srgbClr val="FF0000"/>
                </a:solidFill>
              </a:rPr>
              <a:t>Keith to update</a:t>
            </a:r>
            <a:endParaRPr lang="en-GB" dirty="0">
              <a:solidFill>
                <a:srgbClr val="FF0000"/>
              </a:solidFill>
            </a:endParaRPr>
          </a:p>
        </p:txBody>
      </p:sp>
    </p:spTree>
    <p:extLst>
      <p:ext uri="{BB962C8B-B14F-4D97-AF65-F5344CB8AC3E}">
        <p14:creationId xmlns:p14="http://schemas.microsoft.com/office/powerpoint/2010/main" val="11539639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2"/>
          <p:cNvSpPr>
            <a:spLocks noGrp="1" noChangeArrowheads="1"/>
          </p:cNvSpPr>
          <p:nvPr>
            <p:ph type="title" idx="4294967295"/>
          </p:nvPr>
        </p:nvSpPr>
        <p:spPr bwMode="auto">
          <a:xfrm>
            <a:off x="457200" y="274638"/>
            <a:ext cx="8229600" cy="487362"/>
          </a:xfrm>
          <a:prstGeom prst="rect">
            <a:avLst/>
          </a:prstGeom>
          <a:ln>
            <a:miter lim="800000"/>
            <a:headEnd/>
            <a:tailEnd/>
          </a:ln>
        </p:spPr>
        <p:txBody>
          <a:bodyPr/>
          <a:lstStyle/>
          <a:p>
            <a:pPr>
              <a:defRPr/>
            </a:pPr>
            <a:r>
              <a:rPr lang="en-US" dirty="0">
                <a:solidFill>
                  <a:srgbClr val="000099"/>
                </a:solidFill>
                <a:effectLst>
                  <a:outerShdw blurRad="38100" dist="38100" dir="2700000" algn="tl">
                    <a:srgbClr val="000000">
                      <a:alpha val="43137"/>
                    </a:srgbClr>
                  </a:outerShdw>
                </a:effectLst>
              </a:rPr>
              <a:t>SIS Meeting </a:t>
            </a:r>
            <a:r>
              <a:rPr lang="en-US" dirty="0" smtClean="0">
                <a:solidFill>
                  <a:srgbClr val="000099"/>
                </a:solidFill>
                <a:effectLst>
                  <a:outerShdw blurRad="38100" dist="38100" dir="2700000" algn="tl">
                    <a:srgbClr val="000000">
                      <a:alpha val="43137"/>
                    </a:srgbClr>
                  </a:outerShdw>
                </a:effectLst>
              </a:rPr>
              <a:t>Objectives</a:t>
            </a:r>
            <a:endParaRPr lang="en-US" dirty="0">
              <a:solidFill>
                <a:srgbClr val="000099"/>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42900" y="800100"/>
            <a:ext cx="8458200" cy="5257800"/>
          </a:xfrm>
          <a:prstGeom prst="rect">
            <a:avLst/>
          </a:prstGeom>
          <a:noFill/>
          <a:ln w="9525">
            <a:noFill/>
            <a:miter lim="800000"/>
            <a:headEnd/>
            <a:tailEnd/>
          </a:ln>
        </p:spPr>
        <p:txBody>
          <a:bodyPr lIns="81204" tIns="39889" rIns="81204" bIns="39889"/>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Delay </a:t>
            </a:r>
            <a:r>
              <a:rPr lang="en-US" sz="1800" b="1" kern="0" dirty="0">
                <a:solidFill>
                  <a:srgbClr val="A50021"/>
                </a:solidFill>
                <a:latin typeface="+mn-lt"/>
              </a:rPr>
              <a:t>Tolerant Networking WG –  </a:t>
            </a:r>
            <a:r>
              <a:rPr lang="en-US" sz="1800" b="1" kern="0" dirty="0" smtClean="0">
                <a:solidFill>
                  <a:srgbClr val="A50021"/>
                </a:solidFill>
                <a:latin typeface="+mn-lt"/>
              </a:rPr>
              <a:t>Tues AM &amp; PM, Wed AM</a:t>
            </a:r>
          </a:p>
          <a:p>
            <a:pPr marL="568325" lvl="1" indent="-222250" eaLnBrk="0" hangingPunct="0">
              <a:spcAft>
                <a:spcPct val="10000"/>
              </a:spcAft>
              <a:buSzPct val="125000"/>
              <a:buFontTx/>
              <a:buChar char="•"/>
              <a:defRPr/>
            </a:pPr>
            <a:r>
              <a:rPr lang="en-GB" sz="1600" b="1" kern="0" dirty="0" smtClean="0">
                <a:latin typeface="+mn-lt"/>
              </a:rPr>
              <a:t>Document status review (BP, LTP, SSI Arch)</a:t>
            </a:r>
          </a:p>
          <a:p>
            <a:pPr marL="568325" lvl="1" indent="-222250" eaLnBrk="0" hangingPunct="0">
              <a:spcAft>
                <a:spcPct val="10000"/>
              </a:spcAft>
              <a:buSzPct val="125000"/>
              <a:buFontTx/>
              <a:buChar char="•"/>
              <a:defRPr/>
            </a:pPr>
            <a:r>
              <a:rPr lang="en-GB" sz="1600" b="1" kern="0" dirty="0" smtClean="0">
                <a:latin typeface="+mn-lt"/>
              </a:rPr>
              <a:t>NASA DTN Project Status</a:t>
            </a:r>
          </a:p>
          <a:p>
            <a:pPr marL="568325" lvl="1" indent="-222250" eaLnBrk="0" hangingPunct="0">
              <a:spcAft>
                <a:spcPct val="10000"/>
              </a:spcAft>
              <a:buSzPct val="125000"/>
              <a:buFontTx/>
              <a:buChar char="•"/>
              <a:defRPr/>
            </a:pPr>
            <a:r>
              <a:rPr lang="en-US" sz="1600" b="1" kern="0" dirty="0" smtClean="0">
                <a:latin typeface="+mn-lt"/>
              </a:rPr>
              <a:t>Interoperability Test Plans and Execution</a:t>
            </a:r>
          </a:p>
          <a:p>
            <a:pPr marL="568325" lvl="1" indent="-222250" eaLnBrk="0" hangingPunct="0">
              <a:spcAft>
                <a:spcPct val="10000"/>
              </a:spcAft>
              <a:buSzPct val="125000"/>
              <a:buFontTx/>
              <a:buChar char="•"/>
              <a:defRPr/>
            </a:pPr>
            <a:r>
              <a:rPr lang="en-US" sz="1600" b="1" kern="0" dirty="0" smtClean="0">
                <a:latin typeface="+mn-lt"/>
              </a:rPr>
              <a:t>Future documents (e.g. routing, network management, security)</a:t>
            </a:r>
          </a:p>
          <a:p>
            <a:pPr marL="568325" lvl="1" indent="-222250" eaLnBrk="0" hangingPunct="0">
              <a:spcAft>
                <a:spcPct val="10000"/>
              </a:spcAft>
              <a:buSzPct val="125000"/>
              <a:buFontTx/>
              <a:buChar char="•"/>
              <a:defRPr/>
            </a:pPr>
            <a:r>
              <a:rPr lang="en-US" sz="1600" b="1" kern="0" dirty="0">
                <a:latin typeface="+mn-lt"/>
              </a:rPr>
              <a:t>Joint meeting with </a:t>
            </a:r>
            <a:r>
              <a:rPr lang="en-US" sz="1600" b="1" kern="0" dirty="0" smtClean="0">
                <a:latin typeface="+mn-lt"/>
              </a:rPr>
              <a:t>SIS-MIA on </a:t>
            </a:r>
            <a:r>
              <a:rPr lang="en-US" sz="1600" b="1" kern="0" dirty="0">
                <a:latin typeface="+mn-lt"/>
              </a:rPr>
              <a:t>streaming service over </a:t>
            </a:r>
            <a:r>
              <a:rPr lang="en-US" sz="1600" b="1" kern="0" dirty="0" smtClean="0">
                <a:latin typeface="+mn-lt"/>
              </a:rPr>
              <a:t>DTN</a:t>
            </a:r>
          </a:p>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DTN Interoperability Testing, Wed PM</a:t>
            </a:r>
          </a:p>
          <a:p>
            <a:pPr marL="568325" lvl="1" indent="-222250" eaLnBrk="0" hangingPunct="0">
              <a:spcAft>
                <a:spcPct val="10000"/>
              </a:spcAft>
              <a:buSzPct val="125000"/>
              <a:buFontTx/>
              <a:buChar char="•"/>
              <a:defRPr/>
            </a:pPr>
            <a:r>
              <a:rPr lang="en-GB" sz="1600" b="1" kern="0" dirty="0" smtClean="0">
                <a:latin typeface="+mn-lt"/>
              </a:rPr>
              <a:t>Review on-going </a:t>
            </a:r>
            <a:r>
              <a:rPr lang="en-GB" sz="1600" b="1" kern="0" dirty="0">
                <a:latin typeface="+mn-lt"/>
              </a:rPr>
              <a:t>experimentation and </a:t>
            </a:r>
            <a:r>
              <a:rPr lang="en-GB" sz="1600" b="1" kern="0" dirty="0" smtClean="0">
                <a:latin typeface="+mn-lt"/>
              </a:rPr>
              <a:t>operations</a:t>
            </a:r>
          </a:p>
          <a:p>
            <a:pPr marL="568325" lvl="1" indent="-222250" eaLnBrk="0" hangingPunct="0">
              <a:spcAft>
                <a:spcPct val="10000"/>
              </a:spcAft>
              <a:buSzPct val="125000"/>
              <a:buFontTx/>
              <a:buChar char="•"/>
              <a:defRPr/>
            </a:pPr>
            <a:r>
              <a:rPr lang="en-GB" sz="1600" b="1" kern="0" dirty="0" smtClean="0">
                <a:latin typeface="+mn-lt"/>
              </a:rPr>
              <a:t>Status of NASA HOSC DTN gateway</a:t>
            </a:r>
            <a:endParaRPr lang="en-US" sz="1600" b="1" kern="0" dirty="0">
              <a:latin typeface="+mn-lt"/>
            </a:endParaRPr>
          </a:p>
          <a:p>
            <a:pPr marL="568325" lvl="1" indent="-222250" eaLnBrk="0" hangingPunct="0">
              <a:spcAft>
                <a:spcPct val="10000"/>
              </a:spcAft>
              <a:buSzPct val="125000"/>
              <a:buFontTx/>
              <a:buChar char="•"/>
              <a:defRPr/>
            </a:pPr>
            <a:r>
              <a:rPr lang="en-GB" sz="1600" b="1" kern="0" dirty="0" smtClean="0">
                <a:latin typeface="+mn-lt"/>
              </a:rPr>
              <a:t>Discuss </a:t>
            </a:r>
            <a:r>
              <a:rPr lang="en-GB" sz="1600" b="1" kern="0" dirty="0">
                <a:latin typeface="+mn-lt"/>
              </a:rPr>
              <a:t>interoperability and/or testing opportunities on ISS</a:t>
            </a:r>
            <a:endParaRPr lang="en-US" sz="1600" b="1" kern="0" dirty="0">
              <a:latin typeface="+mn-lt"/>
            </a:endParaRPr>
          </a:p>
          <a:p>
            <a:pPr marL="568325" lvl="1" indent="-222250" eaLnBrk="0" hangingPunct="0">
              <a:spcAft>
                <a:spcPct val="10000"/>
              </a:spcAft>
              <a:buSzPct val="125000"/>
              <a:buFontTx/>
              <a:buChar char="•"/>
              <a:defRPr/>
            </a:pPr>
            <a:r>
              <a:rPr lang="en-US" sz="1600" b="1" kern="0" dirty="0" smtClean="0">
                <a:latin typeface="+mn-lt"/>
              </a:rPr>
              <a:t>Interactions  / experiments with ESA METERON and DLR</a:t>
            </a:r>
            <a:endParaRPr lang="en-US" sz="1600" b="1" kern="0" dirty="0">
              <a:latin typeface="+mn-lt"/>
            </a:endParaRPr>
          </a:p>
          <a:p>
            <a:pPr marL="230188" indent="-230188" eaLnBrk="0" hangingPunct="0">
              <a:spcAft>
                <a:spcPct val="10000"/>
              </a:spcAft>
              <a:buSzPct val="125000"/>
              <a:buFontTx/>
              <a:buChar char="•"/>
              <a:defRPr/>
            </a:pPr>
            <a:endParaRPr lang="en-US" sz="1800" b="1" kern="0" dirty="0" smtClean="0">
              <a:solidFill>
                <a:srgbClr val="A50021"/>
              </a:solidFill>
              <a:latin typeface="+mn-lt"/>
            </a:endParaRPr>
          </a:p>
          <a:p>
            <a:pPr marL="230188" indent="-230188" eaLnBrk="0" hangingPunct="0">
              <a:spcAft>
                <a:spcPct val="10000"/>
              </a:spcAft>
              <a:buSzPct val="125000"/>
              <a:buFontTx/>
              <a:buChar char="•"/>
              <a:defRPr/>
            </a:pPr>
            <a:r>
              <a:rPr lang="en-US" sz="1800" b="1" kern="0" dirty="0" smtClean="0">
                <a:solidFill>
                  <a:srgbClr val="A50021"/>
                </a:solidFill>
                <a:latin typeface="+mn-lt"/>
              </a:rPr>
              <a:t>SIS </a:t>
            </a:r>
            <a:r>
              <a:rPr lang="en-US" sz="1800" b="1" kern="0" dirty="0">
                <a:solidFill>
                  <a:srgbClr val="A50021"/>
                </a:solidFill>
                <a:latin typeface="+mn-lt"/>
              </a:rPr>
              <a:t>Plenary – </a:t>
            </a:r>
            <a:r>
              <a:rPr lang="en-US" sz="1800" b="1" kern="0" dirty="0" smtClean="0">
                <a:solidFill>
                  <a:srgbClr val="A50021"/>
                </a:solidFill>
                <a:latin typeface="+mn-lt"/>
              </a:rPr>
              <a:t>Thurs PM</a:t>
            </a:r>
            <a:endParaRPr lang="en-US" sz="1800" b="1" kern="0" dirty="0">
              <a:solidFill>
                <a:srgbClr val="A50021"/>
              </a:solidFill>
              <a:latin typeface="+mn-lt"/>
            </a:endParaRPr>
          </a:p>
          <a:p>
            <a:pPr marL="568325" lvl="1" indent="-222250" eaLnBrk="0" hangingPunct="0">
              <a:spcAft>
                <a:spcPct val="10000"/>
              </a:spcAft>
              <a:buSzPct val="125000"/>
              <a:buFontTx/>
              <a:buChar char="•"/>
              <a:defRPr/>
            </a:pPr>
            <a:r>
              <a:rPr lang="en-GB" sz="1600" b="1" kern="0" dirty="0">
                <a:latin typeface="+mn-lt"/>
              </a:rPr>
              <a:t>Review WG progress</a:t>
            </a:r>
            <a:endParaRPr lang="en-US" sz="1600" b="1" kern="0" dirty="0">
              <a:latin typeface="+mn-lt"/>
            </a:endParaRPr>
          </a:p>
          <a:p>
            <a:pPr marL="568325" lvl="1" indent="-222250" eaLnBrk="0" hangingPunct="0">
              <a:spcAft>
                <a:spcPct val="10000"/>
              </a:spcAft>
              <a:buSzPct val="125000"/>
              <a:buFontTx/>
              <a:buChar char="•"/>
              <a:defRPr/>
            </a:pPr>
            <a:r>
              <a:rPr lang="en-GB" sz="1600" b="1" kern="0" dirty="0">
                <a:latin typeface="+mn-lt"/>
              </a:rPr>
              <a:t>Identify issues/topics for CESG/CMC </a:t>
            </a:r>
            <a:r>
              <a:rPr lang="en-GB" sz="1600" b="1" kern="0" dirty="0" smtClean="0">
                <a:latin typeface="+mn-lt"/>
              </a:rPr>
              <a:t>action</a:t>
            </a:r>
          </a:p>
          <a:p>
            <a:pPr marL="230188" lvl="0" indent="-230188" eaLnBrk="0" hangingPunct="0">
              <a:spcAft>
                <a:spcPct val="10000"/>
              </a:spcAft>
              <a:buSzPct val="125000"/>
              <a:buFontTx/>
              <a:buChar char="•"/>
              <a:defRPr/>
            </a:pPr>
            <a:endParaRPr lang="en-US" sz="1800" b="1" kern="0" dirty="0" smtClean="0">
              <a:solidFill>
                <a:srgbClr val="A50021"/>
              </a:solidFill>
              <a:latin typeface="Calibri"/>
            </a:endParaRPr>
          </a:p>
          <a:p>
            <a:pPr marL="230188" lvl="0" indent="-230188" eaLnBrk="0" hangingPunct="0">
              <a:spcAft>
                <a:spcPct val="10000"/>
              </a:spcAft>
              <a:buSzPct val="125000"/>
              <a:buFontTx/>
              <a:buChar char="•"/>
              <a:defRPr/>
            </a:pPr>
            <a:r>
              <a:rPr lang="en-US" sz="1800" b="1" kern="0" dirty="0" smtClean="0">
                <a:solidFill>
                  <a:srgbClr val="A50021"/>
                </a:solidFill>
                <a:latin typeface="Calibri"/>
              </a:rPr>
              <a:t>CFDP-over-Encapsulation </a:t>
            </a:r>
            <a:r>
              <a:rPr lang="en-US" sz="1800" b="1" kern="0" dirty="0">
                <a:solidFill>
                  <a:srgbClr val="A50021"/>
                </a:solidFill>
                <a:latin typeface="Calibri"/>
              </a:rPr>
              <a:t>– no formal meetings</a:t>
            </a:r>
          </a:p>
          <a:p>
            <a:pPr marL="568325" lvl="1" indent="-222250" eaLnBrk="0" hangingPunct="0">
              <a:spcAft>
                <a:spcPct val="10000"/>
              </a:spcAft>
              <a:buSzPct val="125000"/>
              <a:buFontTx/>
              <a:buChar char="•"/>
              <a:defRPr/>
            </a:pPr>
            <a:r>
              <a:rPr lang="en-US" sz="1600" b="1" kern="0" dirty="0" smtClean="0">
                <a:solidFill>
                  <a:srgbClr val="000000"/>
                </a:solidFill>
                <a:latin typeface="Calibri"/>
              </a:rPr>
              <a:t>Conditions from CESG poll were addressed; book is out for CMC Poll.</a:t>
            </a:r>
            <a:endParaRPr lang="en-US" sz="1600" b="1" kern="0" dirty="0">
              <a:solidFill>
                <a:srgbClr val="000000"/>
              </a:solidFill>
              <a:latin typeface="Calibri"/>
            </a:endParaRPr>
          </a:p>
          <a:p>
            <a:pPr marL="568325" lvl="1" indent="-222250" eaLnBrk="0" hangingPunct="0">
              <a:spcAft>
                <a:spcPct val="10000"/>
              </a:spcAft>
              <a:buSzPct val="125000"/>
              <a:buFontTx/>
              <a:buChar char="•"/>
              <a:defRPr/>
            </a:pPr>
            <a:endParaRPr lang="en-US" sz="1600" b="1" kern="0" dirty="0" smtClean="0">
              <a:latin typeface="+mn-lt"/>
            </a:endParaRPr>
          </a:p>
          <a:p>
            <a:pPr marL="111125" indent="-222250" eaLnBrk="0" hangingPunct="0">
              <a:spcAft>
                <a:spcPct val="10000"/>
              </a:spcAft>
              <a:buSzPct val="125000"/>
              <a:buFontTx/>
              <a:buChar char="•"/>
              <a:defRPr/>
            </a:pPr>
            <a:endParaRPr lang="en-US" sz="1600" b="1" kern="0" dirty="0" smtClean="0">
              <a:latin typeface="+mn-lt"/>
            </a:endParaRPr>
          </a:p>
          <a:p>
            <a:pPr marL="111125" indent="-222250" eaLnBrk="0" hangingPunct="0">
              <a:spcAft>
                <a:spcPct val="10000"/>
              </a:spcAft>
              <a:buSzPct val="125000"/>
              <a:buFontTx/>
              <a:buChar char="•"/>
              <a:defRPr/>
            </a:pPr>
            <a:endParaRPr lang="en-US" sz="1600" b="1" kern="0" dirty="0">
              <a:latin typeface="+mn-lt"/>
            </a:endParaRPr>
          </a:p>
        </p:txBody>
      </p:sp>
      <p:sp>
        <p:nvSpPr>
          <p:cNvPr id="4" name="TextBox 3"/>
          <p:cNvSpPr txBox="1"/>
          <p:nvPr/>
        </p:nvSpPr>
        <p:spPr>
          <a:xfrm rot="1967526">
            <a:off x="5257621" y="2159229"/>
            <a:ext cx="2079415" cy="461665"/>
          </a:xfrm>
          <a:prstGeom prst="rect">
            <a:avLst/>
          </a:prstGeom>
          <a:solidFill>
            <a:srgbClr val="FFFF00"/>
          </a:solidFill>
        </p:spPr>
        <p:txBody>
          <a:bodyPr wrap="none" rtlCol="0">
            <a:spAutoFit/>
          </a:bodyPr>
          <a:lstStyle/>
          <a:p>
            <a:r>
              <a:rPr lang="en-GB" dirty="0" smtClean="0">
                <a:solidFill>
                  <a:srgbClr val="FF0000"/>
                </a:solidFill>
              </a:rPr>
              <a:t>Keith to update</a:t>
            </a:r>
            <a:endParaRPr lang="en-GB" dirty="0">
              <a:solidFill>
                <a:srgbClr val="FF0000"/>
              </a:solidFill>
            </a:endParaRPr>
          </a:p>
        </p:txBody>
      </p:sp>
    </p:spTree>
    <p:extLst>
      <p:ext uri="{BB962C8B-B14F-4D97-AF65-F5344CB8AC3E}">
        <p14:creationId xmlns:p14="http://schemas.microsoft.com/office/powerpoint/2010/main" val="1197413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Rectangle 6"/>
          <p:cNvSpPr>
            <a:spLocks noChangeArrowheads="1"/>
          </p:cNvSpPr>
          <p:nvPr/>
        </p:nvSpPr>
        <p:spPr bwMode="auto">
          <a:xfrm>
            <a:off x="762000" y="3733800"/>
            <a:ext cx="1676400" cy="304800"/>
          </a:xfrm>
          <a:prstGeom prst="rect">
            <a:avLst/>
          </a:prstGeom>
          <a:solidFill>
            <a:srgbClr val="FFFFCC"/>
          </a:solidFill>
          <a:ln w="12700" algn="ctr">
            <a:noFill/>
            <a:round/>
            <a:headEnd type="none" w="sm" len="sm"/>
            <a:tailEnd type="none" w="sm" len="sm"/>
          </a:ln>
        </p:spPr>
        <p:txBody>
          <a:bodyPr/>
          <a:lstStyle/>
          <a:p>
            <a:pPr eaLnBrk="0" hangingPunct="0"/>
            <a:endParaRPr lang="en-GB"/>
          </a:p>
        </p:txBody>
      </p:sp>
      <p:sp>
        <p:nvSpPr>
          <p:cNvPr id="795650" name="Rectangle 5"/>
          <p:cNvSpPr>
            <a:spLocks noChangeArrowheads="1"/>
          </p:cNvSpPr>
          <p:nvPr/>
        </p:nvSpPr>
        <p:spPr bwMode="auto">
          <a:xfrm>
            <a:off x="838200" y="3124200"/>
            <a:ext cx="3352800" cy="228600"/>
          </a:xfrm>
          <a:prstGeom prst="rect">
            <a:avLst/>
          </a:prstGeom>
          <a:solidFill>
            <a:srgbClr val="FFFFCC"/>
          </a:solidFill>
          <a:ln w="12700" algn="ctr">
            <a:noFill/>
            <a:round/>
            <a:headEnd type="none" w="sm" len="sm"/>
            <a:tailEnd type="none" w="sm" len="sm"/>
          </a:ln>
        </p:spPr>
        <p:txBody>
          <a:bodyPr/>
          <a:lstStyle/>
          <a:p>
            <a:pPr eaLnBrk="0" hangingPunct="0"/>
            <a:endParaRPr lang="en-GB"/>
          </a:p>
        </p:txBody>
      </p:sp>
      <p:sp>
        <p:nvSpPr>
          <p:cNvPr id="795651" name="Rectangle 4"/>
          <p:cNvSpPr>
            <a:spLocks noChangeArrowheads="1"/>
          </p:cNvSpPr>
          <p:nvPr/>
        </p:nvSpPr>
        <p:spPr bwMode="auto">
          <a:xfrm>
            <a:off x="762000" y="2819400"/>
            <a:ext cx="3962400" cy="228600"/>
          </a:xfrm>
          <a:prstGeom prst="rect">
            <a:avLst/>
          </a:prstGeom>
          <a:solidFill>
            <a:srgbClr val="FFFFCC"/>
          </a:solidFill>
          <a:ln w="12700" algn="ctr">
            <a:noFill/>
            <a:round/>
            <a:headEnd type="none" w="sm" len="sm"/>
            <a:tailEnd type="none" w="sm" len="sm"/>
          </a:ln>
        </p:spPr>
        <p:txBody>
          <a:bodyPr/>
          <a:lstStyle/>
          <a:p>
            <a:pPr eaLnBrk="0" hangingPunct="0"/>
            <a:endParaRPr lang="en-GB"/>
          </a:p>
        </p:txBody>
      </p:sp>
      <p:sp>
        <p:nvSpPr>
          <p:cNvPr id="795652" name="Rectangle 3"/>
          <p:cNvSpPr>
            <a:spLocks noChangeArrowheads="1"/>
          </p:cNvSpPr>
          <p:nvPr/>
        </p:nvSpPr>
        <p:spPr bwMode="auto">
          <a:xfrm>
            <a:off x="762000" y="1828800"/>
            <a:ext cx="4724400" cy="381000"/>
          </a:xfrm>
          <a:prstGeom prst="rect">
            <a:avLst/>
          </a:prstGeom>
          <a:solidFill>
            <a:srgbClr val="FFFFCC"/>
          </a:solidFill>
          <a:ln w="12700" algn="ctr">
            <a:noFill/>
            <a:round/>
            <a:headEnd type="none" w="sm" len="sm"/>
            <a:tailEnd type="none" w="sm" len="sm"/>
          </a:ln>
        </p:spPr>
        <p:txBody>
          <a:bodyPr/>
          <a:lstStyle/>
          <a:p>
            <a:pPr eaLnBrk="0" hangingPunct="0"/>
            <a:endParaRPr lang="en-GB"/>
          </a:p>
        </p:txBody>
      </p:sp>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a:solidFill>
                  <a:srgbClr val="000099"/>
                </a:solidFill>
                <a:effectLst>
                  <a:outerShdw blurRad="38100" dist="38100" dir="2700000" algn="tl">
                    <a:srgbClr val="000000">
                      <a:alpha val="43137"/>
                    </a:srgbClr>
                  </a:outerShdw>
                </a:effectLst>
              </a:rPr>
              <a:t>Administrative Overview </a:t>
            </a:r>
            <a:r>
              <a:rPr lang="en-US" sz="2400" dirty="0" smtClean="0">
                <a:solidFill>
                  <a:srgbClr val="000099"/>
                </a:solidFill>
                <a:effectLst>
                  <a:outerShdw blurRad="38100" dist="38100" dir="2700000" algn="tl">
                    <a:srgbClr val="000000">
                      <a:alpha val="43137"/>
                    </a:srgbClr>
                  </a:outerShdw>
                </a:effectLst>
              </a:rPr>
              <a:t> </a:t>
            </a:r>
            <a:endParaRPr lang="de-DE" sz="2400" dirty="0">
              <a:solidFill>
                <a:srgbClr val="000099"/>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bwMode="auto">
          <a:xfrm>
            <a:off x="228600" y="914400"/>
            <a:ext cx="8763000" cy="5638800"/>
          </a:xfrm>
          <a:prstGeom prst="rect">
            <a:avLst/>
          </a:prstGeom>
          <a:solidFill>
            <a:schemeClr val="bg1"/>
          </a:solid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542925" indent="-542925">
              <a:lnSpc>
                <a:spcPct val="100000"/>
              </a:lnSpc>
              <a:spcBef>
                <a:spcPts val="600"/>
              </a:spcBef>
              <a:spcAft>
                <a:spcPct val="0"/>
              </a:spcAft>
              <a:defRPr/>
            </a:pPr>
            <a:r>
              <a:rPr lang="en-US" sz="2000" dirty="0" smtClean="0"/>
              <a:t>Registration will be outside the </a:t>
            </a:r>
            <a:r>
              <a:rPr lang="en-US" sz="2000" dirty="0" err="1" smtClean="0"/>
              <a:t>Asamblea</a:t>
            </a:r>
            <a:r>
              <a:rPr lang="en-US" sz="2000" dirty="0" smtClean="0"/>
              <a:t> Room.</a:t>
            </a:r>
          </a:p>
          <a:p>
            <a:pPr marL="542925" indent="-542925">
              <a:lnSpc>
                <a:spcPct val="100000"/>
              </a:lnSpc>
              <a:spcBef>
                <a:spcPts val="600"/>
              </a:spcBef>
              <a:spcAft>
                <a:spcPct val="0"/>
              </a:spcAft>
              <a:defRPr/>
            </a:pPr>
            <a:r>
              <a:rPr lang="en-US" sz="2000" dirty="0" smtClean="0"/>
              <a:t>Meeting and break schedules:</a:t>
            </a:r>
          </a:p>
          <a:p>
            <a:pPr lvl="2"/>
            <a:r>
              <a:rPr lang="en-US" sz="2000" dirty="0" smtClean="0"/>
              <a:t>Start time          	08:45</a:t>
            </a:r>
          </a:p>
          <a:p>
            <a:pPr lvl="2"/>
            <a:r>
              <a:rPr lang="en-US" sz="2000" dirty="0" smtClean="0"/>
              <a:t>Coffee break   	10:30-10:45</a:t>
            </a:r>
          </a:p>
          <a:p>
            <a:pPr lvl="2"/>
            <a:r>
              <a:rPr lang="en-US" sz="2000" dirty="0" smtClean="0"/>
              <a:t>Lunch Break    	12:30-13:30</a:t>
            </a:r>
          </a:p>
          <a:p>
            <a:pPr lvl="2"/>
            <a:r>
              <a:rPr lang="en-US" sz="2000" dirty="0" smtClean="0"/>
              <a:t>Coffee Break   	15:30-15:45</a:t>
            </a:r>
          </a:p>
          <a:p>
            <a:pPr lvl="2"/>
            <a:r>
              <a:rPr lang="en-US" sz="2000" dirty="0" smtClean="0"/>
              <a:t>End time	17:30</a:t>
            </a:r>
          </a:p>
          <a:p>
            <a:pPr marL="542925" indent="-542925">
              <a:lnSpc>
                <a:spcPct val="100000"/>
              </a:lnSpc>
              <a:spcBef>
                <a:spcPts val="600"/>
              </a:spcBef>
              <a:spcAft>
                <a:spcPct val="0"/>
              </a:spcAft>
              <a:defRPr/>
            </a:pPr>
            <a:r>
              <a:rPr lang="en-US" sz="2000" dirty="0" smtClean="0"/>
              <a:t>Coffee breaks will be at a central location near the Erasmus rooms.</a:t>
            </a:r>
          </a:p>
          <a:p>
            <a:pPr marL="542925" indent="-542925">
              <a:lnSpc>
                <a:spcPct val="100000"/>
              </a:lnSpc>
              <a:spcBef>
                <a:spcPts val="600"/>
              </a:spcBef>
              <a:spcAft>
                <a:spcPct val="0"/>
              </a:spcAft>
              <a:defRPr/>
            </a:pPr>
            <a:r>
              <a:rPr lang="fr-FR" sz="2000" dirty="0" smtClean="0"/>
              <a:t>No host lunch </a:t>
            </a:r>
            <a:r>
              <a:rPr lang="fr-FR" sz="2000" dirty="0" err="1" smtClean="0"/>
              <a:t>available</a:t>
            </a:r>
            <a:r>
              <a:rPr lang="fr-FR" sz="2000" dirty="0" smtClean="0"/>
              <a:t> in the restaurant</a:t>
            </a:r>
            <a:r>
              <a:rPr lang="en-US" sz="2000" dirty="0" smtClean="0"/>
              <a:t>.</a:t>
            </a:r>
          </a:p>
          <a:p>
            <a:pPr marL="881062" lvl="1" indent="-542925">
              <a:lnSpc>
                <a:spcPct val="100000"/>
              </a:lnSpc>
              <a:spcBef>
                <a:spcPts val="600"/>
              </a:spcBef>
              <a:spcAft>
                <a:spcPct val="0"/>
              </a:spcAft>
              <a:defRPr/>
            </a:pPr>
            <a:r>
              <a:rPr lang="en-US" sz="1700" dirty="0" smtClean="0"/>
              <a:t>If you purchased a lunch voucher in advanced, please present it to the cashier. Vouchers can be paid directly at the hotel reception or charged to your room.</a:t>
            </a:r>
          </a:p>
          <a:p>
            <a:pPr marL="542925" indent="-542925">
              <a:lnSpc>
                <a:spcPct val="100000"/>
              </a:lnSpc>
              <a:spcBef>
                <a:spcPts val="600"/>
              </a:spcBef>
              <a:spcAft>
                <a:spcPct val="0"/>
              </a:spcAft>
              <a:defRPr/>
            </a:pPr>
            <a:r>
              <a:rPr lang="en-US" sz="2000" dirty="0" smtClean="0"/>
              <a:t>Please let the Secretariat staff know as soon as possible if you will not be using your meeting room at your scheduled time.</a:t>
            </a:r>
          </a:p>
          <a:p>
            <a:pPr marL="542925" indent="-542925">
              <a:lnSpc>
                <a:spcPct val="100000"/>
              </a:lnSpc>
              <a:spcBef>
                <a:spcPts val="600"/>
              </a:spcBef>
              <a:spcAft>
                <a:spcPct val="0"/>
              </a:spcAft>
              <a:defRPr/>
            </a:pPr>
            <a:r>
              <a:rPr lang="en-US" sz="2000" dirty="0" smtClean="0"/>
              <a:t>Basic/free wireless internet is available in the meeting rooms and throughout the hotel (network: Swisscom; obtain vouchers at front desk). High speed internet is also available by purchasing a €9.90 voucher (24 hour period) also at the front desk.</a:t>
            </a:r>
            <a:r>
              <a:rPr lang="en-US" sz="1900" dirty="0" smtClean="0"/>
              <a:t> </a:t>
            </a:r>
          </a:p>
        </p:txBody>
      </p:sp>
      <p:sp>
        <p:nvSpPr>
          <p:cNvPr id="2" name="TextBox 1"/>
          <p:cNvSpPr txBox="1"/>
          <p:nvPr/>
        </p:nvSpPr>
        <p:spPr>
          <a:xfrm rot="1967526">
            <a:off x="5300100" y="2159229"/>
            <a:ext cx="1994457" cy="461665"/>
          </a:xfrm>
          <a:prstGeom prst="rect">
            <a:avLst/>
          </a:prstGeom>
          <a:solidFill>
            <a:srgbClr val="FFFF00"/>
          </a:solidFill>
        </p:spPr>
        <p:txBody>
          <a:bodyPr wrap="none" rtlCol="0">
            <a:spAutoFit/>
          </a:bodyPr>
          <a:lstStyle/>
          <a:p>
            <a:r>
              <a:rPr lang="en-GB" dirty="0" smtClean="0">
                <a:solidFill>
                  <a:srgbClr val="FF0000"/>
                </a:solidFill>
              </a:rPr>
              <a:t>Nick to update</a:t>
            </a:r>
            <a:endParaRPr lang="en-GB" dirty="0">
              <a:solidFill>
                <a:srgbClr val="FF0000"/>
              </a:solidFill>
            </a:endParaRPr>
          </a:p>
        </p:txBody>
      </p:sp>
    </p:spTree>
    <p:extLst>
      <p:ext uri="{BB962C8B-B14F-4D97-AF65-F5344CB8AC3E}">
        <p14:creationId xmlns:p14="http://schemas.microsoft.com/office/powerpoint/2010/main" val="38311406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bwMode="auto">
          <a:xfrm>
            <a:off x="457200" y="274638"/>
            <a:ext cx="8229600" cy="487362"/>
          </a:xfrm>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99"/>
                </a:solidFill>
                <a:effectLst>
                  <a:outerShdw blurRad="38100" dist="38100" dir="2700000" algn="tl">
                    <a:srgbClr val="C0C0C0"/>
                  </a:outerShdw>
                </a:effectLst>
              </a:rPr>
              <a:t>SOIS Meeting Objectives</a:t>
            </a:r>
          </a:p>
        </p:txBody>
      </p:sp>
      <p:sp>
        <p:nvSpPr>
          <p:cNvPr id="5" name="Rectangle 3"/>
          <p:cNvSpPr>
            <a:spLocks noChangeArrowheads="1"/>
          </p:cNvSpPr>
          <p:nvPr/>
        </p:nvSpPr>
        <p:spPr bwMode="auto">
          <a:xfrm>
            <a:off x="381000" y="990600"/>
            <a:ext cx="8610600" cy="5486400"/>
          </a:xfrm>
          <a:prstGeom prst="rect">
            <a:avLst/>
          </a:prstGeom>
          <a:noFill/>
          <a:ln w="9525">
            <a:noFill/>
            <a:miter lim="800000"/>
            <a:headEnd/>
            <a:tailEnd/>
          </a:ln>
        </p:spPr>
        <p:txBody>
          <a:bodyPr lIns="81204" tIns="39889" rIns="81204" bIns="39889"/>
          <a:lstStyle/>
          <a:p>
            <a:pPr marL="230188" indent="-230188" eaLnBrk="0" hangingPunct="0">
              <a:buSzPct val="125000"/>
              <a:buFontTx/>
              <a:buChar char="•"/>
            </a:pPr>
            <a:r>
              <a:rPr lang="en-US" sz="2000" b="1" dirty="0">
                <a:solidFill>
                  <a:srgbClr val="A50021"/>
                </a:solidFill>
                <a:latin typeface="Calibri" pitchFamily="34" charset="0"/>
              </a:rPr>
              <a:t>Application </a:t>
            </a:r>
            <a:r>
              <a:rPr lang="en-US" sz="2000" b="1" dirty="0" smtClean="0">
                <a:solidFill>
                  <a:srgbClr val="A50021"/>
                </a:solidFill>
                <a:latin typeface="Calibri" pitchFamily="34" charset="0"/>
              </a:rPr>
              <a:t>Support Services </a:t>
            </a:r>
            <a:r>
              <a:rPr lang="en-US" sz="2000" b="1" dirty="0">
                <a:solidFill>
                  <a:srgbClr val="A50021"/>
                </a:solidFill>
                <a:latin typeface="Calibri" pitchFamily="34" charset="0"/>
              </a:rPr>
              <a:t>WG</a:t>
            </a:r>
            <a:endParaRPr lang="en-US" sz="1400" b="1" dirty="0">
              <a:latin typeface="Calibri" pitchFamily="34" charset="0"/>
            </a:endParaRPr>
          </a:p>
          <a:p>
            <a:pPr marL="568325" lvl="1" indent="-222250" eaLnBrk="0" hangingPunct="0">
              <a:buSzPct val="125000"/>
              <a:buFontTx/>
              <a:buChar char="•"/>
            </a:pPr>
            <a:r>
              <a:rPr lang="en-US" sz="1600" b="1" dirty="0" smtClean="0">
                <a:latin typeface="Calibri" pitchFamily="34" charset="0"/>
              </a:rPr>
              <a:t>Merge NASA/ESA  XML schema to common CCSDS baseline		Discussion</a:t>
            </a:r>
            <a:endParaRPr lang="en-US" sz="1600" b="1" dirty="0">
              <a:latin typeface="Calibri" pitchFamily="34" charset="0"/>
            </a:endParaRPr>
          </a:p>
          <a:p>
            <a:pPr marL="568325" lvl="1" indent="-222250" eaLnBrk="0" hangingPunct="0">
              <a:buSzPct val="125000"/>
              <a:buFontTx/>
              <a:buChar char="•"/>
            </a:pPr>
            <a:r>
              <a:rPr lang="en-US" sz="1600" b="1" dirty="0" smtClean="0">
                <a:latin typeface="Calibri" pitchFamily="34" charset="0"/>
              </a:rPr>
              <a:t>Review example devices to ensure schema coverage			Discussion </a:t>
            </a:r>
          </a:p>
          <a:p>
            <a:pPr marL="568325" lvl="1" indent="-222250" eaLnBrk="0" hangingPunct="0">
              <a:buSzPct val="125000"/>
              <a:buFontTx/>
              <a:buChar char="•"/>
            </a:pPr>
            <a:r>
              <a:rPr lang="en-US" sz="1600" b="1" dirty="0" smtClean="0">
                <a:latin typeface="Calibri" pitchFamily="34" charset="0"/>
              </a:rPr>
              <a:t>Determine updates required to prototype tool chains			Discussion</a:t>
            </a:r>
            <a:endParaRPr lang="en-US" sz="1600" b="1" dirty="0">
              <a:latin typeface="Calibri" pitchFamily="34" charset="0"/>
            </a:endParaRPr>
          </a:p>
          <a:p>
            <a:pPr marL="568325" lvl="1" indent="-222250" eaLnBrk="0" hangingPunct="0">
              <a:buSzPct val="125000"/>
              <a:buFontTx/>
              <a:buChar char="•"/>
            </a:pPr>
            <a:r>
              <a:rPr lang="en-US" sz="1600" b="1" dirty="0" smtClean="0">
                <a:latin typeface="Calibri" pitchFamily="34" charset="0"/>
              </a:rPr>
              <a:t>Review draft dictionary of terms					Discussion</a:t>
            </a:r>
            <a:endParaRPr lang="en-US" sz="1600" b="1" dirty="0">
              <a:latin typeface="Calibri" pitchFamily="34" charset="0"/>
            </a:endParaRPr>
          </a:p>
          <a:p>
            <a:pPr marL="568325" lvl="1" indent="-222250" eaLnBrk="0" hangingPunct="0">
              <a:buSzPct val="125000"/>
              <a:buFontTx/>
              <a:buChar char="•"/>
            </a:pPr>
            <a:r>
              <a:rPr lang="en-US" sz="1600" b="1" dirty="0" smtClean="0">
                <a:latin typeface="Calibri" pitchFamily="34" charset="0"/>
              </a:rPr>
              <a:t>Update work plan accordingly					Discussion</a:t>
            </a:r>
            <a:endParaRPr lang="en-US" sz="1600" b="1" dirty="0">
              <a:latin typeface="Calibri" pitchFamily="34" charset="0"/>
            </a:endParaRPr>
          </a:p>
          <a:p>
            <a:r>
              <a:rPr lang="en-GB" sz="1600" dirty="0"/>
              <a:t>	</a:t>
            </a:r>
            <a:endParaRPr lang="en-US" sz="1600" b="1" dirty="0">
              <a:solidFill>
                <a:srgbClr val="A50021"/>
              </a:solidFill>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Wireless WG</a:t>
            </a:r>
          </a:p>
          <a:p>
            <a:pPr marL="568325" lvl="1" indent="-222250" eaLnBrk="0" hangingPunct="0">
              <a:buSzPct val="125000"/>
              <a:buFontTx/>
              <a:buChar char="•"/>
            </a:pPr>
            <a:r>
              <a:rPr lang="en-US" sz="1600" b="1" dirty="0" smtClean="0">
                <a:latin typeface="Calibri" pitchFamily="34" charset="0"/>
              </a:rPr>
              <a:t>Re-activated </a:t>
            </a:r>
          </a:p>
          <a:p>
            <a:pPr marL="568325" lvl="1" indent="-222250" eaLnBrk="0" hangingPunct="0">
              <a:buSzPct val="125000"/>
              <a:buFontTx/>
              <a:buChar char="•"/>
            </a:pPr>
            <a:r>
              <a:rPr lang="en-US" sz="1600" b="1" dirty="0" smtClean="0">
                <a:latin typeface="Calibri" pitchFamily="34" charset="0"/>
              </a:rPr>
              <a:t>Establish work plan (RFID coding standard +TBD)			Discussion</a:t>
            </a:r>
          </a:p>
          <a:p>
            <a:pPr marL="568325" lvl="1" indent="-222250" eaLnBrk="0" hangingPunct="0">
              <a:buSzPct val="125000"/>
              <a:buFontTx/>
              <a:buChar char="•"/>
            </a:pPr>
            <a:endParaRPr lang="en-US" sz="1400" b="1" dirty="0">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Subnetwork WG</a:t>
            </a:r>
            <a:endParaRPr lang="en-US" sz="1400" b="1" dirty="0">
              <a:latin typeface="Calibri" pitchFamily="34" charset="0"/>
            </a:endParaRPr>
          </a:p>
          <a:p>
            <a:pPr marL="568325" lvl="1" indent="-222250" eaLnBrk="0" hangingPunct="0">
              <a:buSzPct val="125000"/>
              <a:buFontTx/>
              <a:buChar char="•"/>
            </a:pPr>
            <a:r>
              <a:rPr lang="en-US" sz="1600" b="1" dirty="0" smtClean="0">
                <a:latin typeface="Calibri" pitchFamily="34" charset="0"/>
              </a:rPr>
              <a:t>Not active, all work completed</a:t>
            </a:r>
            <a:endParaRPr lang="en-US" sz="1600" b="1" dirty="0">
              <a:latin typeface="Calibri" pitchFamily="34" charset="0"/>
            </a:endParaRPr>
          </a:p>
          <a:p>
            <a:pPr marL="568325" lvl="1" indent="-222250" eaLnBrk="0" hangingPunct="0">
              <a:buSzPct val="125000"/>
              <a:buFontTx/>
              <a:buChar char="•"/>
            </a:pPr>
            <a:endParaRPr lang="en-US" sz="1400" b="1" dirty="0">
              <a:latin typeface="Calibri" pitchFamily="34" charset="0"/>
            </a:endParaRPr>
          </a:p>
          <a:p>
            <a:pPr marL="230188" indent="-230188" eaLnBrk="0" hangingPunct="0">
              <a:buSzPct val="125000"/>
              <a:buFontTx/>
              <a:buChar char="•"/>
            </a:pPr>
            <a:r>
              <a:rPr lang="en-US" sz="2000" b="1" dirty="0">
                <a:solidFill>
                  <a:srgbClr val="A50021"/>
                </a:solidFill>
                <a:latin typeface="Calibri" pitchFamily="34" charset="0"/>
              </a:rPr>
              <a:t>Cross </a:t>
            </a:r>
            <a:r>
              <a:rPr lang="en-US" sz="2000" b="1" dirty="0" smtClean="0">
                <a:solidFill>
                  <a:srgbClr val="A50021"/>
                </a:solidFill>
                <a:latin typeface="Calibri" pitchFamily="34" charset="0"/>
              </a:rPr>
              <a:t>Area – Special event Thursday afternoon (all welcome)</a:t>
            </a:r>
          </a:p>
          <a:p>
            <a:pPr marL="568325" lvl="1" indent="-222250" eaLnBrk="0" hangingPunct="0">
              <a:buSzPct val="125000"/>
              <a:buFontTx/>
              <a:buChar char="•"/>
            </a:pPr>
            <a:r>
              <a:rPr lang="en-US" sz="1600" b="1" dirty="0" smtClean="0">
                <a:latin typeface="Calibri" pitchFamily="34" charset="0"/>
              </a:rPr>
              <a:t>Leads from SUMO, SAVOIR and </a:t>
            </a:r>
            <a:r>
              <a:rPr lang="en-US" sz="1600" b="1" dirty="0" err="1" smtClean="0">
                <a:latin typeface="Calibri" pitchFamily="34" charset="0"/>
              </a:rPr>
              <a:t>RapidIO</a:t>
            </a:r>
            <a:r>
              <a:rPr lang="en-US" sz="1600" b="1" dirty="0" smtClean="0">
                <a:latin typeface="Calibri" pitchFamily="34" charset="0"/>
              </a:rPr>
              <a:t> - joint session on potential synergy </a:t>
            </a:r>
            <a:br>
              <a:rPr lang="en-US" sz="1600" b="1" dirty="0" smtClean="0">
                <a:latin typeface="Calibri" pitchFamily="34" charset="0"/>
              </a:rPr>
            </a:br>
            <a:r>
              <a:rPr lang="en-US" sz="1600" b="1" dirty="0" smtClean="0">
                <a:latin typeface="Calibri" pitchFamily="34" charset="0"/>
              </a:rPr>
              <a:t>and possible collaboration 			</a:t>
            </a:r>
            <a:endParaRPr lang="en-US" sz="1400" b="1" dirty="0">
              <a:latin typeface="Calibri" pitchFamily="34" charset="0"/>
            </a:endParaRPr>
          </a:p>
        </p:txBody>
      </p:sp>
      <p:sp>
        <p:nvSpPr>
          <p:cNvPr id="4" name="TextBox 3"/>
          <p:cNvSpPr txBox="1"/>
          <p:nvPr/>
        </p:nvSpPr>
        <p:spPr>
          <a:xfrm rot="1967526">
            <a:off x="5265635" y="2159229"/>
            <a:ext cx="2063385" cy="461665"/>
          </a:xfrm>
          <a:prstGeom prst="rect">
            <a:avLst/>
          </a:prstGeom>
          <a:solidFill>
            <a:srgbClr val="FFFF00"/>
          </a:solidFill>
        </p:spPr>
        <p:txBody>
          <a:bodyPr wrap="none" rtlCol="0">
            <a:spAutoFit/>
          </a:bodyPr>
          <a:lstStyle/>
          <a:p>
            <a:r>
              <a:rPr lang="en-GB" dirty="0" smtClean="0">
                <a:solidFill>
                  <a:srgbClr val="FF0000"/>
                </a:solidFill>
              </a:rPr>
              <a:t>Chris to update</a:t>
            </a:r>
            <a:endParaRPr lang="en-GB" dirty="0">
              <a:solidFill>
                <a:srgbClr val="FF0000"/>
              </a:solidFill>
            </a:endParaRPr>
          </a:p>
        </p:txBody>
      </p:sp>
    </p:spTree>
    <p:extLst>
      <p:ext uri="{BB962C8B-B14F-4D97-AF65-F5344CB8AC3E}">
        <p14:creationId xmlns:p14="http://schemas.microsoft.com/office/powerpoint/2010/main" val="33005328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8" y="902419"/>
            <a:ext cx="3914496" cy="2342582"/>
          </a:xfrm>
          <a:prstGeom prst="rect">
            <a:avLst/>
          </a:prstGeom>
          <a:noFill/>
          <a:ln w="38100">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Down Arrow 3"/>
          <p:cNvSpPr/>
          <p:nvPr/>
        </p:nvSpPr>
        <p:spPr bwMode="auto">
          <a:xfrm>
            <a:off x="4114798" y="3265971"/>
            <a:ext cx="304800" cy="356733"/>
          </a:xfrm>
          <a:prstGeom prst="downArrow">
            <a:avLst/>
          </a:prstGeom>
          <a:solidFill>
            <a:srgbClr val="CC33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2"/>
          <p:cNvSpPr>
            <a:spLocks noGrp="1" noChangeArrowheads="1"/>
          </p:cNvSpPr>
          <p:nvPr>
            <p:ph type="title"/>
          </p:nvPr>
        </p:nvSpPr>
        <p:spPr bwMode="auto">
          <a:xfrm>
            <a:off x="381000" y="228600"/>
            <a:ext cx="8229600" cy="487362"/>
          </a:xfrm>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99"/>
                </a:solidFill>
                <a:effectLst>
                  <a:outerShdw blurRad="38100" dist="38100" dir="2700000" algn="tl">
                    <a:srgbClr val="C0C0C0"/>
                  </a:outerShdw>
                </a:effectLst>
              </a:rPr>
              <a:t>Have a great meeting week!</a:t>
            </a:r>
          </a:p>
        </p:txBody>
      </p:sp>
      <p:sp>
        <p:nvSpPr>
          <p:cNvPr id="2" name="TextBox 1"/>
          <p:cNvSpPr txBox="1"/>
          <p:nvPr/>
        </p:nvSpPr>
        <p:spPr>
          <a:xfrm>
            <a:off x="4380698" y="3253372"/>
            <a:ext cx="817015" cy="369332"/>
          </a:xfrm>
          <a:prstGeom prst="rect">
            <a:avLst/>
          </a:prstGeom>
          <a:noFill/>
        </p:spPr>
        <p:txBody>
          <a:bodyPr wrap="square" rtlCol="0">
            <a:spAutoFit/>
          </a:bodyPr>
          <a:lstStyle/>
          <a:p>
            <a:r>
              <a:rPr lang="en-US" sz="1800" b="1" dirty="0" smtClean="0">
                <a:solidFill>
                  <a:srgbClr val="C00000"/>
                </a:solidFill>
                <a:latin typeface="+mn-lt"/>
              </a:rPr>
              <a:t>17:30</a:t>
            </a:r>
            <a:endParaRPr lang="en-US" sz="1800" b="1" dirty="0">
              <a:solidFill>
                <a:srgbClr val="C00000"/>
              </a:solidFill>
              <a:latin typeface="+mn-lt"/>
            </a:endParaRPr>
          </a:p>
        </p:txBody>
      </p:sp>
      <p:sp>
        <p:nvSpPr>
          <p:cNvPr id="9" name="Down Arrow 8"/>
          <p:cNvSpPr/>
          <p:nvPr/>
        </p:nvSpPr>
        <p:spPr bwMode="auto">
          <a:xfrm rot="16200000">
            <a:off x="1478380" y="1775212"/>
            <a:ext cx="304800" cy="716863"/>
          </a:xfrm>
          <a:prstGeom prst="downArrow">
            <a:avLst/>
          </a:prstGeom>
          <a:solidFill>
            <a:srgbClr val="33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1272348" y="1592904"/>
            <a:ext cx="716863" cy="369332"/>
          </a:xfrm>
          <a:prstGeom prst="rect">
            <a:avLst/>
          </a:prstGeom>
          <a:noFill/>
        </p:spPr>
        <p:txBody>
          <a:bodyPr wrap="none" rtlCol="0">
            <a:spAutoFit/>
          </a:bodyPr>
          <a:lstStyle/>
          <a:p>
            <a:r>
              <a:rPr lang="en-US" sz="1800" b="1" dirty="0" smtClean="0">
                <a:solidFill>
                  <a:srgbClr val="3399FF"/>
                </a:solidFill>
                <a:latin typeface="+mn-lt"/>
              </a:rPr>
              <a:t>08:45</a:t>
            </a:r>
            <a:endParaRPr lang="en-US" sz="1800" b="1" dirty="0">
              <a:solidFill>
                <a:srgbClr val="3399FF"/>
              </a:solidFill>
              <a:latin typeface="+mn-lt"/>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915" y="5848656"/>
            <a:ext cx="2100262" cy="816922"/>
          </a:xfrm>
          <a:prstGeom prst="rect">
            <a:avLst/>
          </a:prstGeom>
          <a:solidFill>
            <a:srgbClr val="CC00CC"/>
          </a:solidFill>
          <a:ln w="28575">
            <a:solidFill>
              <a:srgbClr val="CC00CC"/>
            </a:solidFill>
            <a:miter lim="800000"/>
            <a:headEnd/>
            <a:tailEnd/>
          </a:ln>
          <a:effectLst/>
        </p:spPr>
      </p:pic>
      <p:sp>
        <p:nvSpPr>
          <p:cNvPr id="13" name="Down Arrow 12"/>
          <p:cNvSpPr/>
          <p:nvPr/>
        </p:nvSpPr>
        <p:spPr bwMode="auto">
          <a:xfrm>
            <a:off x="4125663" y="5467003"/>
            <a:ext cx="304800" cy="356733"/>
          </a:xfrm>
          <a:prstGeom prst="downArrow">
            <a:avLst/>
          </a:prstGeom>
          <a:solidFill>
            <a:srgbClr val="CC00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8" name="Curved Connector 7"/>
          <p:cNvCxnSpPr>
            <a:stCxn id="5" idx="1"/>
            <a:endCxn id="9" idx="0"/>
          </p:cNvCxnSpPr>
          <p:nvPr/>
        </p:nvCxnSpPr>
        <p:spPr bwMode="auto">
          <a:xfrm rot="10800000">
            <a:off x="1272349" y="2133645"/>
            <a:ext cx="1844566" cy="4123473"/>
          </a:xfrm>
          <a:prstGeom prst="curvedConnector3">
            <a:avLst>
              <a:gd name="adj1" fmla="val 161098"/>
            </a:avLst>
          </a:prstGeom>
          <a:solidFill>
            <a:schemeClr val="accent1"/>
          </a:solidFill>
          <a:ln w="12700" cap="flat" cmpd="sng" algn="ctr">
            <a:solidFill>
              <a:srgbClr val="CC00CC"/>
            </a:solidFill>
            <a:prstDash val="solid"/>
            <a:round/>
            <a:headEnd type="none" w="sm" len="sm"/>
            <a:tailEnd type="arrow"/>
          </a:ln>
          <a:effectLst/>
        </p:spPr>
      </p:cxn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2255" y="1419311"/>
            <a:ext cx="21717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364585" y="5467003"/>
            <a:ext cx="817015" cy="369332"/>
          </a:xfrm>
          <a:prstGeom prst="rect">
            <a:avLst/>
          </a:prstGeom>
          <a:noFill/>
        </p:spPr>
        <p:txBody>
          <a:bodyPr wrap="square" rtlCol="0">
            <a:spAutoFit/>
          </a:bodyPr>
          <a:lstStyle/>
          <a:p>
            <a:r>
              <a:rPr lang="en-US" sz="1800" b="1" dirty="0" smtClean="0">
                <a:solidFill>
                  <a:srgbClr val="C00000"/>
                </a:solidFill>
                <a:latin typeface="+mn-lt"/>
              </a:rPr>
              <a:t>?</a:t>
            </a:r>
            <a:endParaRPr lang="en-US" sz="1800" b="1" dirty="0">
              <a:solidFill>
                <a:srgbClr val="C00000"/>
              </a:solidFill>
              <a:latin typeface="+mn-lt"/>
            </a:endParaRPr>
          </a:p>
        </p:txBody>
      </p:sp>
      <p:sp>
        <p:nvSpPr>
          <p:cNvPr id="3" name="AutoShape 2" descr="data:image/jpeg;base64,/9j/4AAQSkZJRgABAQAAAQABAAD/2wCEAAkGBxQSEhQUExQWFhUXFRgXFxcYGBcYFxcXHRoYGBgUGhccHCggGBwmHBcUITEhJSkrLi8uGB8zODMsNygtLisBCgoKDg0OGxAQGywkHyQ3MC8sLywsNC8sLywsLCwsLCwsLCwsLCwsLCwsNCwsLCwsLCwsLCwsLCwsLCwsLCwsLP/AABEIALEBHAMBIgACEQEDEQH/xAAcAAABBQEBAQAAAAAAAAAAAAAEAAIDBQYBBwj/xABCEAACAQMCBAMFBgQDCAEFAAABAhEAAyESMQQFQVETImEGMnGBkRRCobHB0SNS4fAzcpIHFWKCosLS8bIkQ1Oz4v/EABoBAAIDAQEAAAAAAAAAAAAAAAEDAAIEBQb/xAA1EQACAgEDAgMGBAQHAAAAAAAAAQIRAwQSITFBEzJhBSJRcZGxQlKBoRQjM9E0Q1NicuHx/9oADAMBAAIRAxEAPwCvn1p63Y61zwp61LZ4UE5aK9m2jiIJs8wIBWTB6VI/EqdhHwqP7EvRh85py8EekfWkvZ1Gci8Ruk/DNJ3J6GpBw7fCuMhFS0EGZjXADU2muGrWSiFppoNTMKjYUbAxpuUi1cKfGl4dEB3XXPENcNo1zwzRCPD04GofDPanhTUIPZqZNcJpuqgQfqpVHNPDVAnaUmuUgaIRTS1Uq7pqEYtdN1Gn6a5ooWCxuaWafFI1CWNj1roFKlNAljq4TXNVNJqBsfrNI3T61HNKahB5umuo1RE05DUQURB6kV6gC+tSKtXYgKS9UiXqD0mnCaq4oKYd4p71wt60HqNdDGq7S1hBNKodRrhuVKDZPFd0UMbhrnjHtRoASVpVB4xruuhRCauTURelro0WskpA1H4lLxBUohIXphFN10vEqEOlPSuaaablc8WjyAdppRTfEFLVUBY6a5NNn1rnzqBHinTUXzrs1CD64abNKKhDpNcmkRTaATs1wmuGmmoEcTXJrkUgKhBE11GpRUttRURLAvFpwuVGy1zTTeDNyEq9SK9DeEYB7z/c0gPWq8PoW5XULF2nC7QketOA9aFINsMDipBHaq8fGni4e9BxLbg9TXdVAeMe9LxjQ2B3hpHwphQdqGF6nePU2sG4lNuo9BpC9S8WjyTchC3XDarvi0vEqck3IZ4ZrptGn+JS8WpyDcR+GaK5byu5fbSg2yWI8q9pP9n0qE3q1B4v7HwwC/4rzkjb+Zvd6e6OxBpGbJKKSj1fQZjipcvogDiPZFl2uEmJxkDv5SBPwqlu8FcQwwxnS8jS47jt0wcjqBTzxZ1atR1b6pMz3nerB7q8QjF11XBkRgl/usASBJ2I9SRk0F4mPmTtF/cnwlTKg2GrhtGpUvSNo9K7rp9sQQC2aWlqn1Ugalksh0HtXBPY0SAa7B7UNxYFYN2rmlu1FlTXNJqbiAelu1OCN2onQa6ENDcHkF0mmwe1Gm3XNFTcGmByafbY0Rpp6D0FRSJtJByyxOb5j0tx+tSDgOF//Jd/6f2rPDmbEFtOBE5znbE1H/vkzGj8evaKwvJf+Y/2/sbU4rpiX7/3NN9k4XI1XIABBlZJMyCNhsPrTX4Lhuj3Pop/UVT/AGkhNekZCmJMwZj8+3X4Vy5zDQ2l0IMBoEExGqYkdP1pGm1EZJve+r+4/UR2tJ448pdi2HBWP57n+lfymn/YuH/mu/RKoxzbGEYnOBB/We/Tp9HNzWASVjGPMsnfpPcGY2rQ88fziEv9iL8cDw3813/p/akvB8N/Nd/6f2qj4DmPinSukf5mC7dRIiIHWKjfnSDqDj7pn0jp/c0PEV1vZdySV+HH6Gg+xcN/Nd/6f2prcHw428Q/MD/tqgXnQk+U46Yn6d66OeJ1BHyH71fevzso5p/gj9C7+y2f5W/1j/xp32Wz/K3+v/8AmqM85WJhvQEfD1jv9PWpH5iVCkjDCQI2IJEHOMRUeWPC3Mqv+C+iLY8La6Kf9Z/8a79mt9v+pv2ql/3sJiDvGIP0zB69fnT144lS20NBGPTPrv6bipLNGPWRIq/wL6FyOGs9j/qNOFiz/L+JqhTmRJgCdsjIz6zFI8xI7AZz67xv8PrUeSP5/wBwpv8A019C8e1a6Ifr/WmG3a/kP1P71XcDxJuuF1hBIBbQzRLBdgc7z6QafcuOBq0tpjysU0q22og6iCBnIJ6bTVP4jGpbN3PzBUnztX0RZ8Lbtl1hQIM5PbPXByBipeashuNI93y79t8jBzNBezV5nvAERiPe0/eUHfePT8poTmvHHxbjAb3G3GckkHGM+mO1X3x325BqWy9v7Bmm12pyMinUBBGdyPUiek7VVLdfqAAepONp3Bxgion48gExI9M42z0H1q3iY2vMLqf5f2Lt7fnY3DqLHUMQQD3zv/So7Vy20wNjG0fT0qPmzhStxSSXXzTcLqBggAbqwzIPcQareG43SPMVBLvuTA93Gfnn4Up5ktvPz+hZwdvgteHv2n1BR7pg49JxXF4i0denJQZEEdJiTj/3Wc+3lLq58swxzpI92ce8BBIidqs+VPN+BDB9AxBBhQcAgjpGQetLeppfUssdvoDX+Y3skBLaj0DGOkkt8OlP5fzlmdVco2ohQQpUyTAOC0/ACc4rRcXwY0uNIGHIhLe2Y8yj4fpU16yFR4CBdBgaLZIaRkHeM79JFYVrZ1dmt6ePZANoq0wDgAtgkLMbmI60tC1zijbCA22E5JVm1N7rMBnC+6B8CB1qntcUwBgyd8SSNiYEevyrVp9cp+bgy5cLj0RcaFoDi+bWbbFC3mx0aBMbmI2M1O/EgKjYEqNUsDnbUAQpA65HwrEXj5jOZJ/OrT1aa9wGPFzbR6AyxIOCDBEzkYInr8aYaB4Nx4KE3Lci2pMsZnTqj1O/zEVw3n1aVUNifKZPwA606OqxVzIXLHO+gbFPtiqhr+oqZKnUAqjVDFujEQB0Ge9SXOKuoYNsA9if61FrMV1YHhnXQrLPL7t3xHZWnVCgKGlicrPSJGYzqqz4Hl1wQDYuFSymSUKAah5W1WxOJODB1ARMg6zgE0FfOqq5n3kIkafMswZnSIyBOxqLmHMLa3Gsi+Gb+CQkkjcEwVkEiCT2ryWbXSaagjvY9LDelJgTckuQBoQDaJt+giNXpVByzl4a/oPioTIEN5usKCDjA7itU99idXi41K/WIDao+GI+FU3F818O5pVzr1CAqpIICAQdUjZRt3pOgyyblFM167HSUpIpeL4C9auOql4mR5Tr0lvITIlSQR2yYMUhwF61oa4raSp36DURpcMpGSBuNz3FWvC+1qm8Lly5cVg8OWAgLDCNIyRP3RjNRc29o+HufaWViRct2VTDB9SkEggxjBkjuO5rpLNkUtrXHx/Y5DUOqKl+XONTXLekCFkW9KjUuMCAGIMyTJ/GmDhA6yzENgSdR22GAYAHrsBVhxftJaVr5tlzKWEtsFjX4QQEHqqnSRODBqpHO2JGqcxBKsSAJ6l9oJNOhkk+vBXago8vFx1S3LOfMAquDjrtkzOfSpG5TFxFgjUACGDDQ8sIJIBBgDBj3hUmvhvst1ySb+pVRYYqSWnUrbDy9D/LjrUXs89u5etrxdt/Dk+Kyu0ZB8MwDIgtkA7SYwaLy+oXCuO5VkFiVAhiVgDJJOAqiZMnsDmPjVheS81tNSogVAAzIi3CAYyxGtsz6Z+NaPmC8Haur4Fi1cRTlrl26kkdJjEHVDGTio+D5zYLzd4DhfDAjQLyM0nZhqaMZmY3ETEGLOnyinhST5RjrpM6ZyCQcDpvkD/MTn8qQO+RvPx6dPSrgoXY6VsWgx6vZItjBBjUcwCMfzYOKCTkN2QddssCxYG7b0xONMNufMfpTHqY9ArDLsd4Lh7lxgMAEgE6lUAE7wSNWAf3qfxwhUm2oxEOAyk6gSQTuNgeuTtNWnA8C4Dq7IFAhNJLaumpiuodxEfvUD8qNwlmYnByqtC4MA/w8xjbJpP8Rz0HeBwXHK/Z5189ri7XmVmXw11BoEEyQsAajsD0wap73N3t3GS6Vu6NtyCSJgbArnOJn4UFwvLirpra8YkQlu4SZJBVcDTj453FWXGJKgBeIAXQwbwAsNnzsSwDTJEGIgnqRVHNqVNXfpQI4k0GexXFI3EMwPVTEIn3x023jb0nANUnHcx8K7cET/FLHKnYsImCD12o72S8K1e8xPiFSNJC4zrDGWkHAkDoNzOQvaPgV+03paB4jGQJwx1LMYGCNq6kVeOmhEnS6k/LuYWrhS0eH1OS0Frh0H3iFClSAegMb5xQXFcdaOUt+GCfOvlYwII0toBT5VHwKi3cS4DOgqwjGxk9D2j4TWk9o+UcOl0sTp8QlkYnyajBgwuBBVo/4+2AGuOhFHeuqG88e01qzObnk1Rp16NEhsdJK7id+lVXF8KQUVFvqYlTBDHcSsAYgY7VoHawCFuvoGnRqKabYbSMgwfOAImYwMTJLOd3heKNbK32VTbQ2wdSMGUrLAjTOs5HYDvQmotPnlfQrlbxpSatNpcde92u3Yz/AAqFTrhiMyzJJA9VcYO2R60db4dg2tj/AA4+4LcgYjUAo82D1G25zUd+34rLqmYAG+P9Un5US3IhbHiGCFEkavMfRSCVGCN1O9YZSfFj9sb46BKOrkkXSCBgFUTVviA+Z+BOdqNvcKpRv4x7wzLB2IH+IfyOaprbKXXQrKJ+8yn8RH5Ub46lIgEyMnB33EMQdoiik6Q5Lgi4KGS+WIYqEFoaZk628RTpMtA09ZGfmLe4sLC3EVZUAsFa3MsR98rsN8dPrDc4YKCpUguxiSQ24aQPEgie464im2+TYLFWIyswsAmfNM7gsDk9qpt5t/oVck1SQwqWuoUYwQTq1KGDeaMrtIScfgap24RwA2loJIGxyDBGDPWtHwvCurAh/JkFAqKCIwTpOTMUI9sh/Na0AFZRQ69ehckgnMZq6m11dlPD4B+H4rwoBtPMAHUqnpkwU2kAjtUlzjlZSGgfe1HWST2yxOxGfr6WfEcOLrOdNxStksRoJ2nq90+U9/wNZ3lgN97aqgEBpIAgwhInaPdPXrUUotOT7FXB2ku5ccstC/KoEKjJ1KRvExk7Y3PU0LfFu27I1xFZTBEMY64K22EfA0Pw/M2UFTbaACTpAXSQDqPXVHfG3yNcnNW+8FJOciityb54A6AOI467dZdbM5ACrJOBAACjpgDbetv7NcC7JbuMDq8wBMBgsIo3IkaVIHpHQCsCf+EAY+W3rX0ByS8qIltC6AEBMMToABGesiRP/quVr8m2Kiu5r0dqTnV0UVrh7pyBneAVxGAmDtsZ9fhQnH8I4VQV8vjI7SMdmaYgeWRPbEkGtzYDlF1Xzq8uoZ7WwY8o6q3+v6V3tI6mxdHvMqMwZvcB8xzO4CmYjtXLxva1SNz1MsvDizxziOFUkASwEebr6iIyOx39KfZ5asEubaBojLuwEmSBbB+jwdu81eck4MvcZ7rWzbAJ0pE3MESugEiMGDBOB1rS8t5Zw+lmuWkbS5ALOZbCkAW1IEb5J6+kV3opy4VnMyVHlmL5VyqyWdWa66BWIhfDLGIDZLRBOOsZxtRXEcZqIK8OoCLCk3LgOmBgEmYxse5iJiieZcxFq7cdbQCaCAgAOSsajG+c1W2eKL2rbMEnSCfJbye8RT46fxHUvuCOXbG19gS4jkjQoRpmVtgaY66tIPUnr+VW/Glbdu0EUltILuw0nVmICqFAg+6QSO5ihEvxJGgGei2x+mKmu8fdlUdCim0CCwAFwFj5xjb4evoBo/h9jj0FeLuvqSXeNtmwmq+WJdtdpRcBCwQG1FtMZiI60zllm34DM957jaLv8Ig+HbYldLgRuVDjvtkUDxLqoUIAPNq8oXcRuYmrC1zK7pcWw12V/iET/DQGS5xt+47VV4EnJprqgvLajfqVdvwUYO+liWdiDqJEjEyIIkmPhRXJr6DSz3UcG+x+z6BldMKzORlQT7mR5Z32T8fIANwwOkmpBzIqoZbh1CYjcfjNaJ6Z1doXHMrqixa3YsoRdW2G8VwNK6j5QgKnEAZ+R75rPPxS6mjQFJXBUFhBkxJGkYirviufXrtpheF21Nxj5kZQ5OXGwHl8mM+99ROC49URlBQgspgopMgg+9Ej3dp70vDjlKFtrkZmmt1LoH8t4/h9JDIsKDJ8JG3xJ7xvBxWQvcUwUeaH1GYAGIEHUAO5x6Vo0e9ed1sKpU2EW4TjSFCrqksMkiNuvzFTzSwHnxAy3v5/KQwGNhAO3vCZpU3U3EiTlBMsuUcx4WxoPma4GlnEbEAEAsCsA6ukkHetVzvibFoB3so2sx4gCsBpCiPcwI0xk4zXmzcluC34ispWQN4MxJxsYjOeq963vs7dTibA4O8QGCIUbJaQDpYA+9EMrAZKnpBIfp4wcXF8ldsn6EI5vw7fdVB6Wzv1yEn5TWi4d7F+wmgi5vaHkMB1jMMIU6HWJ30gDtWO4v2c420+jQpQ+86G0ilZ1GWJGBGCegHatNw9teEs3RZL6nDMhVhJuaY8p0x5VY+bTudhIijglk9xPb8wRlO+egBzFbHEXSjwjKQgCglOkTpEEhfdzPTsKA4vRwTMl1V8PWpnww7MjKWSAwwYA3g/hUfDXra3A1tSRxSKCzOGCsSFuApoAJDBoJ9CBS432c8ZfELltQlSSDgzGTqZtydh07VnnlhF3N8DcWLJN3FWV/B8daUlwxEAHSXYTbkg+XYgNGKseN9prXhnBIbdix67QoMHbbt+FLxnspdUSDiIIyvlkNGpyBuD09c1WPyRlUecZzENE7YMQ224mmQcM3MeaDOE8fmVF7a9pLcySTtvMnbA3zHeBj4U5PaRBpCkeuooMRnJkiq//cNggEXbsZgm3ZHVYn+N2Zsn+UdJiOz7NK5MXlUASCwTIE4Om4YMAHr7x7As1RpdCviSDbnMluOGA8qsDIZT2JE7CcbjpRz85TTqAZmJchAFaF+5qZVPrPw9ay3OeX/Zx4fjW7gJkhDJxGWHTp1/IwuV8V4di42D5wqjvgTH1P0oTkmkvgUjak38S/T2hOxRV/hm5BBwegGRO+/pVZZ465HiKxf+IFgwTgA6iASIEgbzQHB8UGuooQAMdJ96SDvPmjfsBTVcG3xBEaQy6BiJLGPjhR9KXUS7k31NFc9orzl7jWUIO48646ADxAYJzmaJtAaYuSAWBUICCGhhpMq5YQYww9ZxGS5SZD2yxUsUiCB97oJzvRA457D6Ue5/DcFTCsNQMzDevTNRRXRdCKa6s0X2ThsDx7YPVXBTSfiTnI3EVY2OV2QMtbb1Rlj9c1jncHw7rtOrWDIAiO8TJ6x60NeYOQSUECN32HeFzU8Ld3KuSXYgW1BI6DrXtvLW1FFkCblseonTnPrXjxaQT/fT0r0/kl8vZS6IIOliIkyIwBORXE9qLY4t9LOp7NVqa+KPWbVoIQgTyQfNgj4MDmT3E+sYnC+19wIvEgHAS5geid+kbfKnn2iv6dMkDAxExgTqIJx9aoPaDiP/AKbiCZH8J4BgySsbwP3rNqNViybYw62huDR5cW6c/gzJHmd5HFy1dnUzMB4PiaZlhCgE+XcTtpBrnCcbeuKzOzHUZAjSFH8oXoPSsxy7mlzh7i3bZhlII6jBnIq/4PmovBiFIznqCTkxXq9HLG7UutHByyky39nbui5cOATbdZM9RnaqcWACNhmiLF8qSRGaHdzPSnRwQUm6A8stqRw2V1E+var72nuK68P/AMNkL06Vnxdzk1NxF2QB+9GWKLlF/AEcj2y9Qa/AAG2/9/hVny/ilsIZeBfVkjQ2ABM6uoJxIBA6x0qb1sHv/c1Y8BxLBVE+VQYGcSIP1FYqcskkvia1ShFsEIB7URy1QLiTEBh+dCkd6kskgiDXQlFOPQxRdSNB7YXWcW9LgQ91iIUyWZTJ6jasxwYcMQ2nSZk+adhEZj8O9WHGXmIE5oKaTgxRhFIfmm5Ss1HI7ZUXCNPnQKDrSCSwMYO/pVbzXkxYQ9y2jLG+p20gGMICSPWq23eYTHURIwYx1GegopuPZmDN5isRqzGTgFY9Pe1bfS7xY27rktCSpIScJwy6QeIuGCx8tsiDA6sQckRt2o3h+Z2RoRvEEOr6i1t7sMDJJWcCVMSSCMwdprXHq5WbA+9MOY2wASR320j41P4t9BK20VewVQxHxlgPrTIadxTcPsDLz/0WtnnZuELodwCdDmWBj3SRp3OD96CT1ANFcu5G7SzXfCYDDNOFhhpVSQRuBv8APashxXML7Y1XO8a4ETOYIorlnANe1hPGUqsswFslxIw0uIGDtPTFVyxnCC2pr1FKSTast+W8HatC5Za9ZADFrekgw0Q0hQ2kwVEZ652q55RywtbCJcttpGnDFZIa4DiDiAhAic1kOE9m7l1mVUYo13RrLKvn0yAZnSSIwAaCucn4u28WxcHlLiRK6QxBaVwYIM4HTvXC1MHl4kzfgy+E+DbW+FdSdSsJutbBADaiFZ/uw2wbMHastxfK9T2mgDxDejyEsCt25MrGoghkgR3qrPtdxVoqrHKvqGtTEwRIHlnDHPrVjZ9pLN0p4qwVbylCyNtgmNRMHMY2PcRbRRlpXJr8VdPQZqMyzJX2L+/y62iW4S2J8IHMHzAkmA8/c+mv1iT/AHUjkjQCAdGoM3TSCcEkZYn4IOhk0FvgOHdmNriDMGFujWuMGQpDDeM9CaGscqusHe1dRyQCmi5nX4lsEkT2E5PQdhXoceuxNc5GvmmcyWKXaINxHCFFdoB0XmQKQDIGQ0kapHaYz3iouaezra9M6tP8oJE6VJ2knDfy1dDlrCwLTqTe1G6IKkeGVUOY3xEnoIzWpPJXuAsEZZlfNb1yGRRqgRA9DHr3rj6/Uxc04M0whUakeSXuQFcTpMASfLGfeGsJJ/Q1G/IbgGFbSWDQoZhpEgxp1AnzNB/evTOaJpLN5d2kS6kebWcEfyhtxO/rTrfK1YBmt77NpRurmZXO2n6j/irl5ddKHazZh0kZrl0eVcPy/Q9oltJF3zErqCKCmhiJDMSdcjHujOaCscOzPpYEEnzEidM5LGNwMnG/SvSvaDhFVJGowdgxkYWRD6gNziKpeK4FFRngmVXZVn8vX4YrRg1SyK6opm0rxuk7Mo/DtGkEsviGPLAI28UaoIBC+6YOK5b4JsyDuYjRkd/exWgveCj6WaD27e7v+P09atuC5OGUESRjZpGwNaXJJWzOscpOjFvxbQQDH1/evSvYh54S3O8fMV5WLKjr+Vej+xt6OGXrvnFcv2yt2BfM6HsnnK16GrLb5Jggfl/Wqr2oBbg7qgSSFxHXUu1PHGZj8yPTG9TcEq3mFtyArAiTtIBK9I3ArzmODU4v1R3csLhK/geTX+VuuSDsCTnyztq7HIpnAca1okLpIMTPp679a3fMlXh0dbzBkdfKqTDFWDRcYeqqY/KsDxm5IXSDkDOO+eokV6fS6mb5R5fUadRdGl4XiEuZGcSQem4/Q0506xiqHkPMhYuK5QXFByhLANjYkdsn50WecBl94Al2bSQQUBIgBwAGBHQjGnpNdzFrot1Jfqc+eJ9mWHWpnMxQCcTmGwRv6fEdKnuXMSD/AHIrbLJHbuQqMHdMFa/Mkg4+fpv8xRPBXCQZxG3Wq7xj2B2M95MfpUvDXtuxWfzH71yMGR+Jb7nSyxWyl2C2NOtNmhLt+CZ9Pxrv2pc57/tXS8VNMw7GmWV55FDzQfDcXqjM+QfGQYNT22Bn0+XaqxyKi7hbJg9c1UxRTkimKVlaLflaZFabi3/hiIrO8rX8M1acU8rgj6CujFcIdHylHxV4zmrLknE6NWd1iqjiN6dw47GKmSVqjJt5ZreT86Nq0AOlzVuN4rT8t4qbawQB4VzEN946jMdZ6nua8zNq4LfiQ3h6tOqPLqidM94zVtwfHsLezHEZn5YFeb1eNbm0dDF2sl/2h20f7OFI8toDy4+RiqJfYh34Zb6FfM7LpmMBS2rtkgiIpvMuJkiTt6RWo5PzZF4e3bckIrEkjSTGZiT69RWfFFqEmx2WMeFEwXN/ZvieGA8RCBpV9wwAbbYwDg9OlA8u5i9ltSqD0MjpIPTIyAZFem+1HFtxIAtrMqqjKgSNzMxHr0rH8v5C5uQQDJiF8zb7QN62eFhePc8iT7pszVkutrILftDxFuNFx2Q5hjkHrI3B7wc/lecD/tF4hCCxnEdI3ycgmdvvD9tRa4Nb/EC/Ztra02hbC3VUZAjXsw2/LpWW4z2XsrM3DMmdMEfgpIrmZMuKLSTv5fY0xwZJLp9S6te3yXFZbiKyuSWVh5STAzGqB16fOrvheL4crYldBKllKKArwSuoKjapDE9M+bvWM5Z7NWCw1aysyTJBA6n3ZwKueb8u4Oyq+Qlh0unA+GxOe/8ASsmScHL3bs048co8ML9q7dhlBW6zCDqkBipgAYgE9dz3+YR5Zba0gJXsSTphUAM5G5AOOkZqsPMrOuddkTGJMbQBoIjoOtWXHe1vC27WlTakbvbQiTsRqAjAI+tUcJ/hTGOaXWSaMH7R8jYX3dYClvd1FmAhTqMAgDzLmdzV1ybmTWbS20CkLOWB1EkzmF6AgD0AqG77dcOTBt6jO/X/AKpFEp7bWQPJYMevhgz1xoNa/wCZtpxMt41JuLPPTbtlgJZxpnGmdUTGC07dK2nspdA4dJnY43rMLYZdOtxJVCDpwF03IByv59etaDkgPhCMfIHt/Sq6/wB/FQz2a9mW/Q0d51W4w0kQYidsj19B9K5w3FLqXdcbjvG4FVd5Lgc6y2qYaQAZJXfHrUvAHS9smSC0ETJgg/0rjvEqO3DMy7PL2vpd85JByNC6txkSBmP6emG5rZQ8WllVPmVjJ3ltTZE7+T8a9U5dxPhMDuOvwnrXlntVe1c1cqSP49sDbE6MY6ST9TW3QKM7SfKT/wDTFrm4tWuG1z90VPHcva2Y0+tVxtGev0r1njeAV8NAPQgR6/2KzXM+RA7eUmQD90xAI7qcr3GelHDrk+GK1XsqUblDlFFa5kCgS4slRCuoAbYgBj94Tp9QJiprNtggMz5QSR0n+bsZj8KI4b2fIYBiqksoyTsWAL4BBAmZJAgGovtfiAg9MAKAF3Gfpma6kMzcOHwcpY3GVNETXIDNjDhem+PTHvCpC+AT1jb1MR+NDXCIYT/9xZ7CSoH5HP7VJfWFAmSCuZkGGGZG+xMijF8oc+4zmNvMjsKB5bZZ2VAMsRgkD13O2BR3FXg4IU7KM/HGPmI+VQcsHnTedUYGonMRG5prm6l+onanJB3DWCnE3LQAEPeAAkgRrcDAztFEcilkv6jELO0zqJgDONt60qcli/4y3LmvW7aQFQ+ZQAPMZBEdZ+uaa/s/4YY+YFlVSX1EbzqwO89awvXp+7fw+/J0IaJr3q+Pf04M0rRU1ppNam17G3Lgm3p0gjzEnMz0H7YgepqDivZ1kkG4i7CSE/CJb8BNdJe0MdnP/hZkXLnC5aAJ+XT8aJ5jxNgKCtwfr9BVZe5VaUHVfmF2hskTAggfWetU97iVB8qgCMyZ83UgRjrjO9bl7Sb8qI4bVTDL3EBjiT8o/Oi+XcMzsAQVB3Jgf30qn+3MASDgEKdKj1xO/Q/Sp7HFXNwI9XJ/CKzZNTnne1khHCn7ys3S8ltraAe6WQ5CjUBq9PN29BVeVQnSlu72A+7896yPNfay8o8IEEiCCIEemVJPxkfCqxfaq+d7rj/mNcl48zb3yNnjYo+WJ6VxXLE0AldLidYuEKI+7GQGJzUXKvam3ws+dRGMDYdpUERWBsXhdOpm1Hc5JLbRJ6xH/qu82ufwWCgDbbrkb06Ghco3KQqWqp8JGv5n7X2XcnUxG40MvXOYP4HPeo+H9sbax4aXWuThrlwaV+MZ/CvKzd7ijeE4hgRDH5ifoaWtNBKqBLUzb6m55l7V3lU3VtpamCFEnfbBwBWcue119vvQZnUp0t8IECpeZMbtsdmCgn6Vnfsmd62Z9NhxNKHdGeGfLK9zZoLPtLdcBLl1ykglTOfQ9xVdz7iGW6yByyiNJyCQVBB79dqh4fhyDMnFE8WQ+ksJIUDV1Px7xtSNyXQPLRVJePf65o6+Wa2oxhjgb7RP4U5UFX9zkgHCLxAZsvojTGd+p2xuJqssijXqFRuzJLwzf+6sODlARjed/QenpU32f1rYezvsV9osi4T1I6+nb41Ms/DjcgwjbpGOYvoEIqtKQCAZGh/Nmf7itB7P8SIZZ2zPQggD8wfrULWuHSSbl50ACyipbbxNJEQdcrLGTvAxQns3A4kpJCkOsjeO49Z/Kk5qyYpGjTScMsa7ltzX2gti84GpxqkkDqCIHr+lRcJzhWaCrADIMT6dP7xVHxPLjZuvaP3WI7+o6CTByYAo3h+ELjyjP69qD02FR5+oyOpzOXy7G6ve0llXYFxEAKYJDNLTkddvwrzTjLVy5cZyQWJkmTkwBP1FW3DceEdrd1WBZAiQM+ZlIMEgn69cUBxzfxRBAE5H/Mavo9PHDJ13oprNQ80VfYv7vtY7aTpGoW9DNIgtKS8AbeUiN/NiIoDifaa6zaoUQCAIkCYznM4H407heVo4WbhlxqgKcSJ0zPT4dK5xXLVUlTLSZgD0IiAMbnFPjpcMedhR6rO1W4rm5redg2oyoMEAALu3QR033qVLrE+cuTpzrJMHExOwkjFF3OHMM2lpJyzYJJJEmcySx+tC3Eh8Y8sQNt/6Cry21SjQtOTe5uzn2QENn3mU/DSZpyqAqqMwVHxiDn5CmW1OkTgsRqHyyPzp9tWhdYGqQSB32/WqosDNwhIAQGdJWSQFgERv1GZk9R61Ny3hjb4hCwhTdUos6hp1zpDfe3AongSNUbHMncGYjGI7SD2o4IwkBQ4JnT2I6joPw+VbFgWSD+Jm37JI33FceRda2xCrMW1JGYEswHaQw6bfCqq9zIqt24SSFfWOk6SpIB+A3xQXC80BWGOmEuCYAiQ2cDGwzETJxgUXzS1q4fiQuoxbS2oYnHk1OST0APX+Xc15jJpZYpJTXw+56LHqIzg3F/EruK9urjiUUQsZcl3YnEgliBG/7VUXucXrgGq4QMCF8o7VnOBU6dyBCmM5kDO3ed/hRT3I8pB2n1BmI/vtXawY8MX0OJOc5LqEc8vG3Y8pPncBoJkwCRn4/pVHxFwhwFJyBiTHb9KIu8ebq27fZwZ3yDQ/BIXu21YwNYE9sjPwzPyrVnUbuPTgSpN0i14O6Q+ll3MzJjYlfnB60eL4lhOx/QH9ar+c2GtX9JcvCoSTtOgfhtVZY40l2/4jP02j5VfS50ofMmWDUqO89Gu5K9ooO1w7dxVg1gsC/QGK7YtZGw9TWXJPdJtBUXGrJ+VrBzAEZjc/hRXGwVgetaHmXst4PDLd3JEyCsEfl8xWWVTVcGfxIPay8obXTA/AirXk3JLnEGLYGN5MfkDTeItZFbf/AGY2wbjKfj0+FZ9Q5Qwua6l1FeJtZjuZWLlptDbrA+nxoIcJ5J6z+Far25EcS47VRg+WK1RvLCEn6FFUXJF3/s45D43FKScLn5/AiD1x+1Q+3HL/AA+LuYUCcQB+MD41oP8AZm2i4zDciM7R379OlVnt7c1XycfDMj+lZI/4tr0LtfybM1wfB62C7T1ifyr0/m+gcst2Oqwdh65nvn4155yxoYRWr5pxh+zQT8PT96OrUnkikHDW1tmHIzXrPsHxAXhACD7x2J2gV5SRmvQPZ/jwtkD19PT1o+0It40kDTVudmWuWWAFzKoQTqAFtCIknUFKn/VWUF0q5ZTBDkg79d560K7gjMmBABbp0AnYVxXAB/D+/wC9qfDT7PUrPMpPhUGXeIZ9TsZYtqJ7kn+/pWk9ivaG1w7P41pbsjy6ioCsAZ3U7iOxwKx7XP0p1i8f770zLiUltZTHlcXaNp7S+1i3yCbdtCGAkF2JAmABMCB8vyFJc4FmIeVE7RJjMgbjv+FB8NdQGNJPVhsDGQAd6N43mxuOWgIGIKgQYgaY2/4frVsEYQlVcAyylNdQi3Yv23TQdRzGNjpPQHbB+tDWOcujnxQN4Iggg9QQaR424d2xsdv/AHUHFcPZgESXI6sTMBlMz1Mg71ryycJXHyvsZ4+8qfVFlxvFlxHSfwgH6SBQoU/Hy4+n70y1eDLtA0zH5/LtUrNBVQBme4PU9Ph+Nc7NkuVpG/HHjkZ6wd9vwqVlIgtjY7+jH9PxFBXuJIUPiZ9Y2U/tRIc64MRE/gPn1qrl7oUlYwnTmYgEz6ZIj6UVwnFQcsRtnH5mheJUFYOxXP0aaEuXYcj4Z6HbFasGWUXaM+aC6M0lrjVcwSA/3WB9754g+lF2ONKLcScMDiRpnQVB7Lj4D6Zy9q56wMziY9fXarrgeIBQLciAPK0j5Z6H861yjj1Mds0JjOWJ2hj2FYeYDVb4e2OgAbWAZAGMODBg5HeqtLBB+RM9MsP0FW3HAopnIIiTExIMfX4/jQ3Cr5QQJBBx6z0xj+tcjNiennTfB0cUllj05KXhnWRFrfy6izGGXLOBgebaDMR3zTRw7FwdIEOdgAYGxnc1aaGgdMdBHr1NCltQOe+Z/HH705T3WIePbVhXtIv8QvKwbaZEx7ggCRNUliNQwBnf6j9av/bG0EIUCAFtmIUZKaj7oA3J6VmGXv2NWw7dir4Fc9738zS2h/CKxuZrvK7PnHx9KYp8tT8tA1jMUJY1GMqLzm5bfQ3/ADriJ4OIOB5QAB0j4968361uOO4weDG0CdznHwxWJvETisvs6GyMl6h1Dtqjr5rV+wd/Q5P9/wB4rJTVvyG7DT+1aNTBSxOIuE34lk3tc+q8x/v+96o5xR3OXLOWPX+4/Kq+abhW3GkUm/ebNZ7I39M96A9pH1OT+tRcovEH0j+m8VDzO9O39azrHWZyGud41EG4QwatOZ8TNsCqewc0VxD+X0p043JMpF8Ahar7lnEAJvGf2rOk0dw18hdvzo5Y7kVi6MoKaPePwH60qVbTMzlzY/32qPgveX50qVJy9S8Cztdfiv8A3UJb3X/NSpUpDC3PX++tDcb9z5/pSpVul5DOvMGcP7zfA/8AyqXiPft/P8mrtKuNkOpDy/QruM/wP+b/ALVo8++P8n/jSpUJeVAh5voc4j3T/kP5NQnH/wCG/wDmX/4LSpVt0/cRqBL7w+A/I11NjSpVfF5mLn0LXmH+Cv8AlFT+zn+F/q/MUqVYPafb9DpaDz/oCc0/wrn+Q/rVDwXu/wCqu0qtpfKxGr8yL3279/5Wv/1VlKVKmaX+lD5IVqf6svmzSLt8hTrXvClSp8uhU0/P/cHwNZU0qVZ9J5A5vMP6UbwFKlTcnQououY7n5VXilSq2PygfUsuA/b9Kj4/3h/falSpa85b8IPRHEda5Sq76k7AVF8PtSpVdlUf/9k=">
            <a:hlinkClick r:id="rId5"/>
          </p:cNvPr>
          <p:cNvSpPr>
            <a:spLocks noChangeAspect="1" noChangeArrowheads="1"/>
          </p:cNvSpPr>
          <p:nvPr/>
        </p:nvSpPr>
        <p:spPr bwMode="auto">
          <a:xfrm>
            <a:off x="120650" y="-1409700"/>
            <a:ext cx="4714875" cy="2943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36576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294" y="3657600"/>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467100"/>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673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21" name="Picture 6"/>
          <p:cNvPicPr>
            <a:picLocks noChangeAspect="1" noChangeArrowheads="1"/>
          </p:cNvPicPr>
          <p:nvPr/>
        </p:nvPicPr>
        <p:blipFill>
          <a:blip r:embed="rId2" cstate="print"/>
          <a:srcRect b="9396"/>
          <a:stretch>
            <a:fillRect/>
          </a:stretch>
        </p:blipFill>
        <p:spPr bwMode="auto">
          <a:xfrm>
            <a:off x="3200400" y="0"/>
            <a:ext cx="3200400" cy="804863"/>
          </a:xfrm>
          <a:prstGeom prst="rect">
            <a:avLst/>
          </a:prstGeom>
          <a:noFill/>
          <a:ln w="9525">
            <a:noFill/>
            <a:miter lim="800000"/>
            <a:headEnd/>
            <a:tailEnd/>
          </a:ln>
        </p:spPr>
      </p:pic>
      <p:sp>
        <p:nvSpPr>
          <p:cNvPr id="14" name="TextBox 13"/>
          <p:cNvSpPr txBox="1"/>
          <p:nvPr/>
        </p:nvSpPr>
        <p:spPr>
          <a:xfrm>
            <a:off x="1872659" y="838200"/>
            <a:ext cx="5398684" cy="2062103"/>
          </a:xfrm>
          <a:prstGeom prst="rect">
            <a:avLst/>
          </a:prstGeom>
          <a:noFill/>
        </p:spPr>
        <p:txBody>
          <a:bodyPr wrap="none">
            <a:spAutoFit/>
          </a:bodyPr>
          <a:lstStyle/>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CCSDS Technical Editors:</a:t>
            </a:r>
          </a:p>
          <a:p>
            <a:pPr algn="ctr" eaLnBrk="0" hangingPunct="0">
              <a:defRPr/>
            </a:pPr>
            <a:r>
              <a:rPr lang="en-US" sz="4000" b="1" dirty="0">
                <a:solidFill>
                  <a:srgbClr val="000099"/>
                </a:solidFill>
                <a:effectLst>
                  <a:outerShdw blurRad="38100" dist="38100" dir="2700000" algn="tl">
                    <a:srgbClr val="000000">
                      <a:alpha val="43137"/>
                    </a:srgbClr>
                  </a:outerShdw>
                </a:effectLst>
                <a:latin typeface="+mn-lt"/>
              </a:rPr>
              <a:t>“Boot Camp”</a:t>
            </a:r>
          </a:p>
          <a:p>
            <a:pPr algn="ctr" eaLnBrk="0" hangingPunct="0">
              <a:defRPr/>
            </a:pPr>
            <a:endParaRPr lang="en-US" sz="800" b="1" dirty="0">
              <a:solidFill>
                <a:srgbClr val="000099"/>
              </a:solidFill>
              <a:effectLst>
                <a:outerShdw blurRad="38100" dist="38100" dir="2700000" algn="tl">
                  <a:srgbClr val="000000">
                    <a:alpha val="43137"/>
                  </a:srgbClr>
                </a:outerShdw>
              </a:effectLst>
              <a:latin typeface="+mn-lt"/>
            </a:endParaRPr>
          </a:p>
          <a:p>
            <a:pPr algn="ctr" eaLnBrk="0" hangingPunct="0">
              <a:defRPr/>
            </a:pPr>
            <a:r>
              <a:rPr lang="en-US" sz="2000" b="1" dirty="0">
                <a:solidFill>
                  <a:srgbClr val="000099"/>
                </a:solidFill>
                <a:effectLst>
                  <a:outerShdw blurRad="38100" dist="38100" dir="2700000" algn="tl">
                    <a:srgbClr val="000000">
                      <a:alpha val="43137"/>
                    </a:srgbClr>
                  </a:outerShdw>
                </a:effectLst>
                <a:latin typeface="+mn-lt"/>
              </a:rPr>
              <a:t>Tom Gannett - CCSDS Chief Technical </a:t>
            </a:r>
            <a:r>
              <a:rPr lang="en-US" sz="2000" b="1" dirty="0" smtClean="0">
                <a:solidFill>
                  <a:srgbClr val="000099"/>
                </a:solidFill>
                <a:effectLst>
                  <a:outerShdw blurRad="38100" dist="38100" dir="2700000" algn="tl">
                    <a:srgbClr val="000000">
                      <a:alpha val="43137"/>
                    </a:srgbClr>
                  </a:outerShdw>
                </a:effectLst>
                <a:latin typeface="+mn-lt"/>
              </a:rPr>
              <a:t>Editor</a:t>
            </a:r>
          </a:p>
          <a:p>
            <a:pPr algn="ctr" eaLnBrk="0" hangingPunct="0">
              <a:defRPr/>
            </a:pPr>
            <a:r>
              <a:rPr lang="en-US" sz="2000" b="1" dirty="0" smtClean="0">
                <a:solidFill>
                  <a:srgbClr val="FF0000"/>
                </a:solidFill>
                <a:effectLst>
                  <a:outerShdw blurRad="38100" dist="38100" dir="2700000" algn="tl">
                    <a:srgbClr val="000000">
                      <a:alpha val="43137"/>
                    </a:srgbClr>
                  </a:outerShdw>
                </a:effectLst>
                <a:latin typeface="+mn-lt"/>
              </a:rPr>
              <a:t>Peter Shames – CCSDS SEA Area Director</a:t>
            </a:r>
            <a:endParaRPr lang="en-US" sz="2000" b="1" dirty="0">
              <a:solidFill>
                <a:srgbClr val="FF0000"/>
              </a:solidFill>
              <a:effectLst>
                <a:outerShdw blurRad="38100" dist="38100" dir="2700000" algn="tl">
                  <a:srgbClr val="000000">
                    <a:alpha val="43137"/>
                  </a:srgbClr>
                </a:outerShdw>
              </a:effectLst>
              <a:latin typeface="+mn-lt"/>
            </a:endParaRPr>
          </a:p>
        </p:txBody>
      </p:sp>
      <p:sp>
        <p:nvSpPr>
          <p:cNvPr id="15" name="Rectangle 14"/>
          <p:cNvSpPr/>
          <p:nvPr/>
        </p:nvSpPr>
        <p:spPr>
          <a:xfrm>
            <a:off x="838200" y="2819400"/>
            <a:ext cx="7848600" cy="1200150"/>
          </a:xfrm>
          <a:prstGeom prst="rect">
            <a:avLst/>
          </a:prstGeom>
        </p:spPr>
        <p:txBody>
          <a:bodyPr>
            <a:spAutoFit/>
          </a:bodyPr>
          <a:lstStyle/>
          <a:p>
            <a:pPr eaLnBrk="0" hangingPunct="0">
              <a:defRPr/>
            </a:pPr>
            <a:r>
              <a:rPr lang="en-US" sz="1800" dirty="0">
                <a:latin typeface="+mn-lt"/>
                <a:cs typeface="Arial" pitchFamily="34" charset="0"/>
              </a:rPr>
              <a:t>The purpose of the technical editor “boot camp” is to improve overall quality and enable faster processing of documents submitted to the Secretariat by familiarizing working group technical editors with CCSDS requirements for </a:t>
            </a:r>
            <a:r>
              <a:rPr lang="en-US" sz="1800" i="1" u="sng" dirty="0">
                <a:latin typeface="+mn-lt"/>
                <a:cs typeface="Arial" pitchFamily="34" charset="0"/>
              </a:rPr>
              <a:t>technical content</a:t>
            </a:r>
            <a:r>
              <a:rPr lang="en-US" sz="1800" dirty="0">
                <a:latin typeface="+mn-lt"/>
                <a:cs typeface="Arial" pitchFamily="34" charset="0"/>
              </a:rPr>
              <a:t>, </a:t>
            </a:r>
            <a:r>
              <a:rPr lang="en-US" sz="1800" i="1" u="sng" dirty="0">
                <a:latin typeface="+mn-lt"/>
                <a:cs typeface="Arial" pitchFamily="34" charset="0"/>
              </a:rPr>
              <a:t>publication style </a:t>
            </a:r>
            <a:r>
              <a:rPr lang="en-US" sz="1800" dirty="0">
                <a:latin typeface="+mn-lt"/>
                <a:cs typeface="Arial" pitchFamily="34" charset="0"/>
              </a:rPr>
              <a:t>and </a:t>
            </a:r>
            <a:r>
              <a:rPr lang="en-US" sz="1800" i="1" u="sng" dirty="0">
                <a:latin typeface="+mn-lt"/>
                <a:cs typeface="Arial" pitchFamily="34" charset="0"/>
              </a:rPr>
              <a:t>procedures for document submission.</a:t>
            </a:r>
          </a:p>
        </p:txBody>
      </p:sp>
      <p:sp>
        <p:nvSpPr>
          <p:cNvPr id="16" name="Rectangle 15"/>
          <p:cNvSpPr/>
          <p:nvPr/>
        </p:nvSpPr>
        <p:spPr>
          <a:xfrm>
            <a:off x="838200" y="4191000"/>
            <a:ext cx="7467600" cy="923925"/>
          </a:xfrm>
          <a:prstGeom prst="rect">
            <a:avLst/>
          </a:prstGeom>
        </p:spPr>
        <p:txBody>
          <a:bodyPr>
            <a:spAutoFit/>
          </a:bodyPr>
          <a:lstStyle/>
          <a:p>
            <a:pPr eaLnBrk="0" hangingPunct="0">
              <a:defRPr/>
            </a:pPr>
            <a:r>
              <a:rPr lang="en-US" sz="1800" b="1" u="sng" dirty="0">
                <a:solidFill>
                  <a:srgbClr val="CC3300"/>
                </a:solidFill>
                <a:effectLst>
                  <a:outerShdw blurRad="38100" dist="38100" dir="2700000" algn="tl">
                    <a:srgbClr val="000000">
                      <a:alpha val="43137"/>
                    </a:srgbClr>
                  </a:outerShdw>
                </a:effectLst>
                <a:latin typeface="+mn-lt"/>
                <a:cs typeface="Arial" pitchFamily="34" charset="0"/>
              </a:rPr>
              <a:t>IT IS MANDATORY THAT ANY PERSON WHO IS ASSIGNED TO BE THE EDITOR OF A  CCSDS DOCUMENT </a:t>
            </a:r>
            <a:r>
              <a:rPr lang="en-US" sz="1800" b="1" u="sng" dirty="0" smtClean="0">
                <a:solidFill>
                  <a:srgbClr val="CC3300"/>
                </a:solidFill>
                <a:effectLst>
                  <a:outerShdw blurRad="38100" dist="38100" dir="2700000" algn="tl">
                    <a:srgbClr val="000000">
                      <a:alpha val="43137"/>
                    </a:srgbClr>
                  </a:outerShdw>
                </a:effectLst>
                <a:latin typeface="+mn-lt"/>
                <a:cs typeface="Arial" pitchFamily="34" charset="0"/>
              </a:rPr>
              <a:t>MUST ATTEND </a:t>
            </a:r>
            <a:r>
              <a:rPr lang="en-US" sz="1800" b="1" u="sng" dirty="0">
                <a:solidFill>
                  <a:srgbClr val="CC3300"/>
                </a:solidFill>
                <a:effectLst>
                  <a:outerShdw blurRad="38100" dist="38100" dir="2700000" algn="tl">
                    <a:srgbClr val="000000">
                      <a:alpha val="43137"/>
                    </a:srgbClr>
                  </a:outerShdw>
                </a:effectLst>
                <a:latin typeface="+mn-lt"/>
                <a:cs typeface="Arial" pitchFamily="34" charset="0"/>
              </a:rPr>
              <a:t>A BOOT CAMP.  </a:t>
            </a:r>
          </a:p>
          <a:p>
            <a:pPr eaLnBrk="0" hangingPunct="0">
              <a:defRPr/>
            </a:pPr>
            <a:r>
              <a:rPr lang="en-US" sz="1800" dirty="0">
                <a:latin typeface="+mn-lt"/>
                <a:cs typeface="Arial" pitchFamily="34" charset="0"/>
              </a:rPr>
              <a:t>This week, Boot Camp sessions are scheduled as follows:</a:t>
            </a:r>
          </a:p>
        </p:txBody>
      </p:sp>
      <p:grpSp>
        <p:nvGrpSpPr>
          <p:cNvPr id="17" name="Group 12"/>
          <p:cNvGrpSpPr>
            <a:grpSpLocks/>
          </p:cNvGrpSpPr>
          <p:nvPr/>
        </p:nvGrpSpPr>
        <p:grpSpPr bwMode="auto">
          <a:xfrm>
            <a:off x="1371600" y="5237163"/>
            <a:ext cx="6477000" cy="1164372"/>
            <a:chOff x="1600200" y="5498068"/>
            <a:chExt cx="5943600" cy="1164333"/>
          </a:xfrm>
        </p:grpSpPr>
        <p:sp>
          <p:nvSpPr>
            <p:cNvPr id="18" name="Rectangle 17"/>
            <p:cNvSpPr/>
            <p:nvPr/>
          </p:nvSpPr>
          <p:spPr>
            <a:xfrm>
              <a:off x="1600200" y="5831432"/>
              <a:ext cx="3048000" cy="830969"/>
            </a:xfrm>
            <a:prstGeom prst="rect">
              <a:avLst/>
            </a:prstGeom>
          </p:spPr>
          <p:txBody>
            <a:bodyPr>
              <a:spAutoFit/>
            </a:bodyPr>
            <a:lstStyle/>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Monday, </a:t>
              </a:r>
              <a:r>
                <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rPr>
                <a:t>13:30 - </a:t>
              </a: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17:30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Thursday, 13:30 - 17:30</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19" name="Rectangle 18"/>
            <p:cNvSpPr/>
            <p:nvPr/>
          </p:nvSpPr>
          <p:spPr>
            <a:xfrm>
              <a:off x="5105400" y="5831432"/>
              <a:ext cx="2438400" cy="830969"/>
            </a:xfrm>
            <a:prstGeom prst="rect">
              <a:avLst/>
            </a:prstGeom>
          </p:spPr>
          <p:txBody>
            <a:bodyPr>
              <a:spAutoFit/>
            </a:bodyPr>
            <a:lstStyle/>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Erasmus 121</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a:p>
              <a:pPr eaLnBrk="0" hangingPunct="0">
                <a:defRPr/>
              </a:pPr>
              <a:r>
                <a:rPr lang="en-US" b="1" dirty="0" smtClean="0">
                  <a:solidFill>
                    <a:schemeClr val="accent1">
                      <a:lumMod val="75000"/>
                    </a:schemeClr>
                  </a:solidFill>
                  <a:effectLst>
                    <a:outerShdw blurRad="38100" dist="38100" dir="2700000" algn="tl">
                      <a:srgbClr val="000000">
                        <a:alpha val="43137"/>
                      </a:srgbClr>
                    </a:outerShdw>
                  </a:effectLst>
                  <a:latin typeface="+mn-lt"/>
                  <a:cs typeface="Arial" pitchFamily="34" charset="0"/>
                </a:rPr>
                <a:t>Erasmus 121</a:t>
              </a:r>
              <a:endParaRPr lang="en-US" b="1" dirty="0">
                <a:solidFill>
                  <a:schemeClr val="accent1">
                    <a:lumMod val="75000"/>
                  </a:schemeClr>
                </a:solidFill>
                <a:effectLst>
                  <a:outerShdw blurRad="38100" dist="38100" dir="2700000" algn="tl">
                    <a:srgbClr val="000000">
                      <a:alpha val="43137"/>
                    </a:srgbClr>
                  </a:outerShdw>
                </a:effectLst>
                <a:latin typeface="+mn-lt"/>
                <a:cs typeface="Arial" pitchFamily="34" charset="0"/>
              </a:endParaRPr>
            </a:p>
          </p:txBody>
        </p:sp>
        <p:sp>
          <p:nvSpPr>
            <p:cNvPr id="20" name="Rectangle 19"/>
            <p:cNvSpPr/>
            <p:nvPr/>
          </p:nvSpPr>
          <p:spPr>
            <a:xfrm>
              <a:off x="16002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Session</a:t>
              </a:r>
            </a:p>
          </p:txBody>
        </p:sp>
        <p:sp>
          <p:nvSpPr>
            <p:cNvPr id="21" name="Rectangle 20"/>
            <p:cNvSpPr/>
            <p:nvPr/>
          </p:nvSpPr>
          <p:spPr>
            <a:xfrm>
              <a:off x="5105400" y="5498068"/>
              <a:ext cx="2438400" cy="461947"/>
            </a:xfrm>
            <a:prstGeom prst="rect">
              <a:avLst/>
            </a:prstGeom>
          </p:spPr>
          <p:txBody>
            <a:bodyPr>
              <a:spAutoFit/>
            </a:bodyPr>
            <a:lstStyle/>
            <a:p>
              <a:pPr eaLnBrk="0" hangingPunct="0">
                <a:defRPr/>
              </a:pPr>
              <a:r>
                <a:rPr lang="en-US" b="1" u="sng" dirty="0">
                  <a:solidFill>
                    <a:schemeClr val="accent1">
                      <a:lumMod val="75000"/>
                    </a:schemeClr>
                  </a:solidFill>
                  <a:effectLst>
                    <a:outerShdw blurRad="38100" dist="38100" dir="2700000" algn="tl">
                      <a:srgbClr val="000000">
                        <a:alpha val="43137"/>
                      </a:srgbClr>
                    </a:outerShdw>
                  </a:effectLst>
                  <a:latin typeface="+mn-lt"/>
                  <a:cs typeface="Arial" pitchFamily="34" charset="0"/>
                </a:rPr>
                <a:t>Room</a:t>
              </a:r>
            </a:p>
          </p:txBody>
        </p:sp>
      </p:gr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715363"/>
            <a:ext cx="1219200" cy="1082040"/>
          </a:xfrm>
          <a:prstGeom prst="rect">
            <a:avLst/>
          </a:prstGeom>
          <a:noFill/>
          <a:ln w="1905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45" y="1793305"/>
            <a:ext cx="1600200" cy="105654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1967526">
            <a:off x="3141797" y="1070049"/>
            <a:ext cx="3077786" cy="830997"/>
          </a:xfrm>
          <a:prstGeom prst="rect">
            <a:avLst/>
          </a:prstGeom>
          <a:solidFill>
            <a:srgbClr val="FFFF00"/>
          </a:solidFill>
        </p:spPr>
        <p:txBody>
          <a:bodyPr wrap="none" rtlCol="0">
            <a:spAutoFit/>
          </a:bodyPr>
          <a:lstStyle/>
          <a:p>
            <a:r>
              <a:rPr lang="en-GB" dirty="0" smtClean="0">
                <a:solidFill>
                  <a:srgbClr val="FF0000"/>
                </a:solidFill>
              </a:rPr>
              <a:t>Tom to </a:t>
            </a:r>
            <a:r>
              <a:rPr lang="en-GB" dirty="0" smtClean="0">
                <a:solidFill>
                  <a:srgbClr val="FF0000"/>
                </a:solidFill>
              </a:rPr>
              <a:t>update</a:t>
            </a:r>
          </a:p>
          <a:p>
            <a:r>
              <a:rPr lang="en-GB" dirty="0" smtClean="0">
                <a:solidFill>
                  <a:srgbClr val="FF0000"/>
                </a:solidFill>
              </a:rPr>
              <a:t>Add Peter to presenters</a:t>
            </a:r>
            <a:endParaRPr lang="en-GB" dirty="0">
              <a:solidFill>
                <a:srgbClr val="FF0000"/>
              </a:solidFill>
            </a:endParaRPr>
          </a:p>
        </p:txBody>
      </p:sp>
    </p:spTree>
    <p:extLst>
      <p:ext uri="{BB962C8B-B14F-4D97-AF65-F5344CB8AC3E}">
        <p14:creationId xmlns:p14="http://schemas.microsoft.com/office/powerpoint/2010/main" val="5343042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38200" y="228600"/>
            <a:ext cx="7043738" cy="336550"/>
          </a:xfrm>
          <a:prstGeom prst="rect">
            <a:avLst/>
          </a:prstGeom>
          <a:noFill/>
          <a:ln>
            <a:miter lim="800000"/>
            <a:headEnd/>
            <a:tailEnd/>
          </a:ln>
        </p:spPr>
        <p:txBody>
          <a:bodyPr/>
          <a:lstStyle/>
          <a:p>
            <a:pPr algn="ctr" eaLnBrk="0" hangingPunct="0">
              <a:lnSpc>
                <a:spcPct val="90000"/>
              </a:lnSpc>
              <a:defRPr/>
            </a:pPr>
            <a:r>
              <a:rPr lang="en-US" b="1" kern="0" dirty="0">
                <a:solidFill>
                  <a:srgbClr val="000099"/>
                </a:solidFill>
                <a:effectLst>
                  <a:outerShdw blurRad="38100" dist="38100" dir="2700000" algn="tl">
                    <a:srgbClr val="000000">
                      <a:alpha val="43137"/>
                    </a:srgbClr>
                  </a:outerShdw>
                </a:effectLst>
                <a:latin typeface="Calibri" pitchFamily="34" charset="0"/>
                <a:ea typeface="+mj-ea"/>
                <a:cs typeface="+mj-cs"/>
              </a:rPr>
              <a:t>Upcoming Meetings</a:t>
            </a:r>
          </a:p>
        </p:txBody>
      </p:sp>
      <p:sp>
        <p:nvSpPr>
          <p:cNvPr id="7946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GB" sz="1800">
              <a:latin typeface="Arial" charset="0"/>
            </a:endParaRPr>
          </a:p>
        </p:txBody>
      </p:sp>
      <p:sp>
        <p:nvSpPr>
          <p:cNvPr id="794657" name="Content Placeholder 6"/>
          <p:cNvSpPr>
            <a:spLocks noGrp="1"/>
          </p:cNvSpPr>
          <p:nvPr>
            <p:ph idx="1"/>
          </p:nvPr>
        </p:nvSpPr>
        <p:spPr>
          <a:xfrm>
            <a:off x="747713" y="6400800"/>
            <a:ext cx="8243887" cy="838200"/>
          </a:xfrm>
        </p:spPr>
        <p:txBody>
          <a:bodyPr/>
          <a:lstStyle/>
          <a:p>
            <a:r>
              <a:rPr lang="en-US" sz="1400" dirty="0" smtClean="0">
                <a:solidFill>
                  <a:schemeClr val="accent1">
                    <a:lumMod val="75000"/>
                  </a:schemeClr>
                </a:solidFill>
              </a:rPr>
              <a:t>Visa </a:t>
            </a:r>
            <a:r>
              <a:rPr lang="en-US" sz="1400" dirty="0">
                <a:solidFill>
                  <a:schemeClr val="accent1">
                    <a:lumMod val="75000"/>
                  </a:schemeClr>
                </a:solidFill>
              </a:rPr>
              <a:t>letters:  </a:t>
            </a:r>
            <a:r>
              <a:rPr lang="en-US" sz="1400" dirty="0" smtClean="0"/>
              <a:t>now </a:t>
            </a:r>
            <a:r>
              <a:rPr lang="en-US" sz="1400" dirty="0"/>
              <a:t>being provided </a:t>
            </a:r>
            <a:r>
              <a:rPr lang="en-US" sz="1400" dirty="0" smtClean="0"/>
              <a:t>for the </a:t>
            </a:r>
            <a:r>
              <a:rPr lang="en-US" sz="1400" i="1" dirty="0" smtClean="0"/>
              <a:t>next</a:t>
            </a:r>
            <a:r>
              <a:rPr lang="en-US" sz="1400" dirty="0" smtClean="0"/>
              <a:t> meeting.  Available 6 </a:t>
            </a:r>
            <a:r>
              <a:rPr lang="en-US" sz="1400" dirty="0"/>
              <a:t>months in advance – get </a:t>
            </a:r>
            <a:r>
              <a:rPr lang="en-US" sz="1400" dirty="0" smtClean="0"/>
              <a:t>yours NOW for Spring 2015 from Nick Tongson (CCSDS Secretariat) at the registration desk</a:t>
            </a:r>
            <a:endParaRPr lang="en-US" sz="1400" dirty="0"/>
          </a:p>
          <a:p>
            <a:pPr>
              <a:buNone/>
            </a:pPr>
            <a:endParaRPr lang="en-US" sz="1400" dirty="0" smtClean="0"/>
          </a:p>
        </p:txBody>
      </p:sp>
      <p:graphicFrame>
        <p:nvGraphicFramePr>
          <p:cNvPr id="11" name="Table 10"/>
          <p:cNvGraphicFramePr>
            <a:graphicFrameLocks noGrp="1"/>
          </p:cNvGraphicFramePr>
          <p:nvPr>
            <p:extLst/>
          </p:nvPr>
        </p:nvGraphicFramePr>
        <p:xfrm>
          <a:off x="304800" y="914400"/>
          <a:ext cx="8686800" cy="5082856"/>
        </p:xfrm>
        <a:graphic>
          <a:graphicData uri="http://schemas.openxmlformats.org/drawingml/2006/table">
            <a:tbl>
              <a:tblPr/>
              <a:tblGrid>
                <a:gridCol w="1197670"/>
                <a:gridCol w="1360316"/>
                <a:gridCol w="931520"/>
                <a:gridCol w="2291837"/>
                <a:gridCol w="1142222"/>
                <a:gridCol w="1763235"/>
              </a:tblGrid>
              <a:tr h="277969">
                <a:tc>
                  <a:txBody>
                    <a:bodyPr/>
                    <a:lstStyle/>
                    <a:p>
                      <a:pPr algn="l" rtl="0" fontAlgn="b"/>
                      <a:r>
                        <a:rPr lang="en-US" sz="1400" b="1" i="0" u="none" strike="noStrike" dirty="0">
                          <a:solidFill>
                            <a:srgbClr val="000000"/>
                          </a:solidFill>
                          <a:effectLst/>
                          <a:latin typeface="Calibri"/>
                        </a:rPr>
                        <a:t>Date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b"/>
                      <a:r>
                        <a:rPr lang="en-US" sz="1400" b="1" i="0" u="none" strike="noStrike">
                          <a:solidFill>
                            <a:srgbClr val="000000"/>
                          </a:solidFill>
                          <a:effectLst/>
                          <a:latin typeface="Calibri"/>
                        </a:rPr>
                        <a:t>WG/CMC</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400" b="1" i="0" u="none" strike="noStrike">
                          <a:solidFill>
                            <a:srgbClr val="000000"/>
                          </a:solidFill>
                          <a:effectLst/>
                          <a:latin typeface="Calibri"/>
                        </a:rPr>
                        <a:t>Host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400" b="1" i="0" u="none" strike="noStrike">
                          <a:solidFill>
                            <a:srgbClr val="000000"/>
                          </a:solidFill>
                          <a:effectLst/>
                          <a:latin typeface="Calibri"/>
                        </a:rPr>
                        <a:t>Location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400" b="1" i="0" u="none" strike="noStrike">
                          <a:solidFill>
                            <a:srgbClr val="000000"/>
                          </a:solidFill>
                          <a:effectLst/>
                          <a:latin typeface="Calibri"/>
                        </a:rPr>
                        <a:t>Date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n-US" sz="1400" b="1" i="0" u="none" strike="noStrike">
                          <a:solidFill>
                            <a:srgbClr val="000000"/>
                          </a:solidFill>
                          <a:effectLst/>
                          <a:latin typeface="Calibri"/>
                        </a:rPr>
                        <a:t>Comments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r>
              <a:tr h="264732">
                <a:tc>
                  <a:txBody>
                    <a:bodyPr/>
                    <a:lstStyle/>
                    <a:p>
                      <a:pPr algn="l" rtl="0" fontAlgn="b"/>
                      <a:r>
                        <a:rPr lang="en-US" sz="1400" b="0" i="0" u="none" strike="noStrike">
                          <a:solidFill>
                            <a:srgbClr val="000000"/>
                          </a:solidFill>
                          <a:effectLst/>
                          <a:latin typeface="Calibri"/>
                        </a:rPr>
                        <a:t>Spring 2014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rtl="0" fontAlgn="b"/>
                      <a:r>
                        <a:rPr lang="en-US" sz="1400" b="0" i="0" u="none" strike="noStrike">
                          <a:solidFill>
                            <a:srgbClr val="000000"/>
                          </a:solidFill>
                          <a:effectLst/>
                          <a:latin typeface="Calibri"/>
                        </a:rPr>
                        <a:t>WG/CESG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ESA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ESTEC – Noordwijkerhout, NL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31 Mar – 4 Apr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64732">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ESA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ESTEC – Noordwijkerhout, NL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7 – 9 Apr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7969">
                <a:tc>
                  <a:txBody>
                    <a:bodyPr/>
                    <a:lstStyle/>
                    <a:p>
                      <a:pPr algn="l" rtl="0" fontAlgn="b"/>
                      <a:r>
                        <a:rPr lang="en-US" sz="1400" b="0" i="0" u="none" strike="noStrike">
                          <a:solidFill>
                            <a:srgbClr val="000000"/>
                          </a:solidFill>
                          <a:effectLst/>
                          <a:latin typeface="Calibri"/>
                        </a:rPr>
                        <a:t>Fall 2014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a:solidFill>
                            <a:srgbClr val="000000"/>
                          </a:solidFill>
                          <a:effectLst/>
                          <a:latin typeface="Calibri"/>
                        </a:rPr>
                        <a:t>WG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US" sz="1400" b="0" i="0" u="none" strike="noStrike">
                          <a:solidFill>
                            <a:srgbClr val="000000"/>
                          </a:solidFill>
                          <a:effectLst/>
                          <a:latin typeface="Calibri"/>
                        </a:rPr>
                        <a:t>UKSA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US" sz="1400" b="0" i="0" u="none" strike="noStrike">
                          <a:solidFill>
                            <a:srgbClr val="000000"/>
                          </a:solidFill>
                          <a:effectLst/>
                          <a:latin typeface="Calibri"/>
                        </a:rPr>
                        <a:t>London, UK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US" sz="1400" b="0" i="0" u="none" strike="noStrike">
                          <a:solidFill>
                            <a:srgbClr val="000000"/>
                          </a:solidFill>
                          <a:effectLst/>
                          <a:latin typeface="Calibri"/>
                        </a:rPr>
                        <a:t>10-14 Nov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69">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CESG/CMC/SC13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UKSA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London, UK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17-20 Nov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Spring 2015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dirty="0" smtClean="0">
                          <a:solidFill>
                            <a:srgbClr val="000000"/>
                          </a:solidFill>
                          <a:effectLst/>
                          <a:latin typeface="Calibri"/>
                        </a:rPr>
                        <a:t>WG/CESG</a:t>
                      </a:r>
                      <a:endParaRPr lang="en-US" sz="14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NASA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CalTech, JPL, California, USA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smtClean="0">
                          <a:solidFill>
                            <a:srgbClr val="000000"/>
                          </a:solidFill>
                          <a:effectLst/>
                          <a:latin typeface="Calibri"/>
                        </a:rPr>
                        <a:t>23-27,  30 Mar</a:t>
                      </a:r>
                      <a:endParaRPr lang="en-US" sz="14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smtClean="0">
                          <a:solidFill>
                            <a:srgbClr val="000000"/>
                          </a:solidFill>
                          <a:effectLst/>
                          <a:latin typeface="Calibri"/>
                        </a:rPr>
                        <a:t>CMC/SC13</a:t>
                      </a:r>
                      <a:endParaRPr lang="en-US" sz="14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effectLst/>
                          <a:latin typeface="Calibri"/>
                        </a:rPr>
                        <a:t>JAXA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Japan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effectLst/>
                          <a:latin typeface="Calibri"/>
                        </a:rPr>
                        <a:t>19-21 May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Fall 2015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dirty="0">
                          <a:solidFill>
                            <a:srgbClr val="000000"/>
                          </a:solidFill>
                          <a:effectLst/>
                          <a:latin typeface="Calibri"/>
                        </a:rPr>
                        <a:t>WG/CESG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ESA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Darmstadt, Germany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9-13 Nov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969">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ESA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Darmstadt, Germany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16-18 Nov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Spring 2016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a:solidFill>
                            <a:srgbClr val="000000"/>
                          </a:solidFill>
                          <a:effectLst/>
                          <a:latin typeface="Calibri"/>
                        </a:rPr>
                        <a:t>WG/CESG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NASA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USA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INPE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Brazil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Fall 2016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a:solidFill>
                            <a:srgbClr val="000000"/>
                          </a:solidFill>
                          <a:effectLst/>
                          <a:latin typeface="Calibri"/>
                        </a:rPr>
                        <a:t>WG/CESG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ASI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Italy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ASI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Italy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Spring 2017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a:solidFill>
                            <a:srgbClr val="000000"/>
                          </a:solidFill>
                          <a:effectLst/>
                          <a:latin typeface="Calibri"/>
                        </a:rPr>
                        <a:t>WG/CESG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NASA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USA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FSA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Russia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Fall 2017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a:solidFill>
                            <a:srgbClr val="000000"/>
                          </a:solidFill>
                          <a:effectLst/>
                          <a:latin typeface="Calibri"/>
                        </a:rPr>
                        <a:t>WG/CESG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ESA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Europe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ESA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Europe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Spring 2018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400" b="0" i="0" u="none" strike="noStrike">
                          <a:solidFill>
                            <a:srgbClr val="000000"/>
                          </a:solidFill>
                          <a:effectLst/>
                          <a:latin typeface="Calibri"/>
                        </a:rPr>
                        <a:t>WG/CESG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NASA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USA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32">
                <a:tc>
                  <a:txBody>
                    <a:bodyPr/>
                    <a:lstStyle/>
                    <a:p>
                      <a:pPr algn="l" rtl="0" fontAlgn="b"/>
                      <a:r>
                        <a:rPr lang="en-US" sz="1400" b="0" i="0" u="none" strike="noStrike">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effectLst/>
                          <a:latin typeface="Calibri"/>
                        </a:rPr>
                        <a:t>CMC/SC13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CNSA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CNSA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a:solidFill>
                            <a:srgbClr val="000000"/>
                          </a:solidFill>
                          <a:effectLst/>
                          <a:latin typeface="Calibri"/>
                        </a:rPr>
                        <a:t>TBD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400" b="0" i="0" u="none" strike="noStrike" dirty="0">
                          <a:solidFill>
                            <a:srgbClr val="000000"/>
                          </a:solidFill>
                          <a:effectLst/>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Left Arrow 11"/>
          <p:cNvSpPr/>
          <p:nvPr/>
        </p:nvSpPr>
        <p:spPr bwMode="auto">
          <a:xfrm>
            <a:off x="7162800" y="1447800"/>
            <a:ext cx="1143000" cy="7971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5-Day</a:t>
            </a:r>
          </a:p>
        </p:txBody>
      </p:sp>
      <p:sp>
        <p:nvSpPr>
          <p:cNvPr id="15" name="Left Arrow 14"/>
          <p:cNvSpPr/>
          <p:nvPr/>
        </p:nvSpPr>
        <p:spPr bwMode="auto">
          <a:xfrm>
            <a:off x="7467600" y="2022234"/>
            <a:ext cx="1143000" cy="7971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5-Day</a:t>
            </a:r>
          </a:p>
        </p:txBody>
      </p:sp>
      <p:sp>
        <p:nvSpPr>
          <p:cNvPr id="16" name="Left Arrow 15"/>
          <p:cNvSpPr/>
          <p:nvPr/>
        </p:nvSpPr>
        <p:spPr bwMode="auto">
          <a:xfrm>
            <a:off x="7772400" y="2555634"/>
            <a:ext cx="1143000" cy="797166"/>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rPr>
              <a:t>4-Day</a:t>
            </a:r>
          </a:p>
        </p:txBody>
      </p:sp>
    </p:spTree>
    <p:extLst>
      <p:ext uri="{BB962C8B-B14F-4D97-AF65-F5344CB8AC3E}">
        <p14:creationId xmlns:p14="http://schemas.microsoft.com/office/powerpoint/2010/main" val="27555352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CCSDS Overview </a:t>
            </a:r>
          </a:p>
        </p:txBody>
      </p:sp>
      <p:sp>
        <p:nvSpPr>
          <p:cNvPr id="5" name="Text Box 10"/>
          <p:cNvSpPr txBox="1">
            <a:spLocks noChangeArrowheads="1"/>
          </p:cNvSpPr>
          <p:nvPr/>
        </p:nvSpPr>
        <p:spPr bwMode="auto">
          <a:xfrm>
            <a:off x="5275548" y="898125"/>
            <a:ext cx="3484401" cy="3216265"/>
          </a:xfrm>
          <a:prstGeom prst="rect">
            <a:avLst/>
          </a:prstGeom>
          <a:solidFill>
            <a:schemeClr val="bg1"/>
          </a:solidFill>
          <a:ln w="12700">
            <a:noFill/>
            <a:miter lim="800000"/>
            <a:headEnd type="none" w="sm" len="sm"/>
            <a:tailEnd type="none" w="sm" len="sm"/>
          </a:ln>
          <a:effectLst/>
        </p:spPr>
        <p:txBody>
          <a:bodyPr wrap="square">
            <a:spAutoFit/>
          </a:body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139</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86</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53</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2"/>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~285</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6" name="Text Box 10"/>
          <p:cNvSpPr txBox="1">
            <a:spLocks noChangeArrowheads="1"/>
          </p:cNvSpPr>
          <p:nvPr/>
        </p:nvSpPr>
        <p:spPr bwMode="auto">
          <a:xfrm>
            <a:off x="909593" y="4724156"/>
            <a:ext cx="4212616" cy="1384996"/>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fontAlgn="auto">
              <a:spcBef>
                <a:spcPts val="0"/>
              </a:spcBef>
              <a:spcAft>
                <a:spcPts val="0"/>
              </a:spcAft>
              <a:defRPr sz="2800" b="1">
                <a:solidFill>
                  <a:srgbClr val="002060"/>
                </a:solidFill>
                <a:effectLst>
                  <a:outerShdw blurRad="38100" dist="38100" dir="2700000" algn="tl">
                    <a:srgbClr val="000000">
                      <a:alpha val="43137"/>
                    </a:srgbClr>
                  </a:outerShdw>
                </a:effectLst>
                <a:latin typeface="Calibri" pitchFamily="34" charset="0"/>
              </a:defRPr>
            </a:lvl1pPr>
          </a:lstStyle>
          <a:p>
            <a:pPr algn="r"/>
            <a:r>
              <a:rPr lang="en-US" dirty="0" smtClean="0">
                <a:solidFill>
                  <a:srgbClr val="FF0000"/>
                </a:solidFill>
                <a:effectLst/>
              </a:rPr>
              <a:t>718</a:t>
            </a:r>
            <a:r>
              <a:rPr lang="en-US" dirty="0" smtClean="0">
                <a:effectLst/>
              </a:rPr>
              <a:t> </a:t>
            </a:r>
            <a:r>
              <a:rPr lang="en-US" dirty="0">
                <a:effectLst/>
              </a:rPr>
              <a:t>space missions have adopted and used various CCSDS standards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51" y="908883"/>
            <a:ext cx="4968458" cy="343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0"/>
          <p:cNvSpPr txBox="1">
            <a:spLocks noChangeArrowheads="1"/>
          </p:cNvSpPr>
          <p:nvPr/>
        </p:nvSpPr>
        <p:spPr bwMode="auto">
          <a:xfrm>
            <a:off x="991794" y="1083837"/>
            <a:ext cx="2605650" cy="461665"/>
          </a:xfrm>
          <a:prstGeom prst="rect">
            <a:avLst/>
          </a:prstGeom>
          <a:noFill/>
          <a:ln w="12700">
            <a:noFill/>
            <a:miter lim="800000"/>
            <a:headEnd type="none" w="sm" len="sm"/>
            <a:tailEnd type="none" w="sm" len="sm"/>
          </a:ln>
          <a:effectLst/>
        </p:spPr>
        <p:txBody>
          <a:bodyPr wrap="none">
            <a:spAutoFit/>
          </a:body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9" name="Content Placeholder 4"/>
          <p:cNvGraphicFramePr>
            <a:graphicFrameLocks/>
          </p:cNvGraphicFramePr>
          <p:nvPr>
            <p:extLst/>
          </p:nvPr>
        </p:nvGraphicFramePr>
        <p:xfrm>
          <a:off x="4466492" y="4114390"/>
          <a:ext cx="4384431" cy="256776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0"/>
          <p:cNvSpPr txBox="1">
            <a:spLocks noChangeArrowheads="1"/>
          </p:cNvSpPr>
          <p:nvPr/>
        </p:nvSpPr>
        <p:spPr bwMode="auto">
          <a:xfrm>
            <a:off x="6365165" y="4607699"/>
            <a:ext cx="1305165" cy="461665"/>
          </a:xfrm>
          <a:prstGeom prst="rect">
            <a:avLst/>
          </a:prstGeom>
          <a:noFill/>
          <a:ln w="12700">
            <a:noFill/>
            <a:miter lim="800000"/>
            <a:headEnd type="none" w="sm" len="sm"/>
            <a:tailEnd type="none" w="sm" len="sm"/>
          </a:ln>
          <a:effectLst/>
        </p:spPr>
        <p:txBody>
          <a:bodyPr wrap="none">
            <a:spAutoFit/>
          </a:bodyPr>
          <a:lstStyle/>
          <a:p>
            <a:r>
              <a:rPr lang="en-US" b="1" dirty="0" smtClean="0">
                <a:solidFill>
                  <a:srgbClr val="C00000"/>
                </a:solidFill>
                <a:effectLst>
                  <a:outerShdw blurRad="38100" dist="38100" dir="2700000" algn="tl">
                    <a:srgbClr val="000000">
                      <a:alpha val="43137"/>
                    </a:srgbClr>
                  </a:outerShdw>
                </a:effectLst>
                <a:latin typeface="Calibri" pitchFamily="34" charset="0"/>
              </a:rPr>
              <a:t>Missions</a:t>
            </a:r>
          </a:p>
        </p:txBody>
      </p:sp>
    </p:spTree>
    <p:extLst>
      <p:ext uri="{BB962C8B-B14F-4D97-AF65-F5344CB8AC3E}">
        <p14:creationId xmlns:p14="http://schemas.microsoft.com/office/powerpoint/2010/main" val="1316661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CCSDS </a:t>
            </a:r>
            <a:r>
              <a:rPr lang="en-US" dirty="0" err="1" smtClean="0">
                <a:solidFill>
                  <a:schemeClr val="accent1">
                    <a:lumMod val="50000"/>
                  </a:schemeClr>
                </a:solidFill>
              </a:rPr>
              <a:t>Mgt</a:t>
            </a:r>
            <a:r>
              <a:rPr lang="en-US" dirty="0" smtClean="0">
                <a:solidFill>
                  <a:schemeClr val="accent1">
                    <a:lumMod val="50000"/>
                  </a:schemeClr>
                </a:solidFill>
              </a:rPr>
              <a:t> – Framework &amp; Profile System</a:t>
            </a:r>
            <a:endParaRPr lang="en-US" dirty="0">
              <a:solidFill>
                <a:schemeClr val="accent1">
                  <a:lumMod val="50000"/>
                </a:schemeClr>
              </a:solidFill>
            </a:endParaRPr>
          </a:p>
        </p:txBody>
      </p:sp>
      <p:sp>
        <p:nvSpPr>
          <p:cNvPr id="3" name="Content Placeholder 2"/>
          <p:cNvSpPr>
            <a:spLocks noGrp="1"/>
          </p:cNvSpPr>
          <p:nvPr>
            <p:ph idx="1"/>
          </p:nvPr>
        </p:nvSpPr>
        <p:spPr>
          <a:xfrm>
            <a:off x="609600" y="990600"/>
            <a:ext cx="8229600" cy="5486400"/>
          </a:xfrm>
        </p:spPr>
        <p:txBody>
          <a:bodyPr/>
          <a:lstStyle/>
          <a:p>
            <a:r>
              <a:rPr lang="en-US" dirty="0" smtClean="0"/>
              <a:t>New Framework page is a good asset:</a:t>
            </a:r>
          </a:p>
          <a:p>
            <a:pPr lvl="1"/>
            <a:r>
              <a:rPr lang="en-US" dirty="0" smtClean="0"/>
              <a:t>Access through Framework tab at the top of the CWE.</a:t>
            </a:r>
          </a:p>
          <a:p>
            <a:pPr lvl="1"/>
            <a:r>
              <a:rPr lang="en-US" dirty="0" smtClean="0"/>
              <a:t>Green highlight indicates publically available resources.</a:t>
            </a:r>
          </a:p>
          <a:p>
            <a:r>
              <a:rPr lang="en-US" dirty="0" smtClean="0"/>
              <a:t>New profile system successfully deployed</a:t>
            </a:r>
          </a:p>
          <a:p>
            <a:pPr lvl="1"/>
            <a:r>
              <a:rPr lang="en-US" dirty="0" smtClean="0"/>
              <a:t>Saves your information from one meeting cycle to the next</a:t>
            </a:r>
          </a:p>
          <a:p>
            <a:pPr lvl="1"/>
            <a:r>
              <a:rPr lang="en-US" dirty="0" smtClean="0"/>
              <a:t>Old CWE ID’s without profiles have now been deleted</a:t>
            </a:r>
          </a:p>
          <a:p>
            <a:r>
              <a:rPr lang="en-US" dirty="0" smtClean="0"/>
              <a:t>New user process</a:t>
            </a:r>
          </a:p>
          <a:p>
            <a:pPr lvl="1"/>
            <a:r>
              <a:rPr lang="en-US" dirty="0" smtClean="0"/>
              <a:t>When a new user requests a CWE ID/Profile, they identify WGs they want to support.</a:t>
            </a:r>
          </a:p>
          <a:p>
            <a:pPr lvl="1"/>
            <a:r>
              <a:rPr lang="en-US" dirty="0" smtClean="0"/>
              <a:t>One of the WG Chairs that they cite is asked to approve their access to CWE materials (Private folders, mail list).</a:t>
            </a:r>
          </a:p>
          <a:p>
            <a:pPr lvl="1"/>
            <a:r>
              <a:rPr lang="en-US" dirty="0" smtClean="0"/>
              <a:t>In some cases, WG chairs may need to ask them a few questions</a:t>
            </a:r>
            <a:r>
              <a:rPr lang="en-US" dirty="0" smtClean="0"/>
              <a:t>.</a:t>
            </a:r>
          </a:p>
          <a:p>
            <a:pPr lvl="1"/>
            <a:r>
              <a:rPr lang="en-US" dirty="0" smtClean="0">
                <a:solidFill>
                  <a:srgbClr val="FF0000"/>
                </a:solidFill>
              </a:rPr>
              <a:t>The space agency that they are affiliated with will be asked to verify that they are a valid participant from their country (see A02x1y4, Sec 5.2.4.4)</a:t>
            </a:r>
            <a:endParaRPr lang="en-US" dirty="0" smtClean="0">
              <a:solidFill>
                <a:srgbClr val="FF0000"/>
              </a:solidFill>
            </a:endParaRPr>
          </a:p>
          <a:p>
            <a:pPr lvl="1"/>
            <a:r>
              <a:rPr lang="en-US" dirty="0" smtClean="0"/>
              <a:t>We don’t want to discourage new participants, but we want to have a cursory check to insure they are valid contributors.</a:t>
            </a:r>
          </a:p>
          <a:p>
            <a:pPr lvl="1"/>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479451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563562"/>
          </a:xfrm>
        </p:spPr>
        <p:txBody>
          <a:bodyPr/>
          <a:lstStyle/>
          <a:p>
            <a:r>
              <a:rPr lang="en-US" dirty="0" smtClean="0">
                <a:solidFill>
                  <a:schemeClr val="accent1">
                    <a:lumMod val="50000"/>
                  </a:schemeClr>
                </a:solidFill>
              </a:rPr>
              <a:t>CCSDS </a:t>
            </a:r>
            <a:r>
              <a:rPr lang="en-US" dirty="0" err="1" smtClean="0">
                <a:solidFill>
                  <a:schemeClr val="accent1">
                    <a:lumMod val="50000"/>
                  </a:schemeClr>
                </a:solidFill>
              </a:rPr>
              <a:t>Mgt</a:t>
            </a:r>
            <a:r>
              <a:rPr lang="en-US" dirty="0" smtClean="0">
                <a:solidFill>
                  <a:schemeClr val="accent1">
                    <a:lumMod val="50000"/>
                  </a:schemeClr>
                </a:solidFill>
              </a:rPr>
              <a:t> – Rapporteurs and Mgt. </a:t>
            </a:r>
            <a:r>
              <a:rPr lang="en-US" dirty="0" err="1" smtClean="0">
                <a:solidFill>
                  <a:schemeClr val="accent1">
                    <a:lumMod val="50000"/>
                  </a:schemeClr>
                </a:solidFill>
              </a:rPr>
              <a:t>Coord</a:t>
            </a:r>
            <a:endParaRPr lang="en-US" dirty="0">
              <a:solidFill>
                <a:schemeClr val="accent1">
                  <a:lumMod val="50000"/>
                </a:schemeClr>
              </a:solidFill>
            </a:endParaRPr>
          </a:p>
        </p:txBody>
      </p:sp>
      <p:sp>
        <p:nvSpPr>
          <p:cNvPr id="5" name="Content Placeholder 4"/>
          <p:cNvSpPr>
            <a:spLocks noGrp="1"/>
          </p:cNvSpPr>
          <p:nvPr>
            <p:ph idx="1"/>
          </p:nvPr>
        </p:nvSpPr>
        <p:spPr>
          <a:xfrm>
            <a:off x="623888" y="1066800"/>
            <a:ext cx="8015287" cy="4652962"/>
          </a:xfrm>
        </p:spPr>
        <p:txBody>
          <a:bodyPr/>
          <a:lstStyle/>
          <a:p>
            <a:r>
              <a:rPr lang="en-US" dirty="0" smtClean="0"/>
              <a:t>Rapporteur lists now online</a:t>
            </a:r>
          </a:p>
          <a:p>
            <a:pPr lvl="1"/>
            <a:r>
              <a:rPr lang="en-US" dirty="0" smtClean="0"/>
              <a:t>For agencies that have designated them, currently ESA, NASA, CNES, DLR</a:t>
            </a:r>
          </a:p>
          <a:p>
            <a:pPr lvl="1"/>
            <a:r>
              <a:rPr lang="en-US" dirty="0" smtClean="0"/>
              <a:t>Rapporteurs are lead representatives and POCs for their agency in that WG.  </a:t>
            </a:r>
          </a:p>
          <a:p>
            <a:r>
              <a:rPr lang="en-US" dirty="0" smtClean="0"/>
              <a:t>Management-technical coordination topics</a:t>
            </a:r>
          </a:p>
          <a:p>
            <a:pPr lvl="1"/>
            <a:r>
              <a:rPr lang="en-US" dirty="0" smtClean="0"/>
              <a:t>When </a:t>
            </a:r>
            <a:r>
              <a:rPr lang="en-US" dirty="0" smtClean="0">
                <a:solidFill>
                  <a:srgbClr val="FF0000"/>
                </a:solidFill>
              </a:rPr>
              <a:t>identifying necessary </a:t>
            </a:r>
            <a:r>
              <a:rPr lang="en-US" dirty="0" smtClean="0"/>
              <a:t>resources</a:t>
            </a:r>
            <a:r>
              <a:rPr lang="en-US" dirty="0" smtClean="0"/>
              <a:t>, WG chairs discuss agency contributions (BE, Prototypes) in their WG meetings</a:t>
            </a:r>
          </a:p>
          <a:p>
            <a:pPr lvl="1"/>
            <a:r>
              <a:rPr lang="en-US" dirty="0" smtClean="0"/>
              <a:t>Someone (either Rapporteur/lead from agency or the WG chair) should let the CMC member know what roles/resources are expected</a:t>
            </a:r>
          </a:p>
          <a:p>
            <a:pPr lvl="1"/>
            <a:r>
              <a:rPr lang="en-US" dirty="0" smtClean="0"/>
              <a:t>CMC member will get an “alert” from the Framework, but direct coordination is better.  </a:t>
            </a:r>
          </a:p>
          <a:p>
            <a:endParaRPr lang="en-US" dirty="0"/>
          </a:p>
        </p:txBody>
      </p:sp>
    </p:spTree>
    <p:extLst>
      <p:ext uri="{BB962C8B-B14F-4D97-AF65-F5344CB8AC3E}">
        <p14:creationId xmlns:p14="http://schemas.microsoft.com/office/powerpoint/2010/main" val="1020921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CCSDS </a:t>
            </a:r>
            <a:r>
              <a:rPr lang="en-US" dirty="0" err="1" smtClean="0">
                <a:solidFill>
                  <a:schemeClr val="accent1">
                    <a:lumMod val="50000"/>
                  </a:schemeClr>
                </a:solidFill>
              </a:rPr>
              <a:t>Mgt</a:t>
            </a:r>
            <a:r>
              <a:rPr lang="en-US" dirty="0" smtClean="0">
                <a:solidFill>
                  <a:schemeClr val="accent1">
                    <a:lumMod val="50000"/>
                  </a:schemeClr>
                </a:solidFill>
              </a:rPr>
              <a:t> – SANA and Shirts</a:t>
            </a:r>
            <a:endParaRPr lang="en-US" dirty="0">
              <a:solidFill>
                <a:schemeClr val="accent1">
                  <a:lumMod val="50000"/>
                </a:schemeClr>
              </a:solidFill>
            </a:endParaRPr>
          </a:p>
        </p:txBody>
      </p:sp>
      <p:sp>
        <p:nvSpPr>
          <p:cNvPr id="3" name="Content Placeholder 2"/>
          <p:cNvSpPr>
            <a:spLocks noGrp="1"/>
          </p:cNvSpPr>
          <p:nvPr>
            <p:ph idx="1"/>
          </p:nvPr>
        </p:nvSpPr>
        <p:spPr>
          <a:xfrm>
            <a:off x="457200" y="990600"/>
            <a:ext cx="8382000" cy="5135563"/>
          </a:xfrm>
        </p:spPr>
        <p:txBody>
          <a:bodyPr/>
          <a:lstStyle/>
          <a:p>
            <a:r>
              <a:rPr lang="en-US" sz="2400" dirty="0" smtClean="0"/>
              <a:t>SANA News:  </a:t>
            </a:r>
          </a:p>
          <a:p>
            <a:pPr lvl="1"/>
            <a:r>
              <a:rPr lang="en-US" sz="2000" dirty="0" smtClean="0"/>
              <a:t>SANA is developing programmatic interfaces for application access to SANA registries.</a:t>
            </a:r>
          </a:p>
          <a:p>
            <a:pPr lvl="1"/>
            <a:r>
              <a:rPr lang="en-US" sz="2000" dirty="0" smtClean="0"/>
              <a:t>SANA is also developing a registry </a:t>
            </a:r>
            <a:r>
              <a:rPr lang="en-US" sz="2000" dirty="0" smtClean="0">
                <a:solidFill>
                  <a:srgbClr val="FF0000"/>
                </a:solidFill>
              </a:rPr>
              <a:t>at the request of the</a:t>
            </a:r>
            <a:r>
              <a:rPr lang="en-US" sz="2000" dirty="0" smtClean="0"/>
              <a:t> </a:t>
            </a:r>
            <a:r>
              <a:rPr lang="en-US" sz="2000" dirty="0" smtClean="0"/>
              <a:t>IOAG that documents Ground </a:t>
            </a:r>
            <a:r>
              <a:rPr lang="en-US" sz="2000" dirty="0" err="1" smtClean="0"/>
              <a:t>Comm</a:t>
            </a:r>
            <a:r>
              <a:rPr lang="en-US" sz="2000" dirty="0" smtClean="0"/>
              <a:t> Station information (location and technical specs)</a:t>
            </a:r>
          </a:p>
          <a:p>
            <a:pPr lvl="1"/>
            <a:r>
              <a:rPr lang="en-US" sz="2000" dirty="0" smtClean="0"/>
              <a:t>Result:  STK is interested in incorporating that into their modeling applications for mission design.  </a:t>
            </a:r>
            <a:endParaRPr lang="en-US" sz="2000" dirty="0" smtClean="0"/>
          </a:p>
          <a:p>
            <a:pPr lvl="1"/>
            <a:r>
              <a:rPr lang="en-US" sz="2000" dirty="0" smtClean="0">
                <a:solidFill>
                  <a:srgbClr val="FF0000"/>
                </a:solidFill>
              </a:rPr>
              <a:t>SEA is undertaking an active project to create a formal ontology from the current CCSDS Glossary.</a:t>
            </a:r>
            <a:endParaRPr lang="en-US" sz="2000" dirty="0" smtClean="0">
              <a:solidFill>
                <a:srgbClr val="FF0000"/>
              </a:solidFill>
            </a:endParaRPr>
          </a:p>
          <a:p>
            <a:pPr lvl="1"/>
            <a:r>
              <a:rPr lang="en-US" sz="2000" dirty="0" smtClean="0"/>
              <a:t>Other creative applications for SANA registry access may be possible… put your thinking caps on!</a:t>
            </a:r>
          </a:p>
          <a:p>
            <a:r>
              <a:rPr lang="en-US" sz="2400" dirty="0" smtClean="0"/>
              <a:t>Team Spirit Shirts:  (Announced in CCSDS-All broadcast)</a:t>
            </a:r>
          </a:p>
          <a:p>
            <a:pPr lvl="1"/>
            <a:r>
              <a:rPr lang="en-US" sz="2000" dirty="0" smtClean="0"/>
              <a:t>You can now order CCSDS logos on shirts and other apparel items from Land’s End.  </a:t>
            </a:r>
          </a:p>
          <a:p>
            <a:pPr lvl="1"/>
            <a:r>
              <a:rPr lang="en-US" sz="2000" dirty="0" smtClean="0"/>
              <a:t>Must use the Land’s End link on the CCSDS.org website.  </a:t>
            </a:r>
          </a:p>
          <a:p>
            <a:pPr lvl="1"/>
            <a:r>
              <a:rPr lang="en-US" sz="2000" dirty="0" smtClean="0"/>
              <a:t>Internationals must call.  Advice on what to have ready for a phone order is available by email.  </a:t>
            </a:r>
          </a:p>
        </p:txBody>
      </p:sp>
      <p:sp>
        <p:nvSpPr>
          <p:cNvPr id="4" name="Slide Number Placeholder 3"/>
          <p:cNvSpPr>
            <a:spLocks noGrp="1"/>
          </p:cNvSpPr>
          <p:nvPr>
            <p:ph type="sldNum" sz="quarter" idx="4294967295"/>
          </p:nvPr>
        </p:nvSpPr>
        <p:spPr>
          <a:xfrm>
            <a:off x="6781800" y="6473825"/>
            <a:ext cx="2133600" cy="231775"/>
          </a:xfrm>
          <a:prstGeom prst="rect">
            <a:avLst/>
          </a:prstGeom>
        </p:spPr>
        <p:txBody>
          <a:bodyPr/>
          <a:lstStyle/>
          <a:p>
            <a:pPr>
              <a:defRPr/>
            </a:pPr>
            <a:fld id="{C6DE6701-7125-43E0-8268-7390181182C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42821606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41"/>
            <a:ext cx="8229600" cy="721659"/>
          </a:xfrm>
        </p:spPr>
        <p:txBody>
          <a:bodyPr/>
          <a:lstStyle/>
          <a:p>
            <a:r>
              <a:rPr lang="en-US" dirty="0" smtClean="0">
                <a:solidFill>
                  <a:schemeClr val="accent1">
                    <a:lumMod val="50000"/>
                  </a:schemeClr>
                </a:solidFill>
              </a:rPr>
              <a:t>CCSDS Overview</a:t>
            </a:r>
            <a:br>
              <a:rPr lang="en-US" dirty="0" smtClean="0">
                <a:solidFill>
                  <a:schemeClr val="accent1">
                    <a:lumMod val="50000"/>
                  </a:schemeClr>
                </a:solidFill>
              </a:rPr>
            </a:br>
            <a:r>
              <a:rPr lang="en-US" dirty="0" smtClean="0">
                <a:solidFill>
                  <a:schemeClr val="accent1">
                    <a:lumMod val="50000"/>
                  </a:schemeClr>
                </a:solidFill>
              </a:rPr>
              <a:t>End-to-End Architecture</a:t>
            </a:r>
            <a:endParaRPr lang="en-US" dirty="0">
              <a:solidFill>
                <a:schemeClr val="accent1">
                  <a:lumMod val="50000"/>
                </a:schemeClr>
              </a:solidFill>
            </a:endParaRPr>
          </a:p>
        </p:txBody>
      </p:sp>
      <p:grpSp>
        <p:nvGrpSpPr>
          <p:cNvPr id="166" name="Group 165"/>
          <p:cNvGrpSpPr/>
          <p:nvPr/>
        </p:nvGrpSpPr>
        <p:grpSpPr>
          <a:xfrm>
            <a:off x="625460" y="1911100"/>
            <a:ext cx="7794467" cy="2754522"/>
            <a:chOff x="648204" y="1970299"/>
            <a:chExt cx="7794467" cy="2754522"/>
          </a:xfrm>
        </p:grpSpPr>
        <p:cxnSp>
          <p:nvCxnSpPr>
            <p:cNvPr id="171"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78"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89"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90"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91"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92"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93"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94"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95"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96" name="Freeform 195"/>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97"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98" name="Group 197"/>
          <p:cNvGrpSpPr/>
          <p:nvPr/>
        </p:nvGrpSpPr>
        <p:grpSpPr>
          <a:xfrm>
            <a:off x="625460" y="1911100"/>
            <a:ext cx="7794467" cy="2754522"/>
            <a:chOff x="648204" y="1970299"/>
            <a:chExt cx="7794467" cy="2754522"/>
          </a:xfrm>
        </p:grpSpPr>
        <p:cxnSp>
          <p:nvCxnSpPr>
            <p:cNvPr id="199"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200"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233"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263"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264"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67"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74"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75"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76"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77" name="Freeform 276"/>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78"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279" name="Rounded Rectangle 278"/>
          <p:cNvSpPr/>
          <p:nvPr/>
        </p:nvSpPr>
        <p:spPr bwMode="auto">
          <a:xfrm>
            <a:off x="7236528" y="1617786"/>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80" name="Group 279"/>
          <p:cNvGrpSpPr/>
          <p:nvPr/>
        </p:nvGrpSpPr>
        <p:grpSpPr>
          <a:xfrm>
            <a:off x="7111406" y="5282220"/>
            <a:ext cx="1516617" cy="1299928"/>
            <a:chOff x="7111406" y="5282220"/>
            <a:chExt cx="1516617" cy="1299928"/>
          </a:xfrm>
        </p:grpSpPr>
        <p:sp>
          <p:nvSpPr>
            <p:cNvPr id="281" name="Text Box 162"/>
            <p:cNvSpPr txBox="1">
              <a:spLocks noChangeArrowheads="1"/>
            </p:cNvSpPr>
            <p:nvPr/>
          </p:nvSpPr>
          <p:spPr bwMode="auto">
            <a:xfrm>
              <a:off x="7111406" y="5714218"/>
              <a:ext cx="1516617"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Ingestion</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smtClean="0">
                  <a:solidFill>
                    <a:srgbClr val="0033CC"/>
                  </a:solidFill>
                  <a:latin typeface="Arial"/>
                </a:rPr>
                <a:t>Spacecraft Monitor &amp; </a:t>
              </a:r>
              <a:r>
                <a:rPr lang="en-US" sz="800" b="1" dirty="0">
                  <a:solidFill>
                    <a:srgbClr val="0033CC"/>
                  </a:solidFill>
                  <a:latin typeface="Arial"/>
                </a:rPr>
                <a:t>Control</a:t>
              </a:r>
            </a:p>
            <a:p>
              <a:pPr marL="112713" indent="-112713">
                <a:lnSpc>
                  <a:spcPct val="90000"/>
                </a:lnSpc>
                <a:buFont typeface="Wingdings" pitchFamily="2" charset="2"/>
                <a:buChar char="t"/>
              </a:pPr>
              <a:r>
                <a:rPr lang="en-US" sz="800" b="1" dirty="0">
                  <a:solidFill>
                    <a:srgbClr val="0033CC"/>
                  </a:solidFill>
                  <a:latin typeface="Arial"/>
                </a:rPr>
                <a:t>Digital Repository </a:t>
              </a:r>
              <a:r>
                <a:rPr lang="en-US" sz="800" b="1" dirty="0" smtClean="0">
                  <a:solidFill>
                    <a:srgbClr val="0033CC"/>
                  </a:solidFill>
                  <a:latin typeface="Arial"/>
                </a:rPr>
                <a:t>Audit/Certification</a:t>
              </a:r>
            </a:p>
            <a:p>
              <a:pPr marL="112713" indent="-112713">
                <a:lnSpc>
                  <a:spcPct val="90000"/>
                </a:lnSpc>
                <a:buFont typeface="Wingdings" pitchFamily="2" charset="2"/>
                <a:buChar char="t"/>
              </a:pPr>
              <a:r>
                <a:rPr lang="en-US" sz="800" b="1" dirty="0" err="1" smtClean="0">
                  <a:solidFill>
                    <a:srgbClr val="0033CC"/>
                  </a:solidFill>
                  <a:latin typeface="Arial"/>
                </a:rPr>
                <a:t>Telerobotics</a:t>
              </a:r>
              <a:endParaRPr lang="en-US" sz="800" b="1" dirty="0">
                <a:solidFill>
                  <a:srgbClr val="0033CC"/>
                </a:solidFill>
                <a:latin typeface="Arial"/>
              </a:endParaRPr>
            </a:p>
          </p:txBody>
        </p:sp>
        <p:sp>
          <p:nvSpPr>
            <p:cNvPr id="282" name="Rounded Rectangle 281"/>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283" name="Rounded Rectangle 282"/>
          <p:cNvSpPr/>
          <p:nvPr/>
        </p:nvSpPr>
        <p:spPr bwMode="auto">
          <a:xfrm>
            <a:off x="5546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84" name="Group 283"/>
          <p:cNvGrpSpPr/>
          <p:nvPr/>
        </p:nvGrpSpPr>
        <p:grpSpPr>
          <a:xfrm>
            <a:off x="5430255" y="5282220"/>
            <a:ext cx="1722175" cy="1076814"/>
            <a:chOff x="5430255" y="5282220"/>
            <a:chExt cx="1965325" cy="1076814"/>
          </a:xfrm>
        </p:grpSpPr>
        <p:sp>
          <p:nvSpPr>
            <p:cNvPr id="285" name="Text Box 166"/>
            <p:cNvSpPr txBox="1">
              <a:spLocks noChangeArrowheads="1"/>
            </p:cNvSpPr>
            <p:nvPr/>
          </p:nvSpPr>
          <p:spPr bwMode="auto">
            <a:xfrm>
              <a:off x="5430255" y="5712703"/>
              <a:ext cx="1965325" cy="6463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smtClean="0">
                  <a:solidFill>
                    <a:srgbClr val="0033CC"/>
                  </a:solidFill>
                  <a:latin typeface="Arial"/>
                </a:rPr>
                <a:t>Motion </a:t>
              </a:r>
              <a:r>
                <a:rPr lang="en-US" sz="800" b="1" dirty="0">
                  <a:solidFill>
                    <a:srgbClr val="0033CC"/>
                  </a:solidFill>
                  <a:latin typeface="Arial"/>
                </a:rPr>
                <a:t>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smtClean="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over </a:t>
              </a:r>
              <a:r>
                <a:rPr lang="en-US" sz="800" b="1" dirty="0" err="1" smtClean="0">
                  <a:solidFill>
                    <a:srgbClr val="0033CC"/>
                  </a:solidFill>
                  <a:latin typeface="Arial"/>
                </a:rPr>
                <a:t>Encap</a:t>
              </a:r>
              <a:endParaRPr lang="en-US" sz="800" b="1" dirty="0" smtClean="0">
                <a:solidFill>
                  <a:srgbClr val="0033CC"/>
                </a:solidFill>
                <a:latin typeface="Arial"/>
              </a:endParaRP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Revisions</a:t>
              </a:r>
              <a:endParaRPr lang="en-US" sz="800" b="1" dirty="0">
                <a:solidFill>
                  <a:srgbClr val="0033CC"/>
                </a:solidFill>
                <a:latin typeface="Arial"/>
              </a:endParaRPr>
            </a:p>
          </p:txBody>
        </p:sp>
        <p:sp>
          <p:nvSpPr>
            <p:cNvPr id="286" name="Rounded Rectangle 285"/>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
        <p:nvSpPr>
          <p:cNvPr id="287" name="Rounded Rectangle 286"/>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288" name="Group 287"/>
          <p:cNvGrpSpPr/>
          <p:nvPr/>
        </p:nvGrpSpPr>
        <p:grpSpPr>
          <a:xfrm>
            <a:off x="3754281" y="5282220"/>
            <a:ext cx="1536456" cy="847922"/>
            <a:chOff x="3754281" y="5282220"/>
            <a:chExt cx="1536456" cy="847922"/>
          </a:xfrm>
        </p:grpSpPr>
        <p:sp>
          <p:nvSpPr>
            <p:cNvPr id="289" name="Text Box 162"/>
            <p:cNvSpPr txBox="1">
              <a:spLocks noChangeArrowheads="1"/>
            </p:cNvSpPr>
            <p:nvPr/>
          </p:nvSpPr>
          <p:spPr bwMode="auto">
            <a:xfrm>
              <a:off x="3754281" y="5705410"/>
              <a:ext cx="1536456" cy="424732"/>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a:t>
              </a:r>
              <a:r>
                <a:rPr lang="en-US" sz="800" b="1" dirty="0" smtClean="0">
                  <a:solidFill>
                    <a:srgbClr val="0033CC"/>
                  </a:solidFill>
                  <a:latin typeface="Arial"/>
                </a:rPr>
                <a:t>Management</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CS </a:t>
              </a:r>
              <a:r>
                <a:rPr lang="en-US" sz="800" b="1" dirty="0" smtClean="0">
                  <a:solidFill>
                    <a:srgbClr val="0033CC"/>
                  </a:solidFill>
                  <a:latin typeface="Arial"/>
                </a:rPr>
                <a:t>Transfer Services</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Cross </a:t>
              </a:r>
              <a:r>
                <a:rPr lang="en-US" sz="800" b="1" dirty="0" smtClean="0">
                  <a:solidFill>
                    <a:srgbClr val="0033CC"/>
                  </a:solidFill>
                  <a:latin typeface="Arial"/>
                </a:rPr>
                <a:t>Supt Service Arch.</a:t>
              </a:r>
            </a:p>
          </p:txBody>
        </p:sp>
        <p:sp>
          <p:nvSpPr>
            <p:cNvPr id="290" name="Rounded Rectangle 289"/>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nvGrpSpPr>
          <p:cNvPr id="291" name="Group 290"/>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292"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93"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94"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295"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296" name="Group 295"/>
          <p:cNvGrpSpPr/>
          <p:nvPr/>
        </p:nvGrpSpPr>
        <p:grpSpPr>
          <a:xfrm>
            <a:off x="4121277" y="2643376"/>
            <a:ext cx="1676215" cy="1449943"/>
            <a:chOff x="4111753" y="2643376"/>
            <a:chExt cx="1676215" cy="1449943"/>
          </a:xfrm>
        </p:grpSpPr>
        <p:sp>
          <p:nvSpPr>
            <p:cNvPr id="297"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298"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299"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300"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301" name="Rounded Rectangle 300"/>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302"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303"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304"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305"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306"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307"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308"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309" name="Group 308"/>
          <p:cNvGrpSpPr/>
          <p:nvPr/>
        </p:nvGrpSpPr>
        <p:grpSpPr>
          <a:xfrm>
            <a:off x="2052518" y="5282220"/>
            <a:ext cx="1684638" cy="1255261"/>
            <a:chOff x="2052518" y="5282220"/>
            <a:chExt cx="1684638" cy="1255261"/>
          </a:xfrm>
        </p:grpSpPr>
        <p:sp>
          <p:nvSpPr>
            <p:cNvPr id="310" name="Text Box 167"/>
            <p:cNvSpPr txBox="1">
              <a:spLocks noChangeArrowheads="1"/>
            </p:cNvSpPr>
            <p:nvPr/>
          </p:nvSpPr>
          <p:spPr bwMode="auto">
            <a:xfrm>
              <a:off x="2052518" y="5669551"/>
              <a:ext cx="1684638"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Next Generation Uplink</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Optical </a:t>
              </a:r>
              <a:r>
                <a:rPr lang="en-US" sz="800" b="1" dirty="0">
                  <a:solidFill>
                    <a:srgbClr val="0033CC"/>
                  </a:solidFill>
                  <a:latin typeface="Arial"/>
                </a:rPr>
                <a:t>Coding and </a:t>
              </a:r>
              <a:r>
                <a:rPr lang="en-US" sz="800" b="1" dirty="0" smtClean="0">
                  <a:solidFill>
                    <a:srgbClr val="0033CC"/>
                  </a:solidFill>
                  <a:latin typeface="Arial"/>
                </a:rPr>
                <a:t>Mod</a:t>
              </a:r>
              <a:endParaRPr lang="en-US" sz="800" b="1" dirty="0">
                <a:solidFill>
                  <a:srgbClr val="FF9900"/>
                </a:solidFill>
                <a:latin typeface="Arial"/>
              </a:endParaRPr>
            </a:p>
          </p:txBody>
        </p:sp>
        <p:sp>
          <p:nvSpPr>
            <p:cNvPr id="311" name="Rounded Rectangle 310"/>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
        <p:nvSpPr>
          <p:cNvPr id="312" name="Rounded Rectangle 311"/>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313" name="Slide Number Placeholder 2"/>
          <p:cNvSpPr txBox="1">
            <a:spLocks/>
          </p:cNvSpPr>
          <p:nvPr/>
        </p:nvSpPr>
        <p:spPr>
          <a:xfrm>
            <a:off x="6781800" y="6473825"/>
            <a:ext cx="2133600" cy="23177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C246DBB5-1FC3-4A7F-A21A-11B4D61A50B2}" type="slidenum">
              <a:rPr lang="en-US" smtClean="0">
                <a:solidFill>
                  <a:srgbClr val="000000"/>
                </a:solidFill>
              </a:rPr>
              <a:pPr>
                <a:defRPr/>
              </a:pPr>
              <a:t>9</a:t>
            </a:fld>
            <a:endParaRPr lang="en-US" dirty="0">
              <a:solidFill>
                <a:srgbClr val="000000"/>
              </a:solidFill>
            </a:endParaRPr>
          </a:p>
        </p:txBody>
      </p:sp>
      <p:grpSp>
        <p:nvGrpSpPr>
          <p:cNvPr id="314" name="Group 313"/>
          <p:cNvGrpSpPr/>
          <p:nvPr/>
        </p:nvGrpSpPr>
        <p:grpSpPr>
          <a:xfrm>
            <a:off x="379402" y="5282220"/>
            <a:ext cx="1609200" cy="860022"/>
            <a:chOff x="379402" y="5282220"/>
            <a:chExt cx="1609200" cy="860022"/>
          </a:xfrm>
        </p:grpSpPr>
        <p:sp>
          <p:nvSpPr>
            <p:cNvPr id="315" name="Text Box 380"/>
            <p:cNvSpPr txBox="1">
              <a:spLocks noChangeArrowheads="1"/>
            </p:cNvSpPr>
            <p:nvPr/>
          </p:nvSpPr>
          <p:spPr bwMode="auto">
            <a:xfrm>
              <a:off x="379402" y="5680577"/>
              <a:ext cx="1609200" cy="46166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Onboard Wireless WG</a:t>
              </a:r>
              <a:endParaRPr lang="en-US" sz="800" b="1" dirty="0">
                <a:solidFill>
                  <a:srgbClr val="FF0000"/>
                </a:solidFill>
                <a:latin typeface="Arial"/>
              </a:endParaRPr>
            </a:p>
            <a:p>
              <a:pPr marL="112713" indent="-112713">
                <a:buFont typeface="Wingdings" pitchFamily="2" charset="2"/>
                <a:buChar char=""/>
              </a:pPr>
              <a:r>
                <a:rPr lang="en-US" sz="800" b="1" dirty="0">
                  <a:solidFill>
                    <a:srgbClr val="0033CC"/>
                  </a:solidFill>
                  <a:latin typeface="Arial"/>
                </a:rPr>
                <a:t>Application </a:t>
              </a:r>
              <a:r>
                <a:rPr lang="en-US" sz="800" b="1" dirty="0" smtClean="0">
                  <a:solidFill>
                    <a:srgbClr val="0033CC"/>
                  </a:solidFill>
                  <a:latin typeface="Arial"/>
                </a:rPr>
                <a:t>Supt Services (incl. Plug-n-Play)</a:t>
              </a:r>
              <a:endParaRPr lang="en-US" sz="800" b="1" dirty="0">
                <a:solidFill>
                  <a:srgbClr val="0033CC"/>
                </a:solidFill>
                <a:latin typeface="Arial"/>
              </a:endParaRPr>
            </a:p>
          </p:txBody>
        </p:sp>
        <p:sp>
          <p:nvSpPr>
            <p:cNvPr id="316" name="Rounded Rectangle 315"/>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nvGrpSpPr>
          <p:cNvPr id="317"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318" name="Rectangle 317"/>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319" name="Rectangle 318"/>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320" name="Rectangle 319"/>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321" name="Rectangle 320"/>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32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32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32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325"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326"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327"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328"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29"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330" name="Group 329"/>
          <p:cNvGrpSpPr/>
          <p:nvPr/>
        </p:nvGrpSpPr>
        <p:grpSpPr>
          <a:xfrm>
            <a:off x="766428" y="1984334"/>
            <a:ext cx="5004584" cy="2753626"/>
            <a:chOff x="766428" y="1984334"/>
            <a:chExt cx="5004584" cy="2753626"/>
          </a:xfrm>
        </p:grpSpPr>
        <p:sp>
          <p:nvSpPr>
            <p:cNvPr id="331"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32"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333"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34"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335"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36"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37"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38"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39"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40"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341"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342" name="Group 341"/>
          <p:cNvGrpSpPr/>
          <p:nvPr/>
        </p:nvGrpSpPr>
        <p:grpSpPr>
          <a:xfrm>
            <a:off x="648204" y="1970299"/>
            <a:ext cx="7794467" cy="2754522"/>
            <a:chOff x="648204" y="1970299"/>
            <a:chExt cx="7794467" cy="2754522"/>
          </a:xfrm>
        </p:grpSpPr>
        <p:grpSp>
          <p:nvGrpSpPr>
            <p:cNvPr id="343" name="Group 342"/>
            <p:cNvGrpSpPr/>
            <p:nvPr/>
          </p:nvGrpSpPr>
          <p:grpSpPr>
            <a:xfrm>
              <a:off x="648204" y="1970299"/>
              <a:ext cx="7794467" cy="2754522"/>
              <a:chOff x="648204" y="1970299"/>
              <a:chExt cx="7794467" cy="2754522"/>
            </a:xfrm>
          </p:grpSpPr>
          <p:grpSp>
            <p:nvGrpSpPr>
              <p:cNvPr id="347" name="Group 411"/>
              <p:cNvGrpSpPr/>
              <p:nvPr/>
            </p:nvGrpSpPr>
            <p:grpSpPr>
              <a:xfrm>
                <a:off x="6021329" y="2708384"/>
                <a:ext cx="1510576" cy="1288947"/>
                <a:chOff x="6472886" y="2130009"/>
                <a:chExt cx="1018793" cy="1243021"/>
              </a:xfrm>
              <a:effectLst/>
            </p:grpSpPr>
            <p:cxnSp>
              <p:nvCxnSpPr>
                <p:cNvPr id="357"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358"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359"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60"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348"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49"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5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51"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52"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53"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54"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355" name="Freeform 354"/>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356"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34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34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34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361"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362" name="Group 361"/>
          <p:cNvGrpSpPr/>
          <p:nvPr/>
        </p:nvGrpSpPr>
        <p:grpSpPr>
          <a:xfrm>
            <a:off x="443118" y="1767504"/>
            <a:ext cx="8373232" cy="3360741"/>
            <a:chOff x="443118" y="1767504"/>
            <a:chExt cx="8373232" cy="3360741"/>
          </a:xfrm>
        </p:grpSpPr>
        <p:pic>
          <p:nvPicPr>
            <p:cNvPr id="363" name="Picture 362"/>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364" name="Picture 363"/>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365"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366" name="Picture 365"/>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367" name="Picture 366"/>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368" name="Picture 367"/>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369" name="Picture 368"/>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370" name="Picture 369"/>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371"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372" name="Picture 371"/>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373" name="Picture 372"/>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374" name="Picture 373"/>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375" name="Group 370"/>
            <p:cNvGrpSpPr/>
            <p:nvPr/>
          </p:nvGrpSpPr>
          <p:grpSpPr>
            <a:xfrm>
              <a:off x="5481431" y="3562639"/>
              <a:ext cx="1091856" cy="838100"/>
              <a:chOff x="5774530" y="2719488"/>
              <a:chExt cx="985837" cy="756721"/>
            </a:xfrm>
          </p:grpSpPr>
          <p:sp>
            <p:nvSpPr>
              <p:cNvPr id="395" name="Rounded Rectangle 394"/>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396" name="TextBox 395"/>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397" name="Picture 396"/>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376" name="Group 371"/>
            <p:cNvGrpSpPr/>
            <p:nvPr/>
          </p:nvGrpSpPr>
          <p:grpSpPr>
            <a:xfrm>
              <a:off x="5469524" y="2171989"/>
              <a:ext cx="1082256" cy="828574"/>
              <a:chOff x="5791199" y="1466951"/>
              <a:chExt cx="985837" cy="754756"/>
            </a:xfrm>
          </p:grpSpPr>
          <p:sp>
            <p:nvSpPr>
              <p:cNvPr id="392" name="Rounded Rectangle 391"/>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393" name="Picture 392"/>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394" name="TextBox 393"/>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377" name="Group 384"/>
            <p:cNvGrpSpPr/>
            <p:nvPr/>
          </p:nvGrpSpPr>
          <p:grpSpPr>
            <a:xfrm>
              <a:off x="7314994" y="2186277"/>
              <a:ext cx="1082256" cy="742848"/>
              <a:chOff x="7022953" y="1815770"/>
              <a:chExt cx="1082256" cy="742848"/>
            </a:xfrm>
          </p:grpSpPr>
          <p:sp>
            <p:nvSpPr>
              <p:cNvPr id="389" name="Rounded Rectangle 388"/>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390" name="TextBox 389"/>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391" name="Picture 390"/>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378" name="Group 389"/>
            <p:cNvGrpSpPr/>
            <p:nvPr/>
          </p:nvGrpSpPr>
          <p:grpSpPr>
            <a:xfrm>
              <a:off x="7300707" y="3681710"/>
              <a:ext cx="1082256" cy="742848"/>
              <a:chOff x="7111060" y="3099264"/>
              <a:chExt cx="1082256" cy="742848"/>
            </a:xfrm>
          </p:grpSpPr>
          <p:sp>
            <p:nvSpPr>
              <p:cNvPr id="386" name="Rounded Rectangle 385"/>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387" name="TextBox 386"/>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388" name="Picture 387"/>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379" name="Group 394"/>
            <p:cNvGrpSpPr/>
            <p:nvPr/>
          </p:nvGrpSpPr>
          <p:grpSpPr>
            <a:xfrm>
              <a:off x="7734094" y="3038763"/>
              <a:ext cx="1082256" cy="589295"/>
              <a:chOff x="7818290" y="2544430"/>
              <a:chExt cx="1082256" cy="589295"/>
            </a:xfrm>
          </p:grpSpPr>
          <p:grpSp>
            <p:nvGrpSpPr>
              <p:cNvPr id="382" name="Group 390"/>
              <p:cNvGrpSpPr/>
              <p:nvPr/>
            </p:nvGrpSpPr>
            <p:grpSpPr>
              <a:xfrm>
                <a:off x="7818290" y="2544430"/>
                <a:ext cx="1082256" cy="589295"/>
                <a:chOff x="7032478" y="1901494"/>
                <a:chExt cx="1082256" cy="589295"/>
              </a:xfrm>
            </p:grpSpPr>
            <p:sp>
              <p:nvSpPr>
                <p:cNvPr id="384" name="Rounded Rectangle 383"/>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385" name="TextBox 384"/>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Applications/Archives</a:t>
                  </a:r>
                  <a:endParaRPr lang="en-US" sz="700" b="1" dirty="0">
                    <a:solidFill>
                      <a:srgbClr val="FFFFFF"/>
                    </a:solidFill>
                    <a:latin typeface="Arial Narrow"/>
                    <a:cs typeface="Arial Narrow"/>
                  </a:endParaRPr>
                </a:p>
              </p:txBody>
            </p:sp>
          </p:grpSp>
          <p:pic>
            <p:nvPicPr>
              <p:cNvPr id="383" name="Picture 382"/>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380" name="Picture 379"/>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381" name="Picture 380"/>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398" name="Group 397"/>
          <p:cNvGrpSpPr/>
          <p:nvPr/>
        </p:nvGrpSpPr>
        <p:grpSpPr>
          <a:xfrm>
            <a:off x="5970235" y="772675"/>
            <a:ext cx="3011584" cy="1322463"/>
            <a:chOff x="5970235" y="772675"/>
            <a:chExt cx="3011584" cy="1322463"/>
          </a:xfrm>
        </p:grpSpPr>
        <p:grpSp>
          <p:nvGrpSpPr>
            <p:cNvPr id="399" name="Group 398"/>
            <p:cNvGrpSpPr/>
            <p:nvPr/>
          </p:nvGrpSpPr>
          <p:grpSpPr>
            <a:xfrm>
              <a:off x="5970235" y="772676"/>
              <a:ext cx="3011584" cy="1322462"/>
              <a:chOff x="5970235" y="772676"/>
              <a:chExt cx="3011584" cy="1322462"/>
            </a:xfrm>
          </p:grpSpPr>
          <p:sp>
            <p:nvSpPr>
              <p:cNvPr id="401"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402" name="Text Box 379"/>
              <p:cNvSpPr txBox="1">
                <a:spLocks noChangeArrowheads="1"/>
              </p:cNvSpPr>
              <p:nvPr/>
            </p:nvSpPr>
            <p:spPr bwMode="auto">
              <a:xfrm>
                <a:off x="6655645" y="1136375"/>
                <a:ext cx="2326174" cy="648383"/>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Security</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Delta-DOR</a:t>
                </a:r>
              </a:p>
              <a:p>
                <a:pPr marL="112713" indent="-112713">
                  <a:lnSpc>
                    <a:spcPct val="90000"/>
                  </a:lnSpc>
                  <a:buClr>
                    <a:srgbClr val="FF0000"/>
                  </a:buClr>
                  <a:buFont typeface="Wingdings" pitchFamily="2" charset="2"/>
                  <a:buChar char="t"/>
                </a:pPr>
                <a:r>
                  <a:rPr lang="en-US" sz="800" b="1" dirty="0">
                    <a:solidFill>
                      <a:srgbClr val="0033CC"/>
                    </a:solidFill>
                    <a:latin typeface="Arial"/>
                  </a:rPr>
                  <a:t>Timeline Data Exchange</a:t>
                </a:r>
              </a:p>
              <a:p>
                <a:pPr marL="112713" indent="-112713">
                  <a:lnSpc>
                    <a:spcPct val="90000"/>
                  </a:lnSpc>
                  <a:buClr>
                    <a:srgbClr val="FF9900"/>
                  </a:buClr>
                  <a:buFont typeface="Wingdings" pitchFamily="2" charset="2"/>
                  <a:buChar char="t"/>
                </a:pPr>
                <a:r>
                  <a:rPr lang="en-US" sz="800" b="1" dirty="0" smtClean="0">
                    <a:solidFill>
                      <a:srgbClr val="0033CC"/>
                    </a:solidFill>
                    <a:latin typeface="Arial"/>
                  </a:rPr>
                  <a:t>XML Standards </a:t>
                </a:r>
                <a:r>
                  <a:rPr lang="en-US" sz="800" b="1" dirty="0">
                    <a:solidFill>
                      <a:srgbClr val="0033CC"/>
                    </a:solidFill>
                    <a:latin typeface="Arial"/>
                  </a:rPr>
                  <a:t>and </a:t>
                </a:r>
                <a:r>
                  <a:rPr lang="en-US" sz="800" b="1" dirty="0" smtClean="0">
                    <a:solidFill>
                      <a:srgbClr val="0033CC"/>
                    </a:solidFill>
                    <a:latin typeface="Arial"/>
                  </a:rPr>
                  <a:t>Guidelines</a:t>
                </a:r>
              </a:p>
              <a:p>
                <a:pPr marL="112713" indent="-112713">
                  <a:lnSpc>
                    <a:spcPct val="90000"/>
                  </a:lnSpc>
                  <a:buClr>
                    <a:srgbClr val="FF9900"/>
                  </a:buClr>
                  <a:buFont typeface="Wingdings" pitchFamily="2" charset="2"/>
                  <a:buChar char="t"/>
                </a:pPr>
                <a:r>
                  <a:rPr lang="en-US" sz="800" b="1" dirty="0" smtClean="0">
                    <a:solidFill>
                      <a:srgbClr val="FF0000"/>
                    </a:solidFill>
                    <a:latin typeface="Arial"/>
                  </a:rPr>
                  <a:t>System Architecture WG</a:t>
                </a:r>
                <a:endParaRPr lang="en-US" sz="800" b="1" dirty="0">
                  <a:solidFill>
                    <a:srgbClr val="FF0000"/>
                  </a:solidFill>
                  <a:latin typeface="Arial"/>
                </a:endParaRPr>
              </a:p>
            </p:txBody>
          </p:sp>
          <p:sp>
            <p:nvSpPr>
              <p:cNvPr id="403" name="Arc 402"/>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endParaRPr lang="en-US" smtClean="0">
                  <a:solidFill>
                    <a:srgbClr val="000000"/>
                  </a:solidFill>
                </a:endParaRPr>
              </a:p>
            </p:txBody>
          </p:sp>
          <p:cxnSp>
            <p:nvCxnSpPr>
              <p:cNvPr id="404" name="Straight Connector 403"/>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400" name="Rounded Rectangle 399"/>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405" name="Group 430"/>
          <p:cNvGrpSpPr/>
          <p:nvPr/>
        </p:nvGrpSpPr>
        <p:grpSpPr>
          <a:xfrm>
            <a:off x="826453" y="893688"/>
            <a:ext cx="6045790" cy="685800"/>
            <a:chOff x="542273" y="6291309"/>
            <a:chExt cx="6045790" cy="685800"/>
          </a:xfrm>
        </p:grpSpPr>
        <p:sp>
          <p:nvSpPr>
            <p:cNvPr id="406" name="Rectangle 2"/>
            <p:cNvSpPr txBox="1">
              <a:spLocks noChangeArrowheads="1"/>
            </p:cNvSpPr>
            <p:nvPr/>
          </p:nvSpPr>
          <p:spPr bwMode="auto">
            <a:xfrm>
              <a:off x="542273" y="6291309"/>
              <a:ext cx="2721739" cy="657225"/>
            </a:xfrm>
            <a:prstGeom prst="rect">
              <a:avLst/>
            </a:prstGeom>
            <a:noFill/>
            <a:ln>
              <a:miter lim="800000"/>
              <a:headEnd/>
              <a:tailEnd/>
            </a:ln>
          </p:spPr>
          <p:txBody>
            <a:bodyPr/>
            <a:lstStyle/>
            <a:p>
              <a:pPr algn="r">
                <a:lnSpc>
                  <a:spcPct val="90000"/>
                </a:lnSpc>
                <a:defRPr/>
              </a:pPr>
              <a:r>
                <a:rPr lang="en-US" sz="1800" b="1" dirty="0" smtClean="0">
                  <a:solidFill>
                    <a:srgbClr val="000099"/>
                  </a:solidFill>
                  <a:latin typeface="Arial"/>
                </a:rPr>
                <a:t>Six  Technical Areas,</a:t>
              </a:r>
            </a:p>
            <a:p>
              <a:pPr algn="r">
                <a:lnSpc>
                  <a:spcPct val="90000"/>
                </a:lnSpc>
                <a:defRPr/>
              </a:pPr>
              <a:r>
                <a:rPr lang="en-US" sz="1800" b="1" dirty="0" smtClean="0">
                  <a:solidFill>
                    <a:srgbClr val="000099"/>
                  </a:solidFill>
                  <a:latin typeface="Arial"/>
                </a:rPr>
                <a:t>Twenty-</a:t>
              </a:r>
              <a:r>
                <a:rPr lang="en-US" sz="1800" b="1" dirty="0" smtClean="0">
                  <a:solidFill>
                    <a:srgbClr val="FF0000"/>
                  </a:solidFill>
                  <a:latin typeface="Arial"/>
                </a:rPr>
                <a:t>Seven</a:t>
              </a:r>
              <a:r>
                <a:rPr lang="en-US" sz="1800" b="1" dirty="0" smtClean="0">
                  <a:solidFill>
                    <a:srgbClr val="000099"/>
                  </a:solidFill>
                  <a:latin typeface="Arial"/>
                </a:rPr>
                <a:t> </a:t>
              </a:r>
              <a:r>
                <a:rPr lang="en-US" sz="1800" b="1" dirty="0" smtClean="0">
                  <a:solidFill>
                    <a:srgbClr val="000099"/>
                  </a:solidFill>
                  <a:latin typeface="Arial"/>
                </a:rPr>
                <a:t>Teams</a:t>
              </a:r>
              <a:endParaRPr lang="en-US" sz="1800" b="1" dirty="0">
                <a:solidFill>
                  <a:srgbClr val="000099"/>
                </a:solidFill>
                <a:latin typeface="Arial"/>
              </a:endParaRPr>
            </a:p>
          </p:txBody>
        </p:sp>
        <p:grpSp>
          <p:nvGrpSpPr>
            <p:cNvPr id="407" name="Group 323"/>
            <p:cNvGrpSpPr/>
            <p:nvPr/>
          </p:nvGrpSpPr>
          <p:grpSpPr>
            <a:xfrm>
              <a:off x="3235263" y="6469278"/>
              <a:ext cx="3352800" cy="507831"/>
              <a:chOff x="3856700" y="6220703"/>
              <a:chExt cx="3352800" cy="507831"/>
            </a:xfrm>
          </p:grpSpPr>
          <p:sp>
            <p:nvSpPr>
              <p:cNvPr id="408" name="Rectangle 407"/>
              <p:cNvSpPr/>
              <p:nvPr/>
            </p:nvSpPr>
            <p:spPr>
              <a:xfrm>
                <a:off x="4085300" y="6220703"/>
                <a:ext cx="3124200" cy="507831"/>
              </a:xfrm>
              <a:prstGeom prst="rect">
                <a:avLst/>
              </a:prstGeom>
            </p:spPr>
            <p:txBody>
              <a:bodyPr wrap="square">
                <a:spAutoFit/>
              </a:bodyPr>
              <a:lstStyle/>
              <a:p>
                <a:pPr marL="112713" indent="-112713">
                  <a:lnSpc>
                    <a:spcPct val="90000"/>
                  </a:lnSpc>
                  <a:buFont typeface="Wingdings" pitchFamily="2" charset="2"/>
                  <a:buChar char="t"/>
                </a:pPr>
                <a:r>
                  <a:rPr lang="en-US" sz="1000" dirty="0" smtClean="0">
                    <a:solidFill>
                      <a:srgbClr val="0033CC"/>
                    </a:solidFill>
                    <a:latin typeface="Arial"/>
                  </a:rPr>
                  <a:t>Working Group (producing standards)</a:t>
                </a:r>
                <a:endParaRPr lang="en-US" sz="1000" b="1" dirty="0" smtClean="0">
                  <a:solidFill>
                    <a:srgbClr val="0033CC"/>
                  </a:solidFill>
                  <a:latin typeface="Arial"/>
                </a:endParaRPr>
              </a:p>
              <a:p>
                <a:pPr marL="112713" indent="-112713">
                  <a:lnSpc>
                    <a:spcPct val="90000"/>
                  </a:lnSpc>
                  <a:buClr>
                    <a:srgbClr val="FF0000"/>
                  </a:buClr>
                  <a:buFont typeface="Wingdings" pitchFamily="2" charset="2"/>
                  <a:buChar char="t"/>
                </a:pPr>
                <a:r>
                  <a:rPr lang="en-US" sz="1000" dirty="0" smtClean="0">
                    <a:solidFill>
                      <a:srgbClr val="0033CC"/>
                    </a:solidFill>
                    <a:latin typeface="Arial"/>
                  </a:rPr>
                  <a:t>Birds-Of-a-Feather stage (pre-approval)</a:t>
                </a:r>
              </a:p>
              <a:p>
                <a:pPr marL="112713" indent="-112713">
                  <a:lnSpc>
                    <a:spcPct val="90000"/>
                  </a:lnSpc>
                  <a:buClr>
                    <a:srgbClr val="FF9900"/>
                  </a:buClr>
                  <a:buFont typeface="Wingdings" pitchFamily="2" charset="2"/>
                  <a:buChar char="t"/>
                </a:pPr>
                <a:r>
                  <a:rPr lang="en-US" sz="1000" dirty="0" smtClean="0">
                    <a:solidFill>
                      <a:srgbClr val="0033CC"/>
                    </a:solidFill>
                    <a:latin typeface="Arial"/>
                  </a:rPr>
                  <a:t>Special Interest Group (integration forum)</a:t>
                </a:r>
                <a:endParaRPr lang="en-US" sz="1000" dirty="0">
                  <a:solidFill>
                    <a:srgbClr val="0033CC"/>
                  </a:solidFill>
                  <a:latin typeface="Arial"/>
                </a:endParaRPr>
              </a:p>
            </p:txBody>
          </p:sp>
          <p:sp>
            <p:nvSpPr>
              <p:cNvPr id="409" name="Left Brace 408"/>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spTree>
    <p:extLst>
      <p:ext uri="{BB962C8B-B14F-4D97-AF65-F5344CB8AC3E}">
        <p14:creationId xmlns:p14="http://schemas.microsoft.com/office/powerpoint/2010/main" val="35299180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E77AD-9972-4D1E-BCF1-F56CDFC7CF90}">
  <ds:schemaRef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1457800E-935F-49E2-85FA-F495AF8B6E7A}">
  <ds:schemaRefs>
    <ds:schemaRef ds:uri="http://schemas.microsoft.com/sharepoint/v3/contenttype/forms"/>
  </ds:schemaRefs>
</ds:datastoreItem>
</file>

<file path=customXml/itemProps3.xml><?xml version="1.0" encoding="utf-8"?>
<ds:datastoreItem xmlns:ds="http://schemas.openxmlformats.org/officeDocument/2006/customXml" ds:itemID="{B0B2DC24-1D41-467A-B03D-77BA02A3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TotalTime>
  <Pages>51</Pages>
  <Words>1930</Words>
  <Application>Microsoft Macintosh PowerPoint</Application>
  <PresentationFormat>Letter Paper (8.5x11 in)</PresentationFormat>
  <Paragraphs>554</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TMOD Presentations</vt:lpstr>
      <vt:lpstr>PowerPoint Presentation</vt:lpstr>
      <vt:lpstr>Administrative Overview  </vt:lpstr>
      <vt:lpstr>PowerPoint Presentation</vt:lpstr>
      <vt:lpstr>PowerPoint Presentation</vt:lpstr>
      <vt:lpstr>CCSDS Overview </vt:lpstr>
      <vt:lpstr>CCSDS Mgt – Framework &amp; Profile System</vt:lpstr>
      <vt:lpstr>CCSDS Mgt – Rapporteurs and Mgt. Coord</vt:lpstr>
      <vt:lpstr>CCSDS Mgt – SANA and Shirts</vt:lpstr>
      <vt:lpstr>CCSDS Overview End-to-End Architecture</vt:lpstr>
      <vt:lpstr>CESG Open Issues &amp; more</vt:lpstr>
      <vt:lpstr>CESG Open Issues &amp; more</vt:lpstr>
      <vt:lpstr>CESG / CMC Poll Statistics</vt:lpstr>
      <vt:lpstr>SEA Meeting Objectives</vt:lpstr>
      <vt:lpstr>MOIMS Meeting Objectives</vt:lpstr>
      <vt:lpstr>CSS Meeting Objectives</vt:lpstr>
      <vt:lpstr>SLS Meeting Objectives: 1/2</vt:lpstr>
      <vt:lpstr>SLS Meeting Objectives: 2/2</vt:lpstr>
      <vt:lpstr>SIS Meeting Objectives</vt:lpstr>
      <vt:lpstr>SIS Meeting Objectives</vt:lpstr>
      <vt:lpstr>SOIS Meeting Objectives</vt:lpstr>
      <vt:lpstr>Have a great meeting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LORNA G. FRASCHETTI</dc:creator>
  <cp:lastModifiedBy>Peter Shames</cp:lastModifiedBy>
  <cp:revision>1025</cp:revision>
  <cp:lastPrinted>2013-10-25T17:40:43Z</cp:lastPrinted>
  <dcterms:created xsi:type="dcterms:W3CDTF">1998-05-20T16:00:08Z</dcterms:created>
  <dcterms:modified xsi:type="dcterms:W3CDTF">2014-10-31T19:21:52Z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