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62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SS Workplan" id="{5CE54215-4834-4EBE-8766-EB235EE22599}">
          <p14:sldIdLst>
            <p14:sldId id="262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2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5608B-4E6B-46A2-9814-7672F1B2644A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AFD84-E6E2-455E-AAC2-B4F3F37DF66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9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603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E4A722-48E6-45C6-BF1F-1AE7407A5E97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5603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2818" name="Rectangle 5"/>
          <p:cNvSpPr txBox="1">
            <a:spLocks noGrp="1" noChangeArrowheads="1"/>
          </p:cNvSpPr>
          <p:nvPr/>
        </p:nvSpPr>
        <p:spPr bwMode="auto">
          <a:xfrm>
            <a:off x="3853200" y="9429322"/>
            <a:ext cx="2944479" cy="49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898" tIns="0" rIns="19898" bIns="0" anchor="b"/>
          <a:lstStyle/>
          <a:p>
            <a:pPr marL="0" marR="0" lvl="0" indent="0" algn="r" defTabSz="95609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86AFC-D1BE-45C8-AC90-89714B4863C5}" type="slidenum">
              <a:rPr kumimoji="0" lang="en-US" sz="1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5609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" y="752475"/>
            <a:ext cx="6588125" cy="3706813"/>
          </a:xfrm>
          <a:ln/>
        </p:spPr>
      </p:sp>
      <p:sp>
        <p:nvSpPr>
          <p:cNvPr id="80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446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603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E4A722-48E6-45C6-BF1F-1AE7407A5E97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5603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2818" name="Rectangle 5"/>
          <p:cNvSpPr txBox="1">
            <a:spLocks noGrp="1" noChangeArrowheads="1"/>
          </p:cNvSpPr>
          <p:nvPr/>
        </p:nvSpPr>
        <p:spPr bwMode="auto">
          <a:xfrm>
            <a:off x="3853200" y="9429322"/>
            <a:ext cx="2944479" cy="49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898" tIns="0" rIns="19898" bIns="0" anchor="b"/>
          <a:lstStyle/>
          <a:p>
            <a:pPr marL="0" marR="0" lvl="0" indent="0" algn="r" defTabSz="95609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86AFC-D1BE-45C8-AC90-89714B4863C5}" type="slidenum">
              <a:rPr kumimoji="0" lang="en-US" sz="1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5609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" y="752475"/>
            <a:ext cx="6588125" cy="3706813"/>
          </a:xfrm>
          <a:ln/>
        </p:spPr>
      </p:sp>
      <p:sp>
        <p:nvSpPr>
          <p:cNvPr id="80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87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125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854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16950723446_e7d8e1bfb9_o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2" b="48267"/>
          <a:stretch/>
        </p:blipFill>
        <p:spPr>
          <a:xfrm rot="5400000">
            <a:off x="2667002" y="-2666999"/>
            <a:ext cx="6858002" cy="12192001"/>
          </a:xfrm>
          <a:prstGeom prst="rect">
            <a:avLst/>
          </a:prstGeom>
        </p:spPr>
      </p:pic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19148" y="3886200"/>
            <a:ext cx="10598400" cy="41910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395967" y="5849827"/>
            <a:ext cx="668866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/>
        </p:blipFill>
        <p:spPr>
          <a:xfrm>
            <a:off x="10384235" y="6611881"/>
            <a:ext cx="1595883" cy="144000"/>
          </a:xfrm>
          <a:prstGeom prst="rect">
            <a:avLst/>
          </a:prstGeom>
        </p:spPr>
      </p:pic>
      <p:cxnSp>
        <p:nvCxnSpPr>
          <p:cNvPr id="35" name="Straight Connector 34"/>
          <p:cNvCxnSpPr/>
          <p:nvPr userDrawn="1"/>
        </p:nvCxnSpPr>
        <p:spPr>
          <a:xfrm>
            <a:off x="221243" y="6504478"/>
            <a:ext cx="11766372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10383890" y="156199"/>
            <a:ext cx="1613941" cy="468000"/>
          </a:xfrm>
          <a:prstGeom prst="rect">
            <a:avLst/>
          </a:prstGeom>
        </p:spPr>
      </p:pic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83166" y="2574925"/>
            <a:ext cx="10596033" cy="57943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3200" b="0" noProof="0" dirty="0" smtClean="0">
                <a:solidFill>
                  <a:schemeClr val="bg1">
                    <a:lumMod val="95000"/>
                  </a:schemeClr>
                </a:solidFill>
                <a:latin typeface="Verdana"/>
                <a:ea typeface="+mj-ea"/>
                <a:cs typeface="Verdan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42" name="Text Box 58"/>
          <p:cNvSpPr txBox="1">
            <a:spLocks noChangeArrowheads="1"/>
          </p:cNvSpPr>
          <p:nvPr userDrawn="1"/>
        </p:nvSpPr>
        <p:spPr bwMode="auto">
          <a:xfrm>
            <a:off x="104042" y="6287709"/>
            <a:ext cx="668866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noProof="0">
                <a:solidFill>
                  <a:schemeClr val="bg1"/>
                </a:solidFill>
              </a:rPr>
              <a:t>ESA UNCLASSIFIED - For Official Use</a:t>
            </a:r>
            <a:endParaRPr lang="en-GB" sz="800" noProof="0" dirty="0">
              <a:solidFill>
                <a:schemeClr val="bg1"/>
              </a:solidFill>
            </a:endParaRPr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221243" y="6623024"/>
            <a:ext cx="9102221" cy="111519"/>
            <a:chOff x="172269" y="6621494"/>
            <a:chExt cx="6826666" cy="111519"/>
          </a:xfrm>
        </p:grpSpPr>
        <p:pic>
          <p:nvPicPr>
            <p:cNvPr id="39" name="Picture 38" descr="at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0" name="Picture 39" descr="be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1" name="Picture 40" descr="ca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3" name="Picture 42" descr="ch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4" name="Picture 43" descr="cz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5" name="Picture 44" descr="de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6" name="Picture 45" descr="dk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7" name="Picture 46" descr="ee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8" name="Picture 47" descr="es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9" name="Picture 48" descr="fi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0" name="Picture 49" descr="fr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1" name="Picture 50" descr="gr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2" name="Picture 51" descr="hu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Picture 52" descr="i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4" name="Picture 53" descr="it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5" name="Picture 54" descr="lu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6" name="Picture 55" descr="nl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7" name="Picture 56" descr="no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8" name="Picture 57" descr="pl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9" name="Picture 58" descr="pt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0" name="Picture 59" descr="ro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1" name="Picture 60" descr="s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2" name="Picture 61" descr="uk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3" name="Picture 62" descr="si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658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4276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1003"/>
          <p:cNvSpPr>
            <a:spLocks noChangeArrowheads="1"/>
          </p:cNvSpPr>
          <p:nvPr userDrawn="1"/>
        </p:nvSpPr>
        <p:spPr bwMode="auto">
          <a:xfrm>
            <a:off x="10179683" y="6610297"/>
            <a:ext cx="142247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>
                <a:solidFill>
                  <a:srgbClr val="333399"/>
                </a:solidFill>
              </a:rPr>
              <a:t>21-Oct-2021-SOIS-</a:t>
            </a:r>
            <a:fld id="{A695BC2C-BEAC-4E31-AADE-93F4F0C57784}" type="slidenum">
              <a:rPr lang="en-US" sz="1000" smtClean="0">
                <a:solidFill>
                  <a:srgbClr val="333399"/>
                </a:solidFill>
              </a:rPr>
              <a:pPr defTabSz="820738" eaLnBrk="0" hangingPunct="0">
                <a:defRPr/>
              </a:pPr>
              <a:t>‹Nr.›</a:t>
            </a:fld>
            <a:endParaRPr lang="en-US" sz="10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1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4276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1003"/>
          <p:cNvSpPr>
            <a:spLocks noChangeArrowheads="1"/>
          </p:cNvSpPr>
          <p:nvPr userDrawn="1"/>
        </p:nvSpPr>
        <p:spPr bwMode="auto">
          <a:xfrm>
            <a:off x="10179683" y="6610297"/>
            <a:ext cx="142247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>
                <a:solidFill>
                  <a:srgbClr val="333399"/>
                </a:solidFill>
              </a:rPr>
              <a:t>21-Oct-2021-SOIS-</a:t>
            </a:r>
            <a:fld id="{A695BC2C-BEAC-4E31-AADE-93F4F0C57784}" type="slidenum">
              <a:rPr lang="en-US" sz="1000" smtClean="0">
                <a:solidFill>
                  <a:srgbClr val="333399"/>
                </a:solidFill>
              </a:rPr>
              <a:pPr defTabSz="820738" eaLnBrk="0" hangingPunct="0">
                <a:defRPr/>
              </a:pPr>
              <a:t>‹Nr.›</a:t>
            </a:fld>
            <a:endParaRPr lang="en-US" sz="10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8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4276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1003"/>
          <p:cNvSpPr>
            <a:spLocks noChangeArrowheads="1"/>
          </p:cNvSpPr>
          <p:nvPr userDrawn="1"/>
        </p:nvSpPr>
        <p:spPr bwMode="auto">
          <a:xfrm>
            <a:off x="10179683" y="6610297"/>
            <a:ext cx="142247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>
                <a:solidFill>
                  <a:srgbClr val="333399"/>
                </a:solidFill>
              </a:rPr>
              <a:t>21-Oct-2021-SOIS-</a:t>
            </a:r>
            <a:fld id="{A695BC2C-BEAC-4E31-AADE-93F4F0C57784}" type="slidenum">
              <a:rPr lang="en-US" sz="1000" smtClean="0">
                <a:solidFill>
                  <a:srgbClr val="333399"/>
                </a:solidFill>
              </a:rPr>
              <a:pPr defTabSz="820738" eaLnBrk="0" hangingPunct="0">
                <a:defRPr/>
              </a:pPr>
              <a:t>‹Nr.›</a:t>
            </a:fld>
            <a:endParaRPr lang="en-US" sz="10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2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"/>
            <a:ext cx="17272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649820" y="685800"/>
            <a:ext cx="10991849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11556601" y="6621252"/>
            <a:ext cx="635399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 err="1">
                <a:solidFill>
                  <a:srgbClr val="333399"/>
                </a:solidFill>
              </a:rPr>
              <a:t>cesg</a:t>
            </a:r>
            <a:r>
              <a:rPr lang="en-US" sz="1000" dirty="0">
                <a:solidFill>
                  <a:srgbClr val="333399"/>
                </a:solidFill>
              </a:rPr>
              <a:t>-</a:t>
            </a:r>
            <a:fld id="{A695BC2C-BEAC-4E31-AADE-93F4F0C57784}" type="slidenum">
              <a:rPr lang="en-US" sz="1000" smtClean="0">
                <a:solidFill>
                  <a:srgbClr val="333399"/>
                </a:solidFill>
              </a:rPr>
              <a:pPr defTabSz="820738" eaLnBrk="0" hangingPunct="0">
                <a:defRPr/>
              </a:pPr>
              <a:t>‹Nr.›</a:t>
            </a:fld>
            <a:endParaRPr lang="en-US" sz="1000" dirty="0">
              <a:solidFill>
                <a:srgbClr val="333399"/>
              </a:solidFill>
            </a:endParaRPr>
          </a:p>
        </p:txBody>
      </p:sp>
      <p:sp>
        <p:nvSpPr>
          <p:cNvPr id="5" name="Rectangle 2017"/>
          <p:cNvSpPr>
            <a:spLocks noChangeArrowheads="1"/>
          </p:cNvSpPr>
          <p:nvPr userDrawn="1"/>
        </p:nvSpPr>
        <p:spPr bwMode="auto">
          <a:xfrm>
            <a:off x="2" y="6621463"/>
            <a:ext cx="866231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="1" baseline="0" dirty="0">
                <a:solidFill>
                  <a:srgbClr val="333399"/>
                </a:solidFill>
                <a:latin typeface="Arial" charset="0"/>
              </a:rPr>
              <a:t>6 Nov. </a:t>
            </a:r>
            <a:r>
              <a:rPr lang="en-US" sz="1000" b="1" dirty="0">
                <a:solidFill>
                  <a:srgbClr val="333399"/>
                </a:solidFill>
                <a:latin typeface="Arial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428866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81199" y="200025"/>
            <a:ext cx="8908473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SIS Area Spring 2024 Status + Meeting Objectives (1/2)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97797" y="731713"/>
            <a:ext cx="9086467" cy="592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Voice WG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Dormant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</a:t>
            </a:r>
            <a:r>
              <a:rPr lang="de-DE" sz="13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de-DE" sz="1300" b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6075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CFDP Revision WG</a:t>
            </a:r>
          </a:p>
          <a:p>
            <a:pPr lvl="1"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CFDP 727.0-B-5 Pink Sheets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Finalisation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CFDP-B5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				Agency review;</a:t>
            </a:r>
            <a:b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update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				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optional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mimalistic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						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implementations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Bundle 						Protocol</a:t>
            </a:r>
            <a:endParaRPr kumimoji="0" lang="de-D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1">
              <a:defRPr/>
            </a:pPr>
            <a:endParaRPr lang="de-DE" sz="1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endParaRPr lang="de-DE" sz="1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CCSDS 722.1-M-1 (CFDP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Encap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Finalisation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extension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include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CFDP 						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BP, LTP, 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UDP, and TCP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Agency 						review</a:t>
            </a:r>
          </a:p>
          <a:p>
            <a:pPr lvl="1"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2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MIA WG</a:t>
            </a:r>
          </a:p>
          <a:p>
            <a:pPr lvl="1">
              <a:defRPr/>
            </a:pPr>
            <a:r>
              <a:rPr lang="de-DE" sz="13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766.3-B-1 (RTP </a:t>
            </a:r>
            <a:r>
              <a:rPr lang="de-DE" sz="13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de-DE" sz="13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DTN)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				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agency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de-DE" sz="13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				streaming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DTN</a:t>
            </a:r>
          </a:p>
          <a:p>
            <a:pPr lvl="1">
              <a:defRPr/>
            </a:pPr>
            <a:endParaRPr lang="en-US" sz="1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sz="13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 Quality Assessment for Space Applications</a:t>
            </a: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Review of the draft and progress in editing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endParaRPr lang="en-US" sz="1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200" b="1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6075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6075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62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81200" y="200025"/>
            <a:ext cx="8229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SIS Area Fall 2023 Status + Meeting Objectives (2/2)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97797" y="731713"/>
            <a:ext cx="9592398" cy="592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DTN WG		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3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BPv</a:t>
            </a:r>
            <a:r>
              <a:rPr lang="de-DE" sz="13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de-DE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Finalisation</a:t>
            </a:r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BPsec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Finalisation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  <a:endParaRPr kumimoji="0" lang="de-D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1">
              <a:defRPr/>
            </a:pPr>
            <a:endParaRPr lang="de-DE" sz="1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endParaRPr lang="en-US" sz="1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sz="1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DTN Multipoint Delivery (orange book)</a:t>
            </a: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Discussion of the content based on the already available material 				</a:t>
            </a:r>
          </a:p>
          <a:p>
            <a:pPr lvl="1">
              <a:defRPr/>
            </a:pPr>
            <a:endParaRPr lang="en-US" sz="1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de-DE" sz="1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DTN Network Management</a:t>
            </a:r>
          </a:p>
          <a:p>
            <a:pPr lvl="1">
              <a:defRPr/>
            </a:pPr>
            <a:r>
              <a:rPr lang="de-DE" sz="1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(orange </a:t>
            </a:r>
            <a:r>
              <a:rPr lang="de-DE" sz="13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de-DE" sz="1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de-DE" sz="1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endParaRPr kumimoji="0" lang="de-D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1"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Compressed Bundle Status Reporting </a:t>
            </a:r>
          </a:p>
          <a:p>
            <a:pPr lvl="1"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(Orange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book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Review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current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content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steps</a:t>
            </a:r>
            <a:endParaRPr lang="de-DE" sz="1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endParaRPr lang="de-DE" sz="1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de-DE" sz="13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LTP reaffirmation 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Discussion about SANA-related issues</a:t>
            </a:r>
          </a:p>
          <a:p>
            <a:pPr lvl="1">
              <a:defRPr/>
            </a:pPr>
            <a:endParaRPr lang="de-DE" sz="1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HPRP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book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Discussion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about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draft and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its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DE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consolidation</a:t>
            </a:r>
            <a:endParaRPr kumimoji="0" lang="de-D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de-DE" sz="1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(Orange </a:t>
            </a:r>
            <a:r>
              <a:rPr lang="de-DE" sz="13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de-DE" sz="1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defRPr/>
            </a:pPr>
            <a:endParaRPr lang="de-DE" sz="13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sz="1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Bundle Protocol Quality of Service Extensions		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Preliminary content of the book for discussion</a:t>
            </a:r>
          </a:p>
          <a:p>
            <a:pPr lvl="1">
              <a:defRPr/>
            </a:pPr>
            <a:r>
              <a:rPr lang="de-DE" sz="1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(Orange </a:t>
            </a:r>
            <a:r>
              <a:rPr lang="de-DE" sz="13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de-DE" sz="1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defRPr/>
            </a:pPr>
            <a:endParaRPr lang="de-DE" sz="13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de-DE" sz="1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Bundle in Bundle </a:t>
            </a:r>
            <a:r>
              <a:rPr lang="de-DE" sz="13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Encapsulation</a:t>
            </a:r>
            <a:r>
              <a:rPr lang="de-DE" sz="1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Preliminary content of the book for discussion</a:t>
            </a:r>
            <a:endParaRPr lang="de-DE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de-DE" sz="1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(Orange </a:t>
            </a:r>
            <a:r>
              <a:rPr lang="de-DE" sz="13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de-DE" sz="1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defRPr/>
            </a:pPr>
            <a:endParaRPr lang="de-DE" sz="13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WG Discussion</a:t>
            </a:r>
            <a:r>
              <a:rPr lang="de-DE" sz="1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DTN and Internet Integration</a:t>
            </a:r>
          </a:p>
          <a:p>
            <a:pPr lvl="1">
              <a:defRPr/>
            </a:pPr>
            <a:endParaRPr kumimoji="0" lang="de-DE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1">
              <a:defRPr/>
            </a:pPr>
            <a:endParaRPr lang="de-DE" sz="1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Joint DTN/SEA-SEC				</a:t>
            </a: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DTN/</a:t>
            </a:r>
            <a:r>
              <a:rPr lang="en-US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BPSec</a:t>
            </a:r>
            <a:r>
              <a:rPr lang="en-US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role in mission security architecture</a:t>
            </a:r>
          </a:p>
          <a:p>
            <a:pPr lvl="1"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Joint DTN/MOIMS-SM&amp;C			First-hop/last-hop discussion</a:t>
            </a:r>
          </a:p>
          <a:p>
            <a:pPr lvl="1"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Joint DTN/CSS Area				Discuss </a:t>
            </a:r>
            <a:r>
              <a:rPr lang="de-DE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CSS products relevant to DTN &amp; DTN Network Management</a:t>
            </a: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</a:t>
            </a:r>
          </a:p>
          <a:p>
            <a:pPr lvl="1"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6075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			</a:t>
            </a:r>
          </a:p>
          <a:p>
            <a:pPr marL="346075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6075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999535"/>
      </p:ext>
    </p:extLst>
  </p:cSld>
  <p:clrMapOvr>
    <a:masterClrMapping/>
  </p:clrMapOvr>
</p:sld>
</file>

<file path=ppt/theme/theme1.xml><?xml version="1.0" encoding="utf-8"?>
<a:theme xmlns:a="http://schemas.openxmlformats.org/drawingml/2006/main" name="1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Breitbild</PresentationFormat>
  <Paragraphs>60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1_TMOD Presentations</vt:lpstr>
      <vt:lpstr>SIS Area Spring 2024 Status + Meeting Objectives (1/2)</vt:lpstr>
      <vt:lpstr>SIS Area Fall 2023 Status + Meeting Objectives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Virtual Fall 2021 Meeting Objectives</dc:title>
  <dc:creator>Barkley, Erik J (US 3970)</dc:creator>
  <cp:lastModifiedBy>de Cola, Tomaso</cp:lastModifiedBy>
  <cp:revision>41</cp:revision>
  <dcterms:created xsi:type="dcterms:W3CDTF">2022-05-09T22:32:11Z</dcterms:created>
  <dcterms:modified xsi:type="dcterms:W3CDTF">2024-04-15T20:40:01Z</dcterms:modified>
</cp:coreProperties>
</file>