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644" r:id="rId5"/>
    <p:sldId id="680" r:id="rId6"/>
    <p:sldId id="684" r:id="rId7"/>
    <p:sldId id="685" r:id="rId8"/>
    <p:sldId id="682" r:id="rId9"/>
    <p:sldId id="503" r:id="rId10"/>
    <p:sldId id="505" r:id="rId11"/>
    <p:sldId id="686" r:id="rId1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10000"/>
      </a:spcAft>
      <a:buSzPct val="125000"/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10000"/>
      </a:spcAft>
      <a:buSzPct val="125000"/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10000"/>
      </a:spcAft>
      <a:buSzPct val="125000"/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10000"/>
      </a:spcAft>
      <a:buSzPct val="125000"/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10000"/>
      </a:spcAft>
      <a:buSzPct val="125000"/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814F5"/>
    <a:srgbClr val="C403DA"/>
    <a:srgbClr val="E74883"/>
    <a:srgbClr val="FF7AB0"/>
    <a:srgbClr val="800080"/>
    <a:srgbClr val="A50021"/>
    <a:srgbClr val="CC0000"/>
    <a:srgbClr val="D6009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3"/>
    <p:restoredTop sz="93674"/>
  </p:normalViewPr>
  <p:slideViewPr>
    <p:cSldViewPr>
      <p:cViewPr varScale="1">
        <p:scale>
          <a:sx n="148" d="100"/>
          <a:sy n="148" d="100"/>
        </p:scale>
        <p:origin x="488" y="200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charset="0"/>
              </a:defRPr>
            </a:lvl1pPr>
          </a:lstStyle>
          <a:p>
            <a:fld id="{F84D92CD-C91D-DA49-BF00-2A1833B6B5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2976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charset="0"/>
              </a:defRPr>
            </a:lvl1pPr>
          </a:lstStyle>
          <a:p>
            <a:fld id="{E1923504-B707-6242-9826-517B6E66EF6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103587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0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0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0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0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07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07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07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07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87F3ED6-9B0D-4145-8B38-ACC1504FAE68}" type="slidenum">
              <a:rPr lang="en-US" altLang="en-US" sz="1000" b="0">
                <a:latin typeface="Times New Roman" charset="0"/>
              </a:rPr>
              <a:pPr/>
              <a:t>1</a:t>
            </a:fld>
            <a:endParaRPr lang="en-US" altLang="en-US" sz="1000" b="0">
              <a:latin typeface="Times New Roman" charset="0"/>
            </a:endParaRPr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08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23504-B707-6242-9826-517B6E66EF6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566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23504-B707-6242-9826-517B6E66EF6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696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23504-B707-6242-9826-517B6E66EF6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002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ea typeface="ＭＳ Ｐゴシック" pitchFamily="34" charset="-128"/>
              </a:rPr>
              <a:t>12/12/12: Figure title here is from document; in original PPT file, the title is “</a:t>
            </a:r>
            <a:r>
              <a:rPr lang="en-GB" b="1" dirty="0"/>
              <a:t>ABCBPA PSLT Return - </a:t>
            </a:r>
            <a:endParaRPr lang="en-US" b="1" dirty="0"/>
          </a:p>
          <a:p>
            <a:pPr eaLnBrk="1" hangingPunct="1"/>
            <a:r>
              <a:rPr lang="en-GB" b="1" dirty="0"/>
              <a:t>SSI Agency supported by SSI Agency”</a:t>
            </a:r>
            <a:endParaRPr lang="en-US" b="1" dirty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4CA37EA-CC32-452D-BF41-C34F0A78CF13}" type="slidenum">
              <a:rPr lang="en-US" sz="12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14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ea typeface="ＭＳ Ｐゴシック" pitchFamily="34" charset="-128"/>
              </a:rPr>
              <a:t>12/12/12: Figure title here is from document; in original PPT file, the title </a:t>
            </a:r>
            <a:r>
              <a:rPr lang="en-US">
                <a:latin typeface="Times New Roman" pitchFamily="18" charset="0"/>
                <a:ea typeface="ＭＳ Ｐゴシック" pitchFamily="34" charset="-128"/>
              </a:rPr>
              <a:t>is “</a:t>
            </a:r>
            <a:r>
              <a:rPr lang="en-GB" b="1"/>
              <a:t>ABCBPA </a:t>
            </a:r>
            <a:r>
              <a:rPr lang="en-GB" b="1" dirty="0"/>
              <a:t>PSLT Return - </a:t>
            </a:r>
            <a:endParaRPr lang="en-US" b="1" dirty="0"/>
          </a:p>
          <a:p>
            <a:pPr eaLnBrk="1" hangingPunct="1"/>
            <a:r>
              <a:rPr lang="en-GB" b="1" dirty="0"/>
              <a:t>SSI Agency supported by </a:t>
            </a:r>
            <a:r>
              <a:rPr lang="en-GB" b="1"/>
              <a:t>SSI Agency”</a:t>
            </a:r>
            <a:endParaRPr lang="en-US" b="1" dirty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4CA37EA-CC32-452D-BF41-C34F0A78CF13}" type="slidenum">
              <a:rPr lang="en-US" sz="12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67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0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47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0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</p:spTree>
    <p:extLst>
      <p:ext uri="{BB962C8B-B14F-4D97-AF65-F5344CB8AC3E}">
        <p14:creationId xmlns:p14="http://schemas.microsoft.com/office/powerpoint/2010/main" val="148511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0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</p:spTree>
    <p:extLst>
      <p:ext uri="{BB962C8B-B14F-4D97-AF65-F5344CB8AC3E}">
        <p14:creationId xmlns:p14="http://schemas.microsoft.com/office/powerpoint/2010/main" val="15295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0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8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0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</p:spTree>
    <p:extLst>
      <p:ext uri="{BB962C8B-B14F-4D97-AF65-F5344CB8AC3E}">
        <p14:creationId xmlns:p14="http://schemas.microsoft.com/office/powerpoint/2010/main" val="209965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0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</p:spTree>
    <p:extLst>
      <p:ext uri="{BB962C8B-B14F-4D97-AF65-F5344CB8AC3E}">
        <p14:creationId xmlns:p14="http://schemas.microsoft.com/office/powerpoint/2010/main" val="149389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0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</p:spTree>
    <p:extLst>
      <p:ext uri="{BB962C8B-B14F-4D97-AF65-F5344CB8AC3E}">
        <p14:creationId xmlns:p14="http://schemas.microsoft.com/office/powerpoint/2010/main" val="165949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0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</p:spTree>
    <p:extLst>
      <p:ext uri="{BB962C8B-B14F-4D97-AF65-F5344CB8AC3E}">
        <p14:creationId xmlns:p14="http://schemas.microsoft.com/office/powerpoint/2010/main" val="174723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0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5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0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</p:spTree>
    <p:extLst>
      <p:ext uri="{BB962C8B-B14F-4D97-AF65-F5344CB8AC3E}">
        <p14:creationId xmlns:p14="http://schemas.microsoft.com/office/powerpoint/2010/main" val="186157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0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</p:spTree>
    <p:extLst>
      <p:ext uri="{BB962C8B-B14F-4D97-AF65-F5344CB8AC3E}">
        <p14:creationId xmlns:p14="http://schemas.microsoft.com/office/powerpoint/2010/main" val="75126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0650" name="Rectangle 100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ct val="0"/>
              </a:spcAft>
              <a:buSzTx/>
              <a:defRPr sz="1000" b="0" dirty="0" smtClean="0">
                <a:solidFill>
                  <a:srgbClr val="333399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2023</a:t>
            </a:r>
            <a:endParaRPr lang="en-US" dirty="0"/>
          </a:p>
        </p:txBody>
      </p:sp>
      <p:sp>
        <p:nvSpPr>
          <p:cNvPr id="1029" name="Rectangle 1003"/>
          <p:cNvSpPr>
            <a:spLocks noChangeArrowheads="1"/>
          </p:cNvSpPr>
          <p:nvPr/>
        </p:nvSpPr>
        <p:spPr bwMode="auto">
          <a:xfrm>
            <a:off x="8315325" y="6624638"/>
            <a:ext cx="322813" cy="236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820738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820738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820738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820738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820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820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820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820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SzTx/>
            </a:pPr>
            <a:fld id="{165FFAD7-6555-2D45-B32D-B278F8D1C6BC}" type="slidenum">
              <a:rPr lang="en-US" altLang="en-US" sz="1000" b="0" smtClean="0">
                <a:solidFill>
                  <a:srgbClr val="333399"/>
                </a:solidFill>
              </a:rPr>
              <a:pPr>
                <a:lnSpc>
                  <a:spcPct val="100000"/>
                </a:lnSpc>
                <a:spcAft>
                  <a:spcPct val="0"/>
                </a:spcAft>
                <a:buSzTx/>
              </a:pPr>
              <a:t>‹#›</a:t>
            </a:fld>
            <a:endParaRPr lang="en-US" altLang="en-US" sz="1000" b="0" dirty="0">
              <a:solidFill>
                <a:srgbClr val="333399"/>
              </a:solidFill>
            </a:endParaRPr>
          </a:p>
        </p:txBody>
      </p:sp>
      <p:pic>
        <p:nvPicPr>
          <p:cNvPr id="1030" name="Picture 1" descr="part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  <a:ea typeface="ＭＳ Ｐゴシック" charset="-128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  <a:ea typeface="ＭＳ Ｐゴシック" charset="-128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charset="-128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charset="-128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charset="-128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charset="-128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20738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820738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820738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820738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820738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820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820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820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8207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000" b="0">
                <a:solidFill>
                  <a:srgbClr val="333399"/>
                </a:solidFill>
              </a:rPr>
              <a:t>Nov 2023</a:t>
            </a:r>
          </a:p>
        </p:txBody>
      </p:sp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231" y="129228"/>
            <a:ext cx="22516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0" y="6248400"/>
            <a:ext cx="2209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400" dirty="0">
              <a:solidFill>
                <a:srgbClr val="0000FF"/>
              </a:solidFill>
            </a:endParaRP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860425" y="1553855"/>
            <a:ext cx="7597775" cy="2492990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SzTx/>
            </a:pPr>
            <a:endParaRPr lang="en-US" alt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00000"/>
              </a:lnSpc>
              <a:spcAft>
                <a:spcPct val="0"/>
              </a:spcAft>
              <a:buSzTx/>
            </a:pPr>
            <a:r>
              <a:rPr lang="en-US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CESG </a:t>
            </a:r>
            <a:r>
              <a:rPr lang="en-US" altLang="en-US" sz="32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LunaNet</a:t>
            </a:r>
            <a:r>
              <a:rPr lang="en-US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Interoperability Spec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SzTx/>
            </a:pPr>
            <a:r>
              <a:rPr lang="en-US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(LNIS) v5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SzTx/>
            </a:pPr>
            <a:r>
              <a:rPr lang="en-US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Top-Level Issues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SzTx/>
            </a:pPr>
            <a:endParaRPr lang="en-US" altLang="en-US" sz="32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charset="0"/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2764807" y="4495800"/>
            <a:ext cx="3706463" cy="192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SzTx/>
            </a:pPr>
            <a:endParaRPr lang="en-US" altLang="en-US" dirty="0">
              <a:solidFill>
                <a:srgbClr val="000099"/>
              </a:solidFill>
            </a:endParaRPr>
          </a:p>
          <a:p>
            <a:pPr algn="ctr">
              <a:lnSpc>
                <a:spcPct val="100000"/>
              </a:lnSpc>
              <a:spcAft>
                <a:spcPct val="0"/>
              </a:spcAft>
              <a:buSzTx/>
            </a:pPr>
            <a:r>
              <a:rPr lang="en-US" altLang="en-US" dirty="0">
                <a:solidFill>
                  <a:srgbClr val="000099"/>
                </a:solidFill>
              </a:rPr>
              <a:t>CCSDS Feedback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SzTx/>
            </a:pPr>
            <a:r>
              <a:rPr lang="en-US" altLang="en-US" dirty="0">
                <a:solidFill>
                  <a:srgbClr val="000099"/>
                </a:solidFill>
              </a:rPr>
              <a:t>The Hague, Netherlands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SzTx/>
            </a:pPr>
            <a:endParaRPr lang="en-US" altLang="en-US" sz="1100" u="sng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  <a:spcAft>
                <a:spcPct val="0"/>
              </a:spcAft>
              <a:buSzTx/>
            </a:pPr>
            <a:r>
              <a:rPr lang="en-US" altLang="en-US" sz="2400" dirty="0">
                <a:solidFill>
                  <a:srgbClr val="000099"/>
                </a:solidFill>
              </a:rPr>
              <a:t>27 Nov 2023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SzTx/>
            </a:pPr>
            <a:endParaRPr lang="en-US" altLang="en-US" sz="1200" u="sng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03111-1176-0A72-103E-48A7D059D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427"/>
            <a:ext cx="8229600" cy="487362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</a:rPr>
              <a:t>CCSDS Top Level LNIS Issues </a:t>
            </a:r>
            <a:r>
              <a:rPr lang="en-US" sz="1200" dirty="0">
                <a:solidFill>
                  <a:srgbClr val="0000FF"/>
                </a:solidFill>
              </a:rPr>
              <a:t>p. 1 of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6932E-E573-FF0B-78B1-E2F75872B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0189"/>
            <a:ext cx="8458200" cy="54182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Maturity</a:t>
            </a:r>
          </a:p>
          <a:p>
            <a:pPr lvl="1">
              <a:lnSpc>
                <a:spcPct val="100000"/>
              </a:lnSpc>
            </a:pPr>
            <a:r>
              <a:rPr lang="en-US" sz="1800" b="0" dirty="0"/>
              <a:t>Document has 5 pages of TBDs many for major aspects of the specification</a:t>
            </a:r>
          </a:p>
          <a:p>
            <a:pPr lvl="1">
              <a:lnSpc>
                <a:spcPct val="100000"/>
              </a:lnSpc>
            </a:pPr>
            <a:r>
              <a:rPr lang="en-US" sz="1800" b="0" dirty="0"/>
              <a:t>Substantial improvement needed to arrive at implementable specifications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End-to-end Architecture</a:t>
            </a:r>
          </a:p>
          <a:p>
            <a:pPr lvl="1">
              <a:lnSpc>
                <a:spcPct val="100000"/>
              </a:lnSpc>
            </a:pPr>
            <a:r>
              <a:rPr lang="en-US" sz="1800" b="0" dirty="0"/>
              <a:t>Document needs an end-to-end architecture or a sufficiently accurate definition of Earth user to LNSP, Space user to LNSP, service interfaces including application, network, link layer, and physical layer features</a:t>
            </a:r>
          </a:p>
          <a:p>
            <a:pPr lvl="1">
              <a:lnSpc>
                <a:spcPct val="100000"/>
              </a:lnSpc>
            </a:pPr>
            <a:r>
              <a:rPr lang="en-US" sz="1800" b="0" dirty="0"/>
              <a:t>Now it only has highly abstract diagrams and physical or link layer details</a:t>
            </a:r>
          </a:p>
          <a:p>
            <a:pPr lvl="1">
              <a:lnSpc>
                <a:spcPct val="100000"/>
              </a:lnSpc>
            </a:pPr>
            <a:r>
              <a:rPr lang="en-US" sz="1800" b="0" dirty="0"/>
              <a:t>Proposed end to end protocol stack diagrams are attached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DTN / IP Interoperability</a:t>
            </a:r>
          </a:p>
          <a:p>
            <a:pPr lvl="1">
              <a:lnSpc>
                <a:spcPct val="100000"/>
              </a:lnSpc>
            </a:pPr>
            <a:r>
              <a:rPr lang="en-US" sz="1800" b="0" dirty="0"/>
              <a:t>Unclear on how to offer DTN, end-to-end, internetworking services and to integrate “islands of IP” using DTN for a long-haul backbone</a:t>
            </a:r>
          </a:p>
          <a:p>
            <a:pPr lvl="1">
              <a:lnSpc>
                <a:spcPct val="100000"/>
              </a:lnSpc>
            </a:pPr>
            <a:r>
              <a:rPr lang="en-US" sz="1800" b="0" dirty="0"/>
              <a:t>Integration of these two different protocol families must be engineered, and the specification is silent on both issues and how it might be handled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43E6-82AC-F46D-4CCA-0D31861C3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4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6932E-E573-FF0B-78B1-E2F75872B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0189"/>
            <a:ext cx="8458200" cy="54182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Inconsistencies</a:t>
            </a:r>
          </a:p>
          <a:p>
            <a:pPr lvl="1">
              <a:lnSpc>
                <a:spcPct val="100000"/>
              </a:lnSpc>
            </a:pPr>
            <a:r>
              <a:rPr lang="en-US" sz="1800" b="0" dirty="0"/>
              <a:t>Scope of LNSP (Earth User to space node, or just in space)</a:t>
            </a:r>
          </a:p>
          <a:p>
            <a:pPr lvl="1">
              <a:lnSpc>
                <a:spcPct val="100000"/>
              </a:lnSpc>
            </a:pPr>
            <a:r>
              <a:rPr lang="en-US" sz="1800" b="0" dirty="0"/>
              <a:t>Scope of services (all in space or end to end)</a:t>
            </a:r>
          </a:p>
          <a:p>
            <a:pPr lvl="1">
              <a:lnSpc>
                <a:spcPct val="100000"/>
              </a:lnSpc>
            </a:pPr>
            <a:r>
              <a:rPr lang="en-US" sz="1800" b="0" dirty="0"/>
              <a:t>Nature of services (single hop, multi-hop, link or network layer security)</a:t>
            </a:r>
          </a:p>
          <a:p>
            <a:pPr lvl="1">
              <a:lnSpc>
                <a:spcPct val="100000"/>
              </a:lnSpc>
            </a:pPr>
            <a:r>
              <a:rPr lang="en-US" sz="1800" b="0" dirty="0"/>
              <a:t>Details of newly offered services vs use of existing ones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Security Features</a:t>
            </a:r>
          </a:p>
          <a:p>
            <a:pPr lvl="1">
              <a:lnSpc>
                <a:spcPct val="100000"/>
              </a:lnSpc>
            </a:pPr>
            <a:r>
              <a:rPr lang="en-US" sz="1800" b="0" dirty="0"/>
              <a:t>Needs a security architecture that specifies how all entities that operate within it will be named, addressed, and identified</a:t>
            </a:r>
          </a:p>
          <a:p>
            <a:pPr lvl="1">
              <a:lnSpc>
                <a:spcPct val="100000"/>
              </a:lnSpc>
            </a:pPr>
            <a:r>
              <a:rPr lang="en-US" sz="1800" b="0" dirty="0"/>
              <a:t>Must address link and network layer security and key management</a:t>
            </a:r>
          </a:p>
          <a:p>
            <a:pPr lvl="1">
              <a:lnSpc>
                <a:spcPct val="100000"/>
              </a:lnSpc>
            </a:pPr>
            <a:r>
              <a:rPr lang="en-US" sz="1800" b="0" dirty="0"/>
              <a:t>Must address </a:t>
            </a:r>
          </a:p>
          <a:p>
            <a:pPr lvl="2">
              <a:lnSpc>
                <a:spcPct val="100000"/>
              </a:lnSpc>
            </a:pPr>
            <a:r>
              <a:rPr lang="en-US" b="0" dirty="0"/>
              <a:t>registration of BP (&amp; LTP) nodes</a:t>
            </a:r>
          </a:p>
          <a:p>
            <a:pPr lvl="2">
              <a:lnSpc>
                <a:spcPct val="100000"/>
              </a:lnSpc>
            </a:pPr>
            <a:r>
              <a:rPr lang="en-US" b="0" dirty="0"/>
              <a:t>IP addresses</a:t>
            </a:r>
          </a:p>
          <a:p>
            <a:pPr lvl="2">
              <a:lnSpc>
                <a:spcPct val="100000"/>
              </a:lnSpc>
            </a:pPr>
            <a:r>
              <a:rPr lang="en-US" b="0" dirty="0"/>
              <a:t>registration of SCID</a:t>
            </a:r>
          </a:p>
          <a:p>
            <a:pPr lvl="2">
              <a:lnSpc>
                <a:spcPct val="100000"/>
              </a:lnSpc>
            </a:pPr>
            <a:r>
              <a:rPr lang="en-US" b="0" dirty="0"/>
              <a:t>spacecraft and node names</a:t>
            </a:r>
          </a:p>
          <a:p>
            <a:pPr lvl="2">
              <a:lnSpc>
                <a:spcPct val="100000"/>
              </a:lnSpc>
            </a:pPr>
            <a:r>
              <a:rPr lang="en-US" b="0" dirty="0"/>
              <a:t>service provider elements and the services that they offer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43E6-82AC-F46D-4CCA-0D31861C3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2023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D38BE86-FFF5-AEAC-9874-7F5918C4C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427"/>
            <a:ext cx="8229600" cy="487362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</a:rPr>
              <a:t>CCSDS Top Level LNIS Issues </a:t>
            </a:r>
            <a:r>
              <a:rPr lang="en-US" sz="1200" dirty="0">
                <a:solidFill>
                  <a:srgbClr val="0000FF"/>
                </a:solidFill>
              </a:rPr>
              <a:t>p. 2 of 3</a:t>
            </a:r>
          </a:p>
        </p:txBody>
      </p:sp>
    </p:spTree>
    <p:extLst>
      <p:ext uri="{BB962C8B-B14F-4D97-AF65-F5344CB8AC3E}">
        <p14:creationId xmlns:p14="http://schemas.microsoft.com/office/powerpoint/2010/main" val="241216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6932E-E573-FF0B-78B1-E2F75872B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0189"/>
            <a:ext cx="8458200" cy="54182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800" dirty="0"/>
              <a:t>Secure LNSP Interoperability</a:t>
            </a:r>
          </a:p>
          <a:p>
            <a:pPr lvl="1">
              <a:lnSpc>
                <a:spcPct val="100000"/>
              </a:lnSpc>
            </a:pPr>
            <a:r>
              <a:rPr lang="en-US" sz="1800" b="0" dirty="0"/>
              <a:t>Document must clearly specify interoperable and secure interfaces at the boundaries between two separate LNSPs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Use of CCSDS Standards</a:t>
            </a:r>
          </a:p>
          <a:p>
            <a:pPr lvl="1">
              <a:lnSpc>
                <a:spcPct val="100000"/>
              </a:lnSpc>
            </a:pPr>
            <a:r>
              <a:rPr lang="en-US" sz="1800" b="0" dirty="0"/>
              <a:t>References ~13 CCSDS standards at link layer &amp; below, but is missing another 25 essential and useful standards from Applicable Documents</a:t>
            </a:r>
          </a:p>
          <a:p>
            <a:pPr lvl="2">
              <a:lnSpc>
                <a:spcPct val="100000"/>
              </a:lnSpc>
            </a:pPr>
            <a:r>
              <a:rPr lang="en-US" b="0" dirty="0"/>
              <a:t>A key one for rigorous systems architecture descriptions, is the Space Communication Cross Support Architecture Requirements Document (SCCS-ARD), CCSDS 901.1-M-1. updated version in preparation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43E6-82AC-F46D-4CCA-0D31861C3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2023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D38BE86-FFF5-AEAC-9874-7F5918C4C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427"/>
            <a:ext cx="8229600" cy="487362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</a:rPr>
              <a:t>CCSDS Top Level LNIS Issues </a:t>
            </a:r>
            <a:r>
              <a:rPr lang="en-US" sz="1200" dirty="0">
                <a:solidFill>
                  <a:srgbClr val="0000FF"/>
                </a:solidFill>
              </a:rPr>
              <a:t>p. 3 of 3</a:t>
            </a:r>
          </a:p>
        </p:txBody>
      </p:sp>
    </p:spTree>
    <p:extLst>
      <p:ext uri="{BB962C8B-B14F-4D97-AF65-F5344CB8AC3E}">
        <p14:creationId xmlns:p14="http://schemas.microsoft.com/office/powerpoint/2010/main" val="226429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10E52-6624-28EE-21EC-9387E0D3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2023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AF8E798-EC42-514A-70B5-AE3842E31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427"/>
            <a:ext cx="8229600" cy="487362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</a:rPr>
              <a:t>Graphical Examples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9C590E6-31C5-0526-16A0-889B7FAD598B}"/>
              </a:ext>
            </a:extLst>
          </p:cNvPr>
          <p:cNvSpPr txBox="1">
            <a:spLocks/>
          </p:cNvSpPr>
          <p:nvPr/>
        </p:nvSpPr>
        <p:spPr>
          <a:xfrm>
            <a:off x="457200" y="830189"/>
            <a:ext cx="8458200" cy="5418211"/>
          </a:xfrm>
          <a:prstGeom prst="rect">
            <a:avLst/>
          </a:prstGeom>
        </p:spPr>
        <p:txBody>
          <a:bodyPr vert="horz"/>
          <a:lstStyle>
            <a:lvl1pPr marL="230188" indent="-230188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5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68325" indent="-222250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200" b="1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60475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70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42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14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686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58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kern="0" dirty="0"/>
              <a:t>Example Protocol Stack diagrams for a single </a:t>
            </a:r>
            <a:r>
              <a:rPr lang="en-US" sz="2000" kern="0" dirty="0" err="1"/>
              <a:t>LunaNet</a:t>
            </a:r>
            <a:r>
              <a:rPr lang="en-US" sz="2000" kern="0" dirty="0"/>
              <a:t> Service Provider as input for discussion for level of detail that is needed for the LNIS specification</a:t>
            </a:r>
          </a:p>
          <a:p>
            <a:pPr>
              <a:lnSpc>
                <a:spcPct val="100000"/>
              </a:lnSpc>
            </a:pPr>
            <a:endParaRPr lang="en-US" sz="2000" kern="0" dirty="0"/>
          </a:p>
          <a:p>
            <a:pPr>
              <a:lnSpc>
                <a:spcPct val="100000"/>
              </a:lnSpc>
            </a:pPr>
            <a:r>
              <a:rPr lang="en-US" sz="2000" kern="0" dirty="0"/>
              <a:t>Please note that the boundaries of the </a:t>
            </a:r>
            <a:r>
              <a:rPr lang="en-US" sz="2000" kern="0" dirty="0" err="1"/>
              <a:t>LunaNet</a:t>
            </a:r>
            <a:r>
              <a:rPr lang="en-US" sz="2000" kern="0" dirty="0"/>
              <a:t> Service Provider need to be CCSDS compliant to ensure interoperability and cross support, i.e. the Inter-Spacecraft Protocol and the Ground-Ground Protocol.</a:t>
            </a:r>
          </a:p>
          <a:p>
            <a:pPr lvl="1">
              <a:lnSpc>
                <a:spcPct val="100000"/>
              </a:lnSpc>
            </a:pPr>
            <a:r>
              <a:rPr lang="en-US" sz="1800" b="0" kern="0" dirty="0"/>
              <a:t>The “internals” of the </a:t>
            </a:r>
            <a:r>
              <a:rPr lang="en-US" sz="1800" b="0" kern="0" dirty="0" err="1"/>
              <a:t>LunaNet</a:t>
            </a:r>
            <a:r>
              <a:rPr lang="en-US" sz="1800" b="0" kern="0" dirty="0"/>
              <a:t> Service Provider(relay node and ground station) are shown here also as CCSDS compliant, however – while this is encouraged – it is not mandatory</a:t>
            </a:r>
          </a:p>
        </p:txBody>
      </p:sp>
    </p:spTree>
    <p:extLst>
      <p:ext uri="{BB962C8B-B14F-4D97-AF65-F5344CB8AC3E}">
        <p14:creationId xmlns:p14="http://schemas.microsoft.com/office/powerpoint/2010/main" val="25917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34" y="892354"/>
            <a:ext cx="7769531" cy="571500"/>
          </a:xfrm>
        </p:spPr>
        <p:txBody>
          <a:bodyPr vert="horz" lIns="68580" tIns="34290" rIns="68580" bIns="34290" rtlCol="0" anchor="ctr" anchorCtr="0">
            <a:normAutofit fontScale="90000"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LunaNet</a:t>
            </a:r>
            <a:r>
              <a:rPr lang="en-US" sz="2400" dirty="0">
                <a:solidFill>
                  <a:schemeClr val="tx1"/>
                </a:solidFill>
              </a:rPr>
              <a:t> Service Provider (blue) and User (green) as CCSDS Protocol Stack – Example Forward File Delivery</a:t>
            </a:r>
          </a:p>
        </p:txBody>
      </p:sp>
      <p:cxnSp>
        <p:nvCxnSpPr>
          <p:cNvPr id="140" name="Straight Connector 151"/>
          <p:cNvCxnSpPr>
            <a:cxnSpLocks noChangeShapeType="1"/>
          </p:cNvCxnSpPr>
          <p:nvPr/>
        </p:nvCxnSpPr>
        <p:spPr bwMode="auto">
          <a:xfrm>
            <a:off x="5519317" y="5208701"/>
            <a:ext cx="2253084" cy="1705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3" name="Text Box 57"/>
          <p:cNvSpPr txBox="1">
            <a:spLocks noChangeArrowheads="1"/>
          </p:cNvSpPr>
          <p:nvPr/>
        </p:nvSpPr>
        <p:spPr bwMode="auto">
          <a:xfrm>
            <a:off x="2232953" y="5097861"/>
            <a:ext cx="1522839" cy="42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750" dirty="0">
                <a:solidFill>
                  <a:srgbClr val="000099"/>
                </a:solidFill>
                <a:latin typeface="Calibri" pitchFamily="34" charset="0"/>
              </a:rPr>
              <a:t>CCSDS </a:t>
            </a:r>
          </a:p>
          <a:p>
            <a:pPr algn="ctr" eaLnBrk="1" hangingPunct="1"/>
            <a:r>
              <a:rPr lang="en-GB" sz="750" dirty="0">
                <a:solidFill>
                  <a:srgbClr val="000099"/>
                </a:solidFill>
                <a:latin typeface="Calibri" pitchFamily="34" charset="0"/>
              </a:rPr>
              <a:t>Inter Spacecraft</a:t>
            </a:r>
          </a:p>
          <a:p>
            <a:pPr algn="ctr" eaLnBrk="1" hangingPunct="1"/>
            <a:r>
              <a:rPr lang="en-GB" sz="750" dirty="0">
                <a:solidFill>
                  <a:srgbClr val="000099"/>
                </a:solidFill>
                <a:latin typeface="Calibri" pitchFamily="34" charset="0"/>
              </a:rPr>
              <a:t>Protocols</a:t>
            </a:r>
          </a:p>
        </p:txBody>
      </p:sp>
      <p:sp>
        <p:nvSpPr>
          <p:cNvPr id="144" name="Text Box 57"/>
          <p:cNvSpPr txBox="1">
            <a:spLocks noChangeArrowheads="1"/>
          </p:cNvSpPr>
          <p:nvPr/>
        </p:nvSpPr>
        <p:spPr bwMode="auto">
          <a:xfrm>
            <a:off x="5928123" y="5229487"/>
            <a:ext cx="782240" cy="31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 anchorCtr="0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750" dirty="0">
                <a:solidFill>
                  <a:srgbClr val="000099"/>
                </a:solidFill>
                <a:latin typeface="Calibri" pitchFamily="34" charset="0"/>
              </a:rPr>
              <a:t>Terrestrial</a:t>
            </a:r>
          </a:p>
          <a:p>
            <a:pPr algn="ctr" eaLnBrk="1" hangingPunct="1"/>
            <a:r>
              <a:rPr lang="en-GB" sz="750" dirty="0">
                <a:solidFill>
                  <a:srgbClr val="000099"/>
                </a:solidFill>
                <a:latin typeface="Calibri" pitchFamily="34" charset="0"/>
              </a:rPr>
              <a:t>WAN</a:t>
            </a:r>
          </a:p>
        </p:txBody>
      </p:sp>
      <p:sp>
        <p:nvSpPr>
          <p:cNvPr id="179" name="Rectangle 97"/>
          <p:cNvSpPr>
            <a:spLocks noChangeArrowheads="1"/>
          </p:cNvSpPr>
          <p:nvPr/>
        </p:nvSpPr>
        <p:spPr bwMode="auto">
          <a:xfrm>
            <a:off x="4511453" y="2131097"/>
            <a:ext cx="1315640" cy="2871788"/>
          </a:xfrm>
          <a:prstGeom prst="cube">
            <a:avLst>
              <a:gd name="adj" fmla="val 3986"/>
            </a:avLst>
          </a:prstGeom>
          <a:solidFill>
            <a:schemeClr val="accent5">
              <a:lumMod val="50000"/>
              <a:alpha val="49000"/>
            </a:schemeClr>
          </a:solidFill>
          <a:ln w="9525">
            <a:noFill/>
            <a:round/>
            <a:headEnd/>
            <a:tailEnd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algn="ctr"/>
            <a:endParaRPr kumimoji="1" lang="en-GB">
              <a:ea typeface="ＭＳ Ｐゴシック" charset="0"/>
            </a:endParaRPr>
          </a:p>
        </p:txBody>
      </p:sp>
      <p:cxnSp>
        <p:nvCxnSpPr>
          <p:cNvPr id="180" name="Straight Connector 157"/>
          <p:cNvCxnSpPr>
            <a:cxnSpLocks noChangeShapeType="1"/>
          </p:cNvCxnSpPr>
          <p:nvPr/>
        </p:nvCxnSpPr>
        <p:spPr bwMode="auto">
          <a:xfrm rot="5400000">
            <a:off x="5405611" y="5013600"/>
            <a:ext cx="342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81" name="Rectangle 669"/>
          <p:cNvSpPr>
            <a:spLocks noChangeArrowheads="1"/>
          </p:cNvSpPr>
          <p:nvPr/>
        </p:nvSpPr>
        <p:spPr bwMode="auto">
          <a:xfrm>
            <a:off x="4674568" y="2237996"/>
            <a:ext cx="989409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/>
          <a:p>
            <a:pPr algn="ctr"/>
            <a:r>
              <a:rPr lang="en-US" sz="750" dirty="0"/>
              <a:t>Ground Station</a:t>
            </a:r>
          </a:p>
        </p:txBody>
      </p:sp>
      <p:sp>
        <p:nvSpPr>
          <p:cNvPr id="182" name="Text Box 57"/>
          <p:cNvSpPr txBox="1">
            <a:spLocks noChangeArrowheads="1"/>
          </p:cNvSpPr>
          <p:nvPr/>
        </p:nvSpPr>
        <p:spPr bwMode="auto">
          <a:xfrm>
            <a:off x="3897707" y="5167351"/>
            <a:ext cx="1106194" cy="31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750" dirty="0">
                <a:solidFill>
                  <a:srgbClr val="000099"/>
                </a:solidFill>
                <a:latin typeface="Calibri" pitchFamily="34" charset="0"/>
              </a:rPr>
              <a:t>CCSDS Space-Ground</a:t>
            </a:r>
          </a:p>
          <a:p>
            <a:pPr algn="ctr" eaLnBrk="1" hangingPunct="1"/>
            <a:r>
              <a:rPr lang="en-GB" sz="750" dirty="0">
                <a:solidFill>
                  <a:srgbClr val="000099"/>
                </a:solidFill>
                <a:latin typeface="Calibri" pitchFamily="34" charset="0"/>
              </a:rPr>
              <a:t>Protocols</a:t>
            </a:r>
          </a:p>
        </p:txBody>
      </p:sp>
      <p:sp>
        <p:nvSpPr>
          <p:cNvPr id="184" name="Text Box 12"/>
          <p:cNvSpPr txBox="1">
            <a:spLocks noChangeArrowheads="1"/>
          </p:cNvSpPr>
          <p:nvPr/>
        </p:nvSpPr>
        <p:spPr bwMode="auto">
          <a:xfrm>
            <a:off x="4578128" y="4701657"/>
            <a:ext cx="428625" cy="13692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X-band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5" name="Text Box 16"/>
          <p:cNvSpPr txBox="1">
            <a:spLocks noChangeArrowheads="1"/>
          </p:cNvSpPr>
          <p:nvPr/>
        </p:nvSpPr>
        <p:spPr bwMode="auto">
          <a:xfrm>
            <a:off x="5107955" y="4702848"/>
            <a:ext cx="671513" cy="13573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IP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86" name="Straight Connector 185"/>
          <p:cNvCxnSpPr>
            <a:cxnSpLocks noChangeShapeType="1"/>
            <a:stCxn id="192" idx="3"/>
            <a:endCxn id="184" idx="0"/>
          </p:cNvCxnSpPr>
          <p:nvPr/>
        </p:nvCxnSpPr>
        <p:spPr bwMode="auto">
          <a:xfrm>
            <a:off x="4768627" y="3352679"/>
            <a:ext cx="23813" cy="13489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7" name="Straight Connector 186"/>
          <p:cNvCxnSpPr>
            <a:cxnSpLocks noChangeShapeType="1"/>
            <a:stCxn id="191" idx="5"/>
          </p:cNvCxnSpPr>
          <p:nvPr/>
        </p:nvCxnSpPr>
        <p:spPr bwMode="auto">
          <a:xfrm>
            <a:off x="5315124" y="4286129"/>
            <a:ext cx="0" cy="4167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88" name="Text Box 15"/>
          <p:cNvSpPr txBox="1">
            <a:spLocks noChangeArrowheads="1"/>
          </p:cNvSpPr>
          <p:nvPr/>
        </p:nvSpPr>
        <p:spPr bwMode="auto">
          <a:xfrm>
            <a:off x="5107955" y="4540923"/>
            <a:ext cx="671513" cy="13573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TCP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9" name="Text Box 12"/>
          <p:cNvSpPr txBox="1">
            <a:spLocks noChangeArrowheads="1"/>
          </p:cNvSpPr>
          <p:nvPr/>
        </p:nvSpPr>
        <p:spPr bwMode="auto">
          <a:xfrm>
            <a:off x="4578128" y="4540922"/>
            <a:ext cx="428625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C &amp; S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0" name="Text Box 15"/>
          <p:cNvSpPr txBox="1">
            <a:spLocks noChangeArrowheads="1"/>
          </p:cNvSpPr>
          <p:nvPr/>
        </p:nvSpPr>
        <p:spPr bwMode="auto">
          <a:xfrm>
            <a:off x="5107956" y="4376616"/>
            <a:ext cx="427435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CSTS-FF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1" name="Oval 7"/>
          <p:cNvSpPr>
            <a:spLocks noChangeArrowheads="1"/>
          </p:cNvSpPr>
          <p:nvPr/>
        </p:nvSpPr>
        <p:spPr bwMode="auto">
          <a:xfrm>
            <a:off x="4682903" y="4096819"/>
            <a:ext cx="740569" cy="222647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 sz="675" dirty="0">
                <a:latin typeface="Calibri" pitchFamily="34" charset="0"/>
                <a:ea typeface="ÇlÇr ñæí©" charset="-128"/>
              </a:rPr>
              <a:t>CSTS F-Frame</a:t>
            </a:r>
          </a:p>
          <a:p>
            <a:pPr algn="ctr">
              <a:lnSpc>
                <a:spcPct val="80000"/>
              </a:lnSpc>
            </a:pPr>
            <a:r>
              <a:rPr lang="en-US" sz="675" dirty="0">
                <a:latin typeface="Calibri" pitchFamily="34" charset="0"/>
                <a:ea typeface="ÇlÇr ñæí©" charset="-128"/>
              </a:rPr>
              <a:t>Production</a:t>
            </a:r>
            <a:endParaRPr lang="en-US" sz="675" dirty="0">
              <a:latin typeface="Calibri" pitchFamily="34" charset="0"/>
            </a:endParaRPr>
          </a:p>
        </p:txBody>
      </p:sp>
      <p:sp>
        <p:nvSpPr>
          <p:cNvPr id="192" name="Oval 7"/>
          <p:cNvSpPr>
            <a:spLocks noChangeArrowheads="1"/>
          </p:cNvSpPr>
          <p:nvPr/>
        </p:nvSpPr>
        <p:spPr bwMode="auto">
          <a:xfrm>
            <a:off x="4660281" y="3168132"/>
            <a:ext cx="740569" cy="216694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 sz="675" dirty="0">
                <a:latin typeface="Calibri" pitchFamily="34" charset="0"/>
                <a:ea typeface="ÇlÇr ñæí©" charset="-128"/>
              </a:rPr>
              <a:t>Bundle Agent</a:t>
            </a:r>
            <a:br>
              <a:rPr lang="en-US" sz="675" dirty="0">
                <a:latin typeface="Calibri" pitchFamily="34" charset="0"/>
                <a:ea typeface="ÇlÇr ñæí©" charset="-128"/>
              </a:rPr>
            </a:br>
            <a:r>
              <a:rPr lang="en-US" sz="675" dirty="0">
                <a:latin typeface="Calibri" pitchFamily="34" charset="0"/>
                <a:ea typeface="ÇlÇr ñæí©" charset="-128"/>
              </a:rPr>
              <a:t>(Router/S&amp;F)</a:t>
            </a:r>
          </a:p>
        </p:txBody>
      </p:sp>
      <p:sp>
        <p:nvSpPr>
          <p:cNvPr id="193" name="Magnetic Disk 18"/>
          <p:cNvSpPr/>
          <p:nvPr/>
        </p:nvSpPr>
        <p:spPr>
          <a:xfrm>
            <a:off x="4921028" y="2833567"/>
            <a:ext cx="201215" cy="269081"/>
          </a:xfrm>
          <a:prstGeom prst="flowChartMagneticDisk">
            <a:avLst/>
          </a:prstGeom>
          <a:ln w="12700" cap="flat" cmpd="sng" algn="ctr">
            <a:solidFill>
              <a:scrgbClr r="0" g="0" b="0"/>
            </a:solidFill>
            <a:prstDash val="solid"/>
            <a:round/>
            <a:headEnd w="med" len="med"/>
            <a:tailEnd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 anchorCtr="0"/>
          <a:lstStyle/>
          <a:p>
            <a:pPr algn="ctr" eaLnBrk="0" hangingPunct="0">
              <a:defRPr/>
            </a:pPr>
            <a:endParaRPr lang="en-US" sz="675"/>
          </a:p>
        </p:txBody>
      </p:sp>
      <p:cxnSp>
        <p:nvCxnSpPr>
          <p:cNvPr id="194" name="Elbow Connector 274"/>
          <p:cNvCxnSpPr>
            <a:cxnSpLocks noChangeShapeType="1"/>
            <a:stCxn id="193" idx="4"/>
            <a:endCxn id="192" idx="7"/>
          </p:cNvCxnSpPr>
          <p:nvPr/>
        </p:nvCxnSpPr>
        <p:spPr bwMode="auto">
          <a:xfrm>
            <a:off x="5122243" y="2968107"/>
            <a:ext cx="170260" cy="230981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5" name="Elbow Connector 15"/>
          <p:cNvCxnSpPr>
            <a:cxnSpLocks noChangeShapeType="1"/>
            <a:stCxn id="193" idx="2"/>
            <a:endCxn id="192" idx="1"/>
          </p:cNvCxnSpPr>
          <p:nvPr/>
        </p:nvCxnSpPr>
        <p:spPr bwMode="auto">
          <a:xfrm rot="10800000" flipV="1">
            <a:off x="4768628" y="2968107"/>
            <a:ext cx="152400" cy="230981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96" name="Text Box 15"/>
          <p:cNvSpPr txBox="1">
            <a:spLocks noChangeArrowheads="1"/>
          </p:cNvSpPr>
          <p:nvPr/>
        </p:nvSpPr>
        <p:spPr bwMode="auto">
          <a:xfrm>
            <a:off x="4567412" y="3762254"/>
            <a:ext cx="426244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ENCAP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7" name="Text Box 15"/>
          <p:cNvSpPr txBox="1">
            <a:spLocks noChangeArrowheads="1"/>
          </p:cNvSpPr>
          <p:nvPr/>
        </p:nvSpPr>
        <p:spPr bwMode="auto">
          <a:xfrm>
            <a:off x="4563841" y="3437212"/>
            <a:ext cx="425053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BP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9" name="Text Box 15"/>
          <p:cNvSpPr txBox="1">
            <a:spLocks noChangeArrowheads="1"/>
          </p:cNvSpPr>
          <p:nvPr/>
        </p:nvSpPr>
        <p:spPr bwMode="auto">
          <a:xfrm>
            <a:off x="4566221" y="3599137"/>
            <a:ext cx="425053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LTP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0" name="Text Box 15"/>
          <p:cNvSpPr txBox="1">
            <a:spLocks noChangeArrowheads="1"/>
          </p:cNvSpPr>
          <p:nvPr/>
        </p:nvSpPr>
        <p:spPr bwMode="auto">
          <a:xfrm>
            <a:off x="4567412" y="3924179"/>
            <a:ext cx="428625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USLP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01" name="Straight Connector 200"/>
          <p:cNvCxnSpPr>
            <a:cxnSpLocks noChangeShapeType="1"/>
          </p:cNvCxnSpPr>
          <p:nvPr/>
        </p:nvCxnSpPr>
        <p:spPr bwMode="auto">
          <a:xfrm>
            <a:off x="5677074" y="3575326"/>
            <a:ext cx="0" cy="96559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2" name="Straight Connector 201"/>
          <p:cNvCxnSpPr>
            <a:cxnSpLocks noChangeShapeType="1"/>
            <a:stCxn id="192" idx="5"/>
          </p:cNvCxnSpPr>
          <p:nvPr/>
        </p:nvCxnSpPr>
        <p:spPr bwMode="auto">
          <a:xfrm>
            <a:off x="5292503" y="3352679"/>
            <a:ext cx="0" cy="1119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03" name="Text Box 15"/>
          <p:cNvSpPr txBox="1">
            <a:spLocks noChangeArrowheads="1"/>
          </p:cNvSpPr>
          <p:nvPr/>
        </p:nvSpPr>
        <p:spPr bwMode="auto">
          <a:xfrm>
            <a:off x="5116291" y="3437212"/>
            <a:ext cx="663178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BP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4" name="Rectangle 97"/>
          <p:cNvSpPr>
            <a:spLocks noChangeArrowheads="1"/>
          </p:cNvSpPr>
          <p:nvPr/>
        </p:nvSpPr>
        <p:spPr bwMode="auto">
          <a:xfrm>
            <a:off x="3189859" y="2131098"/>
            <a:ext cx="1175146" cy="2878931"/>
          </a:xfrm>
          <a:prstGeom prst="cube">
            <a:avLst>
              <a:gd name="adj" fmla="val 2597"/>
            </a:avLst>
          </a:prstGeom>
          <a:solidFill>
            <a:schemeClr val="accent5">
              <a:lumMod val="50000"/>
              <a:alpha val="49000"/>
            </a:schemeClr>
          </a:solidFill>
          <a:ln w="9525">
            <a:noFill/>
            <a:round/>
            <a:headEnd/>
            <a:tailEnd/>
          </a:ln>
        </p:spPr>
        <p:txBody>
          <a:bodyPr anchor="ctr" anchorCtr="0"/>
          <a:lstStyle/>
          <a:p>
            <a:pPr algn="ctr">
              <a:defRPr/>
            </a:pPr>
            <a:endParaRPr kumimoji="1" lang="en-GB">
              <a:ea typeface="ＭＳ Ｐゴシック" charset="0"/>
              <a:cs typeface="ＭＳ Ｐゴシック" charset="0"/>
            </a:endParaRPr>
          </a:p>
        </p:txBody>
      </p:sp>
      <p:sp>
        <p:nvSpPr>
          <p:cNvPr id="205" name="Rectangle 668"/>
          <p:cNvSpPr>
            <a:spLocks noChangeArrowheads="1"/>
          </p:cNvSpPr>
          <p:nvPr/>
        </p:nvSpPr>
        <p:spPr bwMode="auto">
          <a:xfrm>
            <a:off x="3282728" y="2186081"/>
            <a:ext cx="98941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/>
          <a:p>
            <a:pPr algn="ctr"/>
            <a:r>
              <a:rPr lang="en-US" sz="750" dirty="0"/>
              <a:t>Space </a:t>
            </a:r>
            <a:br>
              <a:rPr lang="en-US" sz="750" dirty="0"/>
            </a:br>
            <a:r>
              <a:rPr lang="en-US" sz="750" dirty="0"/>
              <a:t>Routing Node - A</a:t>
            </a:r>
          </a:p>
        </p:txBody>
      </p:sp>
      <p:sp>
        <p:nvSpPr>
          <p:cNvPr id="207" name="Text Box 12"/>
          <p:cNvSpPr txBox="1">
            <a:spLocks noChangeArrowheads="1"/>
          </p:cNvSpPr>
          <p:nvPr/>
        </p:nvSpPr>
        <p:spPr bwMode="auto">
          <a:xfrm>
            <a:off x="3325590" y="4699276"/>
            <a:ext cx="427434" cy="13692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S-Band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08" name="Straight Connector 207"/>
          <p:cNvCxnSpPr>
            <a:cxnSpLocks noChangeShapeType="1"/>
            <a:stCxn id="210" idx="3"/>
            <a:endCxn id="207" idx="0"/>
          </p:cNvCxnSpPr>
          <p:nvPr/>
        </p:nvCxnSpPr>
        <p:spPr bwMode="auto">
          <a:xfrm>
            <a:off x="3532759" y="3801545"/>
            <a:ext cx="7144" cy="89773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09" name="Text Box 12"/>
          <p:cNvSpPr txBox="1">
            <a:spLocks noChangeArrowheads="1"/>
          </p:cNvSpPr>
          <p:nvPr/>
        </p:nvSpPr>
        <p:spPr bwMode="auto">
          <a:xfrm>
            <a:off x="3325590" y="4538541"/>
            <a:ext cx="427434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Prox-1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10" name="Oval 7"/>
          <p:cNvSpPr>
            <a:spLocks noChangeArrowheads="1"/>
          </p:cNvSpPr>
          <p:nvPr/>
        </p:nvSpPr>
        <p:spPr bwMode="auto">
          <a:xfrm>
            <a:off x="3424412" y="3615807"/>
            <a:ext cx="740569" cy="21788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 sz="675" dirty="0">
                <a:latin typeface="Calibri" pitchFamily="34" charset="0"/>
                <a:ea typeface="ÇlÇr ñæí©" charset="-128"/>
              </a:rPr>
              <a:t>Bundle Agent</a:t>
            </a:r>
            <a:br>
              <a:rPr lang="en-US" sz="675" dirty="0">
                <a:latin typeface="Calibri" pitchFamily="34" charset="0"/>
                <a:ea typeface="ÇlÇr ñæí©" charset="-128"/>
              </a:rPr>
            </a:br>
            <a:r>
              <a:rPr lang="en-US" sz="675" dirty="0">
                <a:latin typeface="Calibri" pitchFamily="34" charset="0"/>
                <a:ea typeface="ÇlÇr ñæí©" charset="-128"/>
              </a:rPr>
              <a:t>(Router/S&amp;F)</a:t>
            </a:r>
          </a:p>
        </p:txBody>
      </p:sp>
      <p:sp>
        <p:nvSpPr>
          <p:cNvPr id="212" name="Magnetic Disk 18"/>
          <p:cNvSpPr/>
          <p:nvPr/>
        </p:nvSpPr>
        <p:spPr>
          <a:xfrm>
            <a:off x="3685159" y="3281242"/>
            <a:ext cx="200025" cy="269081"/>
          </a:xfrm>
          <a:prstGeom prst="flowChartMagneticDisk">
            <a:avLst/>
          </a:prstGeom>
          <a:ln w="12700" cap="flat" cmpd="sng" algn="ctr">
            <a:solidFill>
              <a:scrgbClr r="0" g="0" b="0"/>
            </a:solidFill>
            <a:prstDash val="solid"/>
            <a:round/>
            <a:headEnd w="med" len="med"/>
            <a:tailEnd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 anchorCtr="0"/>
          <a:lstStyle/>
          <a:p>
            <a:pPr algn="ctr" eaLnBrk="0" hangingPunct="0">
              <a:defRPr/>
            </a:pPr>
            <a:endParaRPr lang="en-US" sz="675"/>
          </a:p>
        </p:txBody>
      </p:sp>
      <p:cxnSp>
        <p:nvCxnSpPr>
          <p:cNvPr id="213" name="Elbow Connector 274"/>
          <p:cNvCxnSpPr>
            <a:cxnSpLocks noChangeShapeType="1"/>
            <a:stCxn id="212" idx="4"/>
            <a:endCxn id="210" idx="7"/>
          </p:cNvCxnSpPr>
          <p:nvPr/>
        </p:nvCxnSpPr>
        <p:spPr bwMode="auto">
          <a:xfrm>
            <a:off x="3885184" y="3415782"/>
            <a:ext cx="171450" cy="232172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4" name="Elbow Connector 15"/>
          <p:cNvCxnSpPr>
            <a:cxnSpLocks noChangeShapeType="1"/>
            <a:stCxn id="212" idx="2"/>
            <a:endCxn id="210" idx="1"/>
          </p:cNvCxnSpPr>
          <p:nvPr/>
        </p:nvCxnSpPr>
        <p:spPr bwMode="auto">
          <a:xfrm rot="10800000" flipV="1">
            <a:off x="3532759" y="3415782"/>
            <a:ext cx="152400" cy="232172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6" name="Text Box 15"/>
          <p:cNvSpPr txBox="1">
            <a:spLocks noChangeArrowheads="1"/>
          </p:cNvSpPr>
          <p:nvPr/>
        </p:nvSpPr>
        <p:spPr bwMode="auto">
          <a:xfrm>
            <a:off x="3327971" y="3886079"/>
            <a:ext cx="425053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BP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17" name="Text Box 15"/>
          <p:cNvSpPr txBox="1">
            <a:spLocks noChangeArrowheads="1"/>
          </p:cNvSpPr>
          <p:nvPr/>
        </p:nvSpPr>
        <p:spPr bwMode="auto">
          <a:xfrm>
            <a:off x="3331543" y="4373045"/>
            <a:ext cx="427435" cy="13692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23490" rIns="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USLP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19" name="Straight Connector 218"/>
          <p:cNvCxnSpPr>
            <a:cxnSpLocks noChangeShapeType="1"/>
          </p:cNvCxnSpPr>
          <p:nvPr/>
        </p:nvCxnSpPr>
        <p:spPr bwMode="auto">
          <a:xfrm>
            <a:off x="4057824" y="3801544"/>
            <a:ext cx="0" cy="90249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20" name="Text Box 15"/>
          <p:cNvSpPr txBox="1">
            <a:spLocks noChangeArrowheads="1"/>
          </p:cNvSpPr>
          <p:nvPr/>
        </p:nvSpPr>
        <p:spPr bwMode="auto">
          <a:xfrm>
            <a:off x="3856609" y="4209929"/>
            <a:ext cx="426244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ENCAP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21" name="Text Box 15"/>
          <p:cNvSpPr txBox="1">
            <a:spLocks noChangeArrowheads="1"/>
          </p:cNvSpPr>
          <p:nvPr/>
        </p:nvSpPr>
        <p:spPr bwMode="auto">
          <a:xfrm>
            <a:off x="3853037" y="3886079"/>
            <a:ext cx="425054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BP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22" name="Text Box 15"/>
          <p:cNvSpPr txBox="1">
            <a:spLocks noChangeArrowheads="1"/>
          </p:cNvSpPr>
          <p:nvPr/>
        </p:nvSpPr>
        <p:spPr bwMode="auto">
          <a:xfrm>
            <a:off x="3854228" y="4048004"/>
            <a:ext cx="426244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LTP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29" name="Text Box 12"/>
          <p:cNvSpPr txBox="1">
            <a:spLocks noChangeArrowheads="1"/>
          </p:cNvSpPr>
          <p:nvPr/>
        </p:nvSpPr>
        <p:spPr bwMode="auto">
          <a:xfrm>
            <a:off x="3850656" y="4538541"/>
            <a:ext cx="432197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C &amp; S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1" name="Text Box 15"/>
          <p:cNvSpPr txBox="1">
            <a:spLocks noChangeArrowheads="1"/>
          </p:cNvSpPr>
          <p:nvPr/>
        </p:nvSpPr>
        <p:spPr bwMode="auto">
          <a:xfrm>
            <a:off x="3850656" y="4373045"/>
            <a:ext cx="431006" cy="13692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USLP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48" name="Text Box 12"/>
          <p:cNvSpPr txBox="1">
            <a:spLocks noChangeArrowheads="1"/>
          </p:cNvSpPr>
          <p:nvPr/>
        </p:nvSpPr>
        <p:spPr bwMode="auto">
          <a:xfrm>
            <a:off x="3848274" y="4705229"/>
            <a:ext cx="432197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X-band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49" name="Elbow Connector 178"/>
          <p:cNvCxnSpPr>
            <a:cxnSpLocks noChangeShapeType="1"/>
            <a:stCxn id="248" idx="3"/>
            <a:endCxn id="184" idx="1"/>
          </p:cNvCxnSpPr>
          <p:nvPr/>
        </p:nvCxnSpPr>
        <p:spPr bwMode="auto">
          <a:xfrm flipV="1">
            <a:off x="4280472" y="4770118"/>
            <a:ext cx="297656" cy="357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50" name="TextBox 76"/>
          <p:cNvSpPr txBox="1">
            <a:spLocks noChangeArrowheads="1"/>
          </p:cNvSpPr>
          <p:nvPr/>
        </p:nvSpPr>
        <p:spPr bwMode="auto">
          <a:xfrm>
            <a:off x="5268059" y="3590270"/>
            <a:ext cx="466795" cy="26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00" dirty="0">
                <a:solidFill>
                  <a:srgbClr val="0079A4"/>
                </a:solidFill>
              </a:rPr>
              <a:t>To</a:t>
            </a:r>
          </a:p>
          <a:p>
            <a:pPr algn="ctr" eaLnBrk="1" hangingPunct="1"/>
            <a:r>
              <a:rPr lang="en-US" sz="600" dirty="0">
                <a:solidFill>
                  <a:srgbClr val="0079A4"/>
                </a:solidFill>
              </a:rPr>
              <a:t>VC X&amp;Z</a:t>
            </a: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1AF90399-15DF-A8CC-D537-6F9F59231B7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79630" y="1849531"/>
            <a:ext cx="1434" cy="335917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6" name="Rectangle 97">
            <a:extLst>
              <a:ext uri="{FF2B5EF4-FFF2-40B4-BE49-F238E27FC236}">
                <a16:creationId xmlns:a16="http://schemas.microsoft.com/office/drawing/2014/main" id="{7498E680-6AE3-CF80-571C-D69B91B71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0401" y="2127750"/>
            <a:ext cx="739378" cy="2850356"/>
          </a:xfrm>
          <a:prstGeom prst="cube">
            <a:avLst>
              <a:gd name="adj" fmla="val 4903"/>
            </a:avLst>
          </a:prstGeom>
          <a:solidFill>
            <a:srgbClr val="CCFF66">
              <a:alpha val="76077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algn="ctr"/>
            <a:endParaRPr kumimoji="1" lang="en-GB"/>
          </a:p>
        </p:txBody>
      </p:sp>
      <p:sp>
        <p:nvSpPr>
          <p:cNvPr id="77" name="Rectangle 672">
            <a:extLst>
              <a:ext uri="{FF2B5EF4-FFF2-40B4-BE49-F238E27FC236}">
                <a16:creationId xmlns:a16="http://schemas.microsoft.com/office/drawing/2014/main" id="{2A446740-CAFA-368C-D926-CFF8AD0B7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895" y="2182733"/>
            <a:ext cx="81438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/>
          <a:p>
            <a:pPr algn="ctr"/>
            <a:r>
              <a:rPr lang="en-US" sz="750" dirty="0"/>
              <a:t>Space</a:t>
            </a:r>
            <a:br>
              <a:rPr lang="en-US" sz="750" dirty="0"/>
            </a:br>
            <a:r>
              <a:rPr lang="en-US" sz="750" dirty="0"/>
              <a:t>User Node</a:t>
            </a:r>
          </a:p>
        </p:txBody>
      </p:sp>
      <p:sp>
        <p:nvSpPr>
          <p:cNvPr id="79" name="TextBox 76">
            <a:extLst>
              <a:ext uri="{FF2B5EF4-FFF2-40B4-BE49-F238E27FC236}">
                <a16:creationId xmlns:a16="http://schemas.microsoft.com/office/drawing/2014/main" id="{0C8226A4-BF9E-10E3-755A-B6D0F8797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768" y="3981019"/>
            <a:ext cx="377027" cy="26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00" dirty="0">
                <a:solidFill>
                  <a:srgbClr val="0079A4"/>
                </a:solidFill>
              </a:rPr>
              <a:t>From</a:t>
            </a:r>
          </a:p>
          <a:p>
            <a:pPr algn="ctr" eaLnBrk="1" hangingPunct="1"/>
            <a:r>
              <a:rPr lang="en-US" sz="600" dirty="0">
                <a:solidFill>
                  <a:srgbClr val="0079A4"/>
                </a:solidFill>
              </a:rPr>
              <a:t>VC Z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A021B36-7897-2999-CF95-D7A47FACE4B8}"/>
              </a:ext>
            </a:extLst>
          </p:cNvPr>
          <p:cNvCxnSpPr>
            <a:cxnSpLocks noChangeShapeType="1"/>
            <a:endCxn id="82" idx="0"/>
          </p:cNvCxnSpPr>
          <p:nvPr/>
        </p:nvCxnSpPr>
        <p:spPr bwMode="auto">
          <a:xfrm flipH="1">
            <a:off x="2312350" y="3618412"/>
            <a:ext cx="2978" cy="107870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1" name="Text Box 15">
            <a:extLst>
              <a:ext uri="{FF2B5EF4-FFF2-40B4-BE49-F238E27FC236}">
                <a16:creationId xmlns:a16="http://schemas.microsoft.com/office/drawing/2014/main" id="{1F8235DD-5175-7218-9632-8469547D5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8632" y="4370886"/>
            <a:ext cx="427434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USLP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2" name="Text Box 12">
            <a:extLst>
              <a:ext uri="{FF2B5EF4-FFF2-40B4-BE49-F238E27FC236}">
                <a16:creationId xmlns:a16="http://schemas.microsoft.com/office/drawing/2014/main" id="{4FEE46F1-DAC7-0930-B221-CBB4A441F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8632" y="4697118"/>
            <a:ext cx="427434" cy="13573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S-Band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3" name="Text Box 12">
            <a:extLst>
              <a:ext uri="{FF2B5EF4-FFF2-40B4-BE49-F238E27FC236}">
                <a16:creationId xmlns:a16="http://schemas.microsoft.com/office/drawing/2014/main" id="{6E6D98AA-4840-4447-78F0-EBF350217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8632" y="4535192"/>
            <a:ext cx="427434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Prox-1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84" name="Elbow Connector 246">
            <a:extLst>
              <a:ext uri="{FF2B5EF4-FFF2-40B4-BE49-F238E27FC236}">
                <a16:creationId xmlns:a16="http://schemas.microsoft.com/office/drawing/2014/main" id="{E0DFEA8F-65C4-D390-BC56-75B170DA91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12945" y="3154068"/>
            <a:ext cx="2381" cy="24407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5" name="Oval 7">
            <a:extLst>
              <a:ext uri="{FF2B5EF4-FFF2-40B4-BE49-F238E27FC236}">
                <a16:creationId xmlns:a16="http://schemas.microsoft.com/office/drawing/2014/main" id="{16ADCF3A-B4DD-C76D-9F87-5393DBDE5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352" y="3390682"/>
            <a:ext cx="611402" cy="220266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 sz="675">
                <a:latin typeface="Calibri" pitchFamily="34" charset="0"/>
                <a:ea typeface="ÇlÇr ñæí©" charset="-128"/>
              </a:rPr>
              <a:t>Space File Application</a:t>
            </a:r>
            <a:endParaRPr lang="en-US" sz="675">
              <a:latin typeface="Calibri" pitchFamily="34" charset="0"/>
            </a:endParaRPr>
          </a:p>
        </p:txBody>
      </p:sp>
      <p:sp>
        <p:nvSpPr>
          <p:cNvPr id="86" name="Text Box 15">
            <a:extLst>
              <a:ext uri="{FF2B5EF4-FFF2-40B4-BE49-F238E27FC236}">
                <a16:creationId xmlns:a16="http://schemas.microsoft.com/office/drawing/2014/main" id="{31C0DCDB-055A-0CB8-2610-83168A39B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229" y="3881540"/>
            <a:ext cx="426244" cy="13692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BP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7" name="Text Box 15">
            <a:extLst>
              <a:ext uri="{FF2B5EF4-FFF2-40B4-BE49-F238E27FC236}">
                <a16:creationId xmlns:a16="http://schemas.microsoft.com/office/drawing/2014/main" id="{E5F46390-3A4B-6388-FC7E-712EA138F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823" y="3718424"/>
            <a:ext cx="425054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CFDP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8" name="TextBox 152">
            <a:extLst>
              <a:ext uri="{FF2B5EF4-FFF2-40B4-BE49-F238E27FC236}">
                <a16:creationId xmlns:a16="http://schemas.microsoft.com/office/drawing/2014/main" id="{2AA5AFD8-B276-7861-1512-2E0FE344A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0021" y="5219167"/>
            <a:ext cx="910827" cy="18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675" dirty="0"/>
              <a:t>IP-based Network</a:t>
            </a:r>
          </a:p>
        </p:txBody>
      </p:sp>
      <p:sp>
        <p:nvSpPr>
          <p:cNvPr id="89" name="Text Box 57">
            <a:extLst>
              <a:ext uri="{FF2B5EF4-FFF2-40B4-BE49-F238E27FC236}">
                <a16:creationId xmlns:a16="http://schemas.microsoft.com/office/drawing/2014/main" id="{54A91FFB-25CB-34CE-65FC-2616FFF37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8123" y="5229487"/>
            <a:ext cx="782240" cy="31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 anchorCtr="0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750" dirty="0">
                <a:solidFill>
                  <a:srgbClr val="000099"/>
                </a:solidFill>
                <a:latin typeface="Calibri" pitchFamily="34" charset="0"/>
              </a:rPr>
              <a:t>Terrestrial</a:t>
            </a:r>
          </a:p>
          <a:p>
            <a:pPr algn="ctr" eaLnBrk="1" hangingPunct="1"/>
            <a:r>
              <a:rPr lang="en-GB" sz="750" dirty="0">
                <a:solidFill>
                  <a:srgbClr val="000099"/>
                </a:solidFill>
                <a:latin typeface="Calibri" pitchFamily="34" charset="0"/>
              </a:rPr>
              <a:t>WAN</a:t>
            </a:r>
          </a:p>
        </p:txBody>
      </p:sp>
      <p:sp>
        <p:nvSpPr>
          <p:cNvPr id="92" name="Rectangle 97">
            <a:extLst>
              <a:ext uri="{FF2B5EF4-FFF2-40B4-BE49-F238E27FC236}">
                <a16:creationId xmlns:a16="http://schemas.microsoft.com/office/drawing/2014/main" id="{811593CE-156A-5882-378E-A2A5A6877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443" y="2131097"/>
            <a:ext cx="722710" cy="2871788"/>
          </a:xfrm>
          <a:prstGeom prst="cube">
            <a:avLst>
              <a:gd name="adj" fmla="val 3986"/>
            </a:avLst>
          </a:prstGeom>
          <a:solidFill>
            <a:schemeClr val="accent5">
              <a:lumMod val="50000"/>
              <a:alpha val="49000"/>
            </a:schemeClr>
          </a:solidFill>
          <a:ln w="9525">
            <a:noFill/>
            <a:round/>
            <a:headEnd/>
            <a:tailEnd/>
          </a:ln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algn="ctr">
              <a:defRPr/>
            </a:pPr>
            <a:endParaRPr kumimoji="1" lang="en-GB">
              <a:ea typeface="ＭＳ Ｐゴシック" charset="0"/>
              <a:cs typeface="ＭＳ Ｐゴシック" charset="0"/>
            </a:endParaRPr>
          </a:p>
        </p:txBody>
      </p:sp>
      <p:cxnSp>
        <p:nvCxnSpPr>
          <p:cNvPr id="93" name="Straight Connector 264">
            <a:extLst>
              <a:ext uri="{FF2B5EF4-FFF2-40B4-BE49-F238E27FC236}">
                <a16:creationId xmlns:a16="http://schemas.microsoft.com/office/drawing/2014/main" id="{0CF498F3-3FF0-517D-7F18-BC2AA2322D1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141418" y="5011219"/>
            <a:ext cx="342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95" name="TextBox 77">
            <a:extLst>
              <a:ext uri="{FF2B5EF4-FFF2-40B4-BE49-F238E27FC236}">
                <a16:creationId xmlns:a16="http://schemas.microsoft.com/office/drawing/2014/main" id="{D92E80E7-9F1F-F44B-662B-7B04F4C70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3882" y="3654125"/>
            <a:ext cx="364202" cy="26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defPPr>
              <a:defRPr lang="en-US"/>
            </a:defPPr>
            <a:lvl1pPr algn="ctr">
              <a:defRPr sz="800" b="1">
                <a:solidFill>
                  <a:srgbClr val="0079A4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600" dirty="0"/>
              <a:t>To</a:t>
            </a:r>
          </a:p>
          <a:p>
            <a:r>
              <a:rPr lang="en-US" sz="600" dirty="0"/>
              <a:t>VC X</a:t>
            </a:r>
          </a:p>
        </p:txBody>
      </p:sp>
      <p:sp>
        <p:nvSpPr>
          <p:cNvPr id="96" name="Oval 7">
            <a:extLst>
              <a:ext uri="{FF2B5EF4-FFF2-40B4-BE49-F238E27FC236}">
                <a16:creationId xmlns:a16="http://schemas.microsoft.com/office/drawing/2014/main" id="{785E3E04-FBF9-0F12-E559-58BBA6F51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2356" y="3919417"/>
            <a:ext cx="580078" cy="22026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 sz="675" dirty="0">
                <a:latin typeface="Calibri" pitchFamily="34" charset="0"/>
                <a:ea typeface="ÇlÇr ñæí©" charset="-128"/>
              </a:rPr>
              <a:t>User File Application</a:t>
            </a:r>
            <a:endParaRPr lang="en-US" sz="675" dirty="0">
              <a:latin typeface="Calibri" pitchFamily="34" charset="0"/>
            </a:endParaRPr>
          </a:p>
        </p:txBody>
      </p:sp>
      <p:sp>
        <p:nvSpPr>
          <p:cNvPr id="97" name="Magnetic Disk 18">
            <a:extLst>
              <a:ext uri="{FF2B5EF4-FFF2-40B4-BE49-F238E27FC236}">
                <a16:creationId xmlns:a16="http://schemas.microsoft.com/office/drawing/2014/main" id="{7E65785D-3A23-4918-9208-EC8B8EA9FC5E}"/>
              </a:ext>
            </a:extLst>
          </p:cNvPr>
          <p:cNvSpPr/>
          <p:nvPr/>
        </p:nvSpPr>
        <p:spPr>
          <a:xfrm>
            <a:off x="6153325" y="3514604"/>
            <a:ext cx="307181" cy="152400"/>
          </a:xfrm>
          <a:prstGeom prst="flowChartMagneticDisk">
            <a:avLst/>
          </a:prstGeom>
          <a:ln w="12700" cap="flat" cmpd="sng" algn="ctr">
            <a:solidFill>
              <a:scrgbClr r="0" g="0" b="0"/>
            </a:solidFill>
            <a:prstDash val="solid"/>
            <a:round/>
            <a:headEnd w="med" len="med"/>
            <a:tailEnd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 anchorCtr="0"/>
          <a:lstStyle/>
          <a:p>
            <a:pPr algn="ctr" eaLnBrk="0" hangingPunct="0">
              <a:defRPr/>
            </a:pPr>
            <a:endParaRPr lang="en-US" sz="675"/>
          </a:p>
        </p:txBody>
      </p:sp>
      <p:sp>
        <p:nvSpPr>
          <p:cNvPr id="98" name="Text Box 16">
            <a:extLst>
              <a:ext uri="{FF2B5EF4-FFF2-40B4-BE49-F238E27FC236}">
                <a16:creationId xmlns:a16="http://schemas.microsoft.com/office/drawing/2014/main" id="{7AE9A3E6-FFC5-076E-70DC-97EE8D7D3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700" y="4705229"/>
            <a:ext cx="401241" cy="141684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IP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6C3E32F-BC96-B9AA-CB36-0B130EA1AE4A}"/>
              </a:ext>
            </a:extLst>
          </p:cNvPr>
          <p:cNvCxnSpPr>
            <a:cxnSpLocks noChangeShapeType="1"/>
            <a:stCxn id="96" idx="4"/>
          </p:cNvCxnSpPr>
          <p:nvPr/>
        </p:nvCxnSpPr>
        <p:spPr bwMode="auto">
          <a:xfrm flipH="1">
            <a:off x="6308106" y="4139682"/>
            <a:ext cx="4289" cy="56554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0" name="Text Box 15">
            <a:extLst>
              <a:ext uri="{FF2B5EF4-FFF2-40B4-BE49-F238E27FC236}">
                <a16:creationId xmlns:a16="http://schemas.microsoft.com/office/drawing/2014/main" id="{31D9375F-B9D4-C9DE-6452-87435829A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700" y="4374234"/>
            <a:ext cx="401241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BP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01" name="Elbow Connector 146">
            <a:extLst>
              <a:ext uri="{FF2B5EF4-FFF2-40B4-BE49-F238E27FC236}">
                <a16:creationId xmlns:a16="http://schemas.microsoft.com/office/drawing/2014/main" id="{F1759C65-EAB5-04F2-1DB0-6495B770018F}"/>
              </a:ext>
            </a:extLst>
          </p:cNvPr>
          <p:cNvCxnSpPr>
            <a:cxnSpLocks noChangeShapeType="1"/>
            <a:stCxn id="97" idx="3"/>
            <a:endCxn id="96" idx="0"/>
          </p:cNvCxnSpPr>
          <p:nvPr/>
        </p:nvCxnSpPr>
        <p:spPr bwMode="auto">
          <a:xfrm>
            <a:off x="6306916" y="3667004"/>
            <a:ext cx="5479" cy="2524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2" name="Text Box 15">
            <a:extLst>
              <a:ext uri="{FF2B5EF4-FFF2-40B4-BE49-F238E27FC236}">
                <a16:creationId xmlns:a16="http://schemas.microsoft.com/office/drawing/2014/main" id="{F5D38F31-7FE3-2ED6-A55E-3D008BD07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081" y="4207547"/>
            <a:ext cx="400050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CFDP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3" name="Text Box 15">
            <a:extLst>
              <a:ext uri="{FF2B5EF4-FFF2-40B4-BE49-F238E27FC236}">
                <a16:creationId xmlns:a16="http://schemas.microsoft.com/office/drawing/2014/main" id="{BFD09A11-8BC2-1CF8-E4DC-5ABE4336E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700" y="4540922"/>
            <a:ext cx="401241" cy="141684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TCP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4" name="Rectangle 97">
            <a:extLst>
              <a:ext uri="{FF2B5EF4-FFF2-40B4-BE49-F238E27FC236}">
                <a16:creationId xmlns:a16="http://schemas.microsoft.com/office/drawing/2014/main" id="{BE3682F1-2388-398A-A994-84414F0DA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6727" y="2169421"/>
            <a:ext cx="733425" cy="2849166"/>
          </a:xfrm>
          <a:prstGeom prst="cube">
            <a:avLst>
              <a:gd name="adj" fmla="val 5639"/>
            </a:avLst>
          </a:prstGeom>
          <a:solidFill>
            <a:srgbClr val="CCFF66">
              <a:alpha val="76077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algn="ctr"/>
            <a:endParaRPr kumimoji="1" lang="en-GB"/>
          </a:p>
        </p:txBody>
      </p:sp>
      <p:cxnSp>
        <p:nvCxnSpPr>
          <p:cNvPr id="105" name="Straight Connector 264">
            <a:extLst>
              <a:ext uri="{FF2B5EF4-FFF2-40B4-BE49-F238E27FC236}">
                <a16:creationId xmlns:a16="http://schemas.microsoft.com/office/drawing/2014/main" id="{5C239D23-EB0F-03D7-E425-212361C867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05700" y="4856661"/>
            <a:ext cx="0" cy="3667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6" name="Rectangle 671">
            <a:extLst>
              <a:ext uri="{FF2B5EF4-FFF2-40B4-BE49-F238E27FC236}">
                <a16:creationId xmlns:a16="http://schemas.microsoft.com/office/drawing/2014/main" id="{B530AA8D-50BC-517D-B12A-951090DD2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8741" y="2224405"/>
            <a:ext cx="88939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/>
          <a:p>
            <a:pPr algn="ctr"/>
            <a:r>
              <a:rPr lang="en-US" sz="750" dirty="0"/>
              <a:t>Earth</a:t>
            </a:r>
            <a:br>
              <a:rPr lang="en-US" sz="750" dirty="0"/>
            </a:br>
            <a:r>
              <a:rPr lang="en-US" sz="750" dirty="0"/>
              <a:t>User Node</a:t>
            </a:r>
          </a:p>
        </p:txBody>
      </p:sp>
      <p:sp>
        <p:nvSpPr>
          <p:cNvPr id="108" name="TextBox 77">
            <a:extLst>
              <a:ext uri="{FF2B5EF4-FFF2-40B4-BE49-F238E27FC236}">
                <a16:creationId xmlns:a16="http://schemas.microsoft.com/office/drawing/2014/main" id="{9940339E-55EF-4ECF-90FB-4133F762D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0847" y="3697212"/>
            <a:ext cx="380233" cy="26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defPPr>
              <a:defRPr lang="en-US"/>
            </a:defPPr>
            <a:lvl1pPr algn="ctr">
              <a:defRPr sz="800" b="1">
                <a:solidFill>
                  <a:srgbClr val="0079A4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600" dirty="0"/>
              <a:t>To</a:t>
            </a:r>
          </a:p>
          <a:p>
            <a:r>
              <a:rPr lang="en-US" sz="600" dirty="0"/>
              <a:t>VC Z </a:t>
            </a:r>
          </a:p>
        </p:txBody>
      </p:sp>
      <p:sp>
        <p:nvSpPr>
          <p:cNvPr id="109" name="Oval 7">
            <a:extLst>
              <a:ext uri="{FF2B5EF4-FFF2-40B4-BE49-F238E27FC236}">
                <a16:creationId xmlns:a16="http://schemas.microsoft.com/office/drawing/2014/main" id="{C5131566-2151-432B-5343-2271139B6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644" y="3944723"/>
            <a:ext cx="662583" cy="22026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 sz="675">
                <a:latin typeface="Calibri" pitchFamily="34" charset="0"/>
                <a:ea typeface="ÇlÇr ñæí©" charset="-128"/>
              </a:rPr>
              <a:t>User File Application</a:t>
            </a:r>
            <a:endParaRPr lang="en-US" sz="675">
              <a:latin typeface="Calibri" pitchFamily="34" charset="0"/>
            </a:endParaRPr>
          </a:p>
        </p:txBody>
      </p:sp>
      <p:sp>
        <p:nvSpPr>
          <p:cNvPr id="110" name="Magnetic Disk 18">
            <a:extLst>
              <a:ext uri="{FF2B5EF4-FFF2-40B4-BE49-F238E27FC236}">
                <a16:creationId xmlns:a16="http://schemas.microsoft.com/office/drawing/2014/main" id="{A0AB897E-B1FF-0BEA-D992-5B098147F29A}"/>
              </a:ext>
            </a:extLst>
          </p:cNvPr>
          <p:cNvSpPr/>
          <p:nvPr/>
        </p:nvSpPr>
        <p:spPr>
          <a:xfrm>
            <a:off x="7348538" y="3529116"/>
            <a:ext cx="307181" cy="153590"/>
          </a:xfrm>
          <a:prstGeom prst="flowChartMagneticDisk">
            <a:avLst/>
          </a:prstGeom>
          <a:ln w="12700" cap="flat" cmpd="sng" algn="ctr">
            <a:solidFill>
              <a:scrgbClr r="0" g="0" b="0"/>
            </a:solidFill>
            <a:prstDash val="solid"/>
            <a:round/>
            <a:headEnd w="med" len="med"/>
            <a:tailEnd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 anchorCtr="0"/>
          <a:lstStyle/>
          <a:p>
            <a:pPr algn="ctr" eaLnBrk="0" hangingPunct="0">
              <a:defRPr/>
            </a:pPr>
            <a:endParaRPr lang="en-US" sz="675"/>
          </a:p>
        </p:txBody>
      </p:sp>
      <p:sp>
        <p:nvSpPr>
          <p:cNvPr id="111" name="Text Box 16">
            <a:extLst>
              <a:ext uri="{FF2B5EF4-FFF2-40B4-BE49-F238E27FC236}">
                <a16:creationId xmlns:a16="http://schemas.microsoft.com/office/drawing/2014/main" id="{0801A9EE-417F-9DC8-A06A-853D3374C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0913" y="4722121"/>
            <a:ext cx="401241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IP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A68682A-2525-79E2-BE21-4418B8696436}"/>
              </a:ext>
            </a:extLst>
          </p:cNvPr>
          <p:cNvCxnSpPr>
            <a:cxnSpLocks noChangeShapeType="1"/>
            <a:stCxn id="109" idx="4"/>
            <a:endCxn id="111" idx="0"/>
          </p:cNvCxnSpPr>
          <p:nvPr/>
        </p:nvCxnSpPr>
        <p:spPr bwMode="auto">
          <a:xfrm>
            <a:off x="7495936" y="4164988"/>
            <a:ext cx="5598" cy="55713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3" name="Text Box 15">
            <a:extLst>
              <a:ext uri="{FF2B5EF4-FFF2-40B4-BE49-F238E27FC236}">
                <a16:creationId xmlns:a16="http://schemas.microsoft.com/office/drawing/2014/main" id="{D235289D-0D13-1788-96C7-A41CA556C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0913" y="4557815"/>
            <a:ext cx="401241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TCP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4" name="Text Box 15">
            <a:extLst>
              <a:ext uri="{FF2B5EF4-FFF2-40B4-BE49-F238E27FC236}">
                <a16:creationId xmlns:a16="http://schemas.microsoft.com/office/drawing/2014/main" id="{4EAD18E1-9D42-E31E-63CD-E8341A5EE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0913" y="4392319"/>
            <a:ext cx="401241" cy="13692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BP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15" name="Elbow Connector 176">
            <a:extLst>
              <a:ext uri="{FF2B5EF4-FFF2-40B4-BE49-F238E27FC236}">
                <a16:creationId xmlns:a16="http://schemas.microsoft.com/office/drawing/2014/main" id="{F97F33BB-3627-B8A5-4BFB-D171959D25BD}"/>
              </a:ext>
            </a:extLst>
          </p:cNvPr>
          <p:cNvCxnSpPr>
            <a:cxnSpLocks noChangeShapeType="1"/>
            <a:stCxn id="110" idx="3"/>
            <a:endCxn id="109" idx="0"/>
          </p:cNvCxnSpPr>
          <p:nvPr/>
        </p:nvCxnSpPr>
        <p:spPr bwMode="auto">
          <a:xfrm rot="5400000">
            <a:off x="7368025" y="3810618"/>
            <a:ext cx="262017" cy="619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6" name="Text Box 15">
            <a:extLst>
              <a:ext uri="{FF2B5EF4-FFF2-40B4-BE49-F238E27FC236}">
                <a16:creationId xmlns:a16="http://schemas.microsoft.com/office/drawing/2014/main" id="{E22023C7-2741-CC12-A839-D5530A8B7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3294" y="4222060"/>
            <a:ext cx="401241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CFDP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7" name="Rectangle 673">
            <a:extLst>
              <a:ext uri="{FF2B5EF4-FFF2-40B4-BE49-F238E27FC236}">
                <a16:creationId xmlns:a16="http://schemas.microsoft.com/office/drawing/2014/main" id="{2147C9F2-91A4-22AF-4AD9-73444E6B6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2527" y="2230492"/>
            <a:ext cx="98941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/>
          <a:p>
            <a:pPr algn="ctr"/>
            <a:r>
              <a:rPr lang="en-US" sz="750" dirty="0"/>
              <a:t>Space Routing Node MOC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28CD1AE-6A64-C8BC-2B30-703361A5A66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77074" y="3575326"/>
            <a:ext cx="0" cy="96559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9" name="TextBox 76">
            <a:extLst>
              <a:ext uri="{FF2B5EF4-FFF2-40B4-BE49-F238E27FC236}">
                <a16:creationId xmlns:a16="http://schemas.microsoft.com/office/drawing/2014/main" id="{011619BF-CB33-A208-0B22-299223B3F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9041" y="2888993"/>
            <a:ext cx="377027" cy="26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00" dirty="0">
                <a:solidFill>
                  <a:srgbClr val="0079A4"/>
                </a:solidFill>
              </a:rPr>
              <a:t>From</a:t>
            </a:r>
          </a:p>
          <a:p>
            <a:pPr algn="ctr" eaLnBrk="1" hangingPunct="1"/>
            <a:r>
              <a:rPr lang="en-US" sz="600" dirty="0">
                <a:solidFill>
                  <a:srgbClr val="0079A4"/>
                </a:solidFill>
              </a:rPr>
              <a:t>VC X</a:t>
            </a:r>
          </a:p>
        </p:txBody>
      </p:sp>
      <p:sp>
        <p:nvSpPr>
          <p:cNvPr id="120" name="Magnetic Disk 18">
            <a:extLst>
              <a:ext uri="{FF2B5EF4-FFF2-40B4-BE49-F238E27FC236}">
                <a16:creationId xmlns:a16="http://schemas.microsoft.com/office/drawing/2014/main" id="{4CC35AF7-4AD6-7214-1520-823AB22A2F33}"/>
              </a:ext>
            </a:extLst>
          </p:cNvPr>
          <p:cNvSpPr/>
          <p:nvPr/>
        </p:nvSpPr>
        <p:spPr>
          <a:xfrm>
            <a:off x="3358928" y="2463281"/>
            <a:ext cx="341709" cy="171450"/>
          </a:xfrm>
          <a:prstGeom prst="flowChartMagneticDisk">
            <a:avLst/>
          </a:prstGeom>
          <a:ln w="12700" cap="flat" cmpd="sng" algn="ctr">
            <a:solidFill>
              <a:scrgbClr r="0" g="0" b="0"/>
            </a:solidFill>
            <a:prstDash val="solid"/>
            <a:round/>
            <a:headEnd w="med" len="med"/>
            <a:tailEnd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 anchorCtr="0"/>
          <a:lstStyle/>
          <a:p>
            <a:pPr algn="ctr" eaLnBrk="0" hangingPunct="0">
              <a:defRPr/>
            </a:pPr>
            <a:endParaRPr lang="en-US" sz="1350"/>
          </a:p>
        </p:txBody>
      </p:sp>
      <p:cxnSp>
        <p:nvCxnSpPr>
          <p:cNvPr id="121" name="Elbow Connector 230">
            <a:extLst>
              <a:ext uri="{FF2B5EF4-FFF2-40B4-BE49-F238E27FC236}">
                <a16:creationId xmlns:a16="http://schemas.microsoft.com/office/drawing/2014/main" id="{B1AC6254-B406-4B48-625C-397625609AD3}"/>
              </a:ext>
            </a:extLst>
          </p:cNvPr>
          <p:cNvCxnSpPr>
            <a:cxnSpLocks noChangeShapeType="1"/>
            <a:endCxn id="120" idx="3"/>
          </p:cNvCxnSpPr>
          <p:nvPr/>
        </p:nvCxnSpPr>
        <p:spPr bwMode="auto">
          <a:xfrm rot="16200000" flipV="1">
            <a:off x="3130031" y="3034483"/>
            <a:ext cx="802484" cy="298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22" name="Oval 7">
            <a:extLst>
              <a:ext uri="{FF2B5EF4-FFF2-40B4-BE49-F238E27FC236}">
                <a16:creationId xmlns:a16="http://schemas.microsoft.com/office/drawing/2014/main" id="{2E6BAB8E-FE0B-AB97-605B-418AD9E1B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387" y="2770721"/>
            <a:ext cx="608410" cy="220266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 sz="675" dirty="0">
                <a:latin typeface="Calibri" pitchFamily="34" charset="0"/>
                <a:ea typeface="ÇlÇr ñæí©" charset="-128"/>
              </a:rPr>
              <a:t>Space File Application</a:t>
            </a:r>
            <a:endParaRPr lang="en-US" sz="675" dirty="0">
              <a:latin typeface="Calibri" pitchFamily="34" charset="0"/>
            </a:endParaRPr>
          </a:p>
        </p:txBody>
      </p:sp>
      <p:sp>
        <p:nvSpPr>
          <p:cNvPr id="123" name="Text Box 15">
            <a:extLst>
              <a:ext uri="{FF2B5EF4-FFF2-40B4-BE49-F238E27FC236}">
                <a16:creationId xmlns:a16="http://schemas.microsoft.com/office/drawing/2014/main" id="{3C82F9F9-4283-8CDD-91BA-B6310D9AE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066" y="3100266"/>
            <a:ext cx="425053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CFDP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4" name="Magnetic Disk 18">
            <a:extLst>
              <a:ext uri="{FF2B5EF4-FFF2-40B4-BE49-F238E27FC236}">
                <a16:creationId xmlns:a16="http://schemas.microsoft.com/office/drawing/2014/main" id="{C8C9CFAF-B8DC-3C06-7737-3C0AE79C141E}"/>
              </a:ext>
            </a:extLst>
          </p:cNvPr>
          <p:cNvSpPr/>
          <p:nvPr/>
        </p:nvSpPr>
        <p:spPr>
          <a:xfrm>
            <a:off x="2141495" y="2994524"/>
            <a:ext cx="341710" cy="171450"/>
          </a:xfrm>
          <a:prstGeom prst="flowChartMagneticDisk">
            <a:avLst/>
          </a:prstGeom>
          <a:ln w="12700" cap="flat" cmpd="sng" algn="ctr">
            <a:solidFill>
              <a:scrgbClr r="0" g="0" b="0"/>
            </a:solidFill>
            <a:prstDash val="solid"/>
            <a:round/>
            <a:headEnd w="med" len="med"/>
            <a:tailEnd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 anchorCtr="0"/>
          <a:lstStyle/>
          <a:p>
            <a:pPr algn="ctr" eaLnBrk="0" hangingPunct="0">
              <a:defRPr/>
            </a:pPr>
            <a:endParaRPr lang="en-US" sz="135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F24577E-A544-5202-568C-C3B47EF0670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09614" y="1799879"/>
            <a:ext cx="1434" cy="335917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" name="Text Box 57">
            <a:extLst>
              <a:ext uri="{FF2B5EF4-FFF2-40B4-BE49-F238E27FC236}">
                <a16:creationId xmlns:a16="http://schemas.microsoft.com/office/drawing/2014/main" id="{19B52ECF-7EEE-D4D3-C8BF-5D6A47308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2114" y="5392960"/>
            <a:ext cx="131500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750" dirty="0">
                <a:solidFill>
                  <a:srgbClr val="000099"/>
                </a:solidFill>
                <a:latin typeface="Calibri" pitchFamily="34" charset="0"/>
              </a:rPr>
              <a:t>CCSDS Ground-Ground Protocols</a:t>
            </a:r>
          </a:p>
        </p:txBody>
      </p:sp>
      <p:cxnSp>
        <p:nvCxnSpPr>
          <p:cNvPr id="148" name="Elbow Connector 176"/>
          <p:cNvCxnSpPr>
            <a:cxnSpLocks noChangeShapeType="1"/>
            <a:endCxn id="207" idx="1"/>
          </p:cNvCxnSpPr>
          <p:nvPr/>
        </p:nvCxnSpPr>
        <p:spPr bwMode="auto">
          <a:xfrm flipV="1">
            <a:off x="2585157" y="4767738"/>
            <a:ext cx="740434" cy="595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" name="Text Box 15">
            <a:extLst>
              <a:ext uri="{FF2B5EF4-FFF2-40B4-BE49-F238E27FC236}">
                <a16:creationId xmlns:a16="http://schemas.microsoft.com/office/drawing/2014/main" id="{3C8117B1-3C8A-FE13-9867-6EFDCC888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323" y="4206831"/>
            <a:ext cx="426244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ENCAP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id="{5B283486-BC6E-2890-E846-A634C286B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227" y="4204733"/>
            <a:ext cx="426244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ENCAP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040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885" y="796040"/>
            <a:ext cx="8146230" cy="571500"/>
          </a:xfrm>
        </p:spPr>
        <p:txBody>
          <a:bodyPr vert="horz" lIns="68580" tIns="34290" rIns="68580" bIns="34290" rtlCol="0" anchor="ctr" anchorCtr="0">
            <a:normAutofit fontScale="90000"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LunaNet</a:t>
            </a:r>
            <a:r>
              <a:rPr lang="en-US" sz="2400" dirty="0">
                <a:solidFill>
                  <a:schemeClr val="tx1"/>
                </a:solidFill>
              </a:rPr>
              <a:t> Service Provider (blue) and User (green) as CCSDS Protocol Stack – Example Return Message Delivery</a:t>
            </a:r>
          </a:p>
        </p:txBody>
      </p:sp>
      <p:cxnSp>
        <p:nvCxnSpPr>
          <p:cNvPr id="140" name="Straight Connector 151"/>
          <p:cNvCxnSpPr>
            <a:cxnSpLocks noChangeShapeType="1"/>
          </p:cNvCxnSpPr>
          <p:nvPr/>
        </p:nvCxnSpPr>
        <p:spPr bwMode="auto">
          <a:xfrm>
            <a:off x="4743450" y="5225756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3" name="Text Box 57"/>
          <p:cNvSpPr txBox="1">
            <a:spLocks noChangeArrowheads="1"/>
          </p:cNvSpPr>
          <p:nvPr/>
        </p:nvSpPr>
        <p:spPr bwMode="auto">
          <a:xfrm>
            <a:off x="1829015" y="5144549"/>
            <a:ext cx="103373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750" dirty="0">
                <a:solidFill>
                  <a:srgbClr val="000099"/>
                </a:solidFill>
                <a:latin typeface="Calibri" pitchFamily="34" charset="0"/>
              </a:rPr>
              <a:t>CCSDS Inter Spacecraft Protocol</a:t>
            </a:r>
          </a:p>
        </p:txBody>
      </p:sp>
      <p:sp>
        <p:nvSpPr>
          <p:cNvPr id="144" name="Text Box 57"/>
          <p:cNvSpPr txBox="1">
            <a:spLocks noChangeArrowheads="1"/>
          </p:cNvSpPr>
          <p:nvPr/>
        </p:nvSpPr>
        <p:spPr bwMode="auto">
          <a:xfrm>
            <a:off x="5431718" y="5231684"/>
            <a:ext cx="782240" cy="31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 anchorCtr="0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750" dirty="0">
                <a:solidFill>
                  <a:srgbClr val="000099"/>
                </a:solidFill>
                <a:latin typeface="Calibri" pitchFamily="34" charset="0"/>
              </a:rPr>
              <a:t>Terrestrial</a:t>
            </a:r>
          </a:p>
          <a:p>
            <a:pPr algn="ctr" eaLnBrk="1" hangingPunct="1"/>
            <a:r>
              <a:rPr lang="en-GB" sz="750" dirty="0">
                <a:solidFill>
                  <a:srgbClr val="000099"/>
                </a:solidFill>
                <a:latin typeface="Calibri" pitchFamily="34" charset="0"/>
              </a:rPr>
              <a:t>WAN</a:t>
            </a:r>
          </a:p>
        </p:txBody>
      </p:sp>
      <p:sp>
        <p:nvSpPr>
          <p:cNvPr id="179" name="Rectangle 97"/>
          <p:cNvSpPr>
            <a:spLocks noChangeArrowheads="1"/>
          </p:cNvSpPr>
          <p:nvPr/>
        </p:nvSpPr>
        <p:spPr bwMode="auto">
          <a:xfrm>
            <a:off x="4099323" y="2119316"/>
            <a:ext cx="1315640" cy="2871788"/>
          </a:xfrm>
          <a:prstGeom prst="cube">
            <a:avLst>
              <a:gd name="adj" fmla="val 3986"/>
            </a:avLst>
          </a:prstGeom>
          <a:solidFill>
            <a:schemeClr val="accent5">
              <a:lumMod val="50000"/>
              <a:alpha val="49000"/>
            </a:schemeClr>
          </a:solidFill>
          <a:ln w="9525">
            <a:noFill/>
            <a:round/>
            <a:headEnd/>
            <a:tailEnd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algn="ctr"/>
            <a:endParaRPr kumimoji="1" lang="en-GB">
              <a:ea typeface="ＭＳ Ｐゴシック" charset="0"/>
            </a:endParaRPr>
          </a:p>
        </p:txBody>
      </p:sp>
      <p:cxnSp>
        <p:nvCxnSpPr>
          <p:cNvPr id="180" name="Straight Connector 157"/>
          <p:cNvCxnSpPr>
            <a:cxnSpLocks noChangeShapeType="1"/>
          </p:cNvCxnSpPr>
          <p:nvPr/>
        </p:nvCxnSpPr>
        <p:spPr bwMode="auto">
          <a:xfrm rot="5400000">
            <a:off x="5741194" y="5051924"/>
            <a:ext cx="342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81" name="Rectangle 669"/>
          <p:cNvSpPr>
            <a:spLocks noChangeArrowheads="1"/>
          </p:cNvSpPr>
          <p:nvPr/>
        </p:nvSpPr>
        <p:spPr bwMode="auto">
          <a:xfrm>
            <a:off x="4262438" y="2226214"/>
            <a:ext cx="989409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/>
          <a:p>
            <a:pPr algn="ctr"/>
            <a:r>
              <a:rPr lang="en-US" sz="750" dirty="0"/>
              <a:t>Ground Station</a:t>
            </a:r>
          </a:p>
        </p:txBody>
      </p:sp>
      <p:sp>
        <p:nvSpPr>
          <p:cNvPr id="182" name="Text Box 57"/>
          <p:cNvSpPr txBox="1">
            <a:spLocks noChangeArrowheads="1"/>
          </p:cNvSpPr>
          <p:nvPr/>
        </p:nvSpPr>
        <p:spPr bwMode="auto">
          <a:xfrm>
            <a:off x="5949688" y="5332321"/>
            <a:ext cx="1279829" cy="31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750" dirty="0">
                <a:solidFill>
                  <a:srgbClr val="000099"/>
                </a:solidFill>
                <a:latin typeface="Calibri" pitchFamily="34" charset="0"/>
              </a:rPr>
              <a:t>CCSDS Ground-Ground</a:t>
            </a:r>
          </a:p>
          <a:p>
            <a:pPr algn="ctr" eaLnBrk="1" hangingPunct="1"/>
            <a:r>
              <a:rPr lang="en-GB" sz="750" dirty="0">
                <a:solidFill>
                  <a:srgbClr val="000099"/>
                </a:solidFill>
                <a:latin typeface="Calibri" pitchFamily="34" charset="0"/>
              </a:rPr>
              <a:t>Protocols</a:t>
            </a:r>
          </a:p>
        </p:txBody>
      </p:sp>
      <p:sp>
        <p:nvSpPr>
          <p:cNvPr id="184" name="Text Box 12"/>
          <p:cNvSpPr txBox="1">
            <a:spLocks noChangeArrowheads="1"/>
          </p:cNvSpPr>
          <p:nvPr/>
        </p:nvSpPr>
        <p:spPr bwMode="auto">
          <a:xfrm>
            <a:off x="4165998" y="4689875"/>
            <a:ext cx="428625" cy="13692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X-band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5" name="Text Box 16"/>
          <p:cNvSpPr txBox="1">
            <a:spLocks noChangeArrowheads="1"/>
          </p:cNvSpPr>
          <p:nvPr/>
        </p:nvSpPr>
        <p:spPr bwMode="auto">
          <a:xfrm>
            <a:off x="4695825" y="4691067"/>
            <a:ext cx="671513" cy="13573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IP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86" name="Straight Connector 185"/>
          <p:cNvCxnSpPr>
            <a:cxnSpLocks noChangeShapeType="1"/>
            <a:stCxn id="192" idx="3"/>
            <a:endCxn id="184" idx="0"/>
          </p:cNvCxnSpPr>
          <p:nvPr/>
        </p:nvCxnSpPr>
        <p:spPr bwMode="auto">
          <a:xfrm>
            <a:off x="4356497" y="3340897"/>
            <a:ext cx="23813" cy="13489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7" name="Straight Connector 186"/>
          <p:cNvCxnSpPr>
            <a:cxnSpLocks noChangeShapeType="1"/>
            <a:stCxn id="191" idx="5"/>
          </p:cNvCxnSpPr>
          <p:nvPr/>
        </p:nvCxnSpPr>
        <p:spPr bwMode="auto">
          <a:xfrm>
            <a:off x="4902994" y="4274348"/>
            <a:ext cx="0" cy="4167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88" name="Text Box 15"/>
          <p:cNvSpPr txBox="1">
            <a:spLocks noChangeArrowheads="1"/>
          </p:cNvSpPr>
          <p:nvPr/>
        </p:nvSpPr>
        <p:spPr bwMode="auto">
          <a:xfrm>
            <a:off x="4695825" y="4529142"/>
            <a:ext cx="671513" cy="13573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TCP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9" name="Text Box 12"/>
          <p:cNvSpPr txBox="1">
            <a:spLocks noChangeArrowheads="1"/>
          </p:cNvSpPr>
          <p:nvPr/>
        </p:nvSpPr>
        <p:spPr bwMode="auto">
          <a:xfrm>
            <a:off x="4165998" y="4529141"/>
            <a:ext cx="428625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C &amp; S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0" name="Text Box 15"/>
          <p:cNvSpPr txBox="1">
            <a:spLocks noChangeArrowheads="1"/>
          </p:cNvSpPr>
          <p:nvPr/>
        </p:nvSpPr>
        <p:spPr bwMode="auto">
          <a:xfrm>
            <a:off x="4695826" y="4364835"/>
            <a:ext cx="427435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SLE - RCF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1" name="Oval 7"/>
          <p:cNvSpPr>
            <a:spLocks noChangeArrowheads="1"/>
          </p:cNvSpPr>
          <p:nvPr/>
        </p:nvSpPr>
        <p:spPr bwMode="auto">
          <a:xfrm>
            <a:off x="4270773" y="4085038"/>
            <a:ext cx="740569" cy="222647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 sz="675" dirty="0">
                <a:latin typeface="Calibri" pitchFamily="34" charset="0"/>
                <a:ea typeface="ÇlÇr ñæí©" charset="-128"/>
              </a:rPr>
              <a:t>CSTS F-Frame</a:t>
            </a:r>
          </a:p>
          <a:p>
            <a:pPr algn="ctr">
              <a:lnSpc>
                <a:spcPct val="80000"/>
              </a:lnSpc>
            </a:pPr>
            <a:r>
              <a:rPr lang="en-US" sz="675" dirty="0">
                <a:latin typeface="Calibri" pitchFamily="34" charset="0"/>
                <a:ea typeface="ÇlÇr ñæí©" charset="-128"/>
              </a:rPr>
              <a:t>Production</a:t>
            </a:r>
            <a:endParaRPr lang="en-US" sz="675" dirty="0">
              <a:latin typeface="Calibri" pitchFamily="34" charset="0"/>
            </a:endParaRPr>
          </a:p>
        </p:txBody>
      </p:sp>
      <p:sp>
        <p:nvSpPr>
          <p:cNvPr id="192" name="Oval 7"/>
          <p:cNvSpPr>
            <a:spLocks noChangeArrowheads="1"/>
          </p:cNvSpPr>
          <p:nvPr/>
        </p:nvSpPr>
        <p:spPr bwMode="auto">
          <a:xfrm>
            <a:off x="4248151" y="3156350"/>
            <a:ext cx="740569" cy="216694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 sz="675" dirty="0">
                <a:latin typeface="Calibri" pitchFamily="34" charset="0"/>
                <a:ea typeface="ÇlÇr ñæí©" charset="-128"/>
              </a:rPr>
              <a:t>Bundle Agent</a:t>
            </a:r>
            <a:br>
              <a:rPr lang="en-US" sz="675" dirty="0">
                <a:latin typeface="Calibri" pitchFamily="34" charset="0"/>
                <a:ea typeface="ÇlÇr ñæí©" charset="-128"/>
              </a:rPr>
            </a:br>
            <a:r>
              <a:rPr lang="en-US" sz="675" dirty="0">
                <a:latin typeface="Calibri" pitchFamily="34" charset="0"/>
                <a:ea typeface="ÇlÇr ñæí©" charset="-128"/>
              </a:rPr>
              <a:t>(Router/S&amp;F)</a:t>
            </a:r>
          </a:p>
        </p:txBody>
      </p:sp>
      <p:sp>
        <p:nvSpPr>
          <p:cNvPr id="193" name="Magnetic Disk 18"/>
          <p:cNvSpPr/>
          <p:nvPr/>
        </p:nvSpPr>
        <p:spPr>
          <a:xfrm>
            <a:off x="4508898" y="2821785"/>
            <a:ext cx="201215" cy="269081"/>
          </a:xfrm>
          <a:prstGeom prst="flowChartMagneticDisk">
            <a:avLst/>
          </a:prstGeom>
          <a:ln w="12700" cap="flat" cmpd="sng" algn="ctr">
            <a:solidFill>
              <a:scrgbClr r="0" g="0" b="0"/>
            </a:solidFill>
            <a:prstDash val="solid"/>
            <a:round/>
            <a:headEnd w="med" len="med"/>
            <a:tailEnd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 anchorCtr="0"/>
          <a:lstStyle/>
          <a:p>
            <a:pPr algn="ctr" eaLnBrk="0" hangingPunct="0">
              <a:defRPr/>
            </a:pPr>
            <a:endParaRPr lang="en-US" sz="675"/>
          </a:p>
        </p:txBody>
      </p:sp>
      <p:cxnSp>
        <p:nvCxnSpPr>
          <p:cNvPr id="194" name="Elbow Connector 274"/>
          <p:cNvCxnSpPr>
            <a:cxnSpLocks noChangeShapeType="1"/>
            <a:stCxn id="193" idx="4"/>
            <a:endCxn id="192" idx="7"/>
          </p:cNvCxnSpPr>
          <p:nvPr/>
        </p:nvCxnSpPr>
        <p:spPr bwMode="auto">
          <a:xfrm>
            <a:off x="4710113" y="2956325"/>
            <a:ext cx="170260" cy="230981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5" name="Elbow Connector 15"/>
          <p:cNvCxnSpPr>
            <a:cxnSpLocks noChangeShapeType="1"/>
            <a:stCxn id="193" idx="2"/>
            <a:endCxn id="192" idx="1"/>
          </p:cNvCxnSpPr>
          <p:nvPr/>
        </p:nvCxnSpPr>
        <p:spPr bwMode="auto">
          <a:xfrm rot="10800000" flipV="1">
            <a:off x="4356498" y="2956325"/>
            <a:ext cx="152400" cy="230981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96" name="Text Box 15"/>
          <p:cNvSpPr txBox="1">
            <a:spLocks noChangeArrowheads="1"/>
          </p:cNvSpPr>
          <p:nvPr/>
        </p:nvSpPr>
        <p:spPr bwMode="auto">
          <a:xfrm>
            <a:off x="4155282" y="3750472"/>
            <a:ext cx="426244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ENCAP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7" name="Text Box 15"/>
          <p:cNvSpPr txBox="1">
            <a:spLocks noChangeArrowheads="1"/>
          </p:cNvSpPr>
          <p:nvPr/>
        </p:nvSpPr>
        <p:spPr bwMode="auto">
          <a:xfrm>
            <a:off x="4151711" y="3425431"/>
            <a:ext cx="425053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BP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9" name="Text Box 15"/>
          <p:cNvSpPr txBox="1">
            <a:spLocks noChangeArrowheads="1"/>
          </p:cNvSpPr>
          <p:nvPr/>
        </p:nvSpPr>
        <p:spPr bwMode="auto">
          <a:xfrm>
            <a:off x="4154091" y="3587356"/>
            <a:ext cx="425053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LTP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0" name="Text Box 15"/>
          <p:cNvSpPr txBox="1">
            <a:spLocks noChangeArrowheads="1"/>
          </p:cNvSpPr>
          <p:nvPr/>
        </p:nvSpPr>
        <p:spPr bwMode="auto">
          <a:xfrm>
            <a:off x="4155282" y="3912397"/>
            <a:ext cx="428625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USLP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01" name="Straight Connector 200"/>
          <p:cNvCxnSpPr>
            <a:cxnSpLocks noChangeShapeType="1"/>
          </p:cNvCxnSpPr>
          <p:nvPr/>
        </p:nvCxnSpPr>
        <p:spPr bwMode="auto">
          <a:xfrm>
            <a:off x="5264944" y="3563544"/>
            <a:ext cx="0" cy="96559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2" name="Straight Connector 201"/>
          <p:cNvCxnSpPr>
            <a:cxnSpLocks noChangeShapeType="1"/>
            <a:stCxn id="192" idx="5"/>
          </p:cNvCxnSpPr>
          <p:nvPr/>
        </p:nvCxnSpPr>
        <p:spPr bwMode="auto">
          <a:xfrm>
            <a:off x="4880373" y="3340898"/>
            <a:ext cx="0" cy="11191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03" name="Text Box 15"/>
          <p:cNvSpPr txBox="1">
            <a:spLocks noChangeArrowheads="1"/>
          </p:cNvSpPr>
          <p:nvPr/>
        </p:nvSpPr>
        <p:spPr bwMode="auto">
          <a:xfrm>
            <a:off x="4704161" y="3425431"/>
            <a:ext cx="663178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BP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4" name="Rectangle 97"/>
          <p:cNvSpPr>
            <a:spLocks noChangeArrowheads="1"/>
          </p:cNvSpPr>
          <p:nvPr/>
        </p:nvSpPr>
        <p:spPr bwMode="auto">
          <a:xfrm>
            <a:off x="2777729" y="2119317"/>
            <a:ext cx="1175146" cy="2878931"/>
          </a:xfrm>
          <a:prstGeom prst="cube">
            <a:avLst>
              <a:gd name="adj" fmla="val 2597"/>
            </a:avLst>
          </a:prstGeom>
          <a:solidFill>
            <a:schemeClr val="accent5">
              <a:lumMod val="50000"/>
              <a:alpha val="49000"/>
            </a:schemeClr>
          </a:solidFill>
          <a:ln w="9525">
            <a:noFill/>
            <a:round/>
            <a:headEnd/>
            <a:tailEnd/>
          </a:ln>
        </p:spPr>
        <p:txBody>
          <a:bodyPr anchor="ctr" anchorCtr="0"/>
          <a:lstStyle/>
          <a:p>
            <a:pPr algn="ctr">
              <a:defRPr/>
            </a:pPr>
            <a:endParaRPr kumimoji="1" lang="en-GB">
              <a:ea typeface="ＭＳ Ｐゴシック" charset="0"/>
              <a:cs typeface="ＭＳ Ｐゴシック" charset="0"/>
            </a:endParaRPr>
          </a:p>
        </p:txBody>
      </p:sp>
      <p:sp>
        <p:nvSpPr>
          <p:cNvPr id="205" name="Rectangle 668"/>
          <p:cNvSpPr>
            <a:spLocks noChangeArrowheads="1"/>
          </p:cNvSpPr>
          <p:nvPr/>
        </p:nvSpPr>
        <p:spPr bwMode="auto">
          <a:xfrm>
            <a:off x="2870598" y="2174300"/>
            <a:ext cx="98941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/>
          <a:p>
            <a:pPr algn="ctr"/>
            <a:r>
              <a:rPr lang="en-US" sz="750" dirty="0"/>
              <a:t>Space </a:t>
            </a:r>
            <a:br>
              <a:rPr lang="en-US" sz="750" dirty="0"/>
            </a:br>
            <a:r>
              <a:rPr lang="en-US" sz="750" dirty="0"/>
              <a:t>Routing Node - A</a:t>
            </a:r>
          </a:p>
        </p:txBody>
      </p:sp>
      <p:sp>
        <p:nvSpPr>
          <p:cNvPr id="207" name="Text Box 12"/>
          <p:cNvSpPr txBox="1">
            <a:spLocks noChangeArrowheads="1"/>
          </p:cNvSpPr>
          <p:nvPr/>
        </p:nvSpPr>
        <p:spPr bwMode="auto">
          <a:xfrm>
            <a:off x="2913460" y="4687495"/>
            <a:ext cx="427434" cy="13692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S-band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08" name="Straight Connector 207"/>
          <p:cNvCxnSpPr>
            <a:cxnSpLocks noChangeShapeType="1"/>
            <a:stCxn id="210" idx="3"/>
            <a:endCxn id="207" idx="0"/>
          </p:cNvCxnSpPr>
          <p:nvPr/>
        </p:nvCxnSpPr>
        <p:spPr bwMode="auto">
          <a:xfrm>
            <a:off x="3120629" y="3789763"/>
            <a:ext cx="7144" cy="89773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09" name="Text Box 12"/>
          <p:cNvSpPr txBox="1">
            <a:spLocks noChangeArrowheads="1"/>
          </p:cNvSpPr>
          <p:nvPr/>
        </p:nvSpPr>
        <p:spPr bwMode="auto">
          <a:xfrm>
            <a:off x="2913460" y="4526760"/>
            <a:ext cx="427434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Prox-1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10" name="Oval 7"/>
          <p:cNvSpPr>
            <a:spLocks noChangeArrowheads="1"/>
          </p:cNvSpPr>
          <p:nvPr/>
        </p:nvSpPr>
        <p:spPr bwMode="auto">
          <a:xfrm>
            <a:off x="3012282" y="3604025"/>
            <a:ext cx="740569" cy="21788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 sz="675" dirty="0">
                <a:latin typeface="Calibri" pitchFamily="34" charset="0"/>
                <a:ea typeface="ÇlÇr ñæí©" charset="-128"/>
              </a:rPr>
              <a:t>Bundle Agent</a:t>
            </a:r>
            <a:br>
              <a:rPr lang="en-US" sz="675" dirty="0">
                <a:latin typeface="Calibri" pitchFamily="34" charset="0"/>
                <a:ea typeface="ÇlÇr ñæí©" charset="-128"/>
              </a:rPr>
            </a:br>
            <a:r>
              <a:rPr lang="en-US" sz="675" dirty="0">
                <a:latin typeface="Calibri" pitchFamily="34" charset="0"/>
                <a:ea typeface="ÇlÇr ñæí©" charset="-128"/>
              </a:rPr>
              <a:t>(Router/S&amp;F)</a:t>
            </a:r>
          </a:p>
        </p:txBody>
      </p:sp>
      <p:sp>
        <p:nvSpPr>
          <p:cNvPr id="212" name="Magnetic Disk 18"/>
          <p:cNvSpPr/>
          <p:nvPr/>
        </p:nvSpPr>
        <p:spPr>
          <a:xfrm>
            <a:off x="3273029" y="3269460"/>
            <a:ext cx="200025" cy="269081"/>
          </a:xfrm>
          <a:prstGeom prst="flowChartMagneticDisk">
            <a:avLst/>
          </a:prstGeom>
          <a:ln w="12700" cap="flat" cmpd="sng" algn="ctr">
            <a:solidFill>
              <a:scrgbClr r="0" g="0" b="0"/>
            </a:solidFill>
            <a:prstDash val="solid"/>
            <a:round/>
            <a:headEnd w="med" len="med"/>
            <a:tailEnd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 anchorCtr="0"/>
          <a:lstStyle/>
          <a:p>
            <a:pPr algn="ctr" eaLnBrk="0" hangingPunct="0">
              <a:defRPr/>
            </a:pPr>
            <a:endParaRPr lang="en-US" sz="675"/>
          </a:p>
        </p:txBody>
      </p:sp>
      <p:cxnSp>
        <p:nvCxnSpPr>
          <p:cNvPr id="213" name="Elbow Connector 274"/>
          <p:cNvCxnSpPr>
            <a:cxnSpLocks noChangeShapeType="1"/>
            <a:stCxn id="212" idx="4"/>
            <a:endCxn id="210" idx="7"/>
          </p:cNvCxnSpPr>
          <p:nvPr/>
        </p:nvCxnSpPr>
        <p:spPr bwMode="auto">
          <a:xfrm>
            <a:off x="3473054" y="3404000"/>
            <a:ext cx="171450" cy="232172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4" name="Elbow Connector 15"/>
          <p:cNvCxnSpPr>
            <a:cxnSpLocks noChangeShapeType="1"/>
            <a:stCxn id="212" idx="2"/>
            <a:endCxn id="210" idx="1"/>
          </p:cNvCxnSpPr>
          <p:nvPr/>
        </p:nvCxnSpPr>
        <p:spPr bwMode="auto">
          <a:xfrm rot="10800000" flipV="1">
            <a:off x="3120629" y="3404000"/>
            <a:ext cx="152400" cy="232172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6" name="Text Box 15"/>
          <p:cNvSpPr txBox="1">
            <a:spLocks noChangeArrowheads="1"/>
          </p:cNvSpPr>
          <p:nvPr/>
        </p:nvSpPr>
        <p:spPr bwMode="auto">
          <a:xfrm>
            <a:off x="2915841" y="3874297"/>
            <a:ext cx="425053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BP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17" name="Text Box 15"/>
          <p:cNvSpPr txBox="1">
            <a:spLocks noChangeArrowheads="1"/>
          </p:cNvSpPr>
          <p:nvPr/>
        </p:nvSpPr>
        <p:spPr bwMode="auto">
          <a:xfrm>
            <a:off x="2919413" y="4361263"/>
            <a:ext cx="427435" cy="13692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23490" rIns="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USLP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19" name="Straight Connector 218"/>
          <p:cNvCxnSpPr>
            <a:cxnSpLocks noChangeShapeType="1"/>
          </p:cNvCxnSpPr>
          <p:nvPr/>
        </p:nvCxnSpPr>
        <p:spPr bwMode="auto">
          <a:xfrm>
            <a:off x="3645694" y="3789763"/>
            <a:ext cx="0" cy="90249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20" name="Text Box 15"/>
          <p:cNvSpPr txBox="1">
            <a:spLocks noChangeArrowheads="1"/>
          </p:cNvSpPr>
          <p:nvPr/>
        </p:nvSpPr>
        <p:spPr bwMode="auto">
          <a:xfrm>
            <a:off x="3444479" y="4198147"/>
            <a:ext cx="426244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ENCAP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21" name="Text Box 15"/>
          <p:cNvSpPr txBox="1">
            <a:spLocks noChangeArrowheads="1"/>
          </p:cNvSpPr>
          <p:nvPr/>
        </p:nvSpPr>
        <p:spPr bwMode="auto">
          <a:xfrm>
            <a:off x="3440907" y="3874297"/>
            <a:ext cx="425054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BP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22" name="Text Box 15"/>
          <p:cNvSpPr txBox="1">
            <a:spLocks noChangeArrowheads="1"/>
          </p:cNvSpPr>
          <p:nvPr/>
        </p:nvSpPr>
        <p:spPr bwMode="auto">
          <a:xfrm>
            <a:off x="3442098" y="4036222"/>
            <a:ext cx="426244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LTP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29" name="Text Box 12"/>
          <p:cNvSpPr txBox="1">
            <a:spLocks noChangeArrowheads="1"/>
          </p:cNvSpPr>
          <p:nvPr/>
        </p:nvSpPr>
        <p:spPr bwMode="auto">
          <a:xfrm>
            <a:off x="3438526" y="4526760"/>
            <a:ext cx="432197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C &amp; S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1" name="Text Box 15"/>
          <p:cNvSpPr txBox="1">
            <a:spLocks noChangeArrowheads="1"/>
          </p:cNvSpPr>
          <p:nvPr/>
        </p:nvSpPr>
        <p:spPr bwMode="auto">
          <a:xfrm>
            <a:off x="3438526" y="4361263"/>
            <a:ext cx="431006" cy="13692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USLP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48" name="Text Box 12"/>
          <p:cNvSpPr txBox="1">
            <a:spLocks noChangeArrowheads="1"/>
          </p:cNvSpPr>
          <p:nvPr/>
        </p:nvSpPr>
        <p:spPr bwMode="auto">
          <a:xfrm>
            <a:off x="3436144" y="4693447"/>
            <a:ext cx="432197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X-band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49" name="Elbow Connector 178"/>
          <p:cNvCxnSpPr>
            <a:cxnSpLocks noChangeShapeType="1"/>
            <a:stCxn id="248" idx="3"/>
            <a:endCxn id="184" idx="1"/>
          </p:cNvCxnSpPr>
          <p:nvPr/>
        </p:nvCxnSpPr>
        <p:spPr bwMode="auto">
          <a:xfrm flipV="1">
            <a:off x="3868342" y="4758337"/>
            <a:ext cx="297656" cy="357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50" name="TextBox 76"/>
          <p:cNvSpPr txBox="1">
            <a:spLocks noChangeArrowheads="1"/>
          </p:cNvSpPr>
          <p:nvPr/>
        </p:nvSpPr>
        <p:spPr bwMode="auto">
          <a:xfrm>
            <a:off x="4855929" y="3578489"/>
            <a:ext cx="466795" cy="26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00">
                <a:solidFill>
                  <a:srgbClr val="0079A4"/>
                </a:solidFill>
              </a:rPr>
              <a:t>From</a:t>
            </a:r>
          </a:p>
          <a:p>
            <a:pPr algn="ctr" eaLnBrk="1" hangingPunct="1"/>
            <a:r>
              <a:rPr lang="en-US" sz="600">
                <a:solidFill>
                  <a:srgbClr val="0079A4"/>
                </a:solidFill>
              </a:rPr>
              <a:t>VC X&amp;Z</a:t>
            </a: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1AF90399-15DF-A8CC-D537-6F9F59231B7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05936" y="1736613"/>
            <a:ext cx="1434" cy="335917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6" name="Rectangle 97">
            <a:extLst>
              <a:ext uri="{FF2B5EF4-FFF2-40B4-BE49-F238E27FC236}">
                <a16:creationId xmlns:a16="http://schemas.microsoft.com/office/drawing/2014/main" id="{7498E680-6AE3-CF80-571C-D69B91B71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152" y="2153844"/>
            <a:ext cx="739378" cy="2850356"/>
          </a:xfrm>
          <a:prstGeom prst="cube">
            <a:avLst>
              <a:gd name="adj" fmla="val 4903"/>
            </a:avLst>
          </a:prstGeom>
          <a:solidFill>
            <a:srgbClr val="CCFF66">
              <a:alpha val="76077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algn="ctr"/>
            <a:endParaRPr kumimoji="1" lang="en-GB"/>
          </a:p>
        </p:txBody>
      </p:sp>
      <p:sp>
        <p:nvSpPr>
          <p:cNvPr id="77" name="Rectangle 672">
            <a:extLst>
              <a:ext uri="{FF2B5EF4-FFF2-40B4-BE49-F238E27FC236}">
                <a16:creationId xmlns:a16="http://schemas.microsoft.com/office/drawing/2014/main" id="{2A446740-CAFA-368C-D926-CFF8AD0B7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825" y="2224405"/>
            <a:ext cx="81438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/>
          <a:p>
            <a:pPr algn="ctr"/>
            <a:r>
              <a:rPr lang="en-US" sz="750" dirty="0"/>
              <a:t>Space</a:t>
            </a:r>
            <a:br>
              <a:rPr lang="en-US" sz="750" dirty="0"/>
            </a:br>
            <a:r>
              <a:rPr lang="en-US" sz="750" dirty="0"/>
              <a:t>User Node</a:t>
            </a:r>
          </a:p>
        </p:txBody>
      </p:sp>
      <p:sp>
        <p:nvSpPr>
          <p:cNvPr id="79" name="TextBox 76">
            <a:extLst>
              <a:ext uri="{FF2B5EF4-FFF2-40B4-BE49-F238E27FC236}">
                <a16:creationId xmlns:a16="http://schemas.microsoft.com/office/drawing/2014/main" id="{0C8226A4-BF9E-10E3-755A-B6D0F8797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516" y="4022692"/>
            <a:ext cx="359394" cy="26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00" dirty="0">
                <a:solidFill>
                  <a:srgbClr val="0079A4"/>
                </a:solidFill>
              </a:rPr>
              <a:t>To</a:t>
            </a:r>
          </a:p>
          <a:p>
            <a:pPr algn="ctr" eaLnBrk="1" hangingPunct="1"/>
            <a:r>
              <a:rPr lang="en-US" sz="600" dirty="0">
                <a:solidFill>
                  <a:srgbClr val="0079A4"/>
                </a:solidFill>
              </a:rPr>
              <a:t>VC Z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A021B36-7897-2999-CF95-D7A47FACE4B8}"/>
              </a:ext>
            </a:extLst>
          </p:cNvPr>
          <p:cNvCxnSpPr>
            <a:cxnSpLocks noChangeShapeType="1"/>
            <a:endCxn id="82" idx="0"/>
          </p:cNvCxnSpPr>
          <p:nvPr/>
        </p:nvCxnSpPr>
        <p:spPr bwMode="auto">
          <a:xfrm flipH="1">
            <a:off x="1666280" y="3660085"/>
            <a:ext cx="2978" cy="107870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1" name="Text Box 15">
            <a:extLst>
              <a:ext uri="{FF2B5EF4-FFF2-40B4-BE49-F238E27FC236}">
                <a16:creationId xmlns:a16="http://schemas.microsoft.com/office/drawing/2014/main" id="{1F8235DD-5175-7218-9632-8469547D5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562" y="4412559"/>
            <a:ext cx="427434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USLP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2" name="Text Box 12">
            <a:extLst>
              <a:ext uri="{FF2B5EF4-FFF2-40B4-BE49-F238E27FC236}">
                <a16:creationId xmlns:a16="http://schemas.microsoft.com/office/drawing/2014/main" id="{4FEE46F1-DAC7-0930-B221-CBB4A441F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562" y="4738791"/>
            <a:ext cx="427434" cy="13573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S-band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3" name="Text Box 12">
            <a:extLst>
              <a:ext uri="{FF2B5EF4-FFF2-40B4-BE49-F238E27FC236}">
                <a16:creationId xmlns:a16="http://schemas.microsoft.com/office/drawing/2014/main" id="{6E6D98AA-4840-4447-78F0-EBF350217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562" y="4576865"/>
            <a:ext cx="427434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Prox-1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84" name="Elbow Connector 246">
            <a:extLst>
              <a:ext uri="{FF2B5EF4-FFF2-40B4-BE49-F238E27FC236}">
                <a16:creationId xmlns:a16="http://schemas.microsoft.com/office/drawing/2014/main" id="{E0DFEA8F-65C4-D390-BC56-75B170DA91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66875" y="3195741"/>
            <a:ext cx="2381" cy="24407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5" name="Oval 7">
            <a:extLst>
              <a:ext uri="{FF2B5EF4-FFF2-40B4-BE49-F238E27FC236}">
                <a16:creationId xmlns:a16="http://schemas.microsoft.com/office/drawing/2014/main" id="{16ADCF3A-B4DD-C76D-9F87-5393DBDE5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675" y="3439818"/>
            <a:ext cx="612024" cy="220266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 sz="675" dirty="0">
                <a:latin typeface="Calibri" pitchFamily="34" charset="0"/>
                <a:ea typeface="ÇlÇr ñæí©" charset="-128"/>
              </a:rPr>
              <a:t>Space Message Application</a:t>
            </a:r>
            <a:endParaRPr lang="en-US" sz="675" dirty="0">
              <a:latin typeface="Calibri" pitchFamily="34" charset="0"/>
            </a:endParaRPr>
          </a:p>
        </p:txBody>
      </p:sp>
      <p:sp>
        <p:nvSpPr>
          <p:cNvPr id="86" name="Text Box 15">
            <a:extLst>
              <a:ext uri="{FF2B5EF4-FFF2-40B4-BE49-F238E27FC236}">
                <a16:creationId xmlns:a16="http://schemas.microsoft.com/office/drawing/2014/main" id="{31C0DCDB-055A-0CB8-2610-83168A39B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159" y="3923213"/>
            <a:ext cx="426244" cy="13692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BP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7" name="Text Box 15">
            <a:extLst>
              <a:ext uri="{FF2B5EF4-FFF2-40B4-BE49-F238E27FC236}">
                <a16:creationId xmlns:a16="http://schemas.microsoft.com/office/drawing/2014/main" id="{E5F46390-3A4B-6388-FC7E-712EA138F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753" y="3760097"/>
            <a:ext cx="425054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AMS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8" name="TextBox 152">
            <a:extLst>
              <a:ext uri="{FF2B5EF4-FFF2-40B4-BE49-F238E27FC236}">
                <a16:creationId xmlns:a16="http://schemas.microsoft.com/office/drawing/2014/main" id="{2AA5AFD8-B276-7861-1512-2E0FE344A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0021" y="5219167"/>
            <a:ext cx="910827" cy="18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675" dirty="0"/>
              <a:t>IP-based Network</a:t>
            </a:r>
          </a:p>
        </p:txBody>
      </p:sp>
      <p:sp>
        <p:nvSpPr>
          <p:cNvPr id="92" name="Rectangle 97">
            <a:extLst>
              <a:ext uri="{FF2B5EF4-FFF2-40B4-BE49-F238E27FC236}">
                <a16:creationId xmlns:a16="http://schemas.microsoft.com/office/drawing/2014/main" id="{811593CE-156A-5882-378E-A2A5A6877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3" y="2119316"/>
            <a:ext cx="722710" cy="2871788"/>
          </a:xfrm>
          <a:prstGeom prst="cube">
            <a:avLst>
              <a:gd name="adj" fmla="val 3986"/>
            </a:avLst>
          </a:prstGeom>
          <a:solidFill>
            <a:schemeClr val="accent5">
              <a:lumMod val="50000"/>
              <a:alpha val="49000"/>
            </a:schemeClr>
          </a:solidFill>
          <a:ln w="9525">
            <a:noFill/>
            <a:round/>
            <a:headEnd/>
            <a:tailEnd/>
          </a:ln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algn="ctr">
              <a:defRPr/>
            </a:pPr>
            <a:endParaRPr kumimoji="1" lang="en-GB">
              <a:ea typeface="ＭＳ Ｐゴシック" charset="0"/>
              <a:cs typeface="ＭＳ Ｐゴシック" charset="0"/>
            </a:endParaRPr>
          </a:p>
        </p:txBody>
      </p:sp>
      <p:cxnSp>
        <p:nvCxnSpPr>
          <p:cNvPr id="93" name="Straight Connector 264">
            <a:extLst>
              <a:ext uri="{FF2B5EF4-FFF2-40B4-BE49-F238E27FC236}">
                <a16:creationId xmlns:a16="http://schemas.microsoft.com/office/drawing/2014/main" id="{0CF498F3-3FF0-517D-7F18-BC2AA2322D1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917876" y="5018587"/>
            <a:ext cx="342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95" name="TextBox 77">
            <a:extLst>
              <a:ext uri="{FF2B5EF4-FFF2-40B4-BE49-F238E27FC236}">
                <a16:creationId xmlns:a16="http://schemas.microsoft.com/office/drawing/2014/main" id="{D92E80E7-9F1F-F44B-662B-7B04F4C70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5341" y="3642344"/>
            <a:ext cx="377027" cy="26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defPPr>
              <a:defRPr lang="en-US"/>
            </a:defPPr>
            <a:lvl1pPr algn="ctr">
              <a:defRPr sz="800" b="1">
                <a:solidFill>
                  <a:srgbClr val="0079A4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600" dirty="0"/>
              <a:t>From</a:t>
            </a:r>
          </a:p>
          <a:p>
            <a:r>
              <a:rPr lang="en-US" sz="600" dirty="0"/>
              <a:t>VC X</a:t>
            </a:r>
          </a:p>
        </p:txBody>
      </p:sp>
      <p:sp>
        <p:nvSpPr>
          <p:cNvPr id="96" name="Oval 7">
            <a:extLst>
              <a:ext uri="{FF2B5EF4-FFF2-40B4-BE49-F238E27FC236}">
                <a16:creationId xmlns:a16="http://schemas.microsoft.com/office/drawing/2014/main" id="{785E3E04-FBF9-0F12-E559-58BBA6F51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0225" y="3907635"/>
            <a:ext cx="582509" cy="22026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 sz="675">
                <a:latin typeface="Calibri" pitchFamily="34" charset="0"/>
                <a:ea typeface="ÇlÇr ñæí©" charset="-128"/>
              </a:rPr>
              <a:t>User File Application</a:t>
            </a:r>
            <a:endParaRPr lang="en-US" sz="675">
              <a:latin typeface="Calibri" pitchFamily="34" charset="0"/>
            </a:endParaRPr>
          </a:p>
        </p:txBody>
      </p:sp>
      <p:sp>
        <p:nvSpPr>
          <p:cNvPr id="97" name="Magnetic Disk 18">
            <a:extLst>
              <a:ext uri="{FF2B5EF4-FFF2-40B4-BE49-F238E27FC236}">
                <a16:creationId xmlns:a16="http://schemas.microsoft.com/office/drawing/2014/main" id="{7E65785D-3A23-4918-9208-EC8B8EA9FC5E}"/>
              </a:ext>
            </a:extLst>
          </p:cNvPr>
          <p:cNvSpPr/>
          <p:nvPr/>
        </p:nvSpPr>
        <p:spPr>
          <a:xfrm>
            <a:off x="5741195" y="3502822"/>
            <a:ext cx="307181" cy="152400"/>
          </a:xfrm>
          <a:prstGeom prst="flowChartMagneticDisk">
            <a:avLst/>
          </a:prstGeom>
          <a:ln w="12700" cap="flat" cmpd="sng" algn="ctr">
            <a:solidFill>
              <a:scrgbClr r="0" g="0" b="0"/>
            </a:solidFill>
            <a:prstDash val="solid"/>
            <a:round/>
            <a:headEnd w="med" len="med"/>
            <a:tailEnd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 anchorCtr="0"/>
          <a:lstStyle/>
          <a:p>
            <a:pPr algn="ctr" eaLnBrk="0" hangingPunct="0">
              <a:defRPr/>
            </a:pPr>
            <a:endParaRPr lang="en-US" sz="675"/>
          </a:p>
        </p:txBody>
      </p:sp>
      <p:sp>
        <p:nvSpPr>
          <p:cNvPr id="98" name="Text Box 16">
            <a:extLst>
              <a:ext uri="{FF2B5EF4-FFF2-40B4-BE49-F238E27FC236}">
                <a16:creationId xmlns:a16="http://schemas.microsoft.com/office/drawing/2014/main" id="{7AE9A3E6-FFC5-076E-70DC-97EE8D7D3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3570" y="4693447"/>
            <a:ext cx="401241" cy="141684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IP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6C3E32F-BC96-B9AA-CB36-0B130EA1AE4A}"/>
              </a:ext>
            </a:extLst>
          </p:cNvPr>
          <p:cNvCxnSpPr>
            <a:cxnSpLocks noChangeShapeType="1"/>
            <a:stCxn id="96" idx="4"/>
          </p:cNvCxnSpPr>
          <p:nvPr/>
        </p:nvCxnSpPr>
        <p:spPr bwMode="auto">
          <a:xfrm flipH="1">
            <a:off x="5895976" y="4127900"/>
            <a:ext cx="5504" cy="56554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0" name="Text Box 15">
            <a:extLst>
              <a:ext uri="{FF2B5EF4-FFF2-40B4-BE49-F238E27FC236}">
                <a16:creationId xmlns:a16="http://schemas.microsoft.com/office/drawing/2014/main" id="{31D9375F-B9D4-C9DE-6452-87435829A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3570" y="4362453"/>
            <a:ext cx="401241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BP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01" name="Elbow Connector 146">
            <a:extLst>
              <a:ext uri="{FF2B5EF4-FFF2-40B4-BE49-F238E27FC236}">
                <a16:creationId xmlns:a16="http://schemas.microsoft.com/office/drawing/2014/main" id="{F1759C65-EAB5-04F2-1DB0-6495B770018F}"/>
              </a:ext>
            </a:extLst>
          </p:cNvPr>
          <p:cNvCxnSpPr>
            <a:cxnSpLocks noChangeShapeType="1"/>
            <a:stCxn id="97" idx="3"/>
            <a:endCxn id="96" idx="0"/>
          </p:cNvCxnSpPr>
          <p:nvPr/>
        </p:nvCxnSpPr>
        <p:spPr bwMode="auto">
          <a:xfrm>
            <a:off x="5894786" y="3655222"/>
            <a:ext cx="6694" cy="2524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2" name="Text Box 15">
            <a:extLst>
              <a:ext uri="{FF2B5EF4-FFF2-40B4-BE49-F238E27FC236}">
                <a16:creationId xmlns:a16="http://schemas.microsoft.com/office/drawing/2014/main" id="{F5D38F31-7FE3-2ED6-A55E-3D008BD07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5951" y="4195766"/>
            <a:ext cx="400050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CFDP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3" name="Text Box 15">
            <a:extLst>
              <a:ext uri="{FF2B5EF4-FFF2-40B4-BE49-F238E27FC236}">
                <a16:creationId xmlns:a16="http://schemas.microsoft.com/office/drawing/2014/main" id="{BFD09A11-8BC2-1CF8-E4DC-5ABE4336E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3570" y="4529141"/>
            <a:ext cx="401241" cy="141684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TCP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4" name="Rectangle 97">
            <a:extLst>
              <a:ext uri="{FF2B5EF4-FFF2-40B4-BE49-F238E27FC236}">
                <a16:creationId xmlns:a16="http://schemas.microsoft.com/office/drawing/2014/main" id="{BE3682F1-2388-398A-A994-84414F0DA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6727" y="2169421"/>
            <a:ext cx="733425" cy="2849166"/>
          </a:xfrm>
          <a:prstGeom prst="cube">
            <a:avLst>
              <a:gd name="adj" fmla="val 5639"/>
            </a:avLst>
          </a:prstGeom>
          <a:solidFill>
            <a:srgbClr val="CCFF66">
              <a:alpha val="76077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algn="ctr"/>
            <a:endParaRPr kumimoji="1" lang="en-GB"/>
          </a:p>
        </p:txBody>
      </p:sp>
      <p:cxnSp>
        <p:nvCxnSpPr>
          <p:cNvPr id="105" name="Straight Connector 264">
            <a:extLst>
              <a:ext uri="{FF2B5EF4-FFF2-40B4-BE49-F238E27FC236}">
                <a16:creationId xmlns:a16="http://schemas.microsoft.com/office/drawing/2014/main" id="{5C239D23-EB0F-03D7-E425-212361C867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05700" y="4856661"/>
            <a:ext cx="0" cy="3667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6" name="Rectangle 671">
            <a:extLst>
              <a:ext uri="{FF2B5EF4-FFF2-40B4-BE49-F238E27FC236}">
                <a16:creationId xmlns:a16="http://schemas.microsoft.com/office/drawing/2014/main" id="{B530AA8D-50BC-517D-B12A-951090DD2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8741" y="2224405"/>
            <a:ext cx="88939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/>
          <a:p>
            <a:pPr algn="ctr"/>
            <a:r>
              <a:rPr lang="en-US" sz="750" dirty="0"/>
              <a:t>Earth</a:t>
            </a:r>
            <a:br>
              <a:rPr lang="en-US" sz="750" dirty="0"/>
            </a:br>
            <a:r>
              <a:rPr lang="en-US" sz="750" dirty="0"/>
              <a:t>User Node</a:t>
            </a:r>
          </a:p>
        </p:txBody>
      </p:sp>
      <p:sp>
        <p:nvSpPr>
          <p:cNvPr id="108" name="TextBox 77">
            <a:extLst>
              <a:ext uri="{FF2B5EF4-FFF2-40B4-BE49-F238E27FC236}">
                <a16:creationId xmlns:a16="http://schemas.microsoft.com/office/drawing/2014/main" id="{9940339E-55EF-4ECF-90FB-4133F762D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0847" y="3697212"/>
            <a:ext cx="380233" cy="26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defPPr>
              <a:defRPr lang="en-US"/>
            </a:defPPr>
            <a:lvl1pPr algn="ctr">
              <a:defRPr sz="800" b="1">
                <a:solidFill>
                  <a:srgbClr val="0079A4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600" dirty="0"/>
              <a:t>From</a:t>
            </a:r>
          </a:p>
          <a:p>
            <a:r>
              <a:rPr lang="en-US" sz="600" dirty="0"/>
              <a:t>VC Z </a:t>
            </a:r>
          </a:p>
        </p:txBody>
      </p:sp>
      <p:sp>
        <p:nvSpPr>
          <p:cNvPr id="109" name="Oval 7">
            <a:extLst>
              <a:ext uri="{FF2B5EF4-FFF2-40B4-BE49-F238E27FC236}">
                <a16:creationId xmlns:a16="http://schemas.microsoft.com/office/drawing/2014/main" id="{C5131566-2151-432B-5343-2271139B6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933929"/>
            <a:ext cx="615279" cy="22026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 sz="675" dirty="0">
                <a:latin typeface="Calibri" pitchFamily="34" charset="0"/>
                <a:ea typeface="ÇlÇr ñæí©" charset="-128"/>
              </a:rPr>
              <a:t>User Message Application</a:t>
            </a:r>
            <a:endParaRPr lang="en-US" sz="675" dirty="0">
              <a:latin typeface="Calibri" pitchFamily="34" charset="0"/>
            </a:endParaRPr>
          </a:p>
        </p:txBody>
      </p:sp>
      <p:sp>
        <p:nvSpPr>
          <p:cNvPr id="111" name="Text Box 16">
            <a:extLst>
              <a:ext uri="{FF2B5EF4-FFF2-40B4-BE49-F238E27FC236}">
                <a16:creationId xmlns:a16="http://schemas.microsoft.com/office/drawing/2014/main" id="{0801A9EE-417F-9DC8-A06A-853D3374C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0913" y="4722121"/>
            <a:ext cx="401241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IP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A68682A-2525-79E2-BE21-4418B8696436}"/>
              </a:ext>
            </a:extLst>
          </p:cNvPr>
          <p:cNvCxnSpPr>
            <a:cxnSpLocks noChangeShapeType="1"/>
            <a:stCxn id="109" idx="4"/>
            <a:endCxn id="111" idx="0"/>
          </p:cNvCxnSpPr>
          <p:nvPr/>
        </p:nvCxnSpPr>
        <p:spPr bwMode="auto">
          <a:xfrm>
            <a:off x="7470440" y="4154194"/>
            <a:ext cx="31094" cy="56792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3" name="Text Box 15">
            <a:extLst>
              <a:ext uri="{FF2B5EF4-FFF2-40B4-BE49-F238E27FC236}">
                <a16:creationId xmlns:a16="http://schemas.microsoft.com/office/drawing/2014/main" id="{D235289D-0D13-1788-96C7-A41CA556C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0913" y="4557815"/>
            <a:ext cx="401241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TCP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4" name="Text Box 15">
            <a:extLst>
              <a:ext uri="{FF2B5EF4-FFF2-40B4-BE49-F238E27FC236}">
                <a16:creationId xmlns:a16="http://schemas.microsoft.com/office/drawing/2014/main" id="{4EAD18E1-9D42-E31E-63CD-E8341A5EE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0913" y="4392319"/>
            <a:ext cx="401241" cy="13692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BP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6" name="Text Box 15">
            <a:extLst>
              <a:ext uri="{FF2B5EF4-FFF2-40B4-BE49-F238E27FC236}">
                <a16:creationId xmlns:a16="http://schemas.microsoft.com/office/drawing/2014/main" id="{E22023C7-2741-CC12-A839-D5530A8B7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3294" y="4222060"/>
            <a:ext cx="401241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AMS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7" name="Rectangle 673">
            <a:extLst>
              <a:ext uri="{FF2B5EF4-FFF2-40B4-BE49-F238E27FC236}">
                <a16:creationId xmlns:a16="http://schemas.microsoft.com/office/drawing/2014/main" id="{2147C9F2-91A4-22AF-4AD9-73444E6B6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5279" y="2183943"/>
            <a:ext cx="98941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/>
          <a:p>
            <a:pPr algn="ctr"/>
            <a:r>
              <a:rPr lang="en-US" sz="750" dirty="0"/>
              <a:t>Space Routing Node MOC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28CD1AE-6A64-C8BC-2B30-703361A5A66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64944" y="3563544"/>
            <a:ext cx="0" cy="96559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9" name="TextBox 76">
            <a:extLst>
              <a:ext uri="{FF2B5EF4-FFF2-40B4-BE49-F238E27FC236}">
                <a16:creationId xmlns:a16="http://schemas.microsoft.com/office/drawing/2014/main" id="{011619BF-CB33-A208-0B22-299223B3F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3323" y="2877211"/>
            <a:ext cx="364202" cy="26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00" dirty="0">
                <a:solidFill>
                  <a:srgbClr val="0079A4"/>
                </a:solidFill>
              </a:rPr>
              <a:t>To </a:t>
            </a:r>
          </a:p>
          <a:p>
            <a:pPr algn="ctr" eaLnBrk="1" hangingPunct="1"/>
            <a:r>
              <a:rPr lang="en-US" sz="600" dirty="0">
                <a:solidFill>
                  <a:srgbClr val="0079A4"/>
                </a:solidFill>
              </a:rPr>
              <a:t>VC X</a:t>
            </a:r>
          </a:p>
        </p:txBody>
      </p:sp>
      <p:sp>
        <p:nvSpPr>
          <p:cNvPr id="120" name="Magnetic Disk 18">
            <a:extLst>
              <a:ext uri="{FF2B5EF4-FFF2-40B4-BE49-F238E27FC236}">
                <a16:creationId xmlns:a16="http://schemas.microsoft.com/office/drawing/2014/main" id="{4CC35AF7-4AD6-7214-1520-823AB22A2F33}"/>
              </a:ext>
            </a:extLst>
          </p:cNvPr>
          <p:cNvSpPr/>
          <p:nvPr/>
        </p:nvSpPr>
        <p:spPr>
          <a:xfrm>
            <a:off x="2946798" y="2451500"/>
            <a:ext cx="341709" cy="171450"/>
          </a:xfrm>
          <a:prstGeom prst="flowChartMagneticDisk">
            <a:avLst/>
          </a:prstGeom>
          <a:ln w="12700" cap="flat" cmpd="sng" algn="ctr">
            <a:solidFill>
              <a:scrgbClr r="0" g="0" b="0"/>
            </a:solidFill>
            <a:prstDash val="solid"/>
            <a:round/>
            <a:headEnd w="med" len="med"/>
            <a:tailEnd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 anchorCtr="0"/>
          <a:lstStyle/>
          <a:p>
            <a:pPr algn="ctr" eaLnBrk="0" hangingPunct="0">
              <a:defRPr/>
            </a:pPr>
            <a:endParaRPr lang="en-US" sz="1350"/>
          </a:p>
        </p:txBody>
      </p:sp>
      <p:cxnSp>
        <p:nvCxnSpPr>
          <p:cNvPr id="121" name="Elbow Connector 230">
            <a:extLst>
              <a:ext uri="{FF2B5EF4-FFF2-40B4-BE49-F238E27FC236}">
                <a16:creationId xmlns:a16="http://schemas.microsoft.com/office/drawing/2014/main" id="{B1AC6254-B406-4B48-625C-397625609AD3}"/>
              </a:ext>
            </a:extLst>
          </p:cNvPr>
          <p:cNvCxnSpPr>
            <a:cxnSpLocks noChangeShapeType="1"/>
            <a:endCxn id="120" idx="3"/>
          </p:cNvCxnSpPr>
          <p:nvPr/>
        </p:nvCxnSpPr>
        <p:spPr bwMode="auto">
          <a:xfrm rot="16200000" flipV="1">
            <a:off x="2717901" y="3022701"/>
            <a:ext cx="802484" cy="298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22" name="Oval 7">
            <a:extLst>
              <a:ext uri="{FF2B5EF4-FFF2-40B4-BE49-F238E27FC236}">
                <a16:creationId xmlns:a16="http://schemas.microsoft.com/office/drawing/2014/main" id="{2E6BAB8E-FE0B-AB97-605B-418AD9E1B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742012"/>
            <a:ext cx="600075" cy="220266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 sz="675">
                <a:latin typeface="Calibri" pitchFamily="34" charset="0"/>
                <a:ea typeface="ÇlÇr ñæí©" charset="-128"/>
              </a:rPr>
              <a:t>Space File Application</a:t>
            </a:r>
            <a:endParaRPr lang="en-US" sz="675">
              <a:latin typeface="Calibri" pitchFamily="34" charset="0"/>
            </a:endParaRPr>
          </a:p>
        </p:txBody>
      </p:sp>
      <p:sp>
        <p:nvSpPr>
          <p:cNvPr id="123" name="Text Box 15">
            <a:extLst>
              <a:ext uri="{FF2B5EF4-FFF2-40B4-BE49-F238E27FC236}">
                <a16:creationId xmlns:a16="http://schemas.microsoft.com/office/drawing/2014/main" id="{3C82F9F9-4283-8CDD-91BA-B6310D9AE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3936" y="3088485"/>
            <a:ext cx="425053" cy="136921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CFDP</a:t>
            </a:r>
            <a:endParaRPr lang="en-US" sz="675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Text Box 57">
            <a:extLst>
              <a:ext uri="{FF2B5EF4-FFF2-40B4-BE49-F238E27FC236}">
                <a16:creationId xmlns:a16="http://schemas.microsoft.com/office/drawing/2014/main" id="{EEE90577-6463-96E6-F21A-2ACD9A58D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704" y="5143663"/>
            <a:ext cx="1106194" cy="31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750" dirty="0">
                <a:solidFill>
                  <a:srgbClr val="000099"/>
                </a:solidFill>
                <a:latin typeface="Calibri" pitchFamily="34" charset="0"/>
              </a:rPr>
              <a:t>CCSDS Space-Ground</a:t>
            </a:r>
          </a:p>
          <a:p>
            <a:pPr algn="ctr" eaLnBrk="1" hangingPunct="1"/>
            <a:r>
              <a:rPr lang="en-GB" sz="750" dirty="0">
                <a:solidFill>
                  <a:srgbClr val="000099"/>
                </a:solidFill>
                <a:latin typeface="Calibri" pitchFamily="34" charset="0"/>
              </a:rPr>
              <a:t>Protocols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606D2F8-32A8-1293-70D8-3A67C9E9FF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20702" y="1800095"/>
            <a:ext cx="1434" cy="335917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8" name="Elbow Connector 176"/>
          <p:cNvCxnSpPr>
            <a:cxnSpLocks noChangeShapeType="1"/>
            <a:endCxn id="207" idx="1"/>
          </p:cNvCxnSpPr>
          <p:nvPr/>
        </p:nvCxnSpPr>
        <p:spPr bwMode="auto">
          <a:xfrm flipV="1">
            <a:off x="1953187" y="4755956"/>
            <a:ext cx="960274" cy="594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Text Box 15">
            <a:extLst>
              <a:ext uri="{FF2B5EF4-FFF2-40B4-BE49-F238E27FC236}">
                <a16:creationId xmlns:a16="http://schemas.microsoft.com/office/drawing/2014/main" id="{955A717D-60C7-6070-224A-F82A64A60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6556" y="4191000"/>
            <a:ext cx="426244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ENCAP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D920C4FD-5B97-0D4E-55FD-018CC84D3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123" y="4246528"/>
            <a:ext cx="426244" cy="13811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5380" tIns="23490" rIns="25380" bIns="23490" anchor="ctr" anchorCtr="0"/>
          <a:lstStyle>
            <a:lvl1pPr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675" dirty="0">
                <a:solidFill>
                  <a:schemeClr val="tx1"/>
                </a:solidFill>
                <a:latin typeface="Calibri" pitchFamily="34" charset="0"/>
                <a:ea typeface="ÇlÇr ñæí©" charset="-128"/>
              </a:rPr>
              <a:t>ENCAP</a:t>
            </a:r>
            <a:endParaRPr lang="en-US" sz="675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A43F12E-D894-F475-9863-CAB9CED517B0}"/>
              </a:ext>
            </a:extLst>
          </p:cNvPr>
          <p:cNvCxnSpPr>
            <a:cxnSpLocks/>
          </p:cNvCxnSpPr>
          <p:nvPr/>
        </p:nvCxnSpPr>
        <p:spPr bwMode="auto">
          <a:xfrm flipV="1">
            <a:off x="7470440" y="3677266"/>
            <a:ext cx="0" cy="2524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pic>
        <p:nvPicPr>
          <p:cNvPr id="18" name="Graphic 17" descr="Connections">
            <a:extLst>
              <a:ext uri="{FF2B5EF4-FFF2-40B4-BE49-F238E27FC236}">
                <a16:creationId xmlns:a16="http://schemas.microsoft.com/office/drawing/2014/main" id="{CAE79A3C-6AD2-41CE-56A6-0B7934A423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1319" y="2819400"/>
            <a:ext cx="411572" cy="411572"/>
          </a:xfrm>
          <a:prstGeom prst="rect">
            <a:avLst/>
          </a:prstGeom>
        </p:spPr>
      </p:pic>
      <p:pic>
        <p:nvPicPr>
          <p:cNvPr id="19" name="Graphic 18" descr="Connections">
            <a:extLst>
              <a:ext uri="{FF2B5EF4-FFF2-40B4-BE49-F238E27FC236}">
                <a16:creationId xmlns:a16="http://schemas.microsoft.com/office/drawing/2014/main" id="{F5966193-6F3E-FC8C-1C01-820FEC3FA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39000" y="3322228"/>
            <a:ext cx="411572" cy="41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306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10E52-6624-28EE-21EC-9387E0D3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2023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AF8E798-EC42-514A-70B5-AE3842E31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427"/>
            <a:ext cx="8229600" cy="487362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</a:rPr>
              <a:t>CCSDS Proposal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9C590E6-31C5-0526-16A0-889B7FAD598B}"/>
              </a:ext>
            </a:extLst>
          </p:cNvPr>
          <p:cNvSpPr txBox="1">
            <a:spLocks/>
          </p:cNvSpPr>
          <p:nvPr/>
        </p:nvSpPr>
        <p:spPr>
          <a:xfrm>
            <a:off x="457200" y="830189"/>
            <a:ext cx="8458200" cy="5418211"/>
          </a:xfrm>
          <a:prstGeom prst="rect">
            <a:avLst/>
          </a:prstGeom>
        </p:spPr>
        <p:txBody>
          <a:bodyPr vert="horz"/>
          <a:lstStyle>
            <a:lvl1pPr marL="230188" indent="-230188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5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68325" indent="-222250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200" b="1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60475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70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42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14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686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58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sz="2000" dirty="0">
              <a:ea typeface="+mn-ea"/>
              <a:cs typeface="+mn-cs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ea typeface="+mn-ea"/>
                <a:cs typeface="+mn-cs"/>
              </a:rPr>
              <a:t>A Joint LNIS/CCSDS in person workshop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ea typeface="+mn-ea"/>
                <a:cs typeface="+mn-cs"/>
              </a:rPr>
              <a:t>In Jan/Feb 2024 timeframe</a:t>
            </a:r>
          </a:p>
          <a:p>
            <a:pPr>
              <a:lnSpc>
                <a:spcPct val="100000"/>
              </a:lnSpc>
            </a:pPr>
            <a:endParaRPr lang="en-US" sz="2000" dirty="0">
              <a:ea typeface="+mn-ea"/>
              <a:cs typeface="+mn-cs"/>
            </a:endParaRPr>
          </a:p>
          <a:p>
            <a:pPr lvl="1">
              <a:lnSpc>
                <a:spcPct val="100000"/>
              </a:lnSpc>
            </a:pPr>
            <a:r>
              <a:rPr lang="en-US" sz="2000" dirty="0">
                <a:ea typeface="+mn-ea"/>
                <a:cs typeface="+mn-cs"/>
              </a:rPr>
              <a:t>Alt. 1: 8 May 2024 after </a:t>
            </a:r>
            <a:r>
              <a:rPr lang="en-US" sz="2000" dirty="0" err="1">
                <a:ea typeface="+mn-ea"/>
                <a:cs typeface="+mn-cs"/>
              </a:rPr>
              <a:t>LunaNet</a:t>
            </a:r>
            <a:r>
              <a:rPr lang="en-US" sz="2000" dirty="0">
                <a:ea typeface="+mn-ea"/>
                <a:cs typeface="+mn-cs"/>
              </a:rPr>
              <a:t> Developer’s Forum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ea typeface="+mn-ea"/>
                <a:cs typeface="+mn-cs"/>
              </a:rPr>
              <a:t>Alt. 2: 3 May 2024 at the end of CCSDS technical meetings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>
              <a:ea typeface="+mn-ea"/>
              <a:cs typeface="+mn-cs"/>
            </a:endParaRPr>
          </a:p>
          <a:p>
            <a:pPr>
              <a:lnSpc>
                <a:spcPct val="100000"/>
              </a:lnSpc>
            </a:pPr>
            <a:r>
              <a:rPr lang="en-US" sz="2000" dirty="0"/>
              <a:t>CCSDS has prepared a more detailed comment form, that will be made available after initial discussions</a:t>
            </a:r>
          </a:p>
        </p:txBody>
      </p:sp>
    </p:spTree>
    <p:extLst>
      <p:ext uri="{BB962C8B-B14F-4D97-AF65-F5344CB8AC3E}">
        <p14:creationId xmlns:p14="http://schemas.microsoft.com/office/powerpoint/2010/main" val="793254425"/>
      </p:ext>
    </p:extLst>
  </p:cSld>
  <p:clrMapOvr>
    <a:masterClrMapping/>
  </p:clrMapOvr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c4e6b591e49713d6ff6613fdce6039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A40246-28FA-4903-9AEA-9B85CA73DA1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6F4BBAA-95D1-407D-9A93-CA88523780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EB9B7B-DB8A-4E11-8CB8-2A3673C4CD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47443</TotalTime>
  <Pages>51</Pages>
  <Words>896</Words>
  <Application>Microsoft Macintosh PowerPoint</Application>
  <PresentationFormat>Letter Paper (8.5x11 in)</PresentationFormat>
  <Paragraphs>210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TMOD Presentations</vt:lpstr>
      <vt:lpstr>PowerPoint Presentation</vt:lpstr>
      <vt:lpstr>CCSDS Top Level LNIS Issues p. 1 of 3</vt:lpstr>
      <vt:lpstr>CCSDS Top Level LNIS Issues p. 2 of 3</vt:lpstr>
      <vt:lpstr>CCSDS Top Level LNIS Issues p. 3 of 3</vt:lpstr>
      <vt:lpstr>Graphical Examples</vt:lpstr>
      <vt:lpstr>LunaNet Service Provider (blue) and User (green) as CCSDS Protocol Stack – Example Forward File Delivery</vt:lpstr>
      <vt:lpstr>LunaNet Service Provider (blue) and User (green) as CCSDS Protocol Stack – Example Return Message Delivery</vt:lpstr>
      <vt:lpstr>CCSDS Proposal</vt:lpstr>
    </vt:vector>
  </TitlesOfParts>
  <Company>NASA / JPL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Peter Shames</dc:creator>
  <cp:keywords/>
  <dc:description/>
  <cp:lastModifiedBy>Shames, Peter M (US 312B)</cp:lastModifiedBy>
  <cp:revision>111</cp:revision>
  <cp:lastPrinted>2023-11-27T22:46:27Z</cp:lastPrinted>
  <dcterms:created xsi:type="dcterms:W3CDTF">2010-10-25T10:34:34Z</dcterms:created>
  <dcterms:modified xsi:type="dcterms:W3CDTF">2023-11-30T13:13:09Z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