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3"/>
  </p:notesMasterIdLst>
  <p:handoutMasterIdLst>
    <p:handoutMasterId r:id="rId24"/>
  </p:handoutMasterIdLst>
  <p:sldIdLst>
    <p:sldId id="644" r:id="rId5"/>
    <p:sldId id="645" r:id="rId6"/>
    <p:sldId id="699" r:id="rId7"/>
    <p:sldId id="700" r:id="rId8"/>
    <p:sldId id="677" r:id="rId9"/>
    <p:sldId id="678" r:id="rId10"/>
    <p:sldId id="679" r:id="rId11"/>
    <p:sldId id="680" r:id="rId12"/>
    <p:sldId id="681" r:id="rId13"/>
    <p:sldId id="650" r:id="rId14"/>
    <p:sldId id="651" r:id="rId15"/>
    <p:sldId id="701" r:id="rId16"/>
    <p:sldId id="682" r:id="rId17"/>
    <p:sldId id="683" r:id="rId18"/>
    <p:sldId id="672" r:id="rId19"/>
    <p:sldId id="688" r:id="rId20"/>
    <p:sldId id="657" r:id="rId21"/>
    <p:sldId id="658" r:id="rId22"/>
  </p:sldIdLst>
  <p:sldSz cx="9144000" cy="6858000" type="letter"/>
  <p:notesSz cx="7315200" cy="9601200"/>
  <p:defaultTextStyle>
    <a:defPPr>
      <a:defRPr lang="en-US"/>
    </a:defPPr>
    <a:lvl1pPr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1pPr>
    <a:lvl2pPr marL="4572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2pPr>
    <a:lvl3pPr marL="9144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3pPr>
    <a:lvl4pPr marL="13716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4pPr>
    <a:lvl5pPr marL="1828800" algn="l" rtl="0" eaLnBrk="0" fontAlgn="base" hangingPunct="0">
      <a:lnSpc>
        <a:spcPct val="90000"/>
      </a:lnSpc>
      <a:spcBef>
        <a:spcPct val="0"/>
      </a:spcBef>
      <a:spcAft>
        <a:spcPct val="10000"/>
      </a:spcAft>
      <a:buSzPct val="125000"/>
      <a:defRPr b="1" kern="1200">
        <a:solidFill>
          <a:schemeClr val="tx1"/>
        </a:solidFill>
        <a:latin typeface="Arial" charset="0"/>
        <a:ea typeface="ＭＳ Ｐゴシック" charset="-128"/>
        <a:cs typeface="+mn-cs"/>
      </a:defRPr>
    </a:lvl5pPr>
    <a:lvl6pPr marL="2286000" algn="l" defTabSz="914400" rtl="0" eaLnBrk="1" latinLnBrk="0" hangingPunct="1">
      <a:defRPr b="1" kern="1200">
        <a:solidFill>
          <a:schemeClr val="tx1"/>
        </a:solidFill>
        <a:latin typeface="Arial" charset="0"/>
        <a:ea typeface="ＭＳ Ｐゴシック" charset="-128"/>
        <a:cs typeface="+mn-cs"/>
      </a:defRPr>
    </a:lvl6pPr>
    <a:lvl7pPr marL="2743200" algn="l" defTabSz="914400" rtl="0" eaLnBrk="1" latinLnBrk="0" hangingPunct="1">
      <a:defRPr b="1" kern="1200">
        <a:solidFill>
          <a:schemeClr val="tx1"/>
        </a:solidFill>
        <a:latin typeface="Arial" charset="0"/>
        <a:ea typeface="ＭＳ Ｐゴシック" charset="-128"/>
        <a:cs typeface="+mn-cs"/>
      </a:defRPr>
    </a:lvl7pPr>
    <a:lvl8pPr marL="3200400" algn="l" defTabSz="914400" rtl="0" eaLnBrk="1" latinLnBrk="0" hangingPunct="1">
      <a:defRPr b="1" kern="1200">
        <a:solidFill>
          <a:schemeClr val="tx1"/>
        </a:solidFill>
        <a:latin typeface="Arial" charset="0"/>
        <a:ea typeface="ＭＳ Ｐゴシック" charset="-128"/>
        <a:cs typeface="+mn-cs"/>
      </a:defRPr>
    </a:lvl8pPr>
    <a:lvl9pPr marL="3657600" algn="l" defTabSz="914400" rtl="0" eaLnBrk="1" latinLnBrk="0" hangingPunct="1">
      <a:defRPr b="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00FF"/>
    <a:srgbClr val="E814F5"/>
    <a:srgbClr val="C403DA"/>
    <a:srgbClr val="E74883"/>
    <a:srgbClr val="FF7AB0"/>
    <a:srgbClr val="800080"/>
    <a:srgbClr val="A50021"/>
    <a:srgbClr val="CC0000"/>
    <a:srgbClr val="D60093"/>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1"/>
    <p:restoredTop sz="93653"/>
  </p:normalViewPr>
  <p:slideViewPr>
    <p:cSldViewPr>
      <p:cViewPr varScale="1">
        <p:scale>
          <a:sx n="149" d="100"/>
          <a:sy n="149" d="100"/>
        </p:scale>
        <p:origin x="2056" y="184"/>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5" d="100"/>
          <a:sy n="35" d="100"/>
        </p:scale>
        <p:origin x="-149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a:lnSpc>
                <a:spcPct val="100000"/>
              </a:lnSpc>
              <a:spcAft>
                <a:spcPct val="0"/>
              </a:spcAft>
              <a:buSzTx/>
              <a:defRPr sz="1000" b="0" i="1">
                <a:latin typeface="Times New Roman"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a:lnSpc>
                <a:spcPct val="100000"/>
              </a:lnSpc>
              <a:spcAft>
                <a:spcPct val="0"/>
              </a:spcAft>
              <a:buSzTx/>
              <a:defRPr sz="1000" b="0" i="1">
                <a:latin typeface="Times New Roman"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a:lnSpc>
                <a:spcPct val="100000"/>
              </a:lnSpc>
              <a:spcAft>
                <a:spcPct val="0"/>
              </a:spcAft>
              <a:buSzTx/>
              <a:defRPr sz="1000" b="0" i="1">
                <a:latin typeface="Times New Roman"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a:lnSpc>
                <a:spcPct val="100000"/>
              </a:lnSpc>
              <a:spcAft>
                <a:spcPct val="0"/>
              </a:spcAft>
              <a:buSzTx/>
              <a:defRPr sz="1000" b="0" i="1">
                <a:latin typeface="Times New Roman" charset="0"/>
              </a:defRPr>
            </a:lvl1pPr>
          </a:lstStyle>
          <a:p>
            <a:fld id="{F84D92CD-C91D-DA49-BF00-2A1833B6B5CD}" type="slidenum">
              <a:rPr lang="en-US" altLang="en-US"/>
              <a:pPr/>
              <a:t>‹#›</a:t>
            </a:fld>
            <a:endParaRPr lang="en-US" altLang="en-US"/>
          </a:p>
        </p:txBody>
      </p:sp>
    </p:spTree>
    <p:extLst>
      <p:ext uri="{BB962C8B-B14F-4D97-AF65-F5344CB8AC3E}">
        <p14:creationId xmlns:p14="http://schemas.microsoft.com/office/powerpoint/2010/main" val="9462976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a:lnSpc>
                <a:spcPct val="100000"/>
              </a:lnSpc>
              <a:spcAft>
                <a:spcPct val="0"/>
              </a:spcAft>
              <a:buSzTx/>
              <a:defRPr sz="1000" b="0" i="1">
                <a:latin typeface="Times New Roman" charset="0"/>
                <a:ea typeface="+mn-ea"/>
                <a:cs typeface="+mn-cs"/>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a:lnSpc>
                <a:spcPct val="100000"/>
              </a:lnSpc>
              <a:spcAft>
                <a:spcPct val="0"/>
              </a:spcAft>
              <a:buSzTx/>
              <a:defRPr sz="1000" b="0" i="1">
                <a:latin typeface="Times New Roman" charset="0"/>
                <a:ea typeface="+mn-ea"/>
                <a:cs typeface="+mn-cs"/>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a:lnSpc>
                <a:spcPct val="100000"/>
              </a:lnSpc>
              <a:spcAft>
                <a:spcPct val="0"/>
              </a:spcAft>
              <a:buSzTx/>
              <a:defRPr sz="1000" b="0" i="1">
                <a:latin typeface="Times New Roman" charset="0"/>
                <a:ea typeface="+mn-ea"/>
                <a:cs typeface="+mn-cs"/>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a:lnSpc>
                <a:spcPct val="100000"/>
              </a:lnSpc>
              <a:spcAft>
                <a:spcPct val="0"/>
              </a:spcAft>
              <a:buSzTx/>
              <a:defRPr sz="1000" b="0" i="1">
                <a:latin typeface="Times New Roman" charset="0"/>
              </a:defRPr>
            </a:lvl1pPr>
          </a:lstStyle>
          <a:p>
            <a:fld id="{E1923504-B707-6242-9826-517B6E66EF6D}" type="slidenum">
              <a:rPr lang="en-US" altLang="en-US"/>
              <a:pPr/>
              <a:t>‹#›</a:t>
            </a:fld>
            <a:endParaRPr lang="en-US" alt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3"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101035874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fld id="{787F3ED6-9B0D-4145-8B38-ACC1504FAE68}" type="slidenum">
              <a:rPr lang="en-US" altLang="en-US" sz="1000" b="0">
                <a:latin typeface="Times New Roman" charset="0"/>
              </a:rPr>
              <a:pPr/>
              <a:t>1</a:t>
            </a:fld>
            <a:endParaRPr lang="en-US" altLang="en-US" sz="1000" b="0">
              <a:latin typeface="Times New Roman" charset="0"/>
            </a:endParaRPr>
          </a:p>
        </p:txBody>
      </p:sp>
      <p:sp>
        <p:nvSpPr>
          <p:cNvPr id="16386" name="Rectangle 1026"/>
          <p:cNvSpPr>
            <a:spLocks noGrp="1" noRot="1" noChangeAspect="1" noChangeArrowheads="1" noTextEdit="1"/>
          </p:cNvSpPr>
          <p:nvPr>
            <p:ph type="sldImg"/>
          </p:nvPr>
        </p:nvSpPr>
        <p:spPr>
          <a:ln/>
        </p:spPr>
      </p:sp>
      <p:sp>
        <p:nvSpPr>
          <p:cNvPr id="1638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6010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fld id="{AC278375-202F-CD4F-9CBF-244796419FA6}" type="slidenum">
              <a:rPr lang="en-US" altLang="en-US" sz="1000" b="0">
                <a:latin typeface="Times New Roman" charset="0"/>
              </a:rPr>
              <a:pPr/>
              <a:t>15</a:t>
            </a:fld>
            <a:endParaRPr lang="en-US" altLang="en-US" sz="1000" b="0">
              <a:latin typeface="Times New Roman"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696219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fld id="{A343CB46-3583-3248-899C-85A7476DC3AC}" type="slidenum">
              <a:rPr lang="en-US" altLang="en-US" sz="1000" b="0">
                <a:latin typeface="Times New Roman" charset="0"/>
              </a:rPr>
              <a:pPr/>
              <a:t>16</a:t>
            </a:fld>
            <a:endParaRPr lang="en-US" altLang="en-US" sz="1000" b="0">
              <a:latin typeface="Times New Roman"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523420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fld id="{2D8401E3-B828-844F-A090-D5F99F8BCAE2}" type="slidenum">
              <a:rPr lang="en-US" altLang="en-US" sz="1000" b="0">
                <a:latin typeface="Times New Roman" charset="0"/>
              </a:rPr>
              <a:pPr/>
              <a:t>17</a:t>
            </a:fld>
            <a:endParaRPr lang="en-US" altLang="en-US" sz="1000" b="0">
              <a:latin typeface="Times New Roman"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885996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fld id="{0F37A3E7-9FB2-8946-967C-50D76C8C432F}" type="slidenum">
              <a:rPr lang="en-US" altLang="en-US" sz="1000" b="0">
                <a:latin typeface="Times New Roman" charset="0"/>
              </a:rPr>
              <a:pPr/>
              <a:t>18</a:t>
            </a:fld>
            <a:endParaRPr lang="en-US" altLang="en-US" sz="1000" b="0">
              <a:latin typeface="Times New Roman"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090680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fld id="{C36537A6-55CD-3C49-865E-96DCE1FF2D33}" type="slidenum">
              <a:rPr lang="en-US" altLang="en-US" sz="1000" b="0">
                <a:latin typeface="Times New Roman" charset="0"/>
              </a:rPr>
              <a:pPr/>
              <a:t>2</a:t>
            </a:fld>
            <a:endParaRPr lang="en-US" altLang="en-US" sz="1000" b="0">
              <a:latin typeface="Times New Roman" charset="0"/>
            </a:endParaRPr>
          </a:p>
        </p:txBody>
      </p:sp>
      <p:sp>
        <p:nvSpPr>
          <p:cNvPr id="18434" name="Rectangle 1026"/>
          <p:cNvSpPr>
            <a:spLocks noGrp="1" noRot="1" noChangeAspect="1" noChangeArrowheads="1" noTextEdit="1"/>
          </p:cNvSpPr>
          <p:nvPr>
            <p:ph type="sldImg"/>
          </p:nvPr>
        </p:nvSpPr>
        <p:spPr>
          <a:ln/>
        </p:spPr>
      </p:sp>
      <p:sp>
        <p:nvSpPr>
          <p:cNvPr id="1843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5186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fld id="{9D592932-ECED-9D4F-AF56-30F5D26EC39C}" type="slidenum">
              <a:rPr lang="en-US" altLang="en-US" sz="1000" b="0">
                <a:latin typeface="Times New Roman" charset="0"/>
              </a:rPr>
              <a:pPr/>
              <a:t>5</a:t>
            </a:fld>
            <a:endParaRPr lang="en-US" altLang="en-US" sz="1000" b="0">
              <a:latin typeface="Times New Roman" charset="0"/>
            </a:endParaRPr>
          </a:p>
        </p:txBody>
      </p:sp>
      <p:sp>
        <p:nvSpPr>
          <p:cNvPr id="30722" name="Rectangle 1026"/>
          <p:cNvSpPr>
            <a:spLocks noGrp="1" noRot="1" noChangeAspect="1" noChangeArrowheads="1" noTextEdit="1"/>
          </p:cNvSpPr>
          <p:nvPr>
            <p:ph type="sldImg"/>
          </p:nvPr>
        </p:nvSpPr>
        <p:spPr>
          <a:ln/>
        </p:spPr>
      </p:sp>
      <p:sp>
        <p:nvSpPr>
          <p:cNvPr id="3072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246629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fld id="{52D50FD1-B07C-1942-85B0-52196B6A68EC}" type="slidenum">
              <a:rPr lang="en-US" altLang="en-US" sz="1000" b="0">
                <a:latin typeface="Times New Roman" charset="0"/>
              </a:rPr>
              <a:pPr/>
              <a:t>6</a:t>
            </a:fld>
            <a:endParaRPr lang="en-US" altLang="en-US" sz="1000" b="0">
              <a:latin typeface="Times New Roman" charset="0"/>
            </a:endParaRPr>
          </a:p>
        </p:txBody>
      </p:sp>
      <p:sp>
        <p:nvSpPr>
          <p:cNvPr id="32770" name="Rectangle 1026"/>
          <p:cNvSpPr>
            <a:spLocks noGrp="1" noRot="1" noChangeAspect="1" noChangeArrowheads="1" noTextEdit="1"/>
          </p:cNvSpPr>
          <p:nvPr>
            <p:ph type="sldImg"/>
          </p:nvPr>
        </p:nvSpPr>
        <p:spPr>
          <a:ln/>
        </p:spPr>
      </p:sp>
      <p:sp>
        <p:nvSpPr>
          <p:cNvPr id="3277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25768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fld id="{37C10FB2-1778-2146-9073-C188F41A98D2}" type="slidenum">
              <a:rPr lang="en-US" altLang="en-US" sz="1000" b="0">
                <a:latin typeface="Times New Roman" charset="0"/>
              </a:rPr>
              <a:pPr/>
              <a:t>7</a:t>
            </a:fld>
            <a:endParaRPr lang="en-US" altLang="en-US" sz="1000" b="0">
              <a:latin typeface="Times New Roman" charset="0"/>
            </a:endParaRPr>
          </a:p>
        </p:txBody>
      </p:sp>
      <p:sp>
        <p:nvSpPr>
          <p:cNvPr id="34818" name="Rectangle 1026"/>
          <p:cNvSpPr>
            <a:spLocks noGrp="1" noRot="1" noChangeAspect="1" noChangeArrowheads="1" noTextEdit="1"/>
          </p:cNvSpPr>
          <p:nvPr>
            <p:ph type="sldImg"/>
          </p:nvPr>
        </p:nvSpPr>
        <p:spPr>
          <a:ln/>
        </p:spPr>
      </p:sp>
      <p:sp>
        <p:nvSpPr>
          <p:cNvPr id="3481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6173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fld id="{84C4BC5F-F71C-E94E-B6D3-83A06EC718A8}" type="slidenum">
              <a:rPr lang="en-US" altLang="en-US" sz="1000" b="0">
                <a:latin typeface="Times New Roman" charset="0"/>
              </a:rPr>
              <a:pPr/>
              <a:t>10</a:t>
            </a:fld>
            <a:endParaRPr lang="en-US" altLang="en-US" sz="1000" b="0">
              <a:latin typeface="Times New Roman" charset="0"/>
            </a:endParaRPr>
          </a:p>
        </p:txBody>
      </p:sp>
      <p:sp>
        <p:nvSpPr>
          <p:cNvPr id="38914" name="Rectangle 1026"/>
          <p:cNvSpPr>
            <a:spLocks noGrp="1" noRot="1" noChangeAspect="1" noChangeArrowheads="1" noTextEdit="1"/>
          </p:cNvSpPr>
          <p:nvPr>
            <p:ph type="sldImg"/>
          </p:nvPr>
        </p:nvSpPr>
        <p:spPr>
          <a:ln/>
        </p:spPr>
      </p:sp>
      <p:sp>
        <p:nvSpPr>
          <p:cNvPr id="3891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720726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fld id="{EA7629C7-85D9-5F46-A09B-941445D2B03B}" type="slidenum">
              <a:rPr lang="en-US" altLang="en-US" sz="1000" b="0">
                <a:latin typeface="Times New Roman" charset="0"/>
              </a:rPr>
              <a:pPr/>
              <a:t>11</a:t>
            </a:fld>
            <a:endParaRPr lang="en-US" altLang="en-US" sz="1000" b="0">
              <a:latin typeface="Times New Roman" charset="0"/>
            </a:endParaRPr>
          </a:p>
        </p:txBody>
      </p:sp>
      <p:sp>
        <p:nvSpPr>
          <p:cNvPr id="40962" name="Rectangle 1026"/>
          <p:cNvSpPr>
            <a:spLocks noGrp="1" noRot="1" noChangeAspect="1" noChangeArrowheads="1" noTextEdit="1"/>
          </p:cNvSpPr>
          <p:nvPr>
            <p:ph type="sldImg"/>
          </p:nvPr>
        </p:nvSpPr>
        <p:spPr>
          <a:ln/>
        </p:spPr>
      </p:sp>
      <p:sp>
        <p:nvSpPr>
          <p:cNvPr id="4096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90112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fld id="{EA7629C7-85D9-5F46-A09B-941445D2B03B}" type="slidenum">
              <a:rPr lang="en-US" altLang="en-US" sz="1000" b="0">
                <a:latin typeface="Times New Roman" charset="0"/>
              </a:rPr>
              <a:pPr/>
              <a:t>12</a:t>
            </a:fld>
            <a:endParaRPr lang="en-US" altLang="en-US" sz="1000" b="0">
              <a:latin typeface="Times New Roman" charset="0"/>
            </a:endParaRPr>
          </a:p>
        </p:txBody>
      </p:sp>
      <p:sp>
        <p:nvSpPr>
          <p:cNvPr id="40962" name="Rectangle 1026"/>
          <p:cNvSpPr>
            <a:spLocks noGrp="1" noRot="1" noChangeAspect="1" noChangeArrowheads="1" noTextEdit="1"/>
          </p:cNvSpPr>
          <p:nvPr>
            <p:ph type="sldImg"/>
          </p:nvPr>
        </p:nvSpPr>
        <p:spPr>
          <a:ln/>
        </p:spPr>
      </p:sp>
      <p:sp>
        <p:nvSpPr>
          <p:cNvPr id="4096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987162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400" b="1">
                <a:solidFill>
                  <a:schemeClr val="tx1"/>
                </a:solidFill>
                <a:latin typeface="Arial" charset="0"/>
                <a:ea typeface="ＭＳ Ｐゴシック" charset="-128"/>
              </a:defRPr>
            </a:lvl1pPr>
            <a:lvl2pPr marL="742950" indent="-285750" defTabSz="920750">
              <a:defRPr sz="2400" b="1">
                <a:solidFill>
                  <a:schemeClr val="tx1"/>
                </a:solidFill>
                <a:latin typeface="Arial" charset="0"/>
                <a:ea typeface="ＭＳ Ｐゴシック" charset="-128"/>
              </a:defRPr>
            </a:lvl2pPr>
            <a:lvl3pPr marL="1143000" indent="-228600" defTabSz="920750">
              <a:defRPr sz="2400" b="1">
                <a:solidFill>
                  <a:schemeClr val="tx1"/>
                </a:solidFill>
                <a:latin typeface="Arial" charset="0"/>
                <a:ea typeface="ＭＳ Ｐゴシック" charset="-128"/>
              </a:defRPr>
            </a:lvl3pPr>
            <a:lvl4pPr marL="1600200" indent="-228600" defTabSz="920750">
              <a:defRPr sz="2400" b="1">
                <a:solidFill>
                  <a:schemeClr val="tx1"/>
                </a:solidFill>
                <a:latin typeface="Arial" charset="0"/>
                <a:ea typeface="ＭＳ Ｐゴシック" charset="-128"/>
              </a:defRPr>
            </a:lvl4pPr>
            <a:lvl5pPr marL="2057400" indent="-228600" defTabSz="920750">
              <a:defRPr sz="2400" b="1">
                <a:solidFill>
                  <a:schemeClr val="tx1"/>
                </a:solidFill>
                <a:latin typeface="Arial" charset="0"/>
                <a:ea typeface="ＭＳ Ｐゴシック" charset="-128"/>
              </a:defRPr>
            </a:lvl5pPr>
            <a:lvl6pPr marL="25146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92075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fld id="{2A4D7716-0717-6E45-A557-6DB1FDFF5926}" type="slidenum">
              <a:rPr lang="en-US" altLang="en-US" sz="1000" b="0">
                <a:latin typeface="Times New Roman" charset="0"/>
              </a:rPr>
              <a:pPr/>
              <a:t>13</a:t>
            </a:fld>
            <a:endParaRPr lang="en-US" altLang="en-US" sz="1000" b="0">
              <a:latin typeface="Times New Roman" charset="0"/>
            </a:endParaRPr>
          </a:p>
        </p:txBody>
      </p:sp>
      <p:sp>
        <p:nvSpPr>
          <p:cNvPr id="56322" name="Rectangle 1026"/>
          <p:cNvSpPr>
            <a:spLocks noGrp="1" noRot="1" noChangeAspect="1" noChangeArrowheads="1" noTextEdit="1"/>
          </p:cNvSpPr>
          <p:nvPr>
            <p:ph type="sldImg"/>
          </p:nvPr>
        </p:nvSpPr>
        <p:spPr>
          <a:ln/>
        </p:spPr>
      </p:sp>
      <p:sp>
        <p:nvSpPr>
          <p:cNvPr id="5632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89844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02"/>
          <p:cNvSpPr>
            <a:spLocks noGrp="1" noChangeArrowheads="1"/>
          </p:cNvSpPr>
          <p:nvPr>
            <p:ph type="dt" sz="half" idx="10"/>
          </p:nvPr>
        </p:nvSpPr>
        <p:spPr>
          <a:ln/>
        </p:spPr>
        <p:txBody>
          <a:bodyPr/>
          <a:lstStyle>
            <a:lvl1pPr>
              <a:defRPr/>
            </a:lvl1pPr>
          </a:lstStyle>
          <a:p>
            <a:pPr>
              <a:defRPr/>
            </a:pPr>
            <a:r>
              <a:rPr lang="en-US"/>
              <a:t>Nov 2023</a:t>
            </a:r>
            <a:endParaRPr lang="en-US" dirty="0"/>
          </a:p>
        </p:txBody>
      </p:sp>
    </p:spTree>
    <p:extLst>
      <p:ext uri="{BB962C8B-B14F-4D97-AF65-F5344CB8AC3E}">
        <p14:creationId xmlns:p14="http://schemas.microsoft.com/office/powerpoint/2010/main" val="201747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2"/>
          <p:cNvSpPr>
            <a:spLocks noGrp="1" noChangeArrowheads="1"/>
          </p:cNvSpPr>
          <p:nvPr>
            <p:ph type="dt" sz="half" idx="10"/>
          </p:nvPr>
        </p:nvSpPr>
        <p:spPr>
          <a:ln/>
        </p:spPr>
        <p:txBody>
          <a:bodyPr/>
          <a:lstStyle>
            <a:lvl1pPr>
              <a:defRPr/>
            </a:lvl1pPr>
          </a:lstStyle>
          <a:p>
            <a:pPr>
              <a:defRPr/>
            </a:pPr>
            <a:r>
              <a:rPr lang="en-US"/>
              <a:t>Nov 2023</a:t>
            </a:r>
          </a:p>
        </p:txBody>
      </p:sp>
    </p:spTree>
    <p:extLst>
      <p:ext uri="{BB962C8B-B14F-4D97-AF65-F5344CB8AC3E}">
        <p14:creationId xmlns:p14="http://schemas.microsoft.com/office/powerpoint/2010/main" val="148511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2"/>
          <p:cNvSpPr>
            <a:spLocks noGrp="1" noChangeArrowheads="1"/>
          </p:cNvSpPr>
          <p:nvPr>
            <p:ph type="dt" sz="half" idx="10"/>
          </p:nvPr>
        </p:nvSpPr>
        <p:spPr>
          <a:ln/>
        </p:spPr>
        <p:txBody>
          <a:bodyPr/>
          <a:lstStyle>
            <a:lvl1pPr>
              <a:defRPr/>
            </a:lvl1pPr>
          </a:lstStyle>
          <a:p>
            <a:pPr>
              <a:defRPr/>
            </a:pPr>
            <a:r>
              <a:rPr lang="en-US"/>
              <a:t>Nov 2023</a:t>
            </a:r>
          </a:p>
        </p:txBody>
      </p:sp>
    </p:spTree>
    <p:extLst>
      <p:ext uri="{BB962C8B-B14F-4D97-AF65-F5344CB8AC3E}">
        <p14:creationId xmlns:p14="http://schemas.microsoft.com/office/powerpoint/2010/main" val="15295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02"/>
          <p:cNvSpPr>
            <a:spLocks noGrp="1" noChangeArrowheads="1"/>
          </p:cNvSpPr>
          <p:nvPr>
            <p:ph type="dt" sz="half" idx="10"/>
          </p:nvPr>
        </p:nvSpPr>
        <p:spPr>
          <a:ln/>
        </p:spPr>
        <p:txBody>
          <a:bodyPr/>
          <a:lstStyle>
            <a:lvl1pPr>
              <a:defRPr/>
            </a:lvl1pPr>
          </a:lstStyle>
          <a:p>
            <a:pPr>
              <a:defRPr/>
            </a:pPr>
            <a:r>
              <a:rPr lang="en-US"/>
              <a:t>Nov 2023</a:t>
            </a:r>
            <a:endParaRPr lang="en-US" dirty="0"/>
          </a:p>
        </p:txBody>
      </p:sp>
    </p:spTree>
    <p:extLst>
      <p:ext uri="{BB962C8B-B14F-4D97-AF65-F5344CB8AC3E}">
        <p14:creationId xmlns:p14="http://schemas.microsoft.com/office/powerpoint/2010/main" val="1146889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02"/>
          <p:cNvSpPr>
            <a:spLocks noGrp="1" noChangeArrowheads="1"/>
          </p:cNvSpPr>
          <p:nvPr>
            <p:ph type="dt" sz="half" idx="10"/>
          </p:nvPr>
        </p:nvSpPr>
        <p:spPr>
          <a:ln/>
        </p:spPr>
        <p:txBody>
          <a:bodyPr/>
          <a:lstStyle>
            <a:lvl1pPr>
              <a:defRPr/>
            </a:lvl1pPr>
          </a:lstStyle>
          <a:p>
            <a:pPr>
              <a:defRPr/>
            </a:pPr>
            <a:r>
              <a:rPr lang="en-US"/>
              <a:t>Nov 2023</a:t>
            </a:r>
          </a:p>
        </p:txBody>
      </p:sp>
    </p:spTree>
    <p:extLst>
      <p:ext uri="{BB962C8B-B14F-4D97-AF65-F5344CB8AC3E}">
        <p14:creationId xmlns:p14="http://schemas.microsoft.com/office/powerpoint/2010/main" val="209965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02"/>
          <p:cNvSpPr>
            <a:spLocks noGrp="1" noChangeArrowheads="1"/>
          </p:cNvSpPr>
          <p:nvPr>
            <p:ph type="dt" sz="half" idx="10"/>
          </p:nvPr>
        </p:nvSpPr>
        <p:spPr>
          <a:ln/>
        </p:spPr>
        <p:txBody>
          <a:bodyPr/>
          <a:lstStyle>
            <a:lvl1pPr>
              <a:defRPr/>
            </a:lvl1pPr>
          </a:lstStyle>
          <a:p>
            <a:pPr>
              <a:defRPr/>
            </a:pPr>
            <a:r>
              <a:rPr lang="en-US"/>
              <a:t>Nov 2023</a:t>
            </a:r>
          </a:p>
        </p:txBody>
      </p:sp>
    </p:spTree>
    <p:extLst>
      <p:ext uri="{BB962C8B-B14F-4D97-AF65-F5344CB8AC3E}">
        <p14:creationId xmlns:p14="http://schemas.microsoft.com/office/powerpoint/2010/main" val="149389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02"/>
          <p:cNvSpPr>
            <a:spLocks noGrp="1" noChangeArrowheads="1"/>
          </p:cNvSpPr>
          <p:nvPr>
            <p:ph type="dt" sz="half" idx="10"/>
          </p:nvPr>
        </p:nvSpPr>
        <p:spPr>
          <a:ln/>
        </p:spPr>
        <p:txBody>
          <a:bodyPr/>
          <a:lstStyle>
            <a:lvl1pPr>
              <a:defRPr/>
            </a:lvl1pPr>
          </a:lstStyle>
          <a:p>
            <a:pPr>
              <a:defRPr/>
            </a:pPr>
            <a:r>
              <a:rPr lang="en-US"/>
              <a:t>Nov 2023</a:t>
            </a:r>
          </a:p>
        </p:txBody>
      </p:sp>
    </p:spTree>
    <p:extLst>
      <p:ext uri="{BB962C8B-B14F-4D97-AF65-F5344CB8AC3E}">
        <p14:creationId xmlns:p14="http://schemas.microsoft.com/office/powerpoint/2010/main" val="165949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Rectangle 1002"/>
          <p:cNvSpPr>
            <a:spLocks noGrp="1" noChangeArrowheads="1"/>
          </p:cNvSpPr>
          <p:nvPr>
            <p:ph type="dt" sz="half" idx="10"/>
          </p:nvPr>
        </p:nvSpPr>
        <p:spPr>
          <a:ln/>
        </p:spPr>
        <p:txBody>
          <a:bodyPr/>
          <a:lstStyle>
            <a:lvl1pPr>
              <a:defRPr/>
            </a:lvl1pPr>
          </a:lstStyle>
          <a:p>
            <a:pPr>
              <a:defRPr/>
            </a:pPr>
            <a:r>
              <a:rPr lang="en-US"/>
              <a:t>Nov 2023</a:t>
            </a:r>
          </a:p>
        </p:txBody>
      </p:sp>
    </p:spTree>
    <p:extLst>
      <p:ext uri="{BB962C8B-B14F-4D97-AF65-F5344CB8AC3E}">
        <p14:creationId xmlns:p14="http://schemas.microsoft.com/office/powerpoint/2010/main" val="174723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02"/>
          <p:cNvSpPr>
            <a:spLocks noGrp="1" noChangeArrowheads="1"/>
          </p:cNvSpPr>
          <p:nvPr>
            <p:ph type="dt" sz="half" idx="10"/>
          </p:nvPr>
        </p:nvSpPr>
        <p:spPr>
          <a:ln/>
        </p:spPr>
        <p:txBody>
          <a:bodyPr/>
          <a:lstStyle>
            <a:lvl1pPr>
              <a:defRPr/>
            </a:lvl1pPr>
          </a:lstStyle>
          <a:p>
            <a:pPr>
              <a:defRPr/>
            </a:pPr>
            <a:r>
              <a:rPr lang="en-US"/>
              <a:t>Nov 2023</a:t>
            </a:r>
            <a:endParaRPr lang="en-US" dirty="0"/>
          </a:p>
        </p:txBody>
      </p:sp>
    </p:spTree>
    <p:extLst>
      <p:ext uri="{BB962C8B-B14F-4D97-AF65-F5344CB8AC3E}">
        <p14:creationId xmlns:p14="http://schemas.microsoft.com/office/powerpoint/2010/main" val="1035456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02"/>
          <p:cNvSpPr>
            <a:spLocks noGrp="1" noChangeArrowheads="1"/>
          </p:cNvSpPr>
          <p:nvPr>
            <p:ph type="dt" sz="half" idx="10"/>
          </p:nvPr>
        </p:nvSpPr>
        <p:spPr>
          <a:ln/>
        </p:spPr>
        <p:txBody>
          <a:bodyPr/>
          <a:lstStyle>
            <a:lvl1pPr>
              <a:defRPr/>
            </a:lvl1pPr>
          </a:lstStyle>
          <a:p>
            <a:pPr>
              <a:defRPr/>
            </a:pPr>
            <a:r>
              <a:rPr lang="en-US"/>
              <a:t>Nov 2023</a:t>
            </a:r>
          </a:p>
        </p:txBody>
      </p:sp>
    </p:spTree>
    <p:extLst>
      <p:ext uri="{BB962C8B-B14F-4D97-AF65-F5344CB8AC3E}">
        <p14:creationId xmlns:p14="http://schemas.microsoft.com/office/powerpoint/2010/main" val="186157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02"/>
          <p:cNvSpPr>
            <a:spLocks noGrp="1" noChangeArrowheads="1"/>
          </p:cNvSpPr>
          <p:nvPr>
            <p:ph type="dt" sz="half" idx="10"/>
          </p:nvPr>
        </p:nvSpPr>
        <p:spPr>
          <a:ln/>
        </p:spPr>
        <p:txBody>
          <a:bodyPr/>
          <a:lstStyle>
            <a:lvl1pPr>
              <a:defRPr/>
            </a:lvl1pPr>
          </a:lstStyle>
          <a:p>
            <a:pPr>
              <a:defRPr/>
            </a:pPr>
            <a:r>
              <a:rPr lang="en-US"/>
              <a:t>Nov 2023</a:t>
            </a:r>
          </a:p>
        </p:txBody>
      </p:sp>
    </p:spTree>
    <p:extLst>
      <p:ext uri="{BB962C8B-B14F-4D97-AF65-F5344CB8AC3E}">
        <p14:creationId xmlns:p14="http://schemas.microsoft.com/office/powerpoint/2010/main" val="751266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1001"/>
          <p:cNvSpPr>
            <a:spLocks noChangeShapeType="1"/>
          </p:cNvSpPr>
          <p:nvPr/>
        </p:nvSpPr>
        <p:spPr bwMode="auto">
          <a:xfrm>
            <a:off x="487363" y="685800"/>
            <a:ext cx="8243887" cy="0"/>
          </a:xfrm>
          <a:prstGeom prst="line">
            <a:avLst/>
          </a:prstGeom>
          <a:noFill/>
          <a:ln w="1651">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a:lnSpc>
                <a:spcPct val="100000"/>
              </a:lnSpc>
              <a:spcAft>
                <a:spcPct val="0"/>
              </a:spcAft>
              <a:buSzTx/>
              <a:defRPr sz="1000" b="0" dirty="0" smtClean="0">
                <a:solidFill>
                  <a:srgbClr val="333399"/>
                </a:solidFill>
                <a:ea typeface="+mn-ea"/>
                <a:cs typeface="+mn-cs"/>
              </a:defRPr>
            </a:lvl1pPr>
          </a:lstStyle>
          <a:p>
            <a:pPr>
              <a:defRPr/>
            </a:pPr>
            <a:r>
              <a:rPr lang="en-US"/>
              <a:t>Nov 2023</a:t>
            </a:r>
            <a:endParaRPr lang="en-US" dirty="0"/>
          </a:p>
        </p:txBody>
      </p:sp>
      <p:sp>
        <p:nvSpPr>
          <p:cNvPr id="1029" name="Rectangle 1003"/>
          <p:cNvSpPr>
            <a:spLocks noChangeArrowheads="1"/>
          </p:cNvSpPr>
          <p:nvPr/>
        </p:nvSpPr>
        <p:spPr bwMode="auto">
          <a:xfrm>
            <a:off x="8315325" y="6624638"/>
            <a:ext cx="828675"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2058" tIns="41029" rIns="82058" bIns="41029">
            <a:spAutoFit/>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a:lnSpc>
                <a:spcPct val="100000"/>
              </a:lnSpc>
              <a:spcAft>
                <a:spcPct val="0"/>
              </a:spcAft>
              <a:buSzTx/>
            </a:pPr>
            <a:r>
              <a:rPr lang="en-US" altLang="en-US" sz="1000" b="0">
                <a:solidFill>
                  <a:srgbClr val="333399"/>
                </a:solidFill>
              </a:rPr>
              <a:t>SEA/PS-</a:t>
            </a:r>
            <a:fld id="{165FFAD7-6555-2D45-B32D-B278F8D1C6BC}" type="slidenum">
              <a:rPr lang="en-US" altLang="en-US" sz="1000" b="0">
                <a:solidFill>
                  <a:srgbClr val="333399"/>
                </a:solidFill>
              </a:rPr>
              <a:pPr>
                <a:lnSpc>
                  <a:spcPct val="100000"/>
                </a:lnSpc>
                <a:spcAft>
                  <a:spcPct val="0"/>
                </a:spcAft>
                <a:buSzTx/>
              </a:pPr>
              <a:t>‹#›</a:t>
            </a:fld>
            <a:endParaRPr lang="en-US" altLang="en-US" sz="1000" b="0">
              <a:solidFill>
                <a:srgbClr val="333399"/>
              </a:solidFill>
            </a:endParaRPr>
          </a:p>
        </p:txBody>
      </p:sp>
      <p:pic>
        <p:nvPicPr>
          <p:cNvPr id="1030" name="Picture 1" descr="part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276600" y="6477000"/>
            <a:ext cx="25908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01000" y="38100"/>
            <a:ext cx="9763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charset="-128"/>
          <a:cs typeface="ＭＳ Ｐゴシック" charset="-128"/>
        </a:defRPr>
      </a:lvl1pPr>
      <a:lvl2pPr algn="ctr" rtl="0" eaLnBrk="0" fontAlgn="base" hangingPunct="0">
        <a:lnSpc>
          <a:spcPct val="90000"/>
        </a:lnSpc>
        <a:spcBef>
          <a:spcPct val="0"/>
        </a:spcBef>
        <a:spcAft>
          <a:spcPct val="0"/>
        </a:spcAft>
        <a:defRPr sz="2500" b="1">
          <a:solidFill>
            <a:schemeClr val="hlink"/>
          </a:solidFill>
          <a:latin typeface="Arial" charset="0"/>
          <a:ea typeface="ＭＳ Ｐゴシック" charset="-128"/>
          <a:cs typeface="ＭＳ Ｐゴシック" charset="-128"/>
        </a:defRPr>
      </a:lvl2pPr>
      <a:lvl3pPr algn="ctr" rtl="0" eaLnBrk="0" fontAlgn="base" hangingPunct="0">
        <a:lnSpc>
          <a:spcPct val="90000"/>
        </a:lnSpc>
        <a:spcBef>
          <a:spcPct val="0"/>
        </a:spcBef>
        <a:spcAft>
          <a:spcPct val="0"/>
        </a:spcAft>
        <a:defRPr sz="2500" b="1">
          <a:solidFill>
            <a:schemeClr val="hlink"/>
          </a:solidFill>
          <a:latin typeface="Arial" charset="0"/>
          <a:ea typeface="ＭＳ Ｐゴシック" charset="-128"/>
          <a:cs typeface="ＭＳ Ｐゴシック" charset="-128"/>
        </a:defRPr>
      </a:lvl3pPr>
      <a:lvl4pPr algn="ctr" rtl="0" eaLnBrk="0" fontAlgn="base" hangingPunct="0">
        <a:lnSpc>
          <a:spcPct val="90000"/>
        </a:lnSpc>
        <a:spcBef>
          <a:spcPct val="0"/>
        </a:spcBef>
        <a:spcAft>
          <a:spcPct val="0"/>
        </a:spcAft>
        <a:defRPr sz="2500" b="1">
          <a:solidFill>
            <a:schemeClr val="hlink"/>
          </a:solidFill>
          <a:latin typeface="Arial" charset="0"/>
          <a:ea typeface="ＭＳ Ｐゴシック" charset="-128"/>
          <a:cs typeface="ＭＳ Ｐゴシック" charset="-128"/>
        </a:defRPr>
      </a:lvl4pPr>
      <a:lvl5pPr algn="ctr" rtl="0" eaLnBrk="0" fontAlgn="base" hangingPunct="0">
        <a:lnSpc>
          <a:spcPct val="90000"/>
        </a:lnSpc>
        <a:spcBef>
          <a:spcPct val="0"/>
        </a:spcBef>
        <a:spcAft>
          <a:spcPct val="0"/>
        </a:spcAft>
        <a:defRPr sz="2500" b="1">
          <a:solidFill>
            <a:schemeClr val="hlink"/>
          </a:solidFill>
          <a:latin typeface="Arial" charset="0"/>
          <a:ea typeface="ＭＳ Ｐゴシック" charset="-128"/>
          <a:cs typeface="ＭＳ Ｐゴシック" charset="-128"/>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charset="-128"/>
          <a:cs typeface="ＭＳ Ｐゴシック"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r>
              <a:rPr lang="en-US" altLang="en-US" sz="1000" b="0">
                <a:solidFill>
                  <a:srgbClr val="333399"/>
                </a:solidFill>
              </a:rPr>
              <a:t>Nov 2023</a:t>
            </a:r>
          </a:p>
        </p:txBody>
      </p:sp>
      <p:pic>
        <p:nvPicPr>
          <p:cNvPr id="153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endParaRPr lang="en-US" altLang="en-US" sz="1800"/>
          </a:p>
        </p:txBody>
      </p:sp>
      <p:sp>
        <p:nvSpPr>
          <p:cNvPr id="15364"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endParaRPr lang="en-US" altLang="en-US" sz="1800"/>
          </a:p>
        </p:txBody>
      </p:sp>
      <p:sp>
        <p:nvSpPr>
          <p:cNvPr id="15365" name="Rectangle 7"/>
          <p:cNvSpPr>
            <a:spLocks noChangeArrowheads="1"/>
          </p:cNvSpPr>
          <p:nvPr/>
        </p:nvSpPr>
        <p:spPr bwMode="auto">
          <a:xfrm>
            <a:off x="0" y="6248400"/>
            <a:ext cx="22098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endParaRPr lang="en-US" altLang="en-US" sz="1400" dirty="0">
              <a:solidFill>
                <a:srgbClr val="0000FF"/>
              </a:solidFill>
            </a:endParaRPr>
          </a:p>
        </p:txBody>
      </p:sp>
      <p:sp>
        <p:nvSpPr>
          <p:cNvPr id="15366"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endParaRPr lang="en-US" altLang="en-US" sz="1800"/>
          </a:p>
        </p:txBody>
      </p:sp>
      <p:sp>
        <p:nvSpPr>
          <p:cNvPr id="15367"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endParaRPr lang="en-US" altLang="en-US" sz="1800"/>
          </a:p>
        </p:txBody>
      </p:sp>
      <p:sp>
        <p:nvSpPr>
          <p:cNvPr id="929803" name="Text Box 11"/>
          <p:cNvSpPr txBox="1">
            <a:spLocks noChangeArrowheads="1"/>
          </p:cNvSpPr>
          <p:nvPr/>
        </p:nvSpPr>
        <p:spPr bwMode="auto">
          <a:xfrm>
            <a:off x="768350" y="1006475"/>
            <a:ext cx="7597775" cy="2492990"/>
          </a:xfrm>
          <a:prstGeom prst="rect">
            <a:avLst/>
          </a:prstGeom>
          <a:noFill/>
          <a:ln w="76200">
            <a:solidFill>
              <a:srgbClr val="000099"/>
            </a:solidFill>
            <a:miter lim="800000"/>
            <a:headEnd type="none" w="sm" len="sm"/>
            <a:tailEnd type="none" w="sm" len="sm"/>
          </a:ln>
          <a:effec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algn="ctr">
              <a:lnSpc>
                <a:spcPct val="100000"/>
              </a:lnSpc>
              <a:spcAft>
                <a:spcPct val="0"/>
              </a:spcAft>
              <a:buSzTx/>
            </a:pPr>
            <a:endParaRPr lang="en-US" altLang="en-US" sz="2800" dirty="0">
              <a:solidFill>
                <a:srgbClr val="000099"/>
              </a:solidFill>
              <a:effectLst>
                <a:outerShdw blurRad="38100" dist="38100" dir="2700000" algn="tl">
                  <a:srgbClr val="C0C0C0"/>
                </a:outerShdw>
              </a:effectLst>
            </a:endParaRPr>
          </a:p>
          <a:p>
            <a:pPr algn="ctr">
              <a:lnSpc>
                <a:spcPct val="100000"/>
              </a:lnSpc>
              <a:spcAft>
                <a:spcPct val="0"/>
              </a:spcAft>
              <a:buSzTx/>
            </a:pPr>
            <a:r>
              <a:rPr lang="en-US" altLang="en-US" sz="3200" dirty="0">
                <a:solidFill>
                  <a:srgbClr val="000099"/>
                </a:solidFill>
                <a:effectLst>
                  <a:outerShdw blurRad="38100" dist="38100" dir="2700000" algn="tl">
                    <a:srgbClr val="C0C0C0"/>
                  </a:outerShdw>
                </a:effectLst>
              </a:rPr>
              <a:t>CCSDS Plenary</a:t>
            </a:r>
          </a:p>
          <a:p>
            <a:pPr algn="ctr">
              <a:lnSpc>
                <a:spcPct val="100000"/>
              </a:lnSpc>
              <a:spcAft>
                <a:spcPct val="0"/>
              </a:spcAft>
              <a:buSzTx/>
            </a:pPr>
            <a:endParaRPr lang="en-US" altLang="en-US" sz="3200" dirty="0">
              <a:solidFill>
                <a:srgbClr val="000099"/>
              </a:solidFill>
              <a:effectLst>
                <a:outerShdw blurRad="38100" dist="38100" dir="2700000" algn="tl">
                  <a:srgbClr val="C0C0C0"/>
                </a:outerShdw>
              </a:effectLst>
            </a:endParaRPr>
          </a:p>
          <a:p>
            <a:pPr algn="ctr">
              <a:lnSpc>
                <a:spcPct val="100000"/>
              </a:lnSpc>
              <a:spcAft>
                <a:spcPct val="0"/>
              </a:spcAft>
              <a:buSzTx/>
            </a:pPr>
            <a:r>
              <a:rPr lang="en-US" altLang="en-US" sz="3200" dirty="0">
                <a:solidFill>
                  <a:srgbClr val="000099"/>
                </a:solidFill>
                <a:effectLst>
                  <a:outerShdw blurRad="38100" dist="38100" dir="2700000" algn="tl">
                    <a:srgbClr val="C0C0C0"/>
                  </a:outerShdw>
                </a:effectLst>
              </a:rPr>
              <a:t>Role of the CESG </a:t>
            </a:r>
          </a:p>
          <a:p>
            <a:pPr algn="ctr">
              <a:lnSpc>
                <a:spcPct val="100000"/>
              </a:lnSpc>
              <a:spcAft>
                <a:spcPct val="0"/>
              </a:spcAft>
              <a:buSzTx/>
            </a:pPr>
            <a:endParaRPr lang="en-US" altLang="en-US" sz="3200" dirty="0">
              <a:solidFill>
                <a:srgbClr val="000099"/>
              </a:solidFill>
              <a:effectLst>
                <a:outerShdw blurRad="38100" dist="38100" dir="2700000" algn="tl">
                  <a:srgbClr val="C0C0C0"/>
                </a:outerShdw>
              </a:effectLst>
              <a:latin typeface="Calibri" charset="0"/>
            </a:endParaRPr>
          </a:p>
        </p:txBody>
      </p:sp>
      <p:sp>
        <p:nvSpPr>
          <p:cNvPr id="15369" name="Text Box 12"/>
          <p:cNvSpPr txBox="1">
            <a:spLocks noChangeArrowheads="1"/>
          </p:cNvSpPr>
          <p:nvPr/>
        </p:nvSpPr>
        <p:spPr bwMode="auto">
          <a:xfrm>
            <a:off x="2363255" y="4495800"/>
            <a:ext cx="4509568"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pPr algn="ctr">
              <a:lnSpc>
                <a:spcPct val="100000"/>
              </a:lnSpc>
              <a:spcAft>
                <a:spcPct val="0"/>
              </a:spcAft>
              <a:buSzTx/>
            </a:pPr>
            <a:endParaRPr lang="en-US" altLang="en-US" dirty="0">
              <a:solidFill>
                <a:srgbClr val="000099"/>
              </a:solidFill>
            </a:endParaRPr>
          </a:p>
          <a:p>
            <a:pPr algn="ctr">
              <a:lnSpc>
                <a:spcPct val="100000"/>
              </a:lnSpc>
              <a:spcAft>
                <a:spcPct val="0"/>
              </a:spcAft>
              <a:buSzTx/>
            </a:pPr>
            <a:r>
              <a:rPr lang="en-US" altLang="en-US" dirty="0">
                <a:solidFill>
                  <a:srgbClr val="000099"/>
                </a:solidFill>
              </a:rPr>
              <a:t>Peter Shames, SEA AD</a:t>
            </a:r>
          </a:p>
          <a:p>
            <a:pPr algn="ctr">
              <a:lnSpc>
                <a:spcPct val="100000"/>
              </a:lnSpc>
              <a:spcAft>
                <a:spcPct val="0"/>
              </a:spcAft>
              <a:buSzTx/>
            </a:pPr>
            <a:r>
              <a:rPr lang="en-US" altLang="en-US" dirty="0">
                <a:solidFill>
                  <a:srgbClr val="000099"/>
                </a:solidFill>
              </a:rPr>
              <a:t>ESA, The Hague, Netherlands</a:t>
            </a:r>
          </a:p>
          <a:p>
            <a:pPr algn="ctr">
              <a:lnSpc>
                <a:spcPct val="100000"/>
              </a:lnSpc>
              <a:spcAft>
                <a:spcPct val="0"/>
              </a:spcAft>
              <a:buSzTx/>
            </a:pPr>
            <a:endParaRPr lang="en-US" altLang="en-US" sz="1100" u="sng" dirty="0">
              <a:solidFill>
                <a:schemeClr val="accent1"/>
              </a:solidFill>
            </a:endParaRPr>
          </a:p>
          <a:p>
            <a:pPr algn="ctr">
              <a:lnSpc>
                <a:spcPct val="100000"/>
              </a:lnSpc>
              <a:spcAft>
                <a:spcPct val="0"/>
              </a:spcAft>
              <a:buSzTx/>
            </a:pPr>
            <a:r>
              <a:rPr lang="en-US" altLang="en-US" sz="2400" dirty="0">
                <a:solidFill>
                  <a:srgbClr val="000099"/>
                </a:solidFill>
              </a:rPr>
              <a:t>Nov 2023</a:t>
            </a:r>
          </a:p>
          <a:p>
            <a:pPr algn="ctr">
              <a:lnSpc>
                <a:spcPct val="100000"/>
              </a:lnSpc>
              <a:spcAft>
                <a:spcPct val="0"/>
              </a:spcAft>
              <a:buSzTx/>
            </a:pPr>
            <a:endParaRPr lang="en-US" altLang="en-US" sz="1200" u="sng" dirty="0">
              <a:solidFill>
                <a:srgbClr val="00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r>
              <a:rPr lang="en-US" altLang="en-US" sz="1000" b="0">
                <a:solidFill>
                  <a:srgbClr val="333399"/>
                </a:solidFill>
              </a:rPr>
              <a:t>Nov 2023</a:t>
            </a:r>
          </a:p>
        </p:txBody>
      </p:sp>
      <p:sp>
        <p:nvSpPr>
          <p:cNvPr id="37890" name="Rectangle 2"/>
          <p:cNvSpPr>
            <a:spLocks noGrp="1" noChangeArrowheads="1"/>
          </p:cNvSpPr>
          <p:nvPr>
            <p:ph type="title"/>
          </p:nvPr>
        </p:nvSpPr>
        <p:spPr bwMode="auto">
          <a:xfrm>
            <a:off x="685800" y="152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CESG Responsibilities (2 of 2)</a:t>
            </a:r>
          </a:p>
        </p:txBody>
      </p:sp>
      <p:sp>
        <p:nvSpPr>
          <p:cNvPr id="37891" name="Rectangle 3"/>
          <p:cNvSpPr>
            <a:spLocks noGrp="1" noChangeArrowheads="1"/>
          </p:cNvSpPr>
          <p:nvPr>
            <p:ph type="body" idx="1"/>
          </p:nvPr>
        </p:nvSpPr>
        <p:spPr bwMode="auto">
          <a:xfrm>
            <a:off x="623888" y="1089025"/>
            <a:ext cx="8015287" cy="5006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None/>
            </a:pPr>
            <a:r>
              <a:rPr lang="en-US" altLang="en-US" sz="1600" dirty="0">
                <a:solidFill>
                  <a:srgbClr val="E814F5"/>
                </a:solidFill>
                <a:latin typeface="Times New Roman" panose="02020603050405020304" pitchFamily="18" charset="0"/>
                <a:cs typeface="Times New Roman" panose="02020603050405020304" pitchFamily="18" charset="0"/>
              </a:rPr>
              <a:t>h) reviewing requests from ADs to advance specifications in their Areas along the various document tracks, and making consensus recommendations to the CMC </a:t>
            </a:r>
            <a:r>
              <a:rPr lang="en-US" altLang="en-US" sz="1600" dirty="0">
                <a:solidFill>
                  <a:srgbClr val="0000FF"/>
                </a:solidFill>
                <a:latin typeface="Times New Roman" panose="02020603050405020304" pitchFamily="18" charset="0"/>
                <a:cs typeface="Times New Roman" panose="02020603050405020304" pitchFamily="18" charset="0"/>
              </a:rPr>
              <a:t>when it feels that documents and related materials are ready for publication as CCSDS products, in their various interim and final stages of maturity;</a:t>
            </a:r>
          </a:p>
          <a:p>
            <a:pPr marL="0" indent="0">
              <a:buNone/>
            </a:pPr>
            <a:r>
              <a:rPr lang="en-US" altLang="en-US" sz="1600" dirty="0" err="1">
                <a:solidFill>
                  <a:srgbClr val="0000FF"/>
                </a:solidFill>
                <a:latin typeface="Times New Roman" panose="02020603050405020304" pitchFamily="18" charset="0"/>
                <a:cs typeface="Times New Roman" panose="02020603050405020304" pitchFamily="18" charset="0"/>
              </a:rPr>
              <a:t>i</a:t>
            </a:r>
            <a:r>
              <a:rPr lang="en-US" altLang="en-US" sz="1600" dirty="0">
                <a:solidFill>
                  <a:srgbClr val="0000FF"/>
                </a:solidFill>
                <a:latin typeface="Times New Roman" panose="02020603050405020304" pitchFamily="18" charset="0"/>
                <a:cs typeface="Times New Roman" panose="02020603050405020304" pitchFamily="18" charset="0"/>
              </a:rPr>
              <a:t>) periodically reviewing the technical work of each Area to ensure that it is progressing toward common goals, that the process of consensus is being observed and that the needs of CCSDS stakeholders (2.2) are being satisfied in a timely manner (the ADs shall be responsible for reporting on all work items within their Area);</a:t>
            </a:r>
          </a:p>
          <a:p>
            <a:pPr marL="0" indent="0">
              <a:buNone/>
            </a:pPr>
            <a:r>
              <a:rPr lang="en-US" altLang="en-US" sz="1600" dirty="0">
                <a:solidFill>
                  <a:srgbClr val="E814F5"/>
                </a:solidFill>
                <a:latin typeface="Times New Roman" panose="02020603050405020304" pitchFamily="18" charset="0"/>
                <a:cs typeface="Times New Roman" panose="02020603050405020304" pitchFamily="18" charset="0"/>
              </a:rPr>
              <a:t>j) identifying “red flag” items where technical work in a proposed CCSDS document is not of the required quality or nature, </a:t>
            </a:r>
            <a:r>
              <a:rPr lang="en-US" altLang="en-US" sz="1600" dirty="0">
                <a:solidFill>
                  <a:srgbClr val="0000FF"/>
                </a:solidFill>
                <a:latin typeface="Times New Roman" panose="02020603050405020304" pitchFamily="18" charset="0"/>
                <a:cs typeface="Times New Roman" panose="02020603050405020304" pitchFamily="18" charset="0"/>
              </a:rPr>
              <a:t>where technical work is not progressing satisfactorily, where resources are inadequate, or where significant issues exist, and raising these to the attention of the CMC for corrective action;</a:t>
            </a:r>
          </a:p>
          <a:p>
            <a:pPr marL="0" indent="0">
              <a:buNone/>
            </a:pPr>
            <a:r>
              <a:rPr lang="en-US" altLang="en-US" sz="1600" dirty="0">
                <a:solidFill>
                  <a:srgbClr val="0000FF"/>
                </a:solidFill>
                <a:latin typeface="Times New Roman" panose="02020603050405020304" pitchFamily="18" charset="0"/>
                <a:cs typeface="Times New Roman" panose="02020603050405020304" pitchFamily="18" charset="0"/>
              </a:rPr>
              <a:t>k) maintaining records of the status of all CCSDS work items, including completed WG deliverables that have been deployed into operational use;</a:t>
            </a:r>
          </a:p>
          <a:p>
            <a:pPr marL="0" indent="0">
              <a:buNone/>
            </a:pPr>
            <a:r>
              <a:rPr lang="en-US" altLang="en-US" sz="1600" dirty="0">
                <a:solidFill>
                  <a:srgbClr val="0000FF"/>
                </a:solidFill>
                <a:latin typeface="Times New Roman" panose="02020603050405020304" pitchFamily="18" charset="0"/>
                <a:cs typeface="Times New Roman" panose="02020603050405020304" pitchFamily="18" charset="0"/>
              </a:rPr>
              <a:t>l) making recommendations to the CMC concerning when to reconvene a WG to refresh a standard that has been finalized and deployed into operational use;</a:t>
            </a:r>
          </a:p>
          <a:p>
            <a:pPr marL="0" indent="0">
              <a:buNone/>
            </a:pPr>
            <a:r>
              <a:rPr lang="en-US" altLang="en-US" sz="1600" dirty="0">
                <a:solidFill>
                  <a:srgbClr val="0000FF"/>
                </a:solidFill>
                <a:latin typeface="Times New Roman" panose="02020603050405020304" pitchFamily="18" charset="0"/>
                <a:cs typeface="Times New Roman" panose="02020603050405020304" pitchFamily="18" charset="0"/>
              </a:rPr>
              <a:t>m) making recommendations to the CMC concerning when to retire a standard based on its obsolescence;</a:t>
            </a:r>
          </a:p>
          <a:p>
            <a:pPr marL="0" indent="0">
              <a:buNone/>
            </a:pPr>
            <a:r>
              <a:rPr lang="en-US" altLang="en-US" sz="1600" dirty="0">
                <a:solidFill>
                  <a:srgbClr val="E814F5"/>
                </a:solidFill>
                <a:latin typeface="Times New Roman" panose="02020603050405020304" pitchFamily="18" charset="0"/>
                <a:cs typeface="Times New Roman" panose="02020603050405020304" pitchFamily="18" charset="0"/>
              </a:rPr>
              <a:t>n) approving WG Chairs and Deputy Chairs;</a:t>
            </a:r>
          </a:p>
          <a:p>
            <a:pPr marL="0" indent="0">
              <a:buNone/>
            </a:pPr>
            <a:r>
              <a:rPr lang="en-US" altLang="en-US" sz="1600" dirty="0">
                <a:solidFill>
                  <a:srgbClr val="0000FF"/>
                </a:solidFill>
                <a:latin typeface="Times New Roman" panose="02020603050405020304" pitchFamily="18" charset="0"/>
                <a:cs typeface="Times New Roman" panose="02020603050405020304" pitchFamily="18" charset="0"/>
              </a:rPr>
              <a:t>NOTE – BOF and SIG chairs are not subject to CESG approval.</a:t>
            </a:r>
          </a:p>
          <a:p>
            <a:pPr marL="0" indent="0">
              <a:buNone/>
            </a:pPr>
            <a:r>
              <a:rPr lang="en-US" altLang="en-US" sz="1600" dirty="0">
                <a:solidFill>
                  <a:srgbClr val="0000FF"/>
                </a:solidFill>
                <a:latin typeface="Times New Roman" panose="02020603050405020304" pitchFamily="18" charset="0"/>
                <a:cs typeface="Times New Roman" panose="02020603050405020304" pitchFamily="18" charset="0"/>
              </a:rPr>
              <a:t>o) monitoring the need for and triggering periodic maintenance of published CCSDS documents.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r>
              <a:rPr lang="en-US" altLang="en-US" sz="1000" b="0">
                <a:solidFill>
                  <a:srgbClr val="333399"/>
                </a:solidFill>
              </a:rPr>
              <a:t>Nov 2023</a:t>
            </a:r>
          </a:p>
        </p:txBody>
      </p:sp>
      <p:sp>
        <p:nvSpPr>
          <p:cNvPr id="39938" name="Rectangle 2"/>
          <p:cNvSpPr>
            <a:spLocks noGrp="1" noChangeArrowheads="1"/>
          </p:cNvSpPr>
          <p:nvPr>
            <p:ph type="title"/>
          </p:nvPr>
        </p:nvSpPr>
        <p:spPr bwMode="auto">
          <a:xfrm>
            <a:off x="685800" y="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dirty="0"/>
              <a:t>Consensus Process</a:t>
            </a:r>
            <a:br>
              <a:rPr lang="en-US" altLang="en-US" sz="2400" dirty="0"/>
            </a:br>
            <a:r>
              <a:rPr lang="en-US" altLang="en-US" sz="1800" dirty="0"/>
              <a:t>(Annex G)</a:t>
            </a:r>
            <a:endParaRPr lang="en-US" altLang="en-US" sz="2400" dirty="0"/>
          </a:p>
        </p:txBody>
      </p:sp>
      <p:sp>
        <p:nvSpPr>
          <p:cNvPr id="2" name="Content Placeholder 1">
            <a:extLst>
              <a:ext uri="{FF2B5EF4-FFF2-40B4-BE49-F238E27FC236}">
                <a16:creationId xmlns:a16="http://schemas.microsoft.com/office/drawing/2014/main" id="{3E356A9C-929C-A97B-8134-823E7B895788}"/>
              </a:ext>
            </a:extLst>
          </p:cNvPr>
          <p:cNvSpPr>
            <a:spLocks noGrp="1"/>
          </p:cNvSpPr>
          <p:nvPr>
            <p:ph idx="1"/>
          </p:nvPr>
        </p:nvSpPr>
        <p:spPr>
          <a:xfrm>
            <a:off x="457200" y="838200"/>
            <a:ext cx="8229600" cy="5287963"/>
          </a:xfrm>
        </p:spPr>
        <p:txBody>
          <a:bodyPr/>
          <a:lstStyle/>
          <a:p>
            <a:r>
              <a:rPr lang="en-US" sz="1400" dirty="0">
                <a:solidFill>
                  <a:srgbClr val="0000FF"/>
                </a:solidFill>
                <a:effectLst/>
                <a:latin typeface="TimesNewRomanPSMT"/>
              </a:rPr>
              <a:t>The entire CCSDS technical organization is run by a process of consensus, and it is the CESG that decides if the standardization process has come up with a result that reflects a real consensus. Consensus does not necessarily mean that unanimous agreement has been reached, but that the result incorporates the best set of compromises that all parties can agree to. The principle of consensus applies to the decisions made at the CMC, CESG, and WG levels. </a:t>
            </a:r>
            <a:endParaRPr lang="en-US" sz="1400" dirty="0">
              <a:solidFill>
                <a:srgbClr val="0000FF"/>
              </a:solidFill>
            </a:endParaRPr>
          </a:p>
          <a:p>
            <a:r>
              <a:rPr lang="en-US" sz="1400" dirty="0">
                <a:solidFill>
                  <a:srgbClr val="0000FF"/>
                </a:solidFill>
                <a:effectLst/>
                <a:latin typeface="TimesNewRomanPSMT"/>
              </a:rPr>
              <a:t>Coming to consensus is a matter of understanding, considering, eliminating disagreements, and arriving at the best set of compromises. Consensus is achieved when all significant issues are addressed, but not necessarily accommodated. </a:t>
            </a:r>
            <a:endParaRPr lang="en-US" sz="1400" dirty="0">
              <a:solidFill>
                <a:srgbClr val="0000FF"/>
              </a:solidFill>
            </a:endParaRPr>
          </a:p>
          <a:p>
            <a:endParaRPr lang="en-US" sz="1400" dirty="0"/>
          </a:p>
        </p:txBody>
      </p:sp>
      <p:pic>
        <p:nvPicPr>
          <p:cNvPr id="6" name="Picture 5">
            <a:extLst>
              <a:ext uri="{FF2B5EF4-FFF2-40B4-BE49-F238E27FC236}">
                <a16:creationId xmlns:a16="http://schemas.microsoft.com/office/drawing/2014/main" id="{FDC314FE-80D0-50D5-422A-463D1D71FC8D}"/>
              </a:ext>
            </a:extLst>
          </p:cNvPr>
          <p:cNvPicPr>
            <a:picLocks noChangeAspect="1"/>
          </p:cNvPicPr>
          <p:nvPr/>
        </p:nvPicPr>
        <p:blipFill>
          <a:blip r:embed="rId3"/>
          <a:stretch>
            <a:fillRect/>
          </a:stretch>
        </p:blipFill>
        <p:spPr>
          <a:xfrm>
            <a:off x="1600200" y="2328632"/>
            <a:ext cx="5724565" cy="45293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r>
              <a:rPr lang="en-US" altLang="en-US" sz="1000" b="0">
                <a:solidFill>
                  <a:srgbClr val="333399"/>
                </a:solidFill>
              </a:rPr>
              <a:t>Nov 2023</a:t>
            </a:r>
          </a:p>
        </p:txBody>
      </p:sp>
      <p:sp>
        <p:nvSpPr>
          <p:cNvPr id="39938" name="Rectangle 2"/>
          <p:cNvSpPr>
            <a:spLocks noGrp="1" noChangeArrowheads="1"/>
          </p:cNvSpPr>
          <p:nvPr>
            <p:ph type="title"/>
          </p:nvPr>
        </p:nvSpPr>
        <p:spPr bwMode="auto">
          <a:xfrm>
            <a:off x="685800" y="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dirty="0"/>
              <a:t>Architectural Principles</a:t>
            </a:r>
            <a:br>
              <a:rPr lang="en-US" altLang="en-US" sz="2400" dirty="0"/>
            </a:br>
            <a:r>
              <a:rPr lang="en-US" altLang="en-US" sz="1800" dirty="0"/>
              <a:t>(Annex A)</a:t>
            </a:r>
            <a:endParaRPr lang="en-US" altLang="en-US" sz="2400" dirty="0"/>
          </a:p>
        </p:txBody>
      </p:sp>
      <p:sp>
        <p:nvSpPr>
          <p:cNvPr id="2" name="Content Placeholder 1">
            <a:extLst>
              <a:ext uri="{FF2B5EF4-FFF2-40B4-BE49-F238E27FC236}">
                <a16:creationId xmlns:a16="http://schemas.microsoft.com/office/drawing/2014/main" id="{7A5D41BF-1FA3-8B33-40CF-FDCEC6B5CE91}"/>
              </a:ext>
            </a:extLst>
          </p:cNvPr>
          <p:cNvSpPr>
            <a:spLocks noGrp="1"/>
          </p:cNvSpPr>
          <p:nvPr>
            <p:ph idx="1"/>
          </p:nvPr>
        </p:nvSpPr>
        <p:spPr>
          <a:xfrm>
            <a:off x="457200" y="873105"/>
            <a:ext cx="8229600" cy="5287963"/>
          </a:xfrm>
        </p:spPr>
        <p:txBody>
          <a:bodyPr/>
          <a:lstStyle/>
          <a:p>
            <a:pPr marL="0" indent="0">
              <a:buNone/>
            </a:pPr>
            <a:r>
              <a:rPr lang="en-US" sz="1400" dirty="0">
                <a:solidFill>
                  <a:srgbClr val="0000FF"/>
                </a:solidFill>
                <a:effectLst/>
                <a:latin typeface="TimesNewRomanPSMT"/>
              </a:rPr>
              <a:t>CESG Chair Responsibility, Sec 2.3.4.3.2</a:t>
            </a:r>
          </a:p>
          <a:p>
            <a:pPr marL="0" indent="0">
              <a:buNone/>
            </a:pPr>
            <a:r>
              <a:rPr lang="en-US" sz="1400" dirty="0">
                <a:solidFill>
                  <a:srgbClr val="0000FF"/>
                </a:solidFill>
                <a:effectLst/>
                <a:latin typeface="TimesNewRomanPSMT"/>
              </a:rPr>
              <a:t>d)  ensuring that all CCSDS work follows the </a:t>
            </a:r>
            <a:r>
              <a:rPr lang="en-US" sz="1400" dirty="0">
                <a:solidFill>
                  <a:srgbClr val="E814F5"/>
                </a:solidFill>
                <a:effectLst/>
                <a:latin typeface="TimesNewRomanPSMT"/>
              </a:rPr>
              <a:t>agreed set of architectural principles </a:t>
            </a:r>
            <a:r>
              <a:rPr lang="en-US" sz="1400" dirty="0">
                <a:solidFill>
                  <a:srgbClr val="0000FF"/>
                </a:solidFill>
                <a:effectLst/>
                <a:latin typeface="TimesNewRomanPSMT"/>
              </a:rPr>
              <a:t>and is properly synchronized with the smooth evolution of the large installed base of CCSDS-compatible mission support infrastructure; </a:t>
            </a:r>
            <a:endParaRPr lang="en-US" sz="1100" b="1" dirty="0">
              <a:solidFill>
                <a:srgbClr val="0000FF"/>
              </a:solidFill>
              <a:effectLst/>
              <a:latin typeface="TimesNewRomanPS"/>
            </a:endParaRPr>
          </a:p>
          <a:p>
            <a:pPr marL="0" indent="0">
              <a:buNone/>
            </a:pPr>
            <a:endParaRPr lang="en-US" sz="1100" dirty="0">
              <a:solidFill>
                <a:srgbClr val="0000FF"/>
              </a:solidFill>
              <a:latin typeface="TimesNewRomanPS"/>
            </a:endParaRPr>
          </a:p>
          <a:p>
            <a:pPr marL="0" indent="0">
              <a:buNone/>
            </a:pPr>
            <a:r>
              <a:rPr lang="en-US" sz="1400" b="1" dirty="0">
                <a:solidFill>
                  <a:srgbClr val="0000FF"/>
                </a:solidFill>
                <a:effectLst/>
                <a:latin typeface="TimesNewRomanPS"/>
              </a:rPr>
              <a:t>A2 DEVELOP LEADING STANDARDS </a:t>
            </a:r>
            <a:endParaRPr lang="en-US" sz="2000" dirty="0">
              <a:solidFill>
                <a:srgbClr val="0000FF"/>
              </a:solidFill>
            </a:endParaRPr>
          </a:p>
          <a:p>
            <a:pPr marL="346075" lvl="1" indent="0">
              <a:buNone/>
            </a:pPr>
            <a:r>
              <a:rPr lang="en-US" sz="1200" dirty="0">
                <a:solidFill>
                  <a:srgbClr val="0000FF"/>
                </a:solidFill>
                <a:effectLst/>
                <a:latin typeface="TimesNewRomanPSMT"/>
              </a:rPr>
              <a:t>Statement: Develop Leading Standards to Meet Aggregate Future Multi-Mission Requirements </a:t>
            </a:r>
          </a:p>
          <a:p>
            <a:pPr marL="0" indent="0">
              <a:buNone/>
            </a:pPr>
            <a:r>
              <a:rPr lang="en-US" sz="1400" b="1" dirty="0">
                <a:solidFill>
                  <a:srgbClr val="0000FF"/>
                </a:solidFill>
                <a:effectLst/>
                <a:latin typeface="TimesNewRomanPS"/>
              </a:rPr>
              <a:t>A3 PROVIDE CROSS SUPPORT </a:t>
            </a:r>
            <a:endParaRPr lang="en-US" sz="2000" dirty="0">
              <a:solidFill>
                <a:srgbClr val="0000FF"/>
              </a:solidFill>
            </a:endParaRPr>
          </a:p>
          <a:p>
            <a:pPr marL="346075" lvl="1" indent="0">
              <a:buNone/>
            </a:pPr>
            <a:r>
              <a:rPr lang="en-US" sz="1200" dirty="0">
                <a:solidFill>
                  <a:srgbClr val="0000FF"/>
                </a:solidFill>
                <a:effectLst/>
                <a:latin typeface="TimesNewRomanPSMT"/>
              </a:rPr>
              <a:t>Statement: Provide Cross Support Capabilities Among Different Organizations </a:t>
            </a:r>
            <a:endParaRPr lang="en-US" sz="1800" dirty="0">
              <a:solidFill>
                <a:srgbClr val="0000FF"/>
              </a:solidFill>
            </a:endParaRPr>
          </a:p>
          <a:p>
            <a:pPr marL="0" indent="0">
              <a:buNone/>
            </a:pPr>
            <a:r>
              <a:rPr lang="en-US" sz="1400" b="1" dirty="0">
                <a:solidFill>
                  <a:srgbClr val="0000FF"/>
                </a:solidFill>
                <a:effectLst/>
                <a:latin typeface="TimesNewRomanPS"/>
              </a:rPr>
              <a:t>A4 MINIMIZE DISRUPTIONS </a:t>
            </a:r>
            <a:endParaRPr lang="en-US" sz="2000" dirty="0">
              <a:solidFill>
                <a:srgbClr val="0000FF"/>
              </a:solidFill>
            </a:endParaRPr>
          </a:p>
          <a:p>
            <a:pPr marL="346075" lvl="1" indent="0">
              <a:buNone/>
            </a:pPr>
            <a:r>
              <a:rPr lang="en-US" sz="1200" dirty="0">
                <a:solidFill>
                  <a:srgbClr val="0000FF"/>
                </a:solidFill>
                <a:effectLst/>
                <a:latin typeface="TimesNewRomanPSMT"/>
              </a:rPr>
              <a:t>Statement: Minimize Disruptions to Existing Standards and Installed Systems </a:t>
            </a:r>
            <a:endParaRPr lang="en-US" sz="1800" dirty="0">
              <a:solidFill>
                <a:srgbClr val="0000FF"/>
              </a:solidFill>
            </a:endParaRPr>
          </a:p>
          <a:p>
            <a:pPr marL="0" indent="0">
              <a:buNone/>
            </a:pPr>
            <a:r>
              <a:rPr lang="en-US" sz="1400" b="1" dirty="0">
                <a:solidFill>
                  <a:srgbClr val="0000FF"/>
                </a:solidFill>
                <a:effectLst/>
                <a:latin typeface="TimesNewRomanPS"/>
              </a:rPr>
              <a:t>A5 ADOPT, ADAPT, DEVELOP </a:t>
            </a:r>
            <a:endParaRPr lang="en-US" sz="2000" dirty="0">
              <a:solidFill>
                <a:srgbClr val="0000FF"/>
              </a:solidFill>
            </a:endParaRPr>
          </a:p>
          <a:p>
            <a:pPr marL="346075" lvl="1" indent="0">
              <a:buNone/>
            </a:pPr>
            <a:r>
              <a:rPr lang="en-US" sz="1200" dirty="0">
                <a:solidFill>
                  <a:srgbClr val="0000FF"/>
                </a:solidFill>
                <a:effectLst/>
                <a:latin typeface="TimesNewRomanPSMT"/>
              </a:rPr>
              <a:t>Statement: Adopt, Adapt, Develop (i.e., only develop new standards when necessary) </a:t>
            </a:r>
            <a:endParaRPr lang="en-US" sz="1800" dirty="0">
              <a:solidFill>
                <a:srgbClr val="0000FF"/>
              </a:solidFill>
            </a:endParaRPr>
          </a:p>
          <a:p>
            <a:pPr marL="0" indent="0">
              <a:buNone/>
            </a:pPr>
            <a:r>
              <a:rPr lang="en-US" sz="1400" b="1" dirty="0">
                <a:solidFill>
                  <a:srgbClr val="0000FF"/>
                </a:solidFill>
                <a:effectLst/>
                <a:latin typeface="TimesNewRomanPS"/>
              </a:rPr>
              <a:t>A6 USE FREELY AVAILABLE TECHNOLOGY </a:t>
            </a:r>
            <a:endParaRPr lang="en-US" sz="2000" dirty="0">
              <a:solidFill>
                <a:srgbClr val="0000FF"/>
              </a:solidFill>
            </a:endParaRPr>
          </a:p>
          <a:p>
            <a:pPr marL="346075" lvl="1" indent="0">
              <a:buNone/>
            </a:pPr>
            <a:r>
              <a:rPr lang="en-US" sz="1200" dirty="0">
                <a:solidFill>
                  <a:srgbClr val="0000FF"/>
                </a:solidFill>
                <a:effectLst/>
                <a:latin typeface="TimesNewRomanPSMT"/>
              </a:rPr>
              <a:t>Statement: Define Standards Using Unpatented or Royalty Free, Internationally Available, Free Technology Independent of Specific Agency or Vendor </a:t>
            </a:r>
            <a:endParaRPr lang="en-US" sz="1800" dirty="0">
              <a:solidFill>
                <a:srgbClr val="0000FF"/>
              </a:solidFill>
            </a:endParaRPr>
          </a:p>
          <a:p>
            <a:pPr marL="0" indent="0">
              <a:buNone/>
            </a:pPr>
            <a:r>
              <a:rPr lang="en-US" sz="1400" b="1" dirty="0">
                <a:solidFill>
                  <a:srgbClr val="0000FF"/>
                </a:solidFill>
                <a:effectLst/>
                <a:latin typeface="TimesNewRomanPS"/>
              </a:rPr>
              <a:t>A7 ADOPT NATURAL, MODULAR BOUNDARIES </a:t>
            </a:r>
            <a:endParaRPr lang="en-US" sz="2000" dirty="0">
              <a:solidFill>
                <a:srgbClr val="0000FF"/>
              </a:solidFill>
            </a:endParaRPr>
          </a:p>
          <a:p>
            <a:pPr marL="346075" lvl="1" indent="0">
              <a:buNone/>
            </a:pPr>
            <a:r>
              <a:rPr lang="en-US" sz="1200" dirty="0">
                <a:solidFill>
                  <a:srgbClr val="0000FF"/>
                </a:solidFill>
                <a:effectLst/>
                <a:latin typeface="TimesNewRomanPSMT"/>
              </a:rPr>
              <a:t>Statement: Define Interfaces at Natural Boundaries, Adopt Modularity and Loose Coupling, Reduce Integration Complexity </a:t>
            </a:r>
            <a:endParaRPr lang="en-US" sz="1800" dirty="0">
              <a:solidFill>
                <a:srgbClr val="0000FF"/>
              </a:solidFill>
            </a:endParaRPr>
          </a:p>
          <a:p>
            <a:pPr marL="0" indent="0">
              <a:buNone/>
            </a:pPr>
            <a:r>
              <a:rPr lang="en-US" sz="1400" b="1" dirty="0">
                <a:solidFill>
                  <a:srgbClr val="0000FF"/>
                </a:solidFill>
                <a:effectLst/>
                <a:latin typeface="TimesNewRomanPS"/>
              </a:rPr>
              <a:t>A8 INTEROPERABILITY IS ESSENTIAL </a:t>
            </a:r>
            <a:endParaRPr lang="en-US" sz="2000" dirty="0">
              <a:solidFill>
                <a:srgbClr val="0000FF"/>
              </a:solidFill>
            </a:endParaRPr>
          </a:p>
          <a:p>
            <a:pPr marL="346075" lvl="1" indent="0">
              <a:buNone/>
            </a:pPr>
            <a:r>
              <a:rPr lang="en-US" sz="1200" dirty="0">
                <a:solidFill>
                  <a:srgbClr val="0000FF"/>
                </a:solidFill>
                <a:effectLst/>
                <a:latin typeface="TimesNewRomanPSMT"/>
              </a:rPr>
              <a:t>Statement: Interoperability is Essential and Must Be Demonstrated, Use Testing for Early Standards Validation and Defect Elimination </a:t>
            </a:r>
            <a:endParaRPr lang="en-US" sz="1800" dirty="0">
              <a:solidFill>
                <a:srgbClr val="0000FF"/>
              </a:solidFill>
            </a:endParaRPr>
          </a:p>
          <a:p>
            <a:pPr marL="0" indent="0">
              <a:buNone/>
            </a:pPr>
            <a:r>
              <a:rPr lang="en-US" sz="1400" b="1" dirty="0">
                <a:solidFill>
                  <a:srgbClr val="0000FF"/>
                </a:solidFill>
                <a:effectLst/>
                <a:latin typeface="TimesNewRomanPS"/>
              </a:rPr>
              <a:t>A9 SEEK SCALABILITY AND EXTENSIBILITY </a:t>
            </a:r>
            <a:endParaRPr lang="en-US" sz="2000" dirty="0">
              <a:solidFill>
                <a:srgbClr val="0000FF"/>
              </a:solidFill>
            </a:endParaRPr>
          </a:p>
          <a:p>
            <a:pPr marL="346075" lvl="1" indent="0">
              <a:buNone/>
            </a:pPr>
            <a:r>
              <a:rPr lang="en-US" sz="1200" dirty="0">
                <a:solidFill>
                  <a:srgbClr val="0000FF"/>
                </a:solidFill>
                <a:effectLst/>
                <a:latin typeface="TimesNewRomanPSMT"/>
              </a:rPr>
              <a:t>Statement: Seek Scalability and Extensibility Across Different Deployments (single mission / interdependent missions, near Earth / in Situ, Deep Space, low cost / flagship, robotic / manned) </a:t>
            </a:r>
            <a:endParaRPr lang="en-US" sz="1800" dirty="0">
              <a:solidFill>
                <a:srgbClr val="0000FF"/>
              </a:solidFill>
            </a:endParaRPr>
          </a:p>
          <a:p>
            <a:pPr marL="0" indent="0">
              <a:buNone/>
            </a:pPr>
            <a:r>
              <a:rPr lang="en-US" sz="1400" b="1" dirty="0">
                <a:solidFill>
                  <a:srgbClr val="0000FF"/>
                </a:solidFill>
                <a:effectLst/>
                <a:latin typeface="TimesNewRomanPS"/>
              </a:rPr>
              <a:t>A10 STRIVE FOR SIMPLICITY AND CLARITY </a:t>
            </a:r>
            <a:endParaRPr lang="en-US" sz="2000" dirty="0">
              <a:solidFill>
                <a:srgbClr val="0000FF"/>
              </a:solidFill>
            </a:endParaRPr>
          </a:p>
          <a:p>
            <a:pPr marL="346075" lvl="1" indent="0">
              <a:buNone/>
            </a:pPr>
            <a:r>
              <a:rPr lang="en-US" sz="1200" dirty="0">
                <a:solidFill>
                  <a:srgbClr val="0000FF"/>
                </a:solidFill>
                <a:latin typeface="TimesNewRomanPSMT"/>
              </a:rPr>
              <a:t>Statement</a:t>
            </a:r>
            <a:r>
              <a:rPr lang="en-US" sz="1200" dirty="0">
                <a:solidFill>
                  <a:srgbClr val="0000FF"/>
                </a:solidFill>
                <a:effectLst/>
                <a:latin typeface="TimesNewRomanPSMT"/>
              </a:rPr>
              <a:t>: Strive for Simplicity and Clarity in Design and Documentation </a:t>
            </a:r>
            <a:endParaRPr lang="en-US" sz="1800" dirty="0">
              <a:solidFill>
                <a:srgbClr val="0000FF"/>
              </a:solidFill>
            </a:endParaRPr>
          </a:p>
          <a:p>
            <a:pPr marL="0" indent="0">
              <a:buNone/>
            </a:pPr>
            <a:r>
              <a:rPr lang="en-US" sz="1400" dirty="0">
                <a:solidFill>
                  <a:srgbClr val="0000FF"/>
                </a:solidFill>
                <a:latin typeface="TimesNewRomanPS"/>
              </a:rPr>
              <a:t>A11 USE COMMON VOCABULARY AND DEFINITIONS </a:t>
            </a:r>
          </a:p>
          <a:p>
            <a:pPr marL="346075" lvl="1" indent="0">
              <a:buNone/>
            </a:pPr>
            <a:r>
              <a:rPr lang="en-US" sz="1200" dirty="0">
                <a:solidFill>
                  <a:srgbClr val="0000FF"/>
                </a:solidFill>
                <a:latin typeface="TimesNewRomanPSMT"/>
              </a:rPr>
              <a:t>Statement: Develop and Utilize Common Vocabulary and Data Definitions </a:t>
            </a:r>
          </a:p>
          <a:p>
            <a:pPr marL="0" indent="0">
              <a:buNone/>
            </a:pPr>
            <a:endParaRPr lang="en-US" sz="2000" dirty="0">
              <a:solidFill>
                <a:srgbClr val="0000FF"/>
              </a:solidFill>
            </a:endParaRPr>
          </a:p>
          <a:p>
            <a:pPr marL="0" indent="0">
              <a:buNone/>
            </a:pPr>
            <a:endParaRPr lang="en-US" sz="2000" dirty="0">
              <a:solidFill>
                <a:srgbClr val="0000FF"/>
              </a:solidFill>
            </a:endParaRPr>
          </a:p>
        </p:txBody>
      </p:sp>
    </p:spTree>
    <p:extLst>
      <p:ext uri="{BB962C8B-B14F-4D97-AF65-F5344CB8AC3E}">
        <p14:creationId xmlns:p14="http://schemas.microsoft.com/office/powerpoint/2010/main" val="2483562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r>
              <a:rPr lang="en-US" altLang="en-US" sz="1000" b="0">
                <a:solidFill>
                  <a:srgbClr val="333399"/>
                </a:solidFill>
              </a:rPr>
              <a:t>Nov 2023</a:t>
            </a:r>
          </a:p>
        </p:txBody>
      </p:sp>
      <p:sp>
        <p:nvSpPr>
          <p:cNvPr id="55298" name="Rectangle 2"/>
          <p:cNvSpPr>
            <a:spLocks noGrp="1" noChangeArrowheads="1"/>
          </p:cNvSpPr>
          <p:nvPr>
            <p:ph type="title"/>
          </p:nvPr>
        </p:nvSpPr>
        <p:spPr bwMode="auto">
          <a:xfrm>
            <a:off x="685800" y="152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a:t>Some Definitions</a:t>
            </a:r>
          </a:p>
        </p:txBody>
      </p:sp>
      <p:sp>
        <p:nvSpPr>
          <p:cNvPr id="55299" name="Rectangle 3"/>
          <p:cNvSpPr>
            <a:spLocks noGrp="1" noChangeArrowheads="1"/>
          </p:cNvSpPr>
          <p:nvPr>
            <p:ph type="body" idx="1"/>
          </p:nvPr>
        </p:nvSpPr>
        <p:spPr bwMode="auto">
          <a:xfrm>
            <a:off x="685800" y="838200"/>
            <a:ext cx="77724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70000"/>
              </a:lnSpc>
            </a:pPr>
            <a:r>
              <a:rPr lang="en-US" altLang="en-US" sz="2100">
                <a:latin typeface="Helvetica" charset="0"/>
              </a:rPr>
              <a:t>Interoperability:</a:t>
            </a:r>
          </a:p>
          <a:p>
            <a:pPr lvl="1">
              <a:lnSpc>
                <a:spcPct val="70000"/>
              </a:lnSpc>
            </a:pPr>
            <a:r>
              <a:rPr lang="en-US" altLang="en-US" sz="2000">
                <a:latin typeface="Helvetica" charset="0"/>
              </a:rPr>
              <a:t>The technical capability of two or more systems or components to communicate, exchange information and to use the information that has been exchanged</a:t>
            </a:r>
          </a:p>
          <a:p>
            <a:pPr>
              <a:lnSpc>
                <a:spcPct val="70000"/>
              </a:lnSpc>
            </a:pPr>
            <a:endParaRPr lang="en-US" altLang="en-US" sz="2100">
              <a:latin typeface="Helvetica" charset="0"/>
            </a:endParaRPr>
          </a:p>
          <a:p>
            <a:pPr>
              <a:lnSpc>
                <a:spcPct val="70000"/>
              </a:lnSpc>
            </a:pPr>
            <a:r>
              <a:rPr lang="en-US" altLang="en-US" sz="2100">
                <a:latin typeface="Helvetica" charset="0"/>
              </a:rPr>
              <a:t>Cross Support:</a:t>
            </a:r>
          </a:p>
          <a:p>
            <a:pPr lvl="1">
              <a:lnSpc>
                <a:spcPct val="70000"/>
              </a:lnSpc>
            </a:pPr>
            <a:r>
              <a:rPr lang="en-US" altLang="en-US" sz="2000">
                <a:latin typeface="Helvetica" charset="0"/>
              </a:rPr>
              <a:t>An agreement between two or more organizations to exploit the technical capability of interoperability for mutual advantage, such as one organization offering support services to another in order to enhance or enable some aspect of a space mission</a:t>
            </a:r>
          </a:p>
          <a:p>
            <a:pPr>
              <a:lnSpc>
                <a:spcPct val="70000"/>
              </a:lnSpc>
            </a:pPr>
            <a:endParaRPr lang="en-US" altLang="en-US" sz="2100">
              <a:latin typeface="Helvetica" charset="0"/>
            </a:endParaRPr>
          </a:p>
          <a:p>
            <a:pPr>
              <a:lnSpc>
                <a:spcPct val="70000"/>
              </a:lnSpc>
            </a:pPr>
            <a:r>
              <a:rPr lang="en-US" altLang="en-US" sz="2100">
                <a:latin typeface="Helvetica" charset="0"/>
              </a:rPr>
              <a:t>Protocol</a:t>
            </a:r>
          </a:p>
          <a:p>
            <a:pPr lvl="1">
              <a:lnSpc>
                <a:spcPct val="70000"/>
              </a:lnSpc>
            </a:pPr>
            <a:r>
              <a:rPr lang="en-US" altLang="en-US" sz="2000"/>
              <a:t>protocol</a:t>
            </a:r>
            <a:r>
              <a:rPr lang="en-US" altLang="en-US" sz="2000" b="0"/>
              <a:t>: A set of rules and formats (semantic and syntactic) which determines the communication behavior of (N)-layer protocol entities in the performance of (N)-layer protocol functions.</a:t>
            </a:r>
          </a:p>
          <a:p>
            <a:pPr lvl="1">
              <a:lnSpc>
                <a:spcPct val="70000"/>
              </a:lnSpc>
            </a:pPr>
            <a:r>
              <a:rPr lang="en-US" altLang="en-US" sz="2000">
                <a:latin typeface="Helvetica" charset="0"/>
              </a:rPr>
              <a:t>A protocol is a convention or standard that controls or enables the connection, communication, and data transfer between two computing endpoints. In its simplest form, a protocol can be defined as the rules governing the syntax, semantics, and synchronization of communication.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a:t>References</a:t>
            </a:r>
          </a:p>
        </p:txBody>
      </p:sp>
      <p:sp>
        <p:nvSpPr>
          <p:cNvPr id="58370" name="Content Placeholder 2"/>
          <p:cNvSpPr>
            <a:spLocks noGrp="1"/>
          </p:cNvSpPr>
          <p:nvPr>
            <p:ph idx="1"/>
          </p:nvPr>
        </p:nvSpPr>
        <p:spPr bwMode="auto">
          <a:xfrm>
            <a:off x="457200" y="884238"/>
            <a:ext cx="8229600" cy="5364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000" i="1" dirty="0"/>
              <a:t>Organization and Processes for the Consultative Committee for Space Data Systems. </a:t>
            </a:r>
            <a:r>
              <a:rPr lang="en-US" altLang="en-US" sz="2000" dirty="0"/>
              <a:t>CCSDS A02.1-Y-4</a:t>
            </a:r>
            <a:r>
              <a:rPr lang="en-US" altLang="en-US" sz="2000" i="1" dirty="0"/>
              <a:t>, </a:t>
            </a:r>
            <a:r>
              <a:rPr lang="en-US" altLang="en-US" sz="2000" dirty="0"/>
              <a:t>Yellow Book. Issue 4, Corrigendum 2. Jan 2016.</a:t>
            </a:r>
          </a:p>
          <a:p>
            <a:endParaRPr lang="en-US" altLang="en-US" sz="2000" dirty="0"/>
          </a:p>
          <a:p>
            <a:r>
              <a:rPr lang="en-US" altLang="en-US" sz="2000" i="1" dirty="0"/>
              <a:t>CCSDS Publications Manual. </a:t>
            </a:r>
            <a:r>
              <a:rPr lang="en-US" altLang="en-US" sz="2000" dirty="0"/>
              <a:t>CCSDS A20.0-Y-4</a:t>
            </a:r>
            <a:r>
              <a:rPr lang="en-US" altLang="en-US" sz="2000" i="1" dirty="0"/>
              <a:t>, </a:t>
            </a:r>
            <a:r>
              <a:rPr lang="en-US" altLang="en-US" sz="2000" dirty="0"/>
              <a:t>Yellow Book. Issue 4, Corrigendum 1. Feb 2015.</a:t>
            </a:r>
          </a:p>
          <a:p>
            <a:endParaRPr lang="en-US" altLang="en-US" sz="2000" dirty="0"/>
          </a:p>
          <a:p>
            <a:r>
              <a:rPr lang="en-US" altLang="en-US" sz="2000" i="1" dirty="0"/>
              <a:t>CCSDS Implementation Conformance Statements</a:t>
            </a:r>
            <a:r>
              <a:rPr lang="en-US" altLang="en-US" sz="2000" dirty="0"/>
              <a:t>, CCSDS A20.1-Y-1, Yellow Book, Issue 1, April 2014. </a:t>
            </a:r>
          </a:p>
          <a:p>
            <a:endParaRPr lang="en-US" altLang="en-US" sz="2000" dirty="0"/>
          </a:p>
          <a:p>
            <a:r>
              <a:rPr lang="en-US" sz="2000" i="1" dirty="0"/>
              <a:t>Space Assigned Numbers Authority (SANA)—Role, Responsibilities, Policies, and Procedures</a:t>
            </a:r>
            <a:r>
              <a:rPr lang="en-US" sz="2000" dirty="0"/>
              <a:t>, CCSDS 313.0-Y-3, Issue 3, Oct 2020.</a:t>
            </a:r>
          </a:p>
          <a:p>
            <a:endParaRPr lang="en-US" sz="2000" i="1" dirty="0"/>
          </a:p>
          <a:p>
            <a:r>
              <a:rPr lang="en-US" sz="2000" i="1" dirty="0"/>
              <a:t>CCSDS Registry Management Policy, </a:t>
            </a:r>
            <a:r>
              <a:rPr lang="en-US" sz="2000" dirty="0"/>
              <a:t>CCSDS 313.1-Y-2, Issue 2, Oct 2020.</a:t>
            </a:r>
          </a:p>
          <a:p>
            <a:endParaRPr lang="en-US" sz="2000" dirty="0"/>
          </a:p>
          <a:p>
            <a:r>
              <a:rPr lang="en-US" sz="2000" i="1" dirty="0"/>
              <a:t>Procedures for SANA Registry Specification</a:t>
            </a:r>
            <a:r>
              <a:rPr lang="en-US" sz="2000" dirty="0"/>
              <a:t>, CCSDS 313.2-Y-2, Issue 2, Oct 2020.</a:t>
            </a:r>
          </a:p>
          <a:p>
            <a:endParaRPr lang="en-US" altLang="en-US" sz="2000" dirty="0"/>
          </a:p>
          <a:p>
            <a:endParaRPr lang="en-US" altLang="en-US" sz="2000" i="1" dirty="0"/>
          </a:p>
          <a:p>
            <a:endParaRPr lang="en-US" altLang="en-US" sz="2000" dirty="0"/>
          </a:p>
          <a:p>
            <a:pPr>
              <a:buFontTx/>
              <a:buNone/>
            </a:pPr>
            <a:endParaRPr lang="en-US" altLang="en-US" sz="2000" dirty="0">
              <a:solidFill>
                <a:srgbClr val="BFBFBF"/>
              </a:solidFill>
            </a:endParaRPr>
          </a:p>
        </p:txBody>
      </p:sp>
      <p:sp>
        <p:nvSpPr>
          <p:cNvPr id="5837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r>
              <a:rPr lang="en-US" altLang="en-US" sz="1000" b="0">
                <a:solidFill>
                  <a:srgbClr val="333399"/>
                </a:solidFill>
              </a:rPr>
              <a:t>Nov 2023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r>
              <a:rPr lang="en-US" altLang="en-US" sz="1000" b="0">
                <a:solidFill>
                  <a:srgbClr val="333399"/>
                </a:solidFill>
              </a:rPr>
              <a:t>Nov 2023</a:t>
            </a:r>
          </a:p>
        </p:txBody>
      </p:sp>
      <p:sp>
        <p:nvSpPr>
          <p:cNvPr id="59394" name="Rectangle 2"/>
          <p:cNvSpPr>
            <a:spLocks noGrp="1" noChangeArrowheads="1"/>
          </p:cNvSpPr>
          <p:nvPr>
            <p:ph type="title"/>
          </p:nvPr>
        </p:nvSpPr>
        <p:spPr bwMode="auto">
          <a:xfrm>
            <a:off x="1870075" y="2438400"/>
            <a:ext cx="5403850" cy="33655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9500">
                <a:solidFill>
                  <a:srgbClr val="FF0AAA"/>
                </a:solidFill>
              </a:rPr>
              <a:t>BACKUP SLIDES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r>
              <a:rPr lang="en-US" altLang="en-US" sz="1000" b="0">
                <a:solidFill>
                  <a:srgbClr val="333399"/>
                </a:solidFill>
              </a:rPr>
              <a:t>Nov 2023</a:t>
            </a:r>
          </a:p>
        </p:txBody>
      </p:sp>
      <p:sp>
        <p:nvSpPr>
          <p:cNvPr id="61442" name="Rectangle 2"/>
          <p:cNvSpPr>
            <a:spLocks noGrp="1" noChangeArrowheads="1"/>
          </p:cNvSpPr>
          <p:nvPr>
            <p:ph type="title"/>
          </p:nvPr>
        </p:nvSpPr>
        <p:spPr bwMode="auto">
          <a:xfrm>
            <a:off x="685800" y="152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a:t>Other Considerations</a:t>
            </a:r>
          </a:p>
        </p:txBody>
      </p:sp>
      <p:sp>
        <p:nvSpPr>
          <p:cNvPr id="61443" name="Rectangle 3"/>
          <p:cNvSpPr>
            <a:spLocks noGrp="1" noChangeArrowheads="1"/>
          </p:cNvSpPr>
          <p:nvPr>
            <p:ph type="body" idx="1"/>
          </p:nvPr>
        </p:nvSpPr>
        <p:spPr bwMode="auto">
          <a:xfrm>
            <a:off x="457200" y="990600"/>
            <a:ext cx="82296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75000"/>
              </a:lnSpc>
            </a:pPr>
            <a:r>
              <a:rPr lang="en-US" altLang="en-US" sz="1700"/>
              <a:t>Reference Models &amp; Architectures</a:t>
            </a:r>
          </a:p>
          <a:p>
            <a:pPr lvl="1">
              <a:lnSpc>
                <a:spcPct val="75000"/>
              </a:lnSpc>
            </a:pPr>
            <a:r>
              <a:rPr lang="en-US" altLang="en-US" sz="1600"/>
              <a:t>These are distinguished in some contexts (OASIS, OMG), and there are real differences, but there is no need for CCSDS to emphasize these distinctions</a:t>
            </a:r>
          </a:p>
          <a:p>
            <a:pPr lvl="1">
              <a:lnSpc>
                <a:spcPct val="75000"/>
              </a:lnSpc>
            </a:pPr>
            <a:r>
              <a:rPr lang="en-US" altLang="en-US" sz="1600"/>
              <a:t>Treat all of this class of documents as Magenta Books</a:t>
            </a:r>
          </a:p>
          <a:p>
            <a:pPr>
              <a:lnSpc>
                <a:spcPct val="75000"/>
              </a:lnSpc>
            </a:pPr>
            <a:endParaRPr lang="en-US" altLang="en-US" sz="1700"/>
          </a:p>
          <a:p>
            <a:pPr>
              <a:lnSpc>
                <a:spcPct val="75000"/>
              </a:lnSpc>
            </a:pPr>
            <a:r>
              <a:rPr lang="en-US" altLang="en-US" sz="1700"/>
              <a:t>APIs</a:t>
            </a:r>
          </a:p>
          <a:p>
            <a:pPr lvl="1">
              <a:lnSpc>
                <a:spcPct val="75000"/>
              </a:lnSpc>
            </a:pPr>
            <a:r>
              <a:rPr lang="en-US" altLang="en-US" sz="1600"/>
              <a:t>APIs, in and of themselves, do not provide interoperability but are useful for application portability</a:t>
            </a:r>
          </a:p>
          <a:p>
            <a:pPr lvl="1">
              <a:lnSpc>
                <a:spcPct val="75000"/>
              </a:lnSpc>
            </a:pPr>
            <a:r>
              <a:rPr lang="en-US" altLang="en-US" sz="1600"/>
              <a:t>The SLE model for developing and labeling of APIs seems appropriate and this maps into Magenta Book specifications</a:t>
            </a:r>
          </a:p>
          <a:p>
            <a:pPr>
              <a:lnSpc>
                <a:spcPct val="75000"/>
              </a:lnSpc>
            </a:pPr>
            <a:endParaRPr lang="en-US" altLang="en-US" sz="1700"/>
          </a:p>
          <a:p>
            <a:pPr>
              <a:lnSpc>
                <a:spcPct val="75000"/>
              </a:lnSpc>
            </a:pPr>
            <a:r>
              <a:rPr lang="en-US" altLang="en-US" sz="1700"/>
              <a:t>Portability specifications</a:t>
            </a:r>
          </a:p>
          <a:p>
            <a:pPr lvl="1">
              <a:lnSpc>
                <a:spcPct val="75000"/>
              </a:lnSpc>
            </a:pPr>
            <a:r>
              <a:rPr lang="en-US" altLang="en-US" sz="1600"/>
              <a:t>Other specifications, such as the JMS, or similar </a:t>
            </a:r>
            <a:r>
              <a:rPr lang="ja-JP" altLang="en-US" sz="1600"/>
              <a:t>“</a:t>
            </a:r>
            <a:r>
              <a:rPr lang="en-US" altLang="ja-JP" sz="1600"/>
              <a:t>shims</a:t>
            </a:r>
            <a:r>
              <a:rPr lang="ja-JP" altLang="en-US" sz="1600"/>
              <a:t>”</a:t>
            </a:r>
            <a:r>
              <a:rPr lang="en-US" altLang="ja-JP" sz="1600"/>
              <a:t> provide portability</a:t>
            </a:r>
          </a:p>
          <a:p>
            <a:pPr lvl="1">
              <a:lnSpc>
                <a:spcPct val="75000"/>
              </a:lnSpc>
            </a:pPr>
            <a:r>
              <a:rPr lang="en-US" altLang="en-US" sz="1600"/>
              <a:t>These do not meet CCSDS (nor Internet or ECSS) requirements for standards, but do offer useful functionality</a:t>
            </a:r>
          </a:p>
          <a:p>
            <a:pPr lvl="1">
              <a:lnSpc>
                <a:spcPct val="75000"/>
              </a:lnSpc>
            </a:pPr>
            <a:r>
              <a:rPr lang="en-US" altLang="en-US" sz="1600"/>
              <a:t>Include specifications of this sort as Magenta Books</a:t>
            </a:r>
          </a:p>
          <a:p>
            <a:pPr>
              <a:lnSpc>
                <a:spcPct val="75000"/>
              </a:lnSpc>
            </a:pPr>
            <a:endParaRPr lang="en-US" altLang="en-US" sz="1700"/>
          </a:p>
          <a:p>
            <a:pPr>
              <a:lnSpc>
                <a:spcPct val="75000"/>
              </a:lnSpc>
            </a:pPr>
            <a:r>
              <a:rPr lang="en-US" altLang="en-US" sz="1700"/>
              <a:t>CCSDS procedures</a:t>
            </a:r>
          </a:p>
          <a:p>
            <a:pPr lvl="1">
              <a:lnSpc>
                <a:spcPct val="75000"/>
              </a:lnSpc>
            </a:pPr>
            <a:r>
              <a:rPr lang="en-US" altLang="en-US" sz="1600"/>
              <a:t>We currently have a number of CCSDS procedures that are Yellow Books and we may need a few more</a:t>
            </a:r>
          </a:p>
          <a:p>
            <a:pPr lvl="1">
              <a:lnSpc>
                <a:spcPct val="75000"/>
              </a:lnSpc>
            </a:pPr>
            <a:r>
              <a:rPr lang="en-US" altLang="en-US" sz="1600"/>
              <a:t>Some Procedures </a:t>
            </a:r>
            <a:r>
              <a:rPr lang="ja-JP" altLang="en-US" sz="1600"/>
              <a:t>“</a:t>
            </a:r>
            <a:r>
              <a:rPr lang="en-US" altLang="ja-JP" sz="1600"/>
              <a:t>Yellow Books</a:t>
            </a:r>
            <a:r>
              <a:rPr lang="ja-JP" altLang="en-US" sz="1600"/>
              <a:t>”</a:t>
            </a:r>
            <a:r>
              <a:rPr lang="en-US" altLang="ja-JP" sz="1600"/>
              <a:t> are normative on the CCSDS processes and practices, this use is to be documented</a:t>
            </a:r>
            <a:endParaRPr lang="en-US" altLang="en-US" sz="1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r>
              <a:rPr lang="en-US" altLang="en-US" sz="1000" b="0">
                <a:solidFill>
                  <a:srgbClr val="333399"/>
                </a:solidFill>
              </a:rPr>
              <a:t>Nov 2023</a:t>
            </a:r>
          </a:p>
        </p:txBody>
      </p:sp>
      <p:sp>
        <p:nvSpPr>
          <p:cNvPr id="65538" name="Rectangle 2"/>
          <p:cNvSpPr>
            <a:spLocks noGrp="1" noChangeArrowheads="1"/>
          </p:cNvSpPr>
          <p:nvPr>
            <p:ph type="title"/>
          </p:nvPr>
        </p:nvSpPr>
        <p:spPr bwMode="auto">
          <a:xfrm>
            <a:off x="685800" y="152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a:t>Standardization Norms (1 of 3)</a:t>
            </a:r>
          </a:p>
        </p:txBody>
      </p:sp>
      <p:sp>
        <p:nvSpPr>
          <p:cNvPr id="65539" name="Rectangle 3"/>
          <p:cNvSpPr>
            <a:spLocks noGrp="1" noChangeArrowheads="1"/>
          </p:cNvSpPr>
          <p:nvPr>
            <p:ph type="body" idx="1"/>
          </p:nvPr>
        </p:nvSpPr>
        <p:spPr bwMode="auto">
          <a:xfrm>
            <a:off x="685800" y="1066800"/>
            <a:ext cx="77724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75000"/>
              </a:lnSpc>
            </a:pPr>
            <a:r>
              <a:rPr lang="en-US" altLang="en-US" sz="2100"/>
              <a:t>CCSDS Blue Book Norms</a:t>
            </a:r>
          </a:p>
          <a:p>
            <a:pPr lvl="1">
              <a:lnSpc>
                <a:spcPct val="75000"/>
              </a:lnSpc>
            </a:pPr>
            <a:r>
              <a:rPr lang="en-US" altLang="en-US" sz="2000" b="0">
                <a:latin typeface="Helvetica" charset="0"/>
              </a:rPr>
              <a:t>There are separate concrete specs for each layer from physical to link (and upper layer as well)</a:t>
            </a:r>
          </a:p>
          <a:p>
            <a:pPr lvl="1">
              <a:lnSpc>
                <a:spcPct val="75000"/>
              </a:lnSpc>
            </a:pPr>
            <a:r>
              <a:rPr lang="en-US" altLang="en-US" sz="2000" b="0">
                <a:latin typeface="Helvetica" charset="0"/>
              </a:rPr>
              <a:t>Each spec stands alone, can be interpreted and evaluated on its own, and </a:t>
            </a:r>
            <a:r>
              <a:rPr lang="en-US" altLang="en-US" sz="2000" b="0" u="sng">
                <a:latin typeface="Helvetica" charset="0"/>
              </a:rPr>
              <a:t>unambiguously</a:t>
            </a:r>
            <a:r>
              <a:rPr lang="en-US" altLang="en-US" sz="2000" b="0">
                <a:latin typeface="Helvetica" charset="0"/>
              </a:rPr>
              <a:t> defines the standard service at that layer and what functions it must perform</a:t>
            </a:r>
          </a:p>
          <a:p>
            <a:pPr lvl="1">
              <a:lnSpc>
                <a:spcPct val="75000"/>
              </a:lnSpc>
            </a:pPr>
            <a:r>
              <a:rPr lang="en-US" altLang="en-US" sz="2000" b="0">
                <a:latin typeface="Helvetica" charset="0"/>
              </a:rPr>
              <a:t>Each spec defines the services it provides to an upper layer and the services it expects from a lower layer, usually abstractly</a:t>
            </a:r>
          </a:p>
          <a:p>
            <a:pPr lvl="1">
              <a:lnSpc>
                <a:spcPct val="75000"/>
              </a:lnSpc>
            </a:pPr>
            <a:r>
              <a:rPr lang="en-US" altLang="en-US" sz="2000" b="0">
                <a:latin typeface="Helvetica" charset="0"/>
              </a:rPr>
              <a:t>Each spec defines a wire protocol, with concrete PDUs and state machine (in some unambiguous form), but does not specify either a language binding nor any sort of API, these are</a:t>
            </a:r>
            <a:r>
              <a:rPr lang="en-US" altLang="en-US" sz="2000" b="0">
                <a:latin typeface="Helvetica" charset="0"/>
                <a:ea typeface="ヒラギノ角ゴ Pro W3" charset="-128"/>
              </a:rPr>
              <a:t> </a:t>
            </a:r>
            <a:r>
              <a:rPr lang="en-US" altLang="en-US" sz="2000" b="0" u="sng">
                <a:latin typeface="Helvetica" charset="0"/>
              </a:rPr>
              <a:t>implementation</a:t>
            </a:r>
            <a:r>
              <a:rPr lang="en-US" altLang="en-US" sz="2000" b="0">
                <a:latin typeface="Helvetica" charset="0"/>
                <a:ea typeface="ヒラギノ角ゴ Pro W3" charset="-128"/>
              </a:rPr>
              <a:t> </a:t>
            </a:r>
            <a:r>
              <a:rPr lang="en-US" altLang="en-US" sz="2000" b="0">
                <a:latin typeface="Helvetica" charset="0"/>
              </a:rPr>
              <a:t>details that need not be bound in order to support interoperability</a:t>
            </a:r>
          </a:p>
          <a:p>
            <a:pPr lvl="1">
              <a:lnSpc>
                <a:spcPct val="75000"/>
              </a:lnSpc>
            </a:pPr>
            <a:r>
              <a:rPr lang="en-US" altLang="en-US" sz="2000" b="0">
                <a:latin typeface="Helvetica" charset="0"/>
              </a:rPr>
              <a:t>While each spec stands alone you need to select a compatible stack of them on each end (physical, modulation, coding, link, ...) in order to deliver end to end (link layer) data, but how you implement them</a:t>
            </a:r>
            <a:r>
              <a:rPr lang="en-US" altLang="en-US" sz="2000" b="0">
                <a:latin typeface="Helvetica" charset="0"/>
                <a:ea typeface="ヒラギノ角ゴ Pro W3" charset="-128"/>
              </a:rPr>
              <a:t> </a:t>
            </a:r>
            <a:r>
              <a:rPr lang="en-US" altLang="en-US" sz="2000" b="0">
                <a:latin typeface="Helvetica" charset="0"/>
              </a:rPr>
              <a:t>(C, Java, hardware. software) at each end of the link need not be defined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r>
              <a:rPr lang="en-US" altLang="en-US" sz="1000" b="0">
                <a:solidFill>
                  <a:srgbClr val="333399"/>
                </a:solidFill>
              </a:rPr>
              <a:t>Nov 2023</a:t>
            </a:r>
          </a:p>
        </p:txBody>
      </p:sp>
      <p:sp>
        <p:nvSpPr>
          <p:cNvPr id="67586" name="Rectangle 2"/>
          <p:cNvSpPr>
            <a:spLocks noGrp="1" noChangeArrowheads="1"/>
          </p:cNvSpPr>
          <p:nvPr>
            <p:ph type="title"/>
          </p:nvPr>
        </p:nvSpPr>
        <p:spPr bwMode="auto">
          <a:xfrm>
            <a:off x="6858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a:t>Standardization Norms (2 of 3)</a:t>
            </a:r>
          </a:p>
        </p:txBody>
      </p:sp>
      <p:sp>
        <p:nvSpPr>
          <p:cNvPr id="67587" name="Rectangle 3"/>
          <p:cNvSpPr>
            <a:spLocks noGrp="1" noChangeArrowheads="1"/>
          </p:cNvSpPr>
          <p:nvPr>
            <p:ph type="body" idx="1"/>
          </p:nvPr>
        </p:nvSpPr>
        <p:spPr bwMode="auto">
          <a:xfrm>
            <a:off x="685800" y="990600"/>
            <a:ext cx="77724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75000"/>
              </a:lnSpc>
            </a:pPr>
            <a:r>
              <a:rPr lang="en-US" altLang="en-US" sz="2100"/>
              <a:t>Internet Norms</a:t>
            </a:r>
          </a:p>
          <a:p>
            <a:pPr lvl="1">
              <a:lnSpc>
                <a:spcPct val="75000"/>
              </a:lnSpc>
            </a:pPr>
            <a:r>
              <a:rPr lang="en-US" altLang="en-US" sz="2000" b="0">
                <a:latin typeface="Helvetica" charset="0"/>
              </a:rPr>
              <a:t>There are separate concrete specs for each layer from link to network / transport, including service management</a:t>
            </a:r>
          </a:p>
          <a:p>
            <a:pPr lvl="1">
              <a:lnSpc>
                <a:spcPct val="75000"/>
              </a:lnSpc>
            </a:pPr>
            <a:r>
              <a:rPr lang="en-US" altLang="en-US" sz="2000" b="0">
                <a:latin typeface="Helvetica" charset="0"/>
              </a:rPr>
              <a:t>Each spec stands alone, can be interpreted and evaluated on its own,</a:t>
            </a:r>
            <a:r>
              <a:rPr lang="en-US" altLang="en-US" sz="2000" b="0">
                <a:latin typeface="Helvetica" charset="0"/>
                <a:ea typeface="ヒラギノ角ゴ Pro W3" charset="-128"/>
              </a:rPr>
              <a:t> </a:t>
            </a:r>
            <a:r>
              <a:rPr lang="en-US" altLang="en-US" sz="2000" b="0">
                <a:latin typeface="Helvetica" charset="0"/>
              </a:rPr>
              <a:t>and</a:t>
            </a:r>
            <a:r>
              <a:rPr lang="en-US" altLang="en-US" sz="2000" b="0">
                <a:latin typeface="Helvetica" charset="0"/>
                <a:ea typeface="ヒラギノ角ゴ Pro W3" charset="-128"/>
              </a:rPr>
              <a:t> </a:t>
            </a:r>
            <a:r>
              <a:rPr lang="en-US" altLang="en-US" sz="2000" b="0" u="sng">
                <a:latin typeface="Helvetica" charset="0"/>
              </a:rPr>
              <a:t>unambiguously</a:t>
            </a:r>
            <a:r>
              <a:rPr lang="en-US" altLang="en-US" sz="2000" b="0">
                <a:latin typeface="Helvetica" charset="0"/>
                <a:ea typeface="ヒラギノ角ゴ Pro W3" charset="-128"/>
              </a:rPr>
              <a:t> </a:t>
            </a:r>
            <a:r>
              <a:rPr lang="en-US" altLang="en-US" sz="2000" b="0">
                <a:latin typeface="Helvetica" charset="0"/>
              </a:rPr>
              <a:t>defines the standard service at that layer and what functions it must perform</a:t>
            </a:r>
          </a:p>
          <a:p>
            <a:pPr lvl="1">
              <a:lnSpc>
                <a:spcPct val="75000"/>
              </a:lnSpc>
            </a:pPr>
            <a:r>
              <a:rPr lang="en-US" altLang="en-US" sz="2000" b="0">
                <a:latin typeface="Helvetica" charset="0"/>
              </a:rPr>
              <a:t>Each spec defines the services it provides to an upper layer and the services it expects from a lower layer, usually abstractly</a:t>
            </a:r>
          </a:p>
          <a:p>
            <a:pPr lvl="1">
              <a:lnSpc>
                <a:spcPct val="75000"/>
              </a:lnSpc>
            </a:pPr>
            <a:r>
              <a:rPr lang="en-US" altLang="en-US" sz="2000" b="0">
                <a:latin typeface="Helvetica" charset="0"/>
              </a:rPr>
              <a:t>Each spec defines a wire protocol,</a:t>
            </a:r>
            <a:r>
              <a:rPr lang="en-US" altLang="en-US" sz="2000" b="0">
                <a:latin typeface="Helvetica" charset="0"/>
                <a:ea typeface="ヒラギノ角ゴ Pro W3" charset="-128"/>
              </a:rPr>
              <a:t> </a:t>
            </a:r>
            <a:r>
              <a:rPr lang="en-US" altLang="en-US" sz="2000" b="0">
                <a:latin typeface="Helvetica" charset="0"/>
              </a:rPr>
              <a:t>with concrete PDUs and state machine (in some unambiguous form),</a:t>
            </a:r>
            <a:r>
              <a:rPr lang="en-US" altLang="en-US" sz="2000" b="0">
                <a:latin typeface="Helvetica" charset="0"/>
                <a:ea typeface="ヒラギノ角ゴ Pro W3" charset="-128"/>
              </a:rPr>
              <a:t> </a:t>
            </a:r>
            <a:r>
              <a:rPr lang="en-US" altLang="en-US" sz="2000" b="0">
                <a:latin typeface="Helvetica" charset="0"/>
              </a:rPr>
              <a:t>but does not specify either a language binding nor any sort of API, these are</a:t>
            </a:r>
            <a:r>
              <a:rPr lang="en-US" altLang="en-US" sz="2000" b="0">
                <a:latin typeface="Helvetica" charset="0"/>
                <a:ea typeface="ヒラギノ角ゴ Pro W3" charset="-128"/>
              </a:rPr>
              <a:t> </a:t>
            </a:r>
            <a:r>
              <a:rPr lang="en-US" altLang="en-US" sz="2000" b="0" u="sng">
                <a:latin typeface="Helvetica" charset="0"/>
              </a:rPr>
              <a:t>implementation</a:t>
            </a:r>
            <a:r>
              <a:rPr lang="en-US" altLang="en-US" sz="2000" b="0">
                <a:latin typeface="Helvetica" charset="0"/>
                <a:ea typeface="ヒラギノ角ゴ Pro W3" charset="-128"/>
              </a:rPr>
              <a:t> </a:t>
            </a:r>
            <a:r>
              <a:rPr lang="en-US" altLang="en-US" sz="2000" b="0">
                <a:latin typeface="Helvetica" charset="0"/>
              </a:rPr>
              <a:t>details that need not be bound in order to support interoperability</a:t>
            </a:r>
          </a:p>
          <a:p>
            <a:pPr lvl="1">
              <a:lnSpc>
                <a:spcPct val="75000"/>
              </a:lnSpc>
            </a:pPr>
            <a:r>
              <a:rPr lang="en-US" altLang="en-US" sz="2000" b="0">
                <a:latin typeface="Helvetica" charset="0"/>
              </a:rPr>
              <a:t>While each spec stands alone you need to select a compatible stack of them on each end (link, network, transport, routing exchange, ...) in order to deliver end to end (transport layer) data, but how you implement them (C, Java, hardware. software) at each end of the link need not be defined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r>
              <a:rPr lang="en-US" altLang="en-US" sz="1000" b="0">
                <a:solidFill>
                  <a:srgbClr val="333399"/>
                </a:solidFill>
              </a:rPr>
              <a:t>Nov 2023</a:t>
            </a:r>
          </a:p>
        </p:txBody>
      </p:sp>
      <p:sp>
        <p:nvSpPr>
          <p:cNvPr id="17410" name="Rectangle 2"/>
          <p:cNvSpPr>
            <a:spLocks noGrp="1" noChangeArrowheads="1"/>
          </p:cNvSpPr>
          <p:nvPr>
            <p:ph type="title"/>
          </p:nvPr>
        </p:nvSpPr>
        <p:spPr bwMode="auto">
          <a:xfrm>
            <a:off x="685800" y="152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a:t>Agenda</a:t>
            </a:r>
          </a:p>
        </p:txBody>
      </p:sp>
      <p:sp>
        <p:nvSpPr>
          <p:cNvPr id="17411" name="Rectangle 3"/>
          <p:cNvSpPr>
            <a:spLocks noGrp="1" noChangeArrowheads="1"/>
          </p:cNvSpPr>
          <p:nvPr>
            <p:ph type="body" idx="1"/>
          </p:nvPr>
        </p:nvSpPr>
        <p:spPr bwMode="auto">
          <a:xfrm>
            <a:off x="457200" y="1295400"/>
            <a:ext cx="83820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An intro to CESG and AD guidelines and norms</a:t>
            </a:r>
          </a:p>
          <a:p>
            <a:r>
              <a:rPr lang="en-US" altLang="en-US" dirty="0"/>
              <a:t>Extracted from “the Bible”, </a:t>
            </a:r>
            <a:r>
              <a:rPr lang="en-US" altLang="en-US" i="1" dirty="0"/>
              <a:t>Organization and Processes for the Consultative Committee for Space Data Systems. </a:t>
            </a:r>
            <a:r>
              <a:rPr lang="en-US" altLang="en-US" dirty="0"/>
              <a:t>Yellow Book. Issue 4, Jan 2016. </a:t>
            </a:r>
          </a:p>
          <a:p>
            <a:pPr lvl="1"/>
            <a:r>
              <a:rPr lang="en-US" altLang="en-US" dirty="0"/>
              <a:t>Text in </a:t>
            </a:r>
            <a:r>
              <a:rPr lang="en-US" altLang="en-US" dirty="0">
                <a:solidFill>
                  <a:srgbClr val="0000FF"/>
                </a:solidFill>
                <a:latin typeface="Times New Roman" panose="02020603050405020304" pitchFamily="18" charset="0"/>
                <a:cs typeface="Times New Roman" panose="02020603050405020304" pitchFamily="18" charset="0"/>
              </a:rPr>
              <a:t>this font, in blue</a:t>
            </a:r>
            <a:r>
              <a:rPr lang="en-US" altLang="en-US" dirty="0"/>
              <a:t>, is quoted directly from that document</a:t>
            </a:r>
          </a:p>
          <a:p>
            <a:endParaRPr lang="en-US" altLang="en-US" dirty="0"/>
          </a:p>
          <a:p>
            <a:r>
              <a:rPr lang="en-US" altLang="en-US" dirty="0"/>
              <a:t>Just what role is the CESG intended to play?</a:t>
            </a:r>
          </a:p>
          <a:p>
            <a:pPr lvl="1"/>
            <a:r>
              <a:rPr lang="en-US" altLang="en-US" dirty="0"/>
              <a:t>Explore expectations on CESG, ADs, and their WGs</a:t>
            </a:r>
          </a:p>
          <a:p>
            <a:r>
              <a:rPr lang="en-US" altLang="en-US" dirty="0"/>
              <a:t>Current definitions of guidelines, principles, and responsibilities</a:t>
            </a:r>
          </a:p>
          <a:p>
            <a:endParaRPr lang="en-US" altLang="en-US" dirty="0"/>
          </a:p>
          <a:p>
            <a:r>
              <a:rPr lang="en-US" altLang="en-US" dirty="0"/>
              <a:t>Consensus Process</a:t>
            </a:r>
          </a:p>
          <a:p>
            <a:r>
              <a:rPr lang="en-US" altLang="en-US" dirty="0"/>
              <a:t>Architectural Principles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E626D5-5EFF-93A4-6D8E-E0A155E62858}"/>
              </a:ext>
            </a:extLst>
          </p:cNvPr>
          <p:cNvPicPr>
            <a:picLocks noChangeAspect="1"/>
          </p:cNvPicPr>
          <p:nvPr/>
        </p:nvPicPr>
        <p:blipFill rotWithShape="1">
          <a:blip r:embed="rId2"/>
          <a:srcRect l="2222" t="4701" r="2157" b="6432"/>
          <a:stretch/>
        </p:blipFill>
        <p:spPr>
          <a:xfrm>
            <a:off x="3283825" y="782613"/>
            <a:ext cx="4861319" cy="5846788"/>
          </a:xfrm>
          <a:prstGeom prst="rect">
            <a:avLst/>
          </a:prstGeom>
        </p:spPr>
      </p:pic>
      <p:sp>
        <p:nvSpPr>
          <p:cNvPr id="2" name="Title 1">
            <a:extLst>
              <a:ext uri="{FF2B5EF4-FFF2-40B4-BE49-F238E27FC236}">
                <a16:creationId xmlns:a16="http://schemas.microsoft.com/office/drawing/2014/main" id="{270BFD2E-D931-68D5-A8C9-3F24124AD33A}"/>
              </a:ext>
            </a:extLst>
          </p:cNvPr>
          <p:cNvSpPr>
            <a:spLocks noGrp="1"/>
          </p:cNvSpPr>
          <p:nvPr>
            <p:ph type="title"/>
          </p:nvPr>
        </p:nvSpPr>
        <p:spPr>
          <a:xfrm>
            <a:off x="457200" y="45392"/>
            <a:ext cx="8229600" cy="1143000"/>
          </a:xfrm>
        </p:spPr>
        <p:txBody>
          <a:bodyPr/>
          <a:lstStyle/>
          <a:p>
            <a:r>
              <a:rPr lang="en-US" dirty="0"/>
              <a:t>CCSDS Org Chart – Nov 23</a:t>
            </a:r>
            <a:br>
              <a:rPr lang="en-US" dirty="0"/>
            </a:br>
            <a:r>
              <a:rPr lang="en-US" sz="1800" dirty="0"/>
              <a:t>(top down view)</a:t>
            </a:r>
            <a:endParaRPr lang="en-US" dirty="0"/>
          </a:p>
        </p:txBody>
      </p:sp>
      <p:sp>
        <p:nvSpPr>
          <p:cNvPr id="4" name="Date Placeholder 3">
            <a:extLst>
              <a:ext uri="{FF2B5EF4-FFF2-40B4-BE49-F238E27FC236}">
                <a16:creationId xmlns:a16="http://schemas.microsoft.com/office/drawing/2014/main" id="{5362DBF4-B7C9-A4AC-4141-7F8D6708BEDB}"/>
              </a:ext>
            </a:extLst>
          </p:cNvPr>
          <p:cNvSpPr>
            <a:spLocks noGrp="1"/>
          </p:cNvSpPr>
          <p:nvPr>
            <p:ph type="dt" sz="half" idx="10"/>
          </p:nvPr>
        </p:nvSpPr>
        <p:spPr/>
        <p:txBody>
          <a:bodyPr/>
          <a:lstStyle/>
          <a:p>
            <a:pPr>
              <a:defRPr/>
            </a:pPr>
            <a:r>
              <a:rPr lang="en-US"/>
              <a:t>Nov 2023</a:t>
            </a:r>
            <a:endParaRPr lang="en-US" dirty="0"/>
          </a:p>
        </p:txBody>
      </p:sp>
      <p:grpSp>
        <p:nvGrpSpPr>
          <p:cNvPr id="24" name="Group 23">
            <a:extLst>
              <a:ext uri="{FF2B5EF4-FFF2-40B4-BE49-F238E27FC236}">
                <a16:creationId xmlns:a16="http://schemas.microsoft.com/office/drawing/2014/main" id="{C97E45D0-782E-2515-8055-A8CD866BC487}"/>
              </a:ext>
            </a:extLst>
          </p:cNvPr>
          <p:cNvGrpSpPr/>
          <p:nvPr/>
        </p:nvGrpSpPr>
        <p:grpSpPr>
          <a:xfrm>
            <a:off x="304800" y="914400"/>
            <a:ext cx="8077200" cy="449262"/>
            <a:chOff x="304800" y="914400"/>
            <a:chExt cx="8077200" cy="449262"/>
          </a:xfrm>
        </p:grpSpPr>
        <p:sp>
          <p:nvSpPr>
            <p:cNvPr id="8" name="TextBox 7">
              <a:extLst>
                <a:ext uri="{FF2B5EF4-FFF2-40B4-BE49-F238E27FC236}">
                  <a16:creationId xmlns:a16="http://schemas.microsoft.com/office/drawing/2014/main" id="{E4C1E740-EBEC-887F-CEEF-E4E07FFAEA49}"/>
                </a:ext>
              </a:extLst>
            </p:cNvPr>
            <p:cNvSpPr txBox="1"/>
            <p:nvPr/>
          </p:nvSpPr>
          <p:spPr>
            <a:xfrm>
              <a:off x="304800" y="972751"/>
              <a:ext cx="4572000" cy="286232"/>
            </a:xfrm>
            <a:prstGeom prst="rect">
              <a:avLst/>
            </a:prstGeom>
            <a:noFill/>
          </p:spPr>
          <p:txBody>
            <a:bodyPr wrap="square">
              <a:spAutoFit/>
            </a:bodyPr>
            <a:lstStyle/>
            <a:p>
              <a:r>
                <a:rPr lang="en-US" sz="1400" dirty="0"/>
                <a:t>CMC / Agency Approvals</a:t>
              </a:r>
            </a:p>
          </p:txBody>
        </p:sp>
        <p:sp>
          <p:nvSpPr>
            <p:cNvPr id="9" name="Rectangle 8">
              <a:extLst>
                <a:ext uri="{FF2B5EF4-FFF2-40B4-BE49-F238E27FC236}">
                  <a16:creationId xmlns:a16="http://schemas.microsoft.com/office/drawing/2014/main" id="{6F9D6C4A-D970-474D-F356-B2F592670C8F}"/>
                </a:ext>
              </a:extLst>
            </p:cNvPr>
            <p:cNvSpPr/>
            <p:nvPr/>
          </p:nvSpPr>
          <p:spPr bwMode="auto">
            <a:xfrm>
              <a:off x="2895600" y="914400"/>
              <a:ext cx="5486400" cy="449262"/>
            </a:xfrm>
            <a:prstGeom prst="rect">
              <a:avLst/>
            </a:prstGeom>
            <a:noFill/>
            <a:ln w="28575" cap="flat" cmpd="sng" algn="ctr">
              <a:solidFill>
                <a:srgbClr val="C403DA"/>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grpSp>
      <p:grpSp>
        <p:nvGrpSpPr>
          <p:cNvPr id="25" name="Group 24">
            <a:extLst>
              <a:ext uri="{FF2B5EF4-FFF2-40B4-BE49-F238E27FC236}">
                <a16:creationId xmlns:a16="http://schemas.microsoft.com/office/drawing/2014/main" id="{AB8198BB-D966-A6DE-1145-1307EFD2E620}"/>
              </a:ext>
            </a:extLst>
          </p:cNvPr>
          <p:cNvGrpSpPr/>
          <p:nvPr/>
        </p:nvGrpSpPr>
        <p:grpSpPr>
          <a:xfrm>
            <a:off x="533400" y="1407588"/>
            <a:ext cx="7696200" cy="5450412"/>
            <a:chOff x="533400" y="1407588"/>
            <a:chExt cx="7696200" cy="5450412"/>
          </a:xfrm>
        </p:grpSpPr>
        <p:sp>
          <p:nvSpPr>
            <p:cNvPr id="10" name="Rectangle 9">
              <a:extLst>
                <a:ext uri="{FF2B5EF4-FFF2-40B4-BE49-F238E27FC236}">
                  <a16:creationId xmlns:a16="http://schemas.microsoft.com/office/drawing/2014/main" id="{5E8AF924-57AD-28B6-7E7C-A5731B4CCB2F}"/>
                </a:ext>
              </a:extLst>
            </p:cNvPr>
            <p:cNvSpPr/>
            <p:nvPr/>
          </p:nvSpPr>
          <p:spPr bwMode="auto">
            <a:xfrm>
              <a:off x="3048000" y="1407588"/>
              <a:ext cx="5181600" cy="5450412"/>
            </a:xfrm>
            <a:prstGeom prst="rect">
              <a:avLst/>
            </a:prstGeom>
            <a:noFill/>
            <a:ln w="28575" cap="flat" cmpd="sng" algn="ctr">
              <a:solidFill>
                <a:srgbClr val="00B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907ECB99-9FF8-BEB9-4B56-96FDFD7597DC}"/>
                </a:ext>
              </a:extLst>
            </p:cNvPr>
            <p:cNvSpPr txBox="1"/>
            <p:nvPr/>
          </p:nvSpPr>
          <p:spPr>
            <a:xfrm>
              <a:off x="533400" y="1590719"/>
              <a:ext cx="4572000" cy="286232"/>
            </a:xfrm>
            <a:prstGeom prst="rect">
              <a:avLst/>
            </a:prstGeom>
            <a:noFill/>
          </p:spPr>
          <p:txBody>
            <a:bodyPr wrap="square">
              <a:spAutoFit/>
            </a:bodyPr>
            <a:lstStyle/>
            <a:p>
              <a:r>
                <a:rPr lang="en-US" sz="1400" dirty="0"/>
                <a:t>CESG Technical Approvals</a:t>
              </a:r>
            </a:p>
          </p:txBody>
        </p:sp>
      </p:grpSp>
      <p:sp>
        <p:nvSpPr>
          <p:cNvPr id="15" name="TextBox 14">
            <a:extLst>
              <a:ext uri="{FF2B5EF4-FFF2-40B4-BE49-F238E27FC236}">
                <a16:creationId xmlns:a16="http://schemas.microsoft.com/office/drawing/2014/main" id="{DCA189DD-675F-F14E-1C41-C6F84895E656}"/>
              </a:ext>
            </a:extLst>
          </p:cNvPr>
          <p:cNvSpPr txBox="1"/>
          <p:nvPr/>
        </p:nvSpPr>
        <p:spPr>
          <a:xfrm>
            <a:off x="960244" y="6265493"/>
            <a:ext cx="4572000" cy="286232"/>
          </a:xfrm>
          <a:prstGeom prst="rect">
            <a:avLst/>
          </a:prstGeom>
          <a:noFill/>
        </p:spPr>
        <p:txBody>
          <a:bodyPr wrap="square">
            <a:spAutoFit/>
          </a:bodyPr>
          <a:lstStyle/>
          <a:p>
            <a:r>
              <a:rPr lang="en-US" sz="1400" dirty="0">
                <a:solidFill>
                  <a:schemeClr val="bg1">
                    <a:lumMod val="75000"/>
                  </a:schemeClr>
                </a:solidFill>
              </a:rPr>
              <a:t>Agency “</a:t>
            </a:r>
            <a:r>
              <a:rPr lang="en-US" sz="1400" dirty="0" err="1">
                <a:solidFill>
                  <a:schemeClr val="bg1">
                    <a:lumMod val="75000"/>
                  </a:schemeClr>
                </a:solidFill>
              </a:rPr>
              <a:t>Desirements</a:t>
            </a:r>
            <a:r>
              <a:rPr lang="en-US" sz="1400" dirty="0">
                <a:solidFill>
                  <a:schemeClr val="bg1">
                    <a:lumMod val="75000"/>
                  </a:schemeClr>
                </a:solidFill>
              </a:rPr>
              <a:t>”</a:t>
            </a:r>
          </a:p>
        </p:txBody>
      </p:sp>
      <p:grpSp>
        <p:nvGrpSpPr>
          <p:cNvPr id="26" name="Group 25">
            <a:extLst>
              <a:ext uri="{FF2B5EF4-FFF2-40B4-BE49-F238E27FC236}">
                <a16:creationId xmlns:a16="http://schemas.microsoft.com/office/drawing/2014/main" id="{DEA05572-68E9-8C90-16D9-FD9D9DC16EE7}"/>
              </a:ext>
            </a:extLst>
          </p:cNvPr>
          <p:cNvGrpSpPr/>
          <p:nvPr/>
        </p:nvGrpSpPr>
        <p:grpSpPr>
          <a:xfrm>
            <a:off x="773165" y="2010604"/>
            <a:ext cx="7339790" cy="4771198"/>
            <a:chOff x="773165" y="2010604"/>
            <a:chExt cx="7339790" cy="4771198"/>
          </a:xfrm>
        </p:grpSpPr>
        <p:sp>
          <p:nvSpPr>
            <p:cNvPr id="12" name="Rectangle 11">
              <a:extLst>
                <a:ext uri="{FF2B5EF4-FFF2-40B4-BE49-F238E27FC236}">
                  <a16:creationId xmlns:a16="http://schemas.microsoft.com/office/drawing/2014/main" id="{A770D071-C662-2762-D903-AB2C44E38D1B}"/>
                </a:ext>
              </a:extLst>
            </p:cNvPr>
            <p:cNvSpPr/>
            <p:nvPr/>
          </p:nvSpPr>
          <p:spPr bwMode="auto">
            <a:xfrm>
              <a:off x="3276600" y="2014312"/>
              <a:ext cx="838200" cy="4764744"/>
            </a:xfrm>
            <a:prstGeom prst="rect">
              <a:avLst/>
            </a:prstGeom>
            <a:noFill/>
            <a:ln w="28575" cap="flat" cmpd="sng" algn="ctr">
              <a:solidFill>
                <a:srgbClr val="FFC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2F1E8DC9-1590-28FB-4E17-A1D4017F95DE}"/>
                </a:ext>
              </a:extLst>
            </p:cNvPr>
            <p:cNvSpPr txBox="1"/>
            <p:nvPr/>
          </p:nvSpPr>
          <p:spPr>
            <a:xfrm>
              <a:off x="773165" y="2308637"/>
              <a:ext cx="4572000" cy="286232"/>
            </a:xfrm>
            <a:prstGeom prst="rect">
              <a:avLst/>
            </a:prstGeom>
            <a:noFill/>
          </p:spPr>
          <p:txBody>
            <a:bodyPr wrap="square">
              <a:spAutoFit/>
            </a:bodyPr>
            <a:lstStyle/>
            <a:p>
              <a:r>
                <a:rPr lang="en-US" sz="1400" dirty="0"/>
                <a:t>AD Approvals</a:t>
              </a:r>
            </a:p>
          </p:txBody>
        </p:sp>
        <p:sp>
          <p:nvSpPr>
            <p:cNvPr id="16" name="Rectangle 15">
              <a:extLst>
                <a:ext uri="{FF2B5EF4-FFF2-40B4-BE49-F238E27FC236}">
                  <a16:creationId xmlns:a16="http://schemas.microsoft.com/office/drawing/2014/main" id="{EC49C965-DD1D-B097-84C1-BAFEFDE529B0}"/>
                </a:ext>
              </a:extLst>
            </p:cNvPr>
            <p:cNvSpPr/>
            <p:nvPr/>
          </p:nvSpPr>
          <p:spPr bwMode="auto">
            <a:xfrm>
              <a:off x="4110375" y="2020804"/>
              <a:ext cx="838200" cy="4758252"/>
            </a:xfrm>
            <a:prstGeom prst="rect">
              <a:avLst/>
            </a:prstGeom>
            <a:noFill/>
            <a:ln w="28575" cap="flat" cmpd="sng" algn="ctr">
              <a:solidFill>
                <a:srgbClr val="FFC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648516FD-E17B-7318-4A51-23E5F936FEEB}"/>
                </a:ext>
              </a:extLst>
            </p:cNvPr>
            <p:cNvSpPr/>
            <p:nvPr/>
          </p:nvSpPr>
          <p:spPr bwMode="auto">
            <a:xfrm>
              <a:off x="4953000" y="2010604"/>
              <a:ext cx="762000" cy="4768451"/>
            </a:xfrm>
            <a:prstGeom prst="rect">
              <a:avLst/>
            </a:prstGeom>
            <a:noFill/>
            <a:ln w="28575" cap="flat" cmpd="sng" algn="ctr">
              <a:solidFill>
                <a:srgbClr val="FFC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18" name="Rectangle 17">
              <a:extLst>
                <a:ext uri="{FF2B5EF4-FFF2-40B4-BE49-F238E27FC236}">
                  <a16:creationId xmlns:a16="http://schemas.microsoft.com/office/drawing/2014/main" id="{D34A81BA-AF29-D18B-D005-ADDD9E349FD5}"/>
                </a:ext>
              </a:extLst>
            </p:cNvPr>
            <p:cNvSpPr/>
            <p:nvPr/>
          </p:nvSpPr>
          <p:spPr bwMode="auto">
            <a:xfrm>
              <a:off x="5720408" y="2010604"/>
              <a:ext cx="762000" cy="4768451"/>
            </a:xfrm>
            <a:prstGeom prst="rect">
              <a:avLst/>
            </a:prstGeom>
            <a:noFill/>
            <a:ln w="28575" cap="flat" cmpd="sng" algn="ctr">
              <a:solidFill>
                <a:srgbClr val="FFC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B201D5FF-3A94-C732-A815-193745276F9E}"/>
                </a:ext>
              </a:extLst>
            </p:cNvPr>
            <p:cNvSpPr/>
            <p:nvPr/>
          </p:nvSpPr>
          <p:spPr bwMode="auto">
            <a:xfrm>
              <a:off x="6537713" y="2013351"/>
              <a:ext cx="762000" cy="4768450"/>
            </a:xfrm>
            <a:prstGeom prst="rect">
              <a:avLst/>
            </a:prstGeom>
            <a:noFill/>
            <a:ln w="28575" cap="flat" cmpd="sng" algn="ctr">
              <a:solidFill>
                <a:srgbClr val="FFC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4A1BD79A-5CCF-526A-E8CF-3DF2704D607F}"/>
                </a:ext>
              </a:extLst>
            </p:cNvPr>
            <p:cNvSpPr/>
            <p:nvPr/>
          </p:nvSpPr>
          <p:spPr bwMode="auto">
            <a:xfrm>
              <a:off x="7350955" y="2020804"/>
              <a:ext cx="762000" cy="4760998"/>
            </a:xfrm>
            <a:prstGeom prst="rect">
              <a:avLst/>
            </a:prstGeom>
            <a:noFill/>
            <a:ln w="28575" cap="flat" cmpd="sng" algn="ctr">
              <a:solidFill>
                <a:srgbClr val="FFC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grpSp>
      <p:sp>
        <p:nvSpPr>
          <p:cNvPr id="21" name="Down Arrow 20">
            <a:extLst>
              <a:ext uri="{FF2B5EF4-FFF2-40B4-BE49-F238E27FC236}">
                <a16:creationId xmlns:a16="http://schemas.microsoft.com/office/drawing/2014/main" id="{4A4ADE29-0D1F-EB2B-C122-BD95C52AD239}"/>
              </a:ext>
            </a:extLst>
          </p:cNvPr>
          <p:cNvSpPr/>
          <p:nvPr/>
        </p:nvSpPr>
        <p:spPr bwMode="auto">
          <a:xfrm rot="13703577">
            <a:off x="2852104" y="5635349"/>
            <a:ext cx="210729" cy="685800"/>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22" name="Down Arrow 21">
            <a:extLst>
              <a:ext uri="{FF2B5EF4-FFF2-40B4-BE49-F238E27FC236}">
                <a16:creationId xmlns:a16="http://schemas.microsoft.com/office/drawing/2014/main" id="{6A2C8DB8-0840-466D-6033-03AD31643F33}"/>
              </a:ext>
            </a:extLst>
          </p:cNvPr>
          <p:cNvSpPr/>
          <p:nvPr/>
        </p:nvSpPr>
        <p:spPr bwMode="auto">
          <a:xfrm rot="15258063">
            <a:off x="3312420" y="5955766"/>
            <a:ext cx="210729" cy="685800"/>
          </a:xfrm>
          <a:prstGeom prst="down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grpSp>
        <p:nvGrpSpPr>
          <p:cNvPr id="27" name="Group 26">
            <a:extLst>
              <a:ext uri="{FF2B5EF4-FFF2-40B4-BE49-F238E27FC236}">
                <a16:creationId xmlns:a16="http://schemas.microsoft.com/office/drawing/2014/main" id="{0109CEA1-60F6-A17F-A958-AFAD73C82FF2}"/>
              </a:ext>
            </a:extLst>
          </p:cNvPr>
          <p:cNvGrpSpPr/>
          <p:nvPr/>
        </p:nvGrpSpPr>
        <p:grpSpPr>
          <a:xfrm>
            <a:off x="1048064" y="3352800"/>
            <a:ext cx="4572000" cy="660393"/>
            <a:chOff x="1048064" y="3352800"/>
            <a:chExt cx="4572000" cy="660393"/>
          </a:xfrm>
        </p:grpSpPr>
        <p:sp>
          <p:nvSpPr>
            <p:cNvPr id="14" name="TextBox 13">
              <a:extLst>
                <a:ext uri="{FF2B5EF4-FFF2-40B4-BE49-F238E27FC236}">
                  <a16:creationId xmlns:a16="http://schemas.microsoft.com/office/drawing/2014/main" id="{11133BBA-05E6-4D44-5086-DB995ABE02BD}"/>
                </a:ext>
              </a:extLst>
            </p:cNvPr>
            <p:cNvSpPr txBox="1"/>
            <p:nvPr/>
          </p:nvSpPr>
          <p:spPr>
            <a:xfrm>
              <a:off x="1048064" y="3726961"/>
              <a:ext cx="4572000" cy="286232"/>
            </a:xfrm>
            <a:prstGeom prst="rect">
              <a:avLst/>
            </a:prstGeom>
            <a:noFill/>
          </p:spPr>
          <p:txBody>
            <a:bodyPr wrap="square">
              <a:spAutoFit/>
            </a:bodyPr>
            <a:lstStyle/>
            <a:p>
              <a:r>
                <a:rPr lang="en-US" sz="1400" dirty="0"/>
                <a:t>Working Groups</a:t>
              </a:r>
            </a:p>
          </p:txBody>
        </p:sp>
        <p:sp>
          <p:nvSpPr>
            <p:cNvPr id="23" name="Rectangle 22">
              <a:extLst>
                <a:ext uri="{FF2B5EF4-FFF2-40B4-BE49-F238E27FC236}">
                  <a16:creationId xmlns:a16="http://schemas.microsoft.com/office/drawing/2014/main" id="{F83F839D-B58B-EB29-6B7E-57E34D3E494B}"/>
                </a:ext>
              </a:extLst>
            </p:cNvPr>
            <p:cNvSpPr/>
            <p:nvPr/>
          </p:nvSpPr>
          <p:spPr bwMode="auto">
            <a:xfrm>
              <a:off x="3352800" y="3352800"/>
              <a:ext cx="687152" cy="660393"/>
            </a:xfrm>
            <a:prstGeom prst="rect">
              <a:avLst/>
            </a:prstGeom>
            <a:noFill/>
            <a:ln w="28575" cap="flat" cmpd="sng" algn="ctr">
              <a:solidFill>
                <a:srgbClr val="0000FF"/>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28519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428DD-5176-DCEF-5C6E-FE870F02399A}"/>
              </a:ext>
            </a:extLst>
          </p:cNvPr>
          <p:cNvSpPr>
            <a:spLocks noGrp="1"/>
          </p:cNvSpPr>
          <p:nvPr>
            <p:ph type="title"/>
          </p:nvPr>
        </p:nvSpPr>
        <p:spPr>
          <a:xfrm>
            <a:off x="457200" y="0"/>
            <a:ext cx="8229600" cy="685799"/>
          </a:xfrm>
        </p:spPr>
        <p:txBody>
          <a:bodyPr/>
          <a:lstStyle/>
          <a:p>
            <a:r>
              <a:rPr lang="en-US" dirty="0"/>
              <a:t>CCSDS Organizational Responsibilities</a:t>
            </a:r>
            <a:br>
              <a:rPr lang="en-US" dirty="0"/>
            </a:br>
            <a:r>
              <a:rPr lang="en-US" sz="2000" dirty="0"/>
              <a:t>Top Down</a:t>
            </a:r>
            <a:endParaRPr lang="en-US" dirty="0"/>
          </a:p>
        </p:txBody>
      </p:sp>
      <p:sp>
        <p:nvSpPr>
          <p:cNvPr id="3" name="Content Placeholder 2">
            <a:extLst>
              <a:ext uri="{FF2B5EF4-FFF2-40B4-BE49-F238E27FC236}">
                <a16:creationId xmlns:a16="http://schemas.microsoft.com/office/drawing/2014/main" id="{22631475-872C-ADBF-7F81-EA2EA925C829}"/>
              </a:ext>
            </a:extLst>
          </p:cNvPr>
          <p:cNvSpPr>
            <a:spLocks noGrp="1"/>
          </p:cNvSpPr>
          <p:nvPr>
            <p:ph idx="1"/>
          </p:nvPr>
        </p:nvSpPr>
        <p:spPr>
          <a:xfrm>
            <a:off x="457200" y="990600"/>
            <a:ext cx="8229600" cy="4525963"/>
          </a:xfrm>
        </p:spPr>
        <p:txBody>
          <a:bodyPr/>
          <a:lstStyle/>
          <a:p>
            <a:r>
              <a:rPr lang="en-US" sz="2400" dirty="0"/>
              <a:t>CMC</a:t>
            </a:r>
          </a:p>
          <a:p>
            <a:pPr lvl="1"/>
            <a:r>
              <a:rPr lang="en-US" sz="2000" dirty="0"/>
              <a:t>Represent Member Agencies, approve observer agencies and associates from their countries</a:t>
            </a:r>
          </a:p>
          <a:p>
            <a:pPr lvl="1"/>
            <a:r>
              <a:rPr lang="en-US" sz="2000" dirty="0"/>
              <a:t>Provide CCSDS resources</a:t>
            </a:r>
          </a:p>
          <a:p>
            <a:pPr lvl="1"/>
            <a:r>
              <a:rPr lang="en-US" sz="2000" dirty="0"/>
              <a:t>Final approval to publish for most CCSDS documents</a:t>
            </a:r>
          </a:p>
          <a:p>
            <a:pPr lvl="1"/>
            <a:endParaRPr lang="en-US" sz="2000" dirty="0"/>
          </a:p>
          <a:p>
            <a:r>
              <a:rPr lang="en-US" sz="2400" dirty="0"/>
              <a:t>CESG </a:t>
            </a:r>
          </a:p>
          <a:p>
            <a:pPr lvl="1"/>
            <a:r>
              <a:rPr lang="en-US" sz="2000" dirty="0"/>
              <a:t>Senior technical architecture body across all CCSDS standards</a:t>
            </a:r>
          </a:p>
          <a:p>
            <a:pPr lvl="1"/>
            <a:r>
              <a:rPr lang="en-US" sz="2000" dirty="0"/>
              <a:t>Ensure consistency, integrity, functionality, and alignment of all CCSDS standards</a:t>
            </a:r>
          </a:p>
          <a:p>
            <a:pPr lvl="1"/>
            <a:r>
              <a:rPr lang="en-US" sz="2000" dirty="0"/>
              <a:t>Responsible for coordination across all Areas</a:t>
            </a:r>
          </a:p>
          <a:p>
            <a:endParaRPr lang="en-US" sz="2400" dirty="0"/>
          </a:p>
          <a:p>
            <a:r>
              <a:rPr lang="en-US" sz="2400" dirty="0"/>
              <a:t>Area Directors</a:t>
            </a:r>
          </a:p>
          <a:p>
            <a:pPr lvl="1"/>
            <a:r>
              <a:rPr lang="en-US" sz="2000" dirty="0"/>
              <a:t>Senior technical leader for a related body of work</a:t>
            </a:r>
          </a:p>
          <a:p>
            <a:pPr lvl="1"/>
            <a:r>
              <a:rPr lang="en-US" sz="2000" dirty="0"/>
              <a:t>Ensure consistency, integrity, functionality and alignment of all standards in their Area</a:t>
            </a:r>
          </a:p>
          <a:p>
            <a:pPr lvl="1"/>
            <a:r>
              <a:rPr lang="en-US" sz="2000" dirty="0"/>
              <a:t>Responsible for coordination across all WGs in their Area</a:t>
            </a:r>
          </a:p>
          <a:p>
            <a:pPr lvl="1"/>
            <a:endParaRPr lang="en-US" sz="2000" dirty="0"/>
          </a:p>
        </p:txBody>
      </p:sp>
      <p:sp>
        <p:nvSpPr>
          <p:cNvPr id="4" name="Date Placeholder 3">
            <a:extLst>
              <a:ext uri="{FF2B5EF4-FFF2-40B4-BE49-F238E27FC236}">
                <a16:creationId xmlns:a16="http://schemas.microsoft.com/office/drawing/2014/main" id="{9181B357-51A5-C3FF-196C-BDBDB06E7456}"/>
              </a:ext>
            </a:extLst>
          </p:cNvPr>
          <p:cNvSpPr>
            <a:spLocks noGrp="1"/>
          </p:cNvSpPr>
          <p:nvPr>
            <p:ph type="dt" sz="half" idx="10"/>
          </p:nvPr>
        </p:nvSpPr>
        <p:spPr/>
        <p:txBody>
          <a:bodyPr/>
          <a:lstStyle/>
          <a:p>
            <a:pPr>
              <a:defRPr/>
            </a:pPr>
            <a:r>
              <a:rPr lang="en-US"/>
              <a:t>Nov 2023</a:t>
            </a:r>
            <a:endParaRPr lang="en-US" dirty="0"/>
          </a:p>
        </p:txBody>
      </p:sp>
      <p:grpSp>
        <p:nvGrpSpPr>
          <p:cNvPr id="9" name="Group 8">
            <a:extLst>
              <a:ext uri="{FF2B5EF4-FFF2-40B4-BE49-F238E27FC236}">
                <a16:creationId xmlns:a16="http://schemas.microsoft.com/office/drawing/2014/main" id="{097571B1-AA52-A2C5-5AEE-9D25C722E2DB}"/>
              </a:ext>
            </a:extLst>
          </p:cNvPr>
          <p:cNvGrpSpPr/>
          <p:nvPr/>
        </p:nvGrpSpPr>
        <p:grpSpPr>
          <a:xfrm>
            <a:off x="381000" y="914400"/>
            <a:ext cx="9296400" cy="1600200"/>
            <a:chOff x="381000" y="1295400"/>
            <a:chExt cx="9296400" cy="1600200"/>
          </a:xfrm>
        </p:grpSpPr>
        <p:sp>
          <p:nvSpPr>
            <p:cNvPr id="5" name="Rectangle 4">
              <a:extLst>
                <a:ext uri="{FF2B5EF4-FFF2-40B4-BE49-F238E27FC236}">
                  <a16:creationId xmlns:a16="http://schemas.microsoft.com/office/drawing/2014/main" id="{DEB5D456-27B7-7657-DA28-0CDF9F3C6087}"/>
                </a:ext>
              </a:extLst>
            </p:cNvPr>
            <p:cNvSpPr/>
            <p:nvPr/>
          </p:nvSpPr>
          <p:spPr bwMode="auto">
            <a:xfrm>
              <a:off x="381000" y="1295400"/>
              <a:ext cx="8382000" cy="1600200"/>
            </a:xfrm>
            <a:prstGeom prst="rect">
              <a:avLst/>
            </a:prstGeom>
            <a:noFill/>
            <a:ln w="28575" cap="flat" cmpd="sng" algn="ctr">
              <a:solidFill>
                <a:srgbClr val="C403DA"/>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7B1179D7-38D1-576E-24C5-ED836C2D4C41}"/>
                </a:ext>
              </a:extLst>
            </p:cNvPr>
            <p:cNvSpPr txBox="1"/>
            <p:nvPr/>
          </p:nvSpPr>
          <p:spPr>
            <a:xfrm>
              <a:off x="5105400" y="1417638"/>
              <a:ext cx="4572000" cy="286232"/>
            </a:xfrm>
            <a:prstGeom prst="rect">
              <a:avLst/>
            </a:prstGeom>
            <a:noFill/>
          </p:spPr>
          <p:txBody>
            <a:bodyPr wrap="square">
              <a:spAutoFit/>
            </a:bodyPr>
            <a:lstStyle/>
            <a:p>
              <a:r>
                <a:rPr lang="en-US" sz="1400" dirty="0">
                  <a:solidFill>
                    <a:srgbClr val="C403DA"/>
                  </a:solidFill>
                </a:rPr>
                <a:t>CMC Agency Approvals</a:t>
              </a:r>
            </a:p>
          </p:txBody>
        </p:sp>
      </p:grpSp>
      <p:grpSp>
        <p:nvGrpSpPr>
          <p:cNvPr id="10" name="Group 9">
            <a:extLst>
              <a:ext uri="{FF2B5EF4-FFF2-40B4-BE49-F238E27FC236}">
                <a16:creationId xmlns:a16="http://schemas.microsoft.com/office/drawing/2014/main" id="{069B8782-1C33-75AE-FBDA-BBD1B3B1ACA4}"/>
              </a:ext>
            </a:extLst>
          </p:cNvPr>
          <p:cNvGrpSpPr/>
          <p:nvPr/>
        </p:nvGrpSpPr>
        <p:grpSpPr>
          <a:xfrm>
            <a:off x="381000" y="2713803"/>
            <a:ext cx="9296400" cy="1858197"/>
            <a:chOff x="381000" y="3094803"/>
            <a:chExt cx="9296400" cy="1858197"/>
          </a:xfrm>
        </p:grpSpPr>
        <p:sp>
          <p:nvSpPr>
            <p:cNvPr id="6" name="Rectangle 5">
              <a:extLst>
                <a:ext uri="{FF2B5EF4-FFF2-40B4-BE49-F238E27FC236}">
                  <a16:creationId xmlns:a16="http://schemas.microsoft.com/office/drawing/2014/main" id="{98E8E7DA-7488-672D-EAE6-13E9F60B11F8}"/>
                </a:ext>
              </a:extLst>
            </p:cNvPr>
            <p:cNvSpPr/>
            <p:nvPr/>
          </p:nvSpPr>
          <p:spPr bwMode="auto">
            <a:xfrm>
              <a:off x="381000" y="3094803"/>
              <a:ext cx="8382000" cy="1858197"/>
            </a:xfrm>
            <a:prstGeom prst="rect">
              <a:avLst/>
            </a:prstGeom>
            <a:noFill/>
            <a:ln w="28575" cap="flat" cmpd="sng" algn="ctr">
              <a:solidFill>
                <a:srgbClr val="00B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7B83496B-5533-2618-888B-E2279A59E145}"/>
                </a:ext>
              </a:extLst>
            </p:cNvPr>
            <p:cNvSpPr txBox="1"/>
            <p:nvPr/>
          </p:nvSpPr>
          <p:spPr>
            <a:xfrm>
              <a:off x="5105400" y="3200400"/>
              <a:ext cx="4572000" cy="286232"/>
            </a:xfrm>
            <a:prstGeom prst="rect">
              <a:avLst/>
            </a:prstGeom>
            <a:noFill/>
          </p:spPr>
          <p:txBody>
            <a:bodyPr wrap="square">
              <a:spAutoFit/>
            </a:bodyPr>
            <a:lstStyle/>
            <a:p>
              <a:r>
                <a:rPr lang="en-US" sz="1400" dirty="0">
                  <a:solidFill>
                    <a:srgbClr val="00B050"/>
                  </a:solidFill>
                </a:rPr>
                <a:t>CESG Cross-Area Technical Approvals</a:t>
              </a:r>
            </a:p>
          </p:txBody>
        </p:sp>
      </p:grpSp>
      <p:grpSp>
        <p:nvGrpSpPr>
          <p:cNvPr id="13" name="Group 12">
            <a:extLst>
              <a:ext uri="{FF2B5EF4-FFF2-40B4-BE49-F238E27FC236}">
                <a16:creationId xmlns:a16="http://schemas.microsoft.com/office/drawing/2014/main" id="{7B22D2C3-0DA0-6F29-10F7-318E5BAFB5B6}"/>
              </a:ext>
            </a:extLst>
          </p:cNvPr>
          <p:cNvGrpSpPr/>
          <p:nvPr/>
        </p:nvGrpSpPr>
        <p:grpSpPr>
          <a:xfrm>
            <a:off x="381000" y="4920858"/>
            <a:ext cx="9296400" cy="1556141"/>
            <a:chOff x="381000" y="4920858"/>
            <a:chExt cx="9296400" cy="1556141"/>
          </a:xfrm>
        </p:grpSpPr>
        <p:sp>
          <p:nvSpPr>
            <p:cNvPr id="11" name="Rectangle 10">
              <a:extLst>
                <a:ext uri="{FF2B5EF4-FFF2-40B4-BE49-F238E27FC236}">
                  <a16:creationId xmlns:a16="http://schemas.microsoft.com/office/drawing/2014/main" id="{B5A9AD64-F5BE-9F2E-0025-F6045772BECD}"/>
                </a:ext>
              </a:extLst>
            </p:cNvPr>
            <p:cNvSpPr/>
            <p:nvPr/>
          </p:nvSpPr>
          <p:spPr bwMode="auto">
            <a:xfrm>
              <a:off x="381000" y="4920858"/>
              <a:ext cx="8382000" cy="1556141"/>
            </a:xfrm>
            <a:prstGeom prst="rect">
              <a:avLst/>
            </a:prstGeom>
            <a:noFill/>
            <a:ln w="28575" cap="flat" cmpd="sng" algn="ctr">
              <a:solidFill>
                <a:srgbClr val="FFC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04781693-E02D-BE1A-B5EC-C95364F95F6E}"/>
                </a:ext>
              </a:extLst>
            </p:cNvPr>
            <p:cNvSpPr txBox="1"/>
            <p:nvPr/>
          </p:nvSpPr>
          <p:spPr>
            <a:xfrm>
              <a:off x="5105400" y="5018952"/>
              <a:ext cx="4572000" cy="286232"/>
            </a:xfrm>
            <a:prstGeom prst="rect">
              <a:avLst/>
            </a:prstGeom>
            <a:noFill/>
          </p:spPr>
          <p:txBody>
            <a:bodyPr wrap="square">
              <a:spAutoFit/>
            </a:bodyPr>
            <a:lstStyle/>
            <a:p>
              <a:r>
                <a:rPr lang="en-US" sz="1400" dirty="0">
                  <a:solidFill>
                    <a:srgbClr val="FFC000"/>
                  </a:solidFill>
                </a:rPr>
                <a:t>Area &amp; WG Approvals</a:t>
              </a:r>
            </a:p>
          </p:txBody>
        </p:sp>
      </p:grpSp>
    </p:spTree>
    <p:extLst>
      <p:ext uri="{BB962C8B-B14F-4D97-AF65-F5344CB8AC3E}">
        <p14:creationId xmlns:p14="http://schemas.microsoft.com/office/powerpoint/2010/main" val="120688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r>
              <a:rPr lang="en-US" altLang="en-US" sz="1000" b="0">
                <a:solidFill>
                  <a:srgbClr val="333399"/>
                </a:solidFill>
              </a:rPr>
              <a:t>Nov 2023</a:t>
            </a:r>
          </a:p>
        </p:txBody>
      </p:sp>
      <p:sp>
        <p:nvSpPr>
          <p:cNvPr id="29698" name="Rectangle 2"/>
          <p:cNvSpPr>
            <a:spLocks noGrp="1" noChangeArrowheads="1"/>
          </p:cNvSpPr>
          <p:nvPr>
            <p:ph type="title"/>
          </p:nvPr>
        </p:nvSpPr>
        <p:spPr bwMode="auto">
          <a:xfrm>
            <a:off x="6858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CMC Responsibilities</a:t>
            </a:r>
          </a:p>
        </p:txBody>
      </p:sp>
      <p:sp>
        <p:nvSpPr>
          <p:cNvPr id="29699" name="Rectangle 3"/>
          <p:cNvSpPr>
            <a:spLocks noGrp="1" noChangeArrowheads="1"/>
          </p:cNvSpPr>
          <p:nvPr>
            <p:ph type="body" idx="1"/>
          </p:nvPr>
        </p:nvSpPr>
        <p:spPr bwMode="auto">
          <a:xfrm>
            <a:off x="685800" y="762000"/>
            <a:ext cx="7772400" cy="579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1800" dirty="0"/>
              <a:t>From the revised “</a:t>
            </a:r>
            <a:r>
              <a:rPr lang="en-US" altLang="ja-JP" sz="1800" i="1" dirty="0"/>
              <a:t>Organization and Processes for the Consultative Committee for Space Data Systems</a:t>
            </a:r>
            <a:r>
              <a:rPr lang="en-US" altLang="en-US" sz="1800" i="1" dirty="0"/>
              <a:t>”</a:t>
            </a:r>
            <a:r>
              <a:rPr lang="en-US" altLang="ja-JP" sz="1800" i="1" dirty="0"/>
              <a:t>. </a:t>
            </a:r>
            <a:r>
              <a:rPr lang="en-US" altLang="ja-JP" sz="1800" dirty="0"/>
              <a:t>CCSDS A02.1-Y-4, Yellow Book. Issue 4. Jan 2016.</a:t>
            </a:r>
          </a:p>
          <a:p>
            <a:endParaRPr lang="en-US" altLang="en-US" sz="1800" dirty="0">
              <a:solidFill>
                <a:srgbClr val="0021DE"/>
              </a:solidFill>
            </a:endParaRPr>
          </a:p>
          <a:p>
            <a:pPr marL="0" indent="0">
              <a:buNone/>
            </a:pPr>
            <a:r>
              <a:rPr lang="en-US" altLang="en-US" sz="1800" dirty="0">
                <a:solidFill>
                  <a:srgbClr val="0000FF"/>
                </a:solidFill>
                <a:latin typeface="Times New Roman" panose="02020603050405020304" pitchFamily="18" charset="0"/>
                <a:cs typeface="Times New Roman" panose="02020603050405020304" pitchFamily="18" charset="0"/>
              </a:rPr>
              <a:t>The CMC is specifically responsible for</a:t>
            </a:r>
          </a:p>
          <a:p>
            <a:pPr marL="0" indent="0">
              <a:buNone/>
            </a:pPr>
            <a:r>
              <a:rPr lang="en-US" altLang="en-US" sz="1800" dirty="0">
                <a:solidFill>
                  <a:srgbClr val="C403DA"/>
                </a:solidFill>
                <a:latin typeface="Times New Roman" panose="02020603050405020304" pitchFamily="18" charset="0"/>
                <a:cs typeface="Times New Roman" panose="02020603050405020304" pitchFamily="18" charset="0"/>
              </a:rPr>
              <a:t>a) being the final executive decision-making body of the organization;</a:t>
            </a:r>
          </a:p>
          <a:p>
            <a:pPr marL="0" indent="0">
              <a:buNone/>
            </a:pPr>
            <a:r>
              <a:rPr lang="en-US" altLang="en-US" sz="1800" dirty="0">
                <a:solidFill>
                  <a:srgbClr val="0000FF"/>
                </a:solidFill>
                <a:latin typeface="Times New Roman" panose="02020603050405020304" pitchFamily="18" charset="0"/>
                <a:cs typeface="Times New Roman" panose="02020603050405020304" pitchFamily="18" charset="0"/>
              </a:rPr>
              <a:t>b) identifying the different CCSDS stakeholder communities, developing good customer/provider relationships with each one, and making sure that their requirements are satisfied by developing and delivering standards that are responsive to their technical and schedule imperatives;</a:t>
            </a:r>
          </a:p>
          <a:p>
            <a:pPr marL="0" indent="0">
              <a:buNone/>
            </a:pPr>
            <a:r>
              <a:rPr lang="en-US" altLang="en-US" sz="1800" dirty="0">
                <a:solidFill>
                  <a:srgbClr val="C403DA"/>
                </a:solidFill>
                <a:latin typeface="Times New Roman" panose="02020603050405020304" pitchFamily="18" charset="0"/>
                <a:cs typeface="Times New Roman" panose="02020603050405020304" pitchFamily="18" charset="0"/>
              </a:rPr>
              <a:t>c) approving the program of work and products of the organization, resolving appeals in cases of disagreement, and authorizing the transition of documents from one designation to another as they move along the various document tracks, </a:t>
            </a:r>
            <a:r>
              <a:rPr lang="en-US" altLang="en-US" sz="1800" dirty="0">
                <a:solidFill>
                  <a:srgbClr val="0000FF"/>
                </a:solidFill>
                <a:latin typeface="Times New Roman" panose="02020603050405020304" pitchFamily="18" charset="0"/>
                <a:cs typeface="Times New Roman" panose="02020603050405020304" pitchFamily="18" charset="0"/>
              </a:rPr>
              <a:t>including verifying that Normative Track documents have been subjected to satisfactory formal review by the agencies;</a:t>
            </a:r>
          </a:p>
          <a:p>
            <a:pPr marL="0" indent="0">
              <a:buNone/>
            </a:pPr>
            <a:r>
              <a:rPr lang="en-US" altLang="en-US" sz="1800" dirty="0">
                <a:solidFill>
                  <a:srgbClr val="E814F5"/>
                </a:solidFill>
                <a:latin typeface="Times New Roman" panose="02020603050405020304" pitchFamily="18" charset="0"/>
                <a:cs typeface="Times New Roman" panose="02020603050405020304" pitchFamily="18" charset="0"/>
              </a:rPr>
              <a:t>d) making sure that adequate resources are provided to execute the approved CCSDS program of work;</a:t>
            </a:r>
          </a:p>
          <a:p>
            <a:pPr marL="0" indent="0">
              <a:buNone/>
            </a:pPr>
            <a:endParaRPr lang="en-US" altLang="en-US" sz="1800" dirty="0">
              <a:solidFill>
                <a:srgbClr val="0000FF"/>
              </a:solidFill>
              <a:latin typeface="Times New Roman" panose="02020603050405020304" pitchFamily="18" charset="0"/>
              <a:cs typeface="Times New Roman" panose="02020603050405020304" pitchFamily="18" charset="0"/>
            </a:endParaRPr>
          </a:p>
          <a:p>
            <a:pPr marL="0" indent="0">
              <a:buNone/>
            </a:pPr>
            <a:r>
              <a:rPr lang="en-US" altLang="en-US" sz="1800" dirty="0">
                <a:solidFill>
                  <a:srgbClr val="C403DA"/>
                </a:solidFill>
                <a:latin typeface="Times New Roman" panose="02020603050405020304" pitchFamily="18" charset="0"/>
                <a:cs typeface="Times New Roman" panose="02020603050405020304" pitchFamily="18" charset="0"/>
              </a:rPr>
              <a:t>h) promoting CCSDS activities by conducting outreach within their agencies to increase the adoption of CCSDS standards by missions, </a:t>
            </a:r>
            <a:r>
              <a:rPr lang="en-US" altLang="en-US" sz="1800" dirty="0">
                <a:solidFill>
                  <a:srgbClr val="0000FF"/>
                </a:solidFill>
                <a:latin typeface="Times New Roman" panose="02020603050405020304" pitchFamily="18" charset="0"/>
                <a:cs typeface="Times New Roman" panose="02020603050405020304" pitchFamily="18" charset="0"/>
              </a:rPr>
              <a:t>and also to recruit broader participation in CCSDS standards development by other agencies;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r>
              <a:rPr lang="en-US" altLang="en-US" sz="1000" b="0">
                <a:solidFill>
                  <a:srgbClr val="333399"/>
                </a:solidFill>
              </a:rPr>
              <a:t>Nov 2023</a:t>
            </a:r>
          </a:p>
        </p:txBody>
      </p:sp>
      <p:sp>
        <p:nvSpPr>
          <p:cNvPr id="31746" name="Rectangle 2"/>
          <p:cNvSpPr>
            <a:spLocks noGrp="1" noChangeArrowheads="1"/>
          </p:cNvSpPr>
          <p:nvPr>
            <p:ph type="title"/>
          </p:nvPr>
        </p:nvSpPr>
        <p:spPr bwMode="auto">
          <a:xfrm>
            <a:off x="6858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CESG Technical Oversight</a:t>
            </a:r>
          </a:p>
        </p:txBody>
      </p:sp>
      <p:sp>
        <p:nvSpPr>
          <p:cNvPr id="31747" name="Rectangle 3"/>
          <p:cNvSpPr>
            <a:spLocks noGrp="1" noChangeArrowheads="1"/>
          </p:cNvSpPr>
          <p:nvPr>
            <p:ph type="body" idx="1"/>
          </p:nvPr>
        </p:nvSpPr>
        <p:spPr bwMode="auto">
          <a:xfrm>
            <a:off x="623888" y="1165225"/>
            <a:ext cx="8015287" cy="546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None/>
            </a:pPr>
            <a:r>
              <a:rPr lang="en-US" sz="1800" dirty="0">
                <a:solidFill>
                  <a:srgbClr val="E814F5"/>
                </a:solidFill>
                <a:effectLst/>
                <a:latin typeface="TimesNewRomanPSMT"/>
              </a:rPr>
              <a:t>The CCSDS Engineering Steering Group (CESG) is responsible for technical management across CCSDS domains and for the top-level coordination of the overall international standardization process. </a:t>
            </a:r>
          </a:p>
          <a:p>
            <a:pPr marL="0" indent="0">
              <a:buNone/>
            </a:pPr>
            <a:endParaRPr lang="en-US" sz="1800" dirty="0">
              <a:solidFill>
                <a:srgbClr val="0000FF"/>
              </a:solidFill>
              <a:latin typeface="TimesNewRomanPSMT"/>
            </a:endParaRPr>
          </a:p>
          <a:p>
            <a:pPr marL="0" indent="0">
              <a:buNone/>
            </a:pPr>
            <a:r>
              <a:rPr lang="en-US" sz="1800" dirty="0">
                <a:solidFill>
                  <a:srgbClr val="0000FF"/>
                </a:solidFill>
                <a:latin typeface="TimesNewRomanPSMT"/>
              </a:rPr>
              <a:t>T</a:t>
            </a:r>
            <a:r>
              <a:rPr lang="en-US" sz="1800" dirty="0">
                <a:solidFill>
                  <a:srgbClr val="0000FF"/>
                </a:solidFill>
                <a:effectLst/>
                <a:latin typeface="TimesNewRomanPSMT"/>
              </a:rPr>
              <a:t>he CESG adopts and applies </a:t>
            </a:r>
            <a:r>
              <a:rPr lang="en-US" sz="1800" dirty="0">
                <a:solidFill>
                  <a:srgbClr val="E814F5"/>
                </a:solidFill>
                <a:effectLst/>
                <a:latin typeface="TimesNewRomanPSMT"/>
              </a:rPr>
              <a:t>uniform architectural views that guide the systems protocols, policies, and procedures used for international space mission cross support. </a:t>
            </a:r>
          </a:p>
          <a:p>
            <a:pPr marL="0" indent="0">
              <a:buNone/>
            </a:pPr>
            <a:endParaRPr lang="en-US" sz="1800" dirty="0">
              <a:solidFill>
                <a:srgbClr val="0000FF"/>
              </a:solidFill>
              <a:latin typeface="TimesNewRomanPSMT"/>
            </a:endParaRPr>
          </a:p>
          <a:p>
            <a:pPr marL="0" indent="0">
              <a:buNone/>
            </a:pPr>
            <a:r>
              <a:rPr lang="en-US" sz="1800" dirty="0">
                <a:solidFill>
                  <a:srgbClr val="0000FF"/>
                </a:solidFill>
                <a:effectLst/>
                <a:latin typeface="TimesNewRomanPSMT"/>
              </a:rPr>
              <a:t>The CESG is directly responsible for executing the actions associated with entry into and movement along the CCSDS document tracks, including making recommendations to the CMC for approval of specifications as they progress through the various stages of standardization. </a:t>
            </a:r>
            <a:endParaRPr lang="en-US" sz="1100" dirty="0">
              <a:solidFill>
                <a:srgbClr val="0000FF"/>
              </a:solidFill>
            </a:endParaRPr>
          </a:p>
          <a:p>
            <a:pPr marL="0" indent="0">
              <a:buNone/>
            </a:pPr>
            <a:endParaRPr lang="en-US" sz="1600" dirty="0">
              <a:solidFill>
                <a:srgbClr val="0000FF"/>
              </a:solidFill>
            </a:endParaRPr>
          </a:p>
          <a:p>
            <a:pPr marL="0" indent="0">
              <a:buNone/>
            </a:pPr>
            <a:r>
              <a:rPr lang="en-US" sz="1800" dirty="0">
                <a:solidFill>
                  <a:srgbClr val="E814F5"/>
                </a:solidFill>
                <a:effectLst/>
                <a:latin typeface="TimesNewRomanPSMT"/>
              </a:rPr>
              <a:t>The CESG consists of a chair, deputy chair, the Area Directors (ADs), and their deputies, who are elected by the CMC.</a:t>
            </a:r>
            <a:r>
              <a:rPr lang="en-US" sz="1800" dirty="0">
                <a:solidFill>
                  <a:srgbClr val="0000FF"/>
                </a:solidFill>
                <a:effectLst/>
                <a:latin typeface="TimesNewRomanPSMT"/>
              </a:rPr>
              <a:t> To avoid conflicts of interest and favor dedication to a single task, the chair and deputy chair </a:t>
            </a:r>
            <a:r>
              <a:rPr lang="en-US" sz="1800" u="sng" dirty="0">
                <a:solidFill>
                  <a:srgbClr val="0000FF"/>
                </a:solidFill>
                <a:effectLst/>
                <a:latin typeface="TimesNewRomanPSMT"/>
              </a:rPr>
              <a:t>should not </a:t>
            </a:r>
            <a:r>
              <a:rPr lang="en-US" sz="1800" dirty="0">
                <a:solidFill>
                  <a:srgbClr val="0000FF"/>
                </a:solidFill>
                <a:effectLst/>
                <a:latin typeface="TimesNewRomanPSMT"/>
              </a:rPr>
              <a:t>be ADs. </a:t>
            </a:r>
            <a:endParaRPr lang="en-US" sz="1100" dirty="0">
              <a:solidFill>
                <a:srgbClr val="0000FF"/>
              </a:solidFill>
            </a:endParaRPr>
          </a:p>
          <a:p>
            <a:pPr marL="0" indent="0">
              <a:buNone/>
            </a:pPr>
            <a:endParaRPr lang="en-US" sz="1600" dirty="0"/>
          </a:p>
          <a:p>
            <a:pPr marL="0" indent="0">
              <a:buNone/>
            </a:pPr>
            <a:r>
              <a:rPr lang="en-US" sz="1600" dirty="0"/>
              <a:t> (Note: This has, on occasion, not been adhered to…, it’s a “should” not a “shall”.)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r>
              <a:rPr lang="en-US" altLang="en-US" sz="1000" b="0">
                <a:solidFill>
                  <a:srgbClr val="333399"/>
                </a:solidFill>
              </a:rPr>
              <a:t>Nov 2023</a:t>
            </a:r>
          </a:p>
        </p:txBody>
      </p:sp>
      <p:sp>
        <p:nvSpPr>
          <p:cNvPr id="33794" name="Rectangle 2"/>
          <p:cNvSpPr>
            <a:spLocks noGrp="1" noChangeArrowheads="1"/>
          </p:cNvSpPr>
          <p:nvPr>
            <p:ph type="title"/>
          </p:nvPr>
        </p:nvSpPr>
        <p:spPr bwMode="auto">
          <a:xfrm>
            <a:off x="6858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CESG Operating Principles (1 of 2)</a:t>
            </a:r>
          </a:p>
        </p:txBody>
      </p:sp>
      <p:sp>
        <p:nvSpPr>
          <p:cNvPr id="33795" name="Rectangle 3"/>
          <p:cNvSpPr>
            <a:spLocks noGrp="1" noChangeArrowheads="1"/>
          </p:cNvSpPr>
          <p:nvPr>
            <p:ph type="body" idx="1"/>
          </p:nvPr>
        </p:nvSpPr>
        <p:spPr bwMode="auto">
          <a:xfrm>
            <a:off x="685800" y="1066800"/>
            <a:ext cx="7772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None/>
            </a:pPr>
            <a:r>
              <a:rPr lang="en-US" sz="1600" dirty="0">
                <a:solidFill>
                  <a:srgbClr val="0000FF"/>
                </a:solidFill>
                <a:effectLst/>
                <a:latin typeface="Times New Roman" panose="02020603050405020304" pitchFamily="18" charset="0"/>
                <a:cs typeface="Times New Roman" panose="02020603050405020304" pitchFamily="18" charset="0"/>
              </a:rPr>
              <a:t>a) </a:t>
            </a:r>
            <a:r>
              <a:rPr lang="en-US" sz="1600" i="1" dirty="0">
                <a:solidFill>
                  <a:srgbClr val="0000FF"/>
                </a:solidFill>
                <a:effectLst/>
                <a:latin typeface="Times New Roman" panose="02020603050405020304" pitchFamily="18" charset="0"/>
                <a:cs typeface="Times New Roman" panose="02020603050405020304" pitchFamily="18" charset="0"/>
              </a:rPr>
              <a:t>Area Directors</a:t>
            </a:r>
            <a:r>
              <a:rPr lang="en-US" sz="1600" dirty="0">
                <a:solidFill>
                  <a:srgbClr val="0000FF"/>
                </a:solidFill>
                <a:effectLst/>
                <a:latin typeface="Times New Roman" panose="02020603050405020304" pitchFamily="18" charset="0"/>
                <a:cs typeface="Times New Roman" panose="02020603050405020304" pitchFamily="18" charset="0"/>
              </a:rPr>
              <a:t>. The ADs for a particular Area are expected to know more about the combined work of their WGs than anyone else. While they may on occasions draw upon expert assistance from WG members as necessary to resolve detailed issues at the CESG level, </a:t>
            </a:r>
            <a:r>
              <a:rPr lang="en-US" sz="1600" dirty="0">
                <a:solidFill>
                  <a:srgbClr val="E814F5"/>
                </a:solidFill>
                <a:effectLst/>
                <a:latin typeface="Times New Roman" panose="02020603050405020304" pitchFamily="18" charset="0"/>
                <a:cs typeface="Times New Roman" panose="02020603050405020304" pitchFamily="18" charset="0"/>
              </a:rPr>
              <a:t>they are generally expected to be able to independently represent all work within their Area at CESG meetings</a:t>
            </a:r>
            <a:r>
              <a:rPr lang="en-US" sz="1600" dirty="0">
                <a:solidFill>
                  <a:srgbClr val="0000FF"/>
                </a:solidFill>
                <a:effectLst/>
                <a:latin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cs typeface="Times New Roman" panose="02020603050405020304" pitchFamily="18" charset="0"/>
            </a:endParaRPr>
          </a:p>
          <a:p>
            <a:pPr marL="0" indent="0">
              <a:buNone/>
            </a:pPr>
            <a:r>
              <a:rPr lang="en-US" sz="1600" dirty="0">
                <a:solidFill>
                  <a:srgbClr val="0000FF"/>
                </a:solidFill>
                <a:effectLst/>
                <a:latin typeface="Times New Roman" panose="02020603050405020304" pitchFamily="18" charset="0"/>
                <a:cs typeface="Times New Roman" panose="02020603050405020304" pitchFamily="18" charset="0"/>
              </a:rPr>
              <a:t>b) </a:t>
            </a:r>
            <a:r>
              <a:rPr lang="en-US" sz="1600" i="1" dirty="0">
                <a:solidFill>
                  <a:srgbClr val="0000FF"/>
                </a:solidFill>
                <a:effectLst/>
                <a:latin typeface="Times New Roman" panose="02020603050405020304" pitchFamily="18" charset="0"/>
                <a:cs typeface="Times New Roman" panose="02020603050405020304" pitchFamily="18" charset="0"/>
              </a:rPr>
              <a:t>Consensus</a:t>
            </a:r>
            <a:r>
              <a:rPr lang="en-US" sz="1600" dirty="0">
                <a:solidFill>
                  <a:srgbClr val="0000FF"/>
                </a:solidFill>
                <a:effectLst/>
                <a:latin typeface="Times New Roman" panose="02020603050405020304" pitchFamily="18" charset="0"/>
                <a:cs typeface="Times New Roman" panose="02020603050405020304" pitchFamily="18" charset="0"/>
              </a:rPr>
              <a:t>. The entire CCSDS technical organization is run by a process of consensus, and it is the CESG that decides if the standardization process has come up with a result that reflects a real consensus. … The principle of consensus applies to all decisions made at the CESG level. (See 5.1.2 for a discussion of consensus.) </a:t>
            </a:r>
            <a:endParaRPr lang="en-US" sz="2400" dirty="0">
              <a:solidFill>
                <a:srgbClr val="0000FF"/>
              </a:solidFill>
              <a:latin typeface="Times New Roman" panose="02020603050405020304" pitchFamily="18" charset="0"/>
              <a:cs typeface="Times New Roman" panose="02020603050405020304" pitchFamily="18" charset="0"/>
            </a:endParaRPr>
          </a:p>
          <a:p>
            <a:pPr marL="0" indent="0">
              <a:buNone/>
            </a:pPr>
            <a:r>
              <a:rPr lang="en-US" sz="1600" dirty="0">
                <a:solidFill>
                  <a:srgbClr val="E814F5"/>
                </a:solidFill>
                <a:effectLst/>
                <a:latin typeface="Times New Roman" panose="02020603050405020304" pitchFamily="18" charset="0"/>
                <a:cs typeface="Times New Roman" panose="02020603050405020304" pitchFamily="18" charset="0"/>
              </a:rPr>
              <a:t>Working Groups must demonstrate that consensus processes were followed when drafting documents. The entire CESG must review each CCSDS document prior to its entering a track, and CESG consensus is required before that document can move forward. </a:t>
            </a:r>
          </a:p>
          <a:p>
            <a:pPr marL="0" indent="0">
              <a:buNone/>
            </a:pPr>
            <a:r>
              <a:rPr lang="en-US" sz="1600" dirty="0">
                <a:solidFill>
                  <a:srgbClr val="0000FF"/>
                </a:solidFill>
                <a:effectLst/>
                <a:latin typeface="Times New Roman" panose="02020603050405020304" pitchFamily="18" charset="0"/>
                <a:cs typeface="Times New Roman" panose="02020603050405020304" pitchFamily="18" charset="0"/>
              </a:rPr>
              <a:t>One of the main reasons that the CESG might block something is that the WG was unable to show that true consensus was reached or that the result did not really gain consensus in the CCSDS as a whole, that is, among all of the WGs in all Areas. </a:t>
            </a:r>
          </a:p>
          <a:p>
            <a:pPr marL="0" indent="0">
              <a:buNone/>
            </a:pPr>
            <a:r>
              <a:rPr lang="en-US" sz="1600" dirty="0">
                <a:solidFill>
                  <a:srgbClr val="0000FF"/>
                </a:solidFill>
                <a:effectLst/>
                <a:latin typeface="Times New Roman" panose="02020603050405020304" pitchFamily="18" charset="0"/>
                <a:cs typeface="Times New Roman" panose="02020603050405020304" pitchFamily="18" charset="0"/>
              </a:rPr>
              <a:t>For instance, the result of one WG might clash with a technology developed in another, or an AD might try to force through a “pet project” that has a negative effect on the rest of the CCSDS capability suite. </a:t>
            </a:r>
            <a:endParaRPr lang="en-US" sz="2400" dirty="0">
              <a:solidFill>
                <a:srgbClr val="0000FF"/>
              </a:solidFill>
              <a:latin typeface="Times New Roman" panose="02020603050405020304" pitchFamily="18" charset="0"/>
              <a:cs typeface="Times New Roman" panose="02020603050405020304" pitchFamily="18" charset="0"/>
            </a:endParaRPr>
          </a:p>
          <a:p>
            <a:pPr marL="0" indent="0">
              <a:buNone/>
            </a:pPr>
            <a:r>
              <a:rPr lang="en-US" sz="1600" dirty="0">
                <a:solidFill>
                  <a:srgbClr val="E814F5"/>
                </a:solidFill>
                <a:effectLst/>
                <a:latin typeface="Times New Roman" panose="02020603050405020304" pitchFamily="18" charset="0"/>
                <a:cs typeface="Times New Roman" panose="02020603050405020304" pitchFamily="18" charset="0"/>
              </a:rPr>
              <a:t>In the event that the process of reaching consensus was unusually contentious at either the WG or CESG level, the CESG chairman shall raise the proposed outcome for review by the CMC before making a final determination. </a:t>
            </a:r>
            <a:endParaRPr lang="en-US" sz="2400" dirty="0">
              <a:solidFill>
                <a:srgbClr val="E814F5"/>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CESG Operating Principles (2 of 2)</a:t>
            </a:r>
          </a:p>
        </p:txBody>
      </p:sp>
      <p:sp>
        <p:nvSpPr>
          <p:cNvPr id="35842" name="Content Placeholder 2"/>
          <p:cNvSpPr>
            <a:spLocks noGrp="1"/>
          </p:cNvSpPr>
          <p:nvPr>
            <p:ph idx="1"/>
          </p:nvPr>
        </p:nvSpPr>
        <p:spPr bwMode="auto">
          <a:xfrm>
            <a:off x="533400" y="1066800"/>
            <a:ext cx="8015288"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None/>
            </a:pPr>
            <a:r>
              <a:rPr lang="en-US" altLang="en-US" sz="1800" dirty="0">
                <a:solidFill>
                  <a:srgbClr val="0000FF"/>
                </a:solidFill>
                <a:latin typeface="Times New Roman" panose="02020603050405020304" pitchFamily="18" charset="0"/>
                <a:cs typeface="Times New Roman" panose="02020603050405020304" pitchFamily="18" charset="0"/>
              </a:rPr>
              <a:t>c) Formal Review. Before they can be approved for final publication, Normative Track documents must be submitted to the member agencies of CCSDS for formal review. Observer agencies, CCSDS liaison organizations, and CCSDS Associates are invited to participate in these reviews. </a:t>
            </a:r>
          </a:p>
          <a:p>
            <a:pPr marL="0" indent="0">
              <a:buNone/>
            </a:pPr>
            <a:r>
              <a:rPr lang="en-US" altLang="en-US" sz="1800" dirty="0">
                <a:solidFill>
                  <a:srgbClr val="E814F5"/>
                </a:solidFill>
                <a:latin typeface="Times New Roman" panose="02020603050405020304" pitchFamily="18" charset="0"/>
                <a:cs typeface="Times New Roman" panose="02020603050405020304" pitchFamily="18" charset="0"/>
              </a:rPr>
              <a:t>The CESG will specifically look for evidence that all review comments have been properly dispositioned in a consensus environment before permitting such transitions.</a:t>
            </a:r>
          </a:p>
          <a:p>
            <a:pPr marL="0" indent="0">
              <a:buNone/>
            </a:pPr>
            <a:r>
              <a:rPr lang="en-US" altLang="en-US" sz="1800" dirty="0">
                <a:solidFill>
                  <a:srgbClr val="E814F5"/>
                </a:solidFill>
                <a:latin typeface="Times New Roman" panose="02020603050405020304" pitchFamily="18" charset="0"/>
                <a:cs typeface="Times New Roman" panose="02020603050405020304" pitchFamily="18" charset="0"/>
              </a:rPr>
              <a:t>d) Consistency. An important job of the CESG is to watch over the output of all of the WGs to help prevent CCSDS specifications that are at odds with each other. This is why ADs and DADs are required to review the drafts coming out of Areas other than their own as part of the consensus process leading up to their adoption into the program of work. </a:t>
            </a:r>
            <a:r>
              <a:rPr lang="en-US" altLang="en-US" sz="1800" dirty="0">
                <a:solidFill>
                  <a:srgbClr val="0000FF"/>
                </a:solidFill>
                <a:latin typeface="Times New Roman" panose="02020603050405020304" pitchFamily="18" charset="0"/>
                <a:cs typeface="Times New Roman" panose="02020603050405020304" pitchFamily="18" charset="0"/>
              </a:rPr>
              <a:t>The quality of the CCSDS Recommended Standards comes both from the review that they get in the WGs and the review that the WG products get from the CESG.</a:t>
            </a:r>
          </a:p>
          <a:p>
            <a:pPr marL="0" indent="0">
              <a:buNone/>
            </a:pPr>
            <a:r>
              <a:rPr lang="en-US" altLang="en-US" sz="1800" u="sng" dirty="0">
                <a:solidFill>
                  <a:srgbClr val="0000FF"/>
                </a:solidFill>
                <a:latin typeface="Times New Roman" panose="02020603050405020304" pitchFamily="18" charset="0"/>
                <a:cs typeface="Times New Roman" panose="02020603050405020304" pitchFamily="18" charset="0"/>
              </a:rPr>
              <a:t>e) Anticipation. The CESG must be able to look ahead and anticipate new standards that stakeholders will most likely require, and begin prospective planning for their development so that there is sufficient time to complete them once a hard requirement emerges</a:t>
            </a:r>
            <a:r>
              <a:rPr lang="en-US" altLang="en-US" sz="1800" dirty="0">
                <a:solidFill>
                  <a:srgbClr val="0000FF"/>
                </a:solidFill>
                <a:latin typeface="Times New Roman" panose="02020603050405020304" pitchFamily="18" charset="0"/>
                <a:cs typeface="Times New Roman" panose="02020603050405020304" pitchFamily="18" charset="0"/>
              </a:rPr>
              <a:t>. This implies working with technology and experimental communities to vector research resources into the standardization process.</a:t>
            </a:r>
          </a:p>
        </p:txBody>
      </p:sp>
      <p:sp>
        <p:nvSpPr>
          <p:cNvPr id="3584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r>
              <a:rPr lang="en-US" altLang="en-US" sz="1000" b="0">
                <a:solidFill>
                  <a:srgbClr val="333399"/>
                </a:solidFill>
              </a:rPr>
              <a:t>Nov 2023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dirty="0"/>
              <a:t>CESG Responsibilities (1 of 2)</a:t>
            </a:r>
          </a:p>
        </p:txBody>
      </p:sp>
      <p:sp>
        <p:nvSpPr>
          <p:cNvPr id="36866" name="Content Placeholder 2"/>
          <p:cNvSpPr>
            <a:spLocks noGrp="1"/>
          </p:cNvSpPr>
          <p:nvPr>
            <p:ph idx="1"/>
          </p:nvPr>
        </p:nvSpPr>
        <p:spPr bwMode="auto">
          <a:xfrm>
            <a:off x="623888" y="914400"/>
            <a:ext cx="8015287"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None/>
            </a:pPr>
            <a:r>
              <a:rPr lang="en-US" altLang="en-US" sz="1800" dirty="0">
                <a:solidFill>
                  <a:srgbClr val="0000FF"/>
                </a:solidFill>
                <a:latin typeface="Times New Roman" panose="02020603050405020304" pitchFamily="18" charset="0"/>
                <a:cs typeface="Times New Roman" panose="02020603050405020304" pitchFamily="18" charset="0"/>
              </a:rPr>
              <a:t>The CESG is specifically responsible for the following:</a:t>
            </a:r>
          </a:p>
          <a:p>
            <a:pPr marL="0" indent="0">
              <a:buNone/>
            </a:pPr>
            <a:r>
              <a:rPr lang="en-US" altLang="en-US" sz="1800" dirty="0">
                <a:solidFill>
                  <a:srgbClr val="E814F5"/>
                </a:solidFill>
                <a:latin typeface="Times New Roman" panose="02020603050405020304" pitchFamily="18" charset="0"/>
                <a:cs typeface="Times New Roman" panose="02020603050405020304" pitchFamily="18" charset="0"/>
              </a:rPr>
              <a:t>a) maintaining and upholding the overall technical quality and consistency of the evolving set of CCSDS Recommended Standards and Practices;</a:t>
            </a:r>
          </a:p>
          <a:p>
            <a:pPr marL="0" indent="0">
              <a:buNone/>
            </a:pPr>
            <a:r>
              <a:rPr lang="en-US" altLang="en-US" sz="1800" dirty="0">
                <a:solidFill>
                  <a:srgbClr val="0000FF"/>
                </a:solidFill>
                <a:latin typeface="Times New Roman" panose="02020603050405020304" pitchFamily="18" charset="0"/>
                <a:cs typeface="Times New Roman" panose="02020603050405020304" pitchFamily="18" charset="0"/>
              </a:rPr>
              <a:t>b) providing the CCSDS-wide forum where the work programs of the Areas may be coordinated and synchronized in the context of an overall architecture for space- mission cross support and the needs of individual customers;</a:t>
            </a:r>
          </a:p>
          <a:p>
            <a:pPr marL="0" indent="0">
              <a:buNone/>
            </a:pPr>
            <a:r>
              <a:rPr lang="en-US" altLang="en-US" sz="1800" dirty="0">
                <a:solidFill>
                  <a:srgbClr val="E814F5"/>
                </a:solidFill>
                <a:latin typeface="Times New Roman" panose="02020603050405020304" pitchFamily="18" charset="0"/>
                <a:cs typeface="Times New Roman" panose="02020603050405020304" pitchFamily="18" charset="0"/>
              </a:rPr>
              <a:t>c) reviewing the proposed composition and program of work of all new WGs in each Area to ensure that they are technically consistent, contribute to a cohesive set of CCSDS architectural concepts, </a:t>
            </a:r>
            <a:r>
              <a:rPr lang="en-US" altLang="en-US" sz="1800" dirty="0">
                <a:solidFill>
                  <a:srgbClr val="0000FF"/>
                </a:solidFill>
                <a:latin typeface="Times New Roman" panose="02020603050405020304" pitchFamily="18" charset="0"/>
                <a:cs typeface="Times New Roman" panose="02020603050405020304" pitchFamily="18" charset="0"/>
              </a:rPr>
              <a:t>properly respect the need for smooth evolution of the large installed base of CCSDS-compatible systems, and are not otherwise disruptive to the needs of customers;</a:t>
            </a:r>
          </a:p>
          <a:p>
            <a:pPr marL="0" indent="0">
              <a:buNone/>
            </a:pPr>
            <a:r>
              <a:rPr lang="en-US" altLang="en-US" sz="1800" dirty="0">
                <a:solidFill>
                  <a:srgbClr val="0000FF"/>
                </a:solidFill>
                <a:latin typeface="Times New Roman" panose="02020603050405020304" pitchFamily="18" charset="0"/>
                <a:cs typeface="Times New Roman" panose="02020603050405020304" pitchFamily="18" charset="0"/>
              </a:rPr>
              <a:t>d) making recommendations to the CMC concerning which new WGs should be approved;</a:t>
            </a:r>
          </a:p>
          <a:p>
            <a:pPr marL="0" indent="0">
              <a:buNone/>
            </a:pPr>
            <a:r>
              <a:rPr lang="en-US" altLang="en-US" sz="1800" dirty="0">
                <a:solidFill>
                  <a:srgbClr val="0000FF"/>
                </a:solidFill>
                <a:latin typeface="Times New Roman" panose="02020603050405020304" pitchFamily="18" charset="0"/>
                <a:cs typeface="Times New Roman" panose="02020603050405020304" pitchFamily="18" charset="0"/>
              </a:rPr>
              <a:t>e) ensuring that the resource requirements of all WGs are addressed, identified, and approved by the CMC prior to initiating new work;</a:t>
            </a:r>
          </a:p>
          <a:p>
            <a:pPr marL="0" indent="0">
              <a:buNone/>
            </a:pPr>
            <a:r>
              <a:rPr lang="en-US" altLang="en-US" sz="1800" dirty="0">
                <a:solidFill>
                  <a:srgbClr val="0000FF"/>
                </a:solidFill>
                <a:latin typeface="Times New Roman" panose="02020603050405020304" pitchFamily="18" charset="0"/>
                <a:cs typeface="Times New Roman" panose="02020603050405020304" pitchFamily="18" charset="0"/>
              </a:rPr>
              <a:t>f) hearing appeals from any BOF whose proposal to form a WG was rejected by an AD;</a:t>
            </a:r>
          </a:p>
          <a:p>
            <a:pPr marL="0" indent="0">
              <a:buNone/>
            </a:pPr>
            <a:r>
              <a:rPr lang="en-US" altLang="en-US" sz="1800" dirty="0">
                <a:solidFill>
                  <a:srgbClr val="E814F5"/>
                </a:solidFill>
                <a:latin typeface="Times New Roman" panose="02020603050405020304" pitchFamily="18" charset="0"/>
                <a:cs typeface="Times New Roman" panose="02020603050405020304" pitchFamily="18" charset="0"/>
              </a:rPr>
              <a:t>g) deciding and recommending to the CMC the appropriate “track” assignment for a particular work item, and monitoring the work item’s progression through various stages of maturity;</a:t>
            </a:r>
          </a:p>
          <a:p>
            <a:pPr marL="0" indent="0">
              <a:buNone/>
            </a:pPr>
            <a:endParaRPr lang="en-US" altLang="en-US" sz="1800" dirty="0">
              <a:solidFill>
                <a:srgbClr val="0000FF"/>
              </a:solidFill>
              <a:latin typeface="Times New Roman" panose="02020603050405020304" pitchFamily="18" charset="0"/>
              <a:cs typeface="Times New Roman" panose="02020603050405020304" pitchFamily="18" charset="0"/>
            </a:endParaRPr>
          </a:p>
        </p:txBody>
      </p:sp>
      <p:sp>
        <p:nvSpPr>
          <p:cNvPr id="3686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20738">
              <a:defRPr sz="2400" b="1">
                <a:solidFill>
                  <a:schemeClr val="tx1"/>
                </a:solidFill>
                <a:latin typeface="Arial" charset="0"/>
                <a:ea typeface="ＭＳ Ｐゴシック" charset="-128"/>
              </a:defRPr>
            </a:lvl1pPr>
            <a:lvl2pPr marL="742950" indent="-285750" defTabSz="820738">
              <a:defRPr sz="2400" b="1">
                <a:solidFill>
                  <a:schemeClr val="tx1"/>
                </a:solidFill>
                <a:latin typeface="Arial" charset="0"/>
                <a:ea typeface="ＭＳ Ｐゴシック" charset="-128"/>
              </a:defRPr>
            </a:lvl2pPr>
            <a:lvl3pPr marL="1143000" indent="-228600" defTabSz="820738">
              <a:defRPr sz="2400" b="1">
                <a:solidFill>
                  <a:schemeClr val="tx1"/>
                </a:solidFill>
                <a:latin typeface="Arial" charset="0"/>
                <a:ea typeface="ＭＳ Ｐゴシック" charset="-128"/>
              </a:defRPr>
            </a:lvl3pPr>
            <a:lvl4pPr marL="1600200" indent="-228600" defTabSz="820738">
              <a:defRPr sz="2400" b="1">
                <a:solidFill>
                  <a:schemeClr val="tx1"/>
                </a:solidFill>
                <a:latin typeface="Arial" charset="0"/>
                <a:ea typeface="ＭＳ Ｐゴシック" charset="-128"/>
              </a:defRPr>
            </a:lvl4pPr>
            <a:lvl5pPr marL="2057400" indent="-228600" defTabSz="820738">
              <a:defRPr sz="2400" b="1">
                <a:solidFill>
                  <a:schemeClr val="tx1"/>
                </a:solidFill>
                <a:latin typeface="Arial" charset="0"/>
                <a:ea typeface="ＭＳ Ｐゴシック" charset="-128"/>
              </a:defRPr>
            </a:lvl5pPr>
            <a:lvl6pPr marL="25146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6pPr>
            <a:lvl7pPr marL="29718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7pPr>
            <a:lvl8pPr marL="34290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8pPr>
            <a:lvl9pPr marL="3886200" indent="-228600" defTabSz="820738" eaLnBrk="0" fontAlgn="base" hangingPunct="0">
              <a:lnSpc>
                <a:spcPct val="90000"/>
              </a:lnSpc>
              <a:spcBef>
                <a:spcPct val="0"/>
              </a:spcBef>
              <a:spcAft>
                <a:spcPct val="10000"/>
              </a:spcAft>
              <a:buSzPct val="125000"/>
              <a:defRPr sz="2400" b="1">
                <a:solidFill>
                  <a:schemeClr val="tx1"/>
                </a:solidFill>
                <a:latin typeface="Arial" charset="0"/>
                <a:ea typeface="ＭＳ Ｐゴシック" charset="-128"/>
              </a:defRPr>
            </a:lvl9pPr>
          </a:lstStyle>
          <a:p>
            <a:r>
              <a:rPr lang="en-US" altLang="en-US" sz="1000" b="0">
                <a:solidFill>
                  <a:srgbClr val="333399"/>
                </a:solidFill>
              </a:rPr>
              <a:t>Nov 2023</a:t>
            </a:r>
          </a:p>
        </p:txBody>
      </p:sp>
    </p:spTree>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E1DF3F71C7494BBEAD0FAFE1D2625F" ma:contentTypeVersion="0" ma:contentTypeDescription="Create a new document." ma:contentTypeScope="" ma:versionID="c4e6b591e49713d6ff6613fdce60390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A40246-28FA-4903-9AEA-9B85CA73DA1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6F4BBAA-95D1-407D-9A93-CA8852378083}">
  <ds:schemaRefs>
    <ds:schemaRef ds:uri="http://schemas.microsoft.com/sharepoint/v3/contenttype/forms"/>
  </ds:schemaRefs>
</ds:datastoreItem>
</file>

<file path=customXml/itemProps3.xml><?xml version="1.0" encoding="utf-8"?>
<ds:datastoreItem xmlns:ds="http://schemas.openxmlformats.org/officeDocument/2006/customXml" ds:itemID="{EBEB9B7B-DB8A-4E11-8CB8-2A3673C4CD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30531</TotalTime>
  <Pages>51</Pages>
  <Words>2937</Words>
  <Application>Microsoft Macintosh PowerPoint</Application>
  <PresentationFormat>Letter Paper (8.5x11 in)</PresentationFormat>
  <Paragraphs>209</Paragraphs>
  <Slides>18</Slides>
  <Notes>13</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Helvetica</vt:lpstr>
      <vt:lpstr>Times New Roman</vt:lpstr>
      <vt:lpstr>TimesNewRomanPS</vt:lpstr>
      <vt:lpstr>TimesNewRomanPSMT</vt:lpstr>
      <vt:lpstr>TMOD Presentations</vt:lpstr>
      <vt:lpstr>PowerPoint Presentation</vt:lpstr>
      <vt:lpstr>Agenda</vt:lpstr>
      <vt:lpstr>CCSDS Org Chart – Nov 23 (top down view)</vt:lpstr>
      <vt:lpstr>CCSDS Organizational Responsibilities Top Down</vt:lpstr>
      <vt:lpstr>CMC Responsibilities</vt:lpstr>
      <vt:lpstr>CESG Technical Oversight</vt:lpstr>
      <vt:lpstr>CESG Operating Principles (1 of 2)</vt:lpstr>
      <vt:lpstr>CESG Operating Principles (2 of 2)</vt:lpstr>
      <vt:lpstr>CESG Responsibilities (1 of 2)</vt:lpstr>
      <vt:lpstr>CESG Responsibilities (2 of 2)</vt:lpstr>
      <vt:lpstr>Consensus Process (Annex G)</vt:lpstr>
      <vt:lpstr>Architectural Principles (Annex A)</vt:lpstr>
      <vt:lpstr>Some Definitions</vt:lpstr>
      <vt:lpstr>References</vt:lpstr>
      <vt:lpstr>BACKUP SLIDES</vt:lpstr>
      <vt:lpstr>Other Considerations</vt:lpstr>
      <vt:lpstr>Standardization Norms (1 of 3)</vt:lpstr>
      <vt:lpstr>Standardization Norms (2 of 3)</vt:lpstr>
    </vt:vector>
  </TitlesOfParts>
  <Company>NASA / 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Shames, Peter M (US 312B)</cp:lastModifiedBy>
  <cp:revision>92</cp:revision>
  <cp:lastPrinted>2001-11-29T04:39:41Z</cp:lastPrinted>
  <dcterms:created xsi:type="dcterms:W3CDTF">2010-10-25T10:34:34Z</dcterms:created>
  <dcterms:modified xsi:type="dcterms:W3CDTF">2023-11-03T00:16:48Z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0x010100B3E1DF3F71C7494BBEAD0FAFE1D2625F</vt:lpwstr>
  </property>
</Properties>
</file>