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Lst>
  <p:notesMasterIdLst>
    <p:notesMasterId r:id="rId12"/>
  </p:notesMasterIdLst>
  <p:handoutMasterIdLst>
    <p:handoutMasterId r:id="rId13"/>
  </p:handoutMasterIdLst>
  <p:sldIdLst>
    <p:sldId id="2787" r:id="rId5"/>
    <p:sldId id="2845" r:id="rId6"/>
    <p:sldId id="2846" r:id="rId7"/>
    <p:sldId id="2847" r:id="rId8"/>
    <p:sldId id="2848" r:id="rId9"/>
    <p:sldId id="2849" r:id="rId10"/>
    <p:sldId id="2850" r:id="rId11"/>
  </p:sldIdLst>
  <p:sldSz cx="12192000" cy="6858000"/>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14F5"/>
    <a:srgbClr val="000099"/>
    <a:srgbClr val="FF9933"/>
    <a:srgbClr val="FF9900"/>
    <a:srgbClr val="FF0066"/>
    <a:srgbClr val="003399"/>
    <a:srgbClr val="FFFF00"/>
    <a:srgbClr val="D27D00"/>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6501" autoAdjust="0"/>
  </p:normalViewPr>
  <p:slideViewPr>
    <p:cSldViewPr>
      <p:cViewPr varScale="1">
        <p:scale>
          <a:sx n="76" d="100"/>
          <a:sy n="76" d="100"/>
        </p:scale>
        <p:origin x="802" y="53"/>
      </p:cViewPr>
      <p:guideLst>
        <p:guide orient="horz" pos="792"/>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415" name="Rectangle 7"/>
          <p:cNvSpPr>
            <a:spLocks noGrp="1" noRot="1" noChangeAspect="1" noChangeArrowheads="1" noTextEdit="1"/>
          </p:cNvSpPr>
          <p:nvPr>
            <p:ph type="sldImg" idx="2"/>
          </p:nvPr>
        </p:nvSpPr>
        <p:spPr bwMode="auto">
          <a:xfrm>
            <a:off x="106363" y="752475"/>
            <a:ext cx="6594475"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xfrm>
            <a:off x="106363" y="752475"/>
            <a:ext cx="6594475" cy="3709988"/>
          </a:xfrm>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9728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a:t>Click to edit Master title style</a:t>
            </a:r>
          </a:p>
        </p:txBody>
      </p:sp>
      <p:sp>
        <p:nvSpPr>
          <p:cNvPr id="3" name="Content Placeholder 2"/>
          <p:cNvSpPr>
            <a:spLocks noGrp="1"/>
          </p:cNvSpPr>
          <p:nvPr>
            <p:ph idx="1"/>
          </p:nvPr>
        </p:nvSpPr>
        <p:spPr>
          <a:xfrm>
            <a:off x="609601" y="2814520"/>
            <a:ext cx="10863100" cy="2381110"/>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03"/>
          <p:cNvSpPr>
            <a:spLocks noChangeArrowheads="1"/>
          </p:cNvSpPr>
          <p:nvPr userDrawn="1"/>
        </p:nvSpPr>
        <p:spPr bwMode="auto">
          <a:xfrm>
            <a:off x="11017992" y="6621252"/>
            <a:ext cx="1174008" cy="236748"/>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defRPr/>
            </a:pPr>
            <a:r>
              <a:rPr lang="en-US" sz="1000" dirty="0">
                <a:solidFill>
                  <a:srgbClr val="333399"/>
                </a:solidFill>
              </a:rPr>
              <a:t>16-June-2022-</a:t>
            </a:r>
            <a:fld id="{A695BC2C-BEAC-4E31-AADE-93F4F0C57784}" type="slidenum">
              <a:rPr lang="en-US" sz="1000" smtClean="0">
                <a:solidFill>
                  <a:srgbClr val="333399"/>
                </a:solidFill>
              </a:rPr>
              <a:pPr defTabSz="820738" eaLnBrk="0" hangingPunct="0">
                <a:defRPr/>
              </a:pPr>
              <a:t>‹#›</a:t>
            </a:fld>
            <a:endParaRPr lang="en-US" sz="1000" dirty="0">
              <a:solidFill>
                <a:srgbClr val="33339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4" cstate="print"/>
          <a:stretch>
            <a:fillRect/>
          </a:stretch>
        </p:blipFill>
        <p:spPr bwMode="auto">
          <a:xfrm>
            <a:off x="2407" y="14109"/>
            <a:ext cx="1752381" cy="771429"/>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5" cstate="print"/>
          <a:stretch>
            <a:fillRect/>
          </a:stretch>
        </p:blipFill>
        <p:spPr bwMode="auto">
          <a:xfrm>
            <a:off x="3205162" y="6096000"/>
            <a:ext cx="5781675"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marriott.com/hotels/travel/hsvwi-the-westin-huntsville/"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bridgestreethuntsville.com/" TargetMode="External"/><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OGGTVfdgK7E" TargetMode="External"/><Relationship Id="rId2" Type="http://schemas.openxmlformats.org/officeDocument/2006/relationships/hyperlink" Target="https://youtu.be/Y7JkqMJ5tPs" TargetMode="Externa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17096" y="1662371"/>
            <a:ext cx="7873025" cy="523220"/>
          </a:xfrm>
          <a:prstGeom prst="rect">
            <a:avLst/>
          </a:prstGeom>
          <a:noFill/>
        </p:spPr>
        <p:txBody>
          <a:bodyPr wrap="square" rtlCol="0">
            <a:spAutoFit/>
          </a:bodyPr>
          <a:lstStyle/>
          <a:p>
            <a:r>
              <a:rPr lang="en-US" sz="2800" dirty="0"/>
              <a:t>CCSDS Spring 2023 Meeting</a:t>
            </a:r>
          </a:p>
        </p:txBody>
      </p:sp>
      <p:sp>
        <p:nvSpPr>
          <p:cNvPr id="4" name="Text Box 12"/>
          <p:cNvSpPr txBox="1">
            <a:spLocks noChangeArrowheads="1"/>
          </p:cNvSpPr>
          <p:nvPr/>
        </p:nvSpPr>
        <p:spPr bwMode="auto">
          <a:xfrm>
            <a:off x="2296904" y="4686592"/>
            <a:ext cx="2903359" cy="646331"/>
          </a:xfrm>
          <a:prstGeom prst="rect">
            <a:avLst/>
          </a:prstGeom>
          <a:noFill/>
          <a:ln w="12700">
            <a:noFill/>
            <a:miter lim="800000"/>
            <a:headEnd type="none" w="sm" len="sm"/>
            <a:tailEnd type="none" w="sm" len="sm"/>
          </a:ln>
        </p:spPr>
        <p:txBody>
          <a:bodyPr wrap="none">
            <a:spAutoFit/>
          </a:bodyPr>
          <a:lstStyle/>
          <a:p>
            <a:pPr eaLnBrk="0" hangingPunct="0"/>
            <a:r>
              <a:rPr lang="en-US" sz="1800" b="0" dirty="0">
                <a:latin typeface="+mn-lt"/>
              </a:rPr>
              <a:t>CMC Spring 2022 Meeting</a:t>
            </a:r>
          </a:p>
          <a:p>
            <a:pPr eaLnBrk="0" hangingPunct="0"/>
            <a:r>
              <a:rPr lang="en-US" sz="1800" b="0" dirty="0">
                <a:latin typeface="+mn-lt"/>
              </a:rPr>
              <a:t>16 June 2022</a:t>
            </a:r>
            <a:endParaRPr lang="en-US" sz="1800" b="0" u="sng" dirty="0">
              <a:latin typeface="+mn-l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CCSDS Spring 2023 Meeting</a:t>
            </a:r>
          </a:p>
        </p:txBody>
      </p:sp>
      <p:sp>
        <p:nvSpPr>
          <p:cNvPr id="6" name="Content Placeholder 2">
            <a:extLst>
              <a:ext uri="{FF2B5EF4-FFF2-40B4-BE49-F238E27FC236}">
                <a16:creationId xmlns:a16="http://schemas.microsoft.com/office/drawing/2014/main" id="{540DE8D8-6314-451F-A989-33AFA433E806}"/>
              </a:ext>
            </a:extLst>
          </p:cNvPr>
          <p:cNvSpPr>
            <a:spLocks noGrp="1"/>
          </p:cNvSpPr>
          <p:nvPr>
            <p:ph idx="1"/>
          </p:nvPr>
        </p:nvSpPr>
        <p:spPr>
          <a:xfrm>
            <a:off x="609601" y="1247821"/>
            <a:ext cx="6278880" cy="5083871"/>
          </a:xfrm>
        </p:spPr>
        <p:txBody>
          <a:bodyPr>
            <a:normAutofit/>
          </a:bodyPr>
          <a:lstStyle/>
          <a:p>
            <a:r>
              <a:rPr lang="en-US" sz="2000" b="0" dirty="0"/>
              <a:t>The Spring 2023 CCSDS meetings will be hosted by Marshall Space Flight Center in Huntsville, AL. </a:t>
            </a:r>
          </a:p>
          <a:p>
            <a:pPr marL="346075" lvl="1" indent="0">
              <a:buNone/>
            </a:pPr>
            <a:endParaRPr lang="en-US" b="0" dirty="0"/>
          </a:p>
          <a:p>
            <a:pPr lvl="1"/>
            <a:r>
              <a:rPr lang="en-US" sz="1800" b="0" dirty="0"/>
              <a:t>Technical Meetings: 8-12 May 2023</a:t>
            </a:r>
          </a:p>
          <a:p>
            <a:pPr lvl="1"/>
            <a:r>
              <a:rPr lang="en-US" sz="1800" b="0" dirty="0"/>
              <a:t>CESG Meeting: 15 May 2023</a:t>
            </a:r>
          </a:p>
          <a:p>
            <a:pPr marL="0" indent="0">
              <a:buNone/>
            </a:pPr>
            <a:endParaRPr lang="en-US" b="0" dirty="0"/>
          </a:p>
          <a:p>
            <a:r>
              <a:rPr lang="en-US" sz="2000" b="0" dirty="0"/>
              <a:t>The venue for the meetings is the Westin Hotel at Bridge Street Town Center: </a:t>
            </a:r>
            <a:r>
              <a:rPr lang="en-US" sz="2000" b="0" dirty="0">
                <a:hlinkClick r:id="rId2"/>
              </a:rPr>
              <a:t>https://www.marriott.com/hotels/travel/hsvwi-the-westin-huntsville</a:t>
            </a:r>
            <a:endParaRPr lang="en-US" sz="2000" b="0" dirty="0"/>
          </a:p>
          <a:p>
            <a:pPr marL="346075" lvl="1" indent="0">
              <a:buNone/>
            </a:pPr>
            <a:endParaRPr lang="en-US" b="0" dirty="0"/>
          </a:p>
          <a:p>
            <a:pPr lvl="1"/>
            <a:r>
              <a:rPr lang="en-US" sz="1800" b="0" dirty="0"/>
              <a:t>Bridge Street Town Center offers multiple options for dining and shopping and is a centrally located in Huntsville.</a:t>
            </a:r>
          </a:p>
        </p:txBody>
      </p:sp>
      <p:pic>
        <p:nvPicPr>
          <p:cNvPr id="7" name="Picture 6">
            <a:extLst>
              <a:ext uri="{FF2B5EF4-FFF2-40B4-BE49-F238E27FC236}">
                <a16:creationId xmlns:a16="http://schemas.microsoft.com/office/drawing/2014/main" id="{99E06BAE-7008-47EF-BFAE-65B5AFDFE66F}"/>
              </a:ext>
            </a:extLst>
          </p:cNvPr>
          <p:cNvPicPr>
            <a:picLocks noChangeAspect="1"/>
          </p:cNvPicPr>
          <p:nvPr/>
        </p:nvPicPr>
        <p:blipFill>
          <a:blip r:embed="rId3"/>
          <a:stretch>
            <a:fillRect/>
          </a:stretch>
        </p:blipFill>
        <p:spPr>
          <a:xfrm>
            <a:off x="6949440" y="1247821"/>
            <a:ext cx="4632960" cy="4017069"/>
          </a:xfrm>
          <a:prstGeom prst="rect">
            <a:avLst/>
          </a:prstGeom>
        </p:spPr>
      </p:pic>
    </p:spTree>
    <p:extLst>
      <p:ext uri="{BB962C8B-B14F-4D97-AF65-F5344CB8AC3E}">
        <p14:creationId xmlns:p14="http://schemas.microsoft.com/office/powerpoint/2010/main" val="2063899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D3651-CAF7-4F02-9F92-250D08026734}"/>
              </a:ext>
            </a:extLst>
          </p:cNvPr>
          <p:cNvSpPr>
            <a:spLocks noGrp="1"/>
          </p:cNvSpPr>
          <p:nvPr>
            <p:ph type="title"/>
          </p:nvPr>
        </p:nvSpPr>
        <p:spPr/>
        <p:txBody>
          <a:bodyPr/>
          <a:lstStyle/>
          <a:p>
            <a:r>
              <a:rPr lang="en-US" dirty="0"/>
              <a:t>Westin Huntsville Photos</a:t>
            </a:r>
          </a:p>
        </p:txBody>
      </p:sp>
      <p:pic>
        <p:nvPicPr>
          <p:cNvPr id="4" name="Picture 3">
            <a:extLst>
              <a:ext uri="{FF2B5EF4-FFF2-40B4-BE49-F238E27FC236}">
                <a16:creationId xmlns:a16="http://schemas.microsoft.com/office/drawing/2014/main" id="{283D2072-1BF2-4F81-8BAC-4D16C7BFAE5F}"/>
              </a:ext>
            </a:extLst>
          </p:cNvPr>
          <p:cNvPicPr>
            <a:picLocks noChangeAspect="1"/>
          </p:cNvPicPr>
          <p:nvPr/>
        </p:nvPicPr>
        <p:blipFill>
          <a:blip r:embed="rId2"/>
          <a:stretch>
            <a:fillRect/>
          </a:stretch>
        </p:blipFill>
        <p:spPr>
          <a:xfrm>
            <a:off x="609600" y="1097280"/>
            <a:ext cx="3657600" cy="2438400"/>
          </a:xfrm>
          <a:prstGeom prst="rect">
            <a:avLst/>
          </a:prstGeom>
        </p:spPr>
      </p:pic>
      <p:pic>
        <p:nvPicPr>
          <p:cNvPr id="5" name="Picture 4">
            <a:extLst>
              <a:ext uri="{FF2B5EF4-FFF2-40B4-BE49-F238E27FC236}">
                <a16:creationId xmlns:a16="http://schemas.microsoft.com/office/drawing/2014/main" id="{F77BD9F4-BF0E-4B81-8214-71128A2DF9EE}"/>
              </a:ext>
            </a:extLst>
          </p:cNvPr>
          <p:cNvPicPr>
            <a:picLocks noChangeAspect="1"/>
          </p:cNvPicPr>
          <p:nvPr/>
        </p:nvPicPr>
        <p:blipFill>
          <a:blip r:embed="rId3"/>
          <a:stretch>
            <a:fillRect/>
          </a:stretch>
        </p:blipFill>
        <p:spPr>
          <a:xfrm>
            <a:off x="4267200" y="1097280"/>
            <a:ext cx="3657600" cy="2438400"/>
          </a:xfrm>
          <a:prstGeom prst="rect">
            <a:avLst/>
          </a:prstGeom>
        </p:spPr>
      </p:pic>
      <p:pic>
        <p:nvPicPr>
          <p:cNvPr id="6" name="Picture 5">
            <a:extLst>
              <a:ext uri="{FF2B5EF4-FFF2-40B4-BE49-F238E27FC236}">
                <a16:creationId xmlns:a16="http://schemas.microsoft.com/office/drawing/2014/main" id="{941B9F2E-1AFA-475C-BA54-2EB1A2F59B5A}"/>
              </a:ext>
            </a:extLst>
          </p:cNvPr>
          <p:cNvPicPr>
            <a:picLocks noChangeAspect="1"/>
          </p:cNvPicPr>
          <p:nvPr/>
        </p:nvPicPr>
        <p:blipFill>
          <a:blip r:embed="rId4"/>
          <a:stretch>
            <a:fillRect/>
          </a:stretch>
        </p:blipFill>
        <p:spPr>
          <a:xfrm>
            <a:off x="7924800" y="1097280"/>
            <a:ext cx="3657600" cy="2438400"/>
          </a:xfrm>
          <a:prstGeom prst="rect">
            <a:avLst/>
          </a:prstGeom>
        </p:spPr>
      </p:pic>
      <p:pic>
        <p:nvPicPr>
          <p:cNvPr id="7" name="Picture 6">
            <a:extLst>
              <a:ext uri="{FF2B5EF4-FFF2-40B4-BE49-F238E27FC236}">
                <a16:creationId xmlns:a16="http://schemas.microsoft.com/office/drawing/2014/main" id="{19356AAB-A219-43E7-B985-F7E08FA822CA}"/>
              </a:ext>
            </a:extLst>
          </p:cNvPr>
          <p:cNvPicPr>
            <a:picLocks noChangeAspect="1"/>
          </p:cNvPicPr>
          <p:nvPr/>
        </p:nvPicPr>
        <p:blipFill>
          <a:blip r:embed="rId5"/>
          <a:stretch>
            <a:fillRect/>
          </a:stretch>
        </p:blipFill>
        <p:spPr>
          <a:xfrm>
            <a:off x="7924800" y="3538728"/>
            <a:ext cx="3657600" cy="2438400"/>
          </a:xfrm>
          <a:prstGeom prst="rect">
            <a:avLst/>
          </a:prstGeom>
        </p:spPr>
      </p:pic>
      <p:pic>
        <p:nvPicPr>
          <p:cNvPr id="8" name="Picture 7">
            <a:extLst>
              <a:ext uri="{FF2B5EF4-FFF2-40B4-BE49-F238E27FC236}">
                <a16:creationId xmlns:a16="http://schemas.microsoft.com/office/drawing/2014/main" id="{2EC338F5-0CBD-4258-B327-084BAF2BCDD7}"/>
              </a:ext>
            </a:extLst>
          </p:cNvPr>
          <p:cNvPicPr>
            <a:picLocks noChangeAspect="1"/>
          </p:cNvPicPr>
          <p:nvPr/>
        </p:nvPicPr>
        <p:blipFill>
          <a:blip r:embed="rId6"/>
          <a:stretch>
            <a:fillRect/>
          </a:stretch>
        </p:blipFill>
        <p:spPr>
          <a:xfrm>
            <a:off x="609600" y="3538728"/>
            <a:ext cx="3657600" cy="2435861"/>
          </a:xfrm>
          <a:prstGeom prst="rect">
            <a:avLst/>
          </a:prstGeom>
        </p:spPr>
      </p:pic>
      <p:pic>
        <p:nvPicPr>
          <p:cNvPr id="9" name="Picture 8">
            <a:extLst>
              <a:ext uri="{FF2B5EF4-FFF2-40B4-BE49-F238E27FC236}">
                <a16:creationId xmlns:a16="http://schemas.microsoft.com/office/drawing/2014/main" id="{FD6B50D1-A775-44A7-BF81-DA5BD3890AA2}"/>
              </a:ext>
            </a:extLst>
          </p:cNvPr>
          <p:cNvPicPr>
            <a:picLocks noChangeAspect="1"/>
          </p:cNvPicPr>
          <p:nvPr/>
        </p:nvPicPr>
        <p:blipFill>
          <a:blip r:embed="rId7"/>
          <a:stretch>
            <a:fillRect/>
          </a:stretch>
        </p:blipFill>
        <p:spPr>
          <a:xfrm>
            <a:off x="4267200" y="3538728"/>
            <a:ext cx="3657600" cy="2438400"/>
          </a:xfrm>
          <a:prstGeom prst="rect">
            <a:avLst/>
          </a:prstGeom>
        </p:spPr>
      </p:pic>
    </p:spTree>
    <p:extLst>
      <p:ext uri="{BB962C8B-B14F-4D97-AF65-F5344CB8AC3E}">
        <p14:creationId xmlns:p14="http://schemas.microsoft.com/office/powerpoint/2010/main" val="3405418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A05CC5-542F-41E7-8755-3CFCAC36CB41}"/>
              </a:ext>
            </a:extLst>
          </p:cNvPr>
          <p:cNvSpPr>
            <a:spLocks noGrp="1"/>
          </p:cNvSpPr>
          <p:nvPr>
            <p:ph type="title"/>
          </p:nvPr>
        </p:nvSpPr>
        <p:spPr/>
        <p:txBody>
          <a:bodyPr/>
          <a:lstStyle/>
          <a:p>
            <a:r>
              <a:rPr lang="en-US" dirty="0"/>
              <a:t>Westin Huntsville Layout</a:t>
            </a:r>
          </a:p>
        </p:txBody>
      </p:sp>
      <p:pic>
        <p:nvPicPr>
          <p:cNvPr id="4" name="Picture 3">
            <a:extLst>
              <a:ext uri="{FF2B5EF4-FFF2-40B4-BE49-F238E27FC236}">
                <a16:creationId xmlns:a16="http://schemas.microsoft.com/office/drawing/2014/main" id="{2334CEDB-411C-407C-9FAA-99757D62D040}"/>
              </a:ext>
            </a:extLst>
          </p:cNvPr>
          <p:cNvPicPr>
            <a:picLocks noChangeAspect="1"/>
          </p:cNvPicPr>
          <p:nvPr/>
        </p:nvPicPr>
        <p:blipFill>
          <a:blip r:embed="rId2"/>
          <a:stretch>
            <a:fillRect/>
          </a:stretch>
        </p:blipFill>
        <p:spPr>
          <a:xfrm>
            <a:off x="2934351" y="922313"/>
            <a:ext cx="6323297" cy="5013374"/>
          </a:xfrm>
          <a:prstGeom prst="rect">
            <a:avLst/>
          </a:prstGeom>
        </p:spPr>
      </p:pic>
    </p:spTree>
    <p:extLst>
      <p:ext uri="{BB962C8B-B14F-4D97-AF65-F5344CB8AC3E}">
        <p14:creationId xmlns:p14="http://schemas.microsoft.com/office/powerpoint/2010/main" val="2056146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DDDF4-9F0C-4237-920E-3ED97A8432E2}"/>
              </a:ext>
            </a:extLst>
          </p:cNvPr>
          <p:cNvSpPr>
            <a:spLocks noGrp="1"/>
          </p:cNvSpPr>
          <p:nvPr>
            <p:ph type="title"/>
          </p:nvPr>
        </p:nvSpPr>
        <p:spPr/>
        <p:txBody>
          <a:bodyPr/>
          <a:lstStyle/>
          <a:p>
            <a:r>
              <a:rPr lang="en-US" dirty="0"/>
              <a:t>Bridge Street Town Center</a:t>
            </a:r>
          </a:p>
        </p:txBody>
      </p:sp>
      <p:pic>
        <p:nvPicPr>
          <p:cNvPr id="4" name="Picture 3">
            <a:extLst>
              <a:ext uri="{FF2B5EF4-FFF2-40B4-BE49-F238E27FC236}">
                <a16:creationId xmlns:a16="http://schemas.microsoft.com/office/drawing/2014/main" id="{6545E6C1-F320-4EB6-8112-1E89B2E6D899}"/>
              </a:ext>
            </a:extLst>
          </p:cNvPr>
          <p:cNvPicPr>
            <a:picLocks noChangeAspect="1"/>
          </p:cNvPicPr>
          <p:nvPr/>
        </p:nvPicPr>
        <p:blipFill>
          <a:blip r:embed="rId2"/>
          <a:stretch>
            <a:fillRect/>
          </a:stretch>
        </p:blipFill>
        <p:spPr>
          <a:xfrm>
            <a:off x="4913583" y="888718"/>
            <a:ext cx="6774086" cy="5080564"/>
          </a:xfrm>
          <a:prstGeom prst="rect">
            <a:avLst/>
          </a:prstGeom>
        </p:spPr>
      </p:pic>
      <p:sp>
        <p:nvSpPr>
          <p:cNvPr id="5" name="Content Placeholder 2">
            <a:extLst>
              <a:ext uri="{FF2B5EF4-FFF2-40B4-BE49-F238E27FC236}">
                <a16:creationId xmlns:a16="http://schemas.microsoft.com/office/drawing/2014/main" id="{74131844-25DF-49E7-BED4-8068674C05EA}"/>
              </a:ext>
            </a:extLst>
          </p:cNvPr>
          <p:cNvSpPr>
            <a:spLocks noGrp="1"/>
          </p:cNvSpPr>
          <p:nvPr>
            <p:ph idx="1"/>
          </p:nvPr>
        </p:nvSpPr>
        <p:spPr>
          <a:xfrm>
            <a:off x="253756" y="1116061"/>
            <a:ext cx="4651689" cy="776740"/>
          </a:xfrm>
        </p:spPr>
        <p:txBody>
          <a:bodyPr>
            <a:normAutofit/>
          </a:bodyPr>
          <a:lstStyle/>
          <a:p>
            <a:r>
              <a:rPr lang="en-US" sz="2000" b="1" dirty="0"/>
              <a:t>Bridge Street Town Center info:</a:t>
            </a:r>
          </a:p>
          <a:p>
            <a:pPr lvl="1"/>
            <a:r>
              <a:rPr lang="en-US" sz="1600" b="1" dirty="0">
                <a:hlinkClick r:id="rId3"/>
              </a:rPr>
              <a:t>https://www.bridgestreethuntsville.com/</a:t>
            </a:r>
            <a:endParaRPr lang="en-US" sz="1600" b="1" dirty="0"/>
          </a:p>
          <a:p>
            <a:pPr marL="480060" lvl="1" indent="0">
              <a:buNone/>
            </a:pPr>
            <a:endParaRPr lang="en-US" sz="1600" b="1" dirty="0"/>
          </a:p>
          <a:p>
            <a:pPr marL="480060" lvl="1" indent="0">
              <a:buNone/>
            </a:pPr>
            <a:endParaRPr lang="en-US" sz="1800" dirty="0"/>
          </a:p>
        </p:txBody>
      </p:sp>
    </p:spTree>
    <p:extLst>
      <p:ext uri="{BB962C8B-B14F-4D97-AF65-F5344CB8AC3E}">
        <p14:creationId xmlns:p14="http://schemas.microsoft.com/office/powerpoint/2010/main" val="4193912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0F169-C258-4791-8243-8BFF632FF4AB}"/>
              </a:ext>
            </a:extLst>
          </p:cNvPr>
          <p:cNvSpPr>
            <a:spLocks noGrp="1"/>
          </p:cNvSpPr>
          <p:nvPr>
            <p:ph type="title"/>
          </p:nvPr>
        </p:nvSpPr>
        <p:spPr/>
        <p:txBody>
          <a:bodyPr/>
          <a:lstStyle/>
          <a:p>
            <a:r>
              <a:rPr lang="en-US" dirty="0"/>
              <a:t>Huntsville, Alabama</a:t>
            </a:r>
          </a:p>
        </p:txBody>
      </p:sp>
      <p:sp>
        <p:nvSpPr>
          <p:cNvPr id="4" name="Rectangle 3">
            <a:extLst>
              <a:ext uri="{FF2B5EF4-FFF2-40B4-BE49-F238E27FC236}">
                <a16:creationId xmlns:a16="http://schemas.microsoft.com/office/drawing/2014/main" id="{19B2AD6C-5C8E-4C5C-9F74-9E18A9AC424F}"/>
              </a:ext>
            </a:extLst>
          </p:cNvPr>
          <p:cNvSpPr/>
          <p:nvPr/>
        </p:nvSpPr>
        <p:spPr>
          <a:xfrm>
            <a:off x="606342" y="1201510"/>
            <a:ext cx="5952775" cy="4278094"/>
          </a:xfrm>
          <a:prstGeom prst="rect">
            <a:avLst/>
          </a:prstGeom>
        </p:spPr>
        <p:txBody>
          <a:bodyPr wrap="square">
            <a:spAutoFit/>
          </a:bodyPr>
          <a:lstStyle/>
          <a:p>
            <a:pPr marL="285750" indent="-285750">
              <a:buFont typeface="Arial" panose="020B0604020202020204" pitchFamily="34" charset="0"/>
              <a:buChar char="•"/>
            </a:pPr>
            <a:r>
              <a:rPr lang="en-US" dirty="0"/>
              <a:t>Huntsville is a city centrally located in the northernmost part of the U.S. state of Alabama.</a:t>
            </a:r>
          </a:p>
          <a:p>
            <a:pPr marL="285750" indent="-285750">
              <a:buFont typeface="Arial" panose="020B0604020202020204" pitchFamily="34" charset="0"/>
              <a:buChar char="•"/>
            </a:pPr>
            <a:r>
              <a:rPr lang="en-US" dirty="0"/>
              <a:t>It is home to NASA’s Marshall Space Flight Center</a:t>
            </a:r>
          </a:p>
          <a:p>
            <a:pPr marL="742950" lvl="1" indent="-285750">
              <a:buFont typeface="Arial" panose="020B0604020202020204" pitchFamily="34" charset="0"/>
              <a:buChar char="•"/>
            </a:pPr>
            <a:r>
              <a:rPr lang="en-US" dirty="0"/>
              <a:t>10 Best Places for STEM work</a:t>
            </a:r>
          </a:p>
          <a:p>
            <a:pPr marL="742950" lvl="1" indent="-285750">
              <a:buFont typeface="Arial" panose="020B0604020202020204" pitchFamily="34" charset="0"/>
              <a:buChar char="•"/>
            </a:pPr>
            <a:r>
              <a:rPr lang="en-US" dirty="0"/>
              <a:t>Home to Boeing, Lockheed, US Army, L3, and Hudson Alpha </a:t>
            </a:r>
            <a:r>
              <a:rPr lang="en-US" dirty="0" err="1"/>
              <a:t>BioTech</a:t>
            </a:r>
            <a:endParaRPr lang="en-US" dirty="0"/>
          </a:p>
          <a:p>
            <a:pPr marL="285750" indent="-285750">
              <a:buFont typeface="Arial" panose="020B0604020202020204" pitchFamily="34" charset="0"/>
              <a:buChar char="•"/>
            </a:pPr>
            <a:r>
              <a:rPr lang="en-US" dirty="0"/>
              <a:t>Bordered by the Smokey Mountains to the east and the Tennessee River on the south</a:t>
            </a:r>
          </a:p>
          <a:p>
            <a:pPr marL="285750" indent="-285750">
              <a:buFont typeface="Arial" panose="020B0604020202020204" pitchFamily="34" charset="0"/>
              <a:buChar char="•"/>
            </a:pPr>
            <a:r>
              <a:rPr lang="en-US" dirty="0"/>
              <a:t>Lots to see and do</a:t>
            </a:r>
          </a:p>
          <a:p>
            <a:pPr marL="742950" lvl="1" indent="-285750">
              <a:buFont typeface="Arial" panose="020B0604020202020204" pitchFamily="34" charset="0"/>
              <a:buChar char="•"/>
            </a:pPr>
            <a:r>
              <a:rPr lang="en-US" dirty="0"/>
              <a:t>Art Museums</a:t>
            </a:r>
          </a:p>
          <a:p>
            <a:pPr marL="742950" lvl="1" indent="-285750">
              <a:buFont typeface="Arial" panose="020B0604020202020204" pitchFamily="34" charset="0"/>
              <a:buChar char="•"/>
            </a:pPr>
            <a:r>
              <a:rPr lang="en-US" dirty="0"/>
              <a:t>Entertainment Districts</a:t>
            </a:r>
          </a:p>
          <a:p>
            <a:pPr marL="742950" lvl="1" indent="-285750">
              <a:buFont typeface="Arial" panose="020B0604020202020204" pitchFamily="34" charset="0"/>
              <a:buChar char="•"/>
            </a:pPr>
            <a:r>
              <a:rPr lang="en-US" dirty="0"/>
              <a:t>Outdoor Spaces/Recreation</a:t>
            </a:r>
          </a:p>
          <a:p>
            <a:pPr marL="285750" indent="-285750">
              <a:buFont typeface="Arial" panose="020B0604020202020204" pitchFamily="34" charset="0"/>
              <a:buChar char="•"/>
            </a:pPr>
            <a:r>
              <a:rPr lang="en-US" dirty="0"/>
              <a:t>Videos about Huntsville:</a:t>
            </a:r>
          </a:p>
          <a:p>
            <a:pPr marL="742950" lvl="1" indent="-285750">
              <a:buFont typeface="Arial" panose="020B0604020202020204" pitchFamily="34" charset="0"/>
              <a:buChar char="•"/>
            </a:pPr>
            <a:r>
              <a:rPr lang="en-US" dirty="0">
                <a:hlinkClick r:id="rId2"/>
              </a:rPr>
              <a:t>Huntsville - We've Got Space</a:t>
            </a:r>
            <a:endParaRPr lang="en-US" dirty="0"/>
          </a:p>
          <a:p>
            <a:pPr marL="742950" lvl="1" indent="-285750">
              <a:buFont typeface="Arial" panose="020B0604020202020204" pitchFamily="34" charset="0"/>
              <a:buChar char="•"/>
            </a:pPr>
            <a:r>
              <a:rPr lang="en-US" dirty="0">
                <a:hlinkClick r:id="rId3"/>
              </a:rPr>
              <a:t>This is Huntsville</a:t>
            </a:r>
            <a:endParaRPr lang="en-US" dirty="0"/>
          </a:p>
          <a:p>
            <a:pPr marL="285750"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a:p>
        </p:txBody>
      </p:sp>
      <p:pic>
        <p:nvPicPr>
          <p:cNvPr id="5" name="Picture 4">
            <a:extLst>
              <a:ext uri="{FF2B5EF4-FFF2-40B4-BE49-F238E27FC236}">
                <a16:creationId xmlns:a16="http://schemas.microsoft.com/office/drawing/2014/main" id="{3C06F7B2-8D95-4156-9FF2-EC9C9331FDB8}"/>
              </a:ext>
            </a:extLst>
          </p:cNvPr>
          <p:cNvPicPr>
            <a:picLocks noChangeAspect="1"/>
          </p:cNvPicPr>
          <p:nvPr/>
        </p:nvPicPr>
        <p:blipFill>
          <a:blip r:embed="rId4"/>
          <a:stretch>
            <a:fillRect/>
          </a:stretch>
        </p:blipFill>
        <p:spPr>
          <a:xfrm>
            <a:off x="6781801" y="2752435"/>
            <a:ext cx="4800599" cy="3200399"/>
          </a:xfrm>
          <a:prstGeom prst="rect">
            <a:avLst/>
          </a:prstGeom>
        </p:spPr>
      </p:pic>
      <p:pic>
        <p:nvPicPr>
          <p:cNvPr id="6" name="Picture 5">
            <a:extLst>
              <a:ext uri="{FF2B5EF4-FFF2-40B4-BE49-F238E27FC236}">
                <a16:creationId xmlns:a16="http://schemas.microsoft.com/office/drawing/2014/main" id="{989F4AB9-19CC-47D2-862C-89D3F6F7C9AD}"/>
              </a:ext>
            </a:extLst>
          </p:cNvPr>
          <p:cNvPicPr>
            <a:picLocks noChangeAspect="1"/>
          </p:cNvPicPr>
          <p:nvPr/>
        </p:nvPicPr>
        <p:blipFill>
          <a:blip r:embed="rId5"/>
          <a:stretch>
            <a:fillRect/>
          </a:stretch>
        </p:blipFill>
        <p:spPr>
          <a:xfrm>
            <a:off x="9733899" y="740650"/>
            <a:ext cx="1848501" cy="1844601"/>
          </a:xfrm>
          <a:prstGeom prst="rect">
            <a:avLst/>
          </a:prstGeom>
        </p:spPr>
      </p:pic>
    </p:spTree>
    <p:extLst>
      <p:ext uri="{BB962C8B-B14F-4D97-AF65-F5344CB8AC3E}">
        <p14:creationId xmlns:p14="http://schemas.microsoft.com/office/powerpoint/2010/main" val="419367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EE2B5-1336-4B8F-B5F1-2A9B72FC35CB}"/>
              </a:ext>
            </a:extLst>
          </p:cNvPr>
          <p:cNvSpPr>
            <a:spLocks noGrp="1"/>
          </p:cNvSpPr>
          <p:nvPr>
            <p:ph type="title"/>
          </p:nvPr>
        </p:nvSpPr>
        <p:spPr/>
        <p:txBody>
          <a:bodyPr/>
          <a:lstStyle/>
          <a:p>
            <a:r>
              <a:rPr lang="en-US" dirty="0"/>
              <a:t>Travel Information</a:t>
            </a:r>
          </a:p>
        </p:txBody>
      </p:sp>
      <p:sp>
        <p:nvSpPr>
          <p:cNvPr id="4" name="Content Placeholder 2">
            <a:extLst>
              <a:ext uri="{FF2B5EF4-FFF2-40B4-BE49-F238E27FC236}">
                <a16:creationId xmlns:a16="http://schemas.microsoft.com/office/drawing/2014/main" id="{6916CCFA-4B98-411F-B500-02EF6183ABB2}"/>
              </a:ext>
            </a:extLst>
          </p:cNvPr>
          <p:cNvSpPr>
            <a:spLocks noGrp="1"/>
          </p:cNvSpPr>
          <p:nvPr>
            <p:ph idx="1"/>
          </p:nvPr>
        </p:nvSpPr>
        <p:spPr>
          <a:xfrm>
            <a:off x="1546706" y="1133424"/>
            <a:ext cx="9098588" cy="3716562"/>
          </a:xfrm>
        </p:spPr>
        <p:txBody>
          <a:bodyPr>
            <a:normAutofit/>
          </a:bodyPr>
          <a:lstStyle/>
          <a:p>
            <a:r>
              <a:rPr lang="en-US" sz="1800" b="1" dirty="0"/>
              <a:t>HUNTSVILLE INTERNATIONAL AIRPORT </a:t>
            </a:r>
            <a:endParaRPr lang="en-US" sz="1800" dirty="0"/>
          </a:p>
          <a:p>
            <a:r>
              <a:rPr lang="en-US" sz="1800" b="0" dirty="0"/>
              <a:t>HSV has nonstop service to ten destinations, including: Atlanta, Charlotte, Chicago, Dallas, Denver, Detroit, Houston, and two airports in Washington D.C. – Dulles and National. The airport is quick and easy to navigate, and very convenient to all the attractions and businesses located in North Alabama. HSV offers nonstop service to ten destinations through our carriers: American Airlines, Delta Air Lines, Frontier Airlines and United Airlines.</a:t>
            </a:r>
          </a:p>
          <a:p>
            <a:pPr marL="0" indent="0">
              <a:buNone/>
            </a:pPr>
            <a:endParaRPr lang="en-US" sz="1800" b="0" dirty="0"/>
          </a:p>
          <a:p>
            <a:r>
              <a:rPr lang="en-US" sz="1800" b="1" dirty="0"/>
              <a:t>WESTIN TRANSPORTATION </a:t>
            </a:r>
            <a:endParaRPr lang="en-US" sz="1800" dirty="0"/>
          </a:p>
          <a:p>
            <a:r>
              <a:rPr lang="en-US" sz="1800" b="0" dirty="0"/>
              <a:t>We are located 15 minutes from Huntsville International Airport and offer transportation service to the hotel for a fee of $35.00 one-way &amp; $5.00 additional for each extra person. </a:t>
            </a:r>
          </a:p>
          <a:p>
            <a:r>
              <a:rPr lang="en-US" sz="1800" b="1" dirty="0"/>
              <a:t>PARKING FACILITIES </a:t>
            </a:r>
            <a:r>
              <a:rPr lang="en-US" sz="1800" b="1" i="1" dirty="0"/>
              <a:t>– </a:t>
            </a:r>
            <a:r>
              <a:rPr lang="en-US" sz="1800" dirty="0"/>
              <a:t>Complimentary self-parking. </a:t>
            </a:r>
          </a:p>
          <a:p>
            <a:pPr lvl="1"/>
            <a:endParaRPr lang="en-US" sz="1800" dirty="0"/>
          </a:p>
        </p:txBody>
      </p:sp>
    </p:spTree>
    <p:extLst>
      <p:ext uri="{BB962C8B-B14F-4D97-AF65-F5344CB8AC3E}">
        <p14:creationId xmlns:p14="http://schemas.microsoft.com/office/powerpoint/2010/main" val="3890529798"/>
      </p:ext>
    </p:extLst>
  </p:cSld>
  <p:clrMapOvr>
    <a:masterClrMapping/>
  </p:clrMapOvr>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296E8DFE2E4E4994E780C547AA6A26" ma:contentTypeVersion="1" ma:contentTypeDescription="Create a new document." ma:contentTypeScope="" ma:versionID="c705105d57b962218f5684a40d92d826">
  <xsd:schema xmlns:xsd="http://www.w3.org/2001/XMLSchema" xmlns:xs="http://www.w3.org/2001/XMLSchema" xmlns:p="http://schemas.microsoft.com/office/2006/metadata/properties" xmlns:ns2="53fa01d3-966f-40ee-8e27-0a5178def57b" targetNamespace="http://schemas.microsoft.com/office/2006/metadata/properties" ma:root="true" ma:fieldsID="d815d99b7ca70f1fe7d9ceff5e9ebf89" ns2:_="">
    <xsd:import namespace="53fa01d3-966f-40ee-8e27-0a5178def57b"/>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fa01d3-966f-40ee-8e27-0a5178def57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2.xml><?xml version="1.0" encoding="utf-8"?>
<ds:datastoreItem xmlns:ds="http://schemas.openxmlformats.org/officeDocument/2006/customXml" ds:itemID="{B048C704-D23D-4C11-AC57-007F1F8349AF}"/>
</file>

<file path=customXml/itemProps3.xml><?xml version="1.0" encoding="utf-8"?>
<ds:datastoreItem xmlns:ds="http://schemas.openxmlformats.org/officeDocument/2006/customXml" ds:itemID="{3AF14BD0-ED18-40F8-BACF-92E33194557B}">
  <ds:schemaRefs>
    <ds:schemaRef ds:uri="http://purl.org/dc/terms/"/>
    <ds:schemaRef ds:uri="http://purl.org/dc/elements/1.1/"/>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3990</TotalTime>
  <Pages>51</Pages>
  <Words>347</Words>
  <Application>Microsoft Office PowerPoint</Application>
  <PresentationFormat>Widescreen</PresentationFormat>
  <Paragraphs>41</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Times New Roman</vt:lpstr>
      <vt:lpstr>TMOD Presentations</vt:lpstr>
      <vt:lpstr>PowerPoint Presentation</vt:lpstr>
      <vt:lpstr>CCSDS Spring 2023 Meeting</vt:lpstr>
      <vt:lpstr>Westin Huntsville Photos</vt:lpstr>
      <vt:lpstr>Westin Huntsville Layout</vt:lpstr>
      <vt:lpstr>Bridge Street Town Center</vt:lpstr>
      <vt:lpstr>Huntsville, Alabama</vt:lpstr>
      <vt:lpstr>Travel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Blackwood</dc:creator>
  <cp:lastModifiedBy>Blackwood, Michael D</cp:lastModifiedBy>
  <cp:revision>137</cp:revision>
  <cp:lastPrinted>2017-06-09T12:12:07Z</cp:lastPrinted>
  <dcterms:created xsi:type="dcterms:W3CDTF">1998-05-20T16:00:08Z</dcterms:created>
  <dcterms:modified xsi:type="dcterms:W3CDTF">2022-06-16T12:36:30Z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0x010100AD296E8DFE2E4E4994E780C547AA6A26</vt:lpwstr>
  </property>
</Properties>
</file>