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73" r:id="rId5"/>
  </p:sldMasterIdLst>
  <p:notesMasterIdLst>
    <p:notesMasterId r:id="rId28"/>
  </p:notesMasterIdLst>
  <p:handoutMasterIdLst>
    <p:handoutMasterId r:id="rId29"/>
  </p:handoutMasterIdLst>
  <p:sldIdLst>
    <p:sldId id="2787" r:id="rId6"/>
    <p:sldId id="2788" r:id="rId7"/>
    <p:sldId id="2792" r:id="rId8"/>
    <p:sldId id="2794" r:id="rId9"/>
    <p:sldId id="2790" r:id="rId10"/>
    <p:sldId id="2791" r:id="rId11"/>
    <p:sldId id="2809" r:id="rId12"/>
    <p:sldId id="2795" r:id="rId13"/>
    <p:sldId id="2793" r:id="rId14"/>
    <p:sldId id="2796" r:id="rId15"/>
    <p:sldId id="2797" r:id="rId16"/>
    <p:sldId id="2798" r:id="rId17"/>
    <p:sldId id="2799" r:id="rId18"/>
    <p:sldId id="2800" r:id="rId19"/>
    <p:sldId id="2802" r:id="rId20"/>
    <p:sldId id="2801" r:id="rId21"/>
    <p:sldId id="2803" r:id="rId22"/>
    <p:sldId id="2804" r:id="rId23"/>
    <p:sldId id="2806" r:id="rId24"/>
    <p:sldId id="2807" r:id="rId25"/>
    <p:sldId id="2808" r:id="rId26"/>
    <p:sldId id="2811" r:id="rId27"/>
  </p:sldIdLst>
  <p:sldSz cx="9144000" cy="6858000" type="letter"/>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14F5"/>
    <a:srgbClr val="000099"/>
    <a:srgbClr val="FF9933"/>
    <a:srgbClr val="FF9900"/>
    <a:srgbClr val="FF0066"/>
    <a:srgbClr val="003399"/>
    <a:srgbClr val="FFFF00"/>
    <a:srgbClr val="D27D00"/>
    <a:srgbClr val="FFFF99"/>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56" autoAdjust="0"/>
    <p:restoredTop sz="86501" autoAdjust="0"/>
  </p:normalViewPr>
  <p:slideViewPr>
    <p:cSldViewPr>
      <p:cViewPr varScale="1">
        <p:scale>
          <a:sx n="90" d="100"/>
          <a:sy n="90" d="100"/>
        </p:scale>
        <p:origin x="1373" y="53"/>
      </p:cViewPr>
      <p:guideLst>
        <p:guide orient="horz" pos="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138"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930275" y="752475"/>
            <a:ext cx="4946650"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2814520"/>
            <a:ext cx="8147325"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03"/>
          <p:cNvSpPr>
            <a:spLocks noChangeArrowheads="1"/>
          </p:cNvSpPr>
          <p:nvPr userDrawn="1"/>
        </p:nvSpPr>
        <p:spPr bwMode="auto">
          <a:xfrm>
            <a:off x="7825722" y="6621252"/>
            <a:ext cx="1130726"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dirty="0" smtClean="0">
                <a:solidFill>
                  <a:srgbClr val="333399"/>
                </a:solidFill>
              </a:rPr>
              <a:t>29-July-2019-</a:t>
            </a:r>
            <a:fld id="{A695BC2C-BEAC-4E31-AADE-93F4F0C57784}" type="slidenum">
              <a:rPr lang="en-US" sz="1000" smtClean="0">
                <a:solidFill>
                  <a:srgbClr val="333399"/>
                </a:solidFill>
              </a:rPr>
              <a:pPr defTabSz="820738" eaLnBrk="0" hangingPunct="0">
                <a:defRPr/>
              </a:pPr>
              <a:t>‹#›</a:t>
            </a:fld>
            <a:endParaRPr lang="en-US" sz="1000" dirty="0">
              <a:solidFill>
                <a:srgbClr val="33339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chemeClr val="tx1"/>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271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0707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1805" y="14108"/>
            <a:ext cx="1267365" cy="557579"/>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5" cstate="print"/>
          <a:srcRect/>
          <a:stretch>
            <a:fillRect/>
          </a:stretch>
        </p:blipFill>
        <p:spPr bwMode="auto">
          <a:xfrm>
            <a:off x="2421320" y="6275323"/>
            <a:ext cx="4339765" cy="57172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6723819"/>
      </p:ext>
    </p:extLst>
  </p:cSld>
  <p:clrMap bg1="lt1" tx1="dk1" bg2="lt2" tx2="dk2" accent1="accent1" accent2="accent2" accent3="accent3" accent4="accent4" accent5="accent5" accent6="accent6" hlink="hlink" folHlink="folHlink"/>
  <p:sldLayoutIdLst>
    <p:sldLayoutId id="2147483674" r:id="rId1"/>
    <p:sldLayoutId id="2147483675"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www.iso.org/publication/PUB100397.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3095" y="1662370"/>
            <a:ext cx="7873025" cy="954107"/>
          </a:xfrm>
          <a:prstGeom prst="rect">
            <a:avLst/>
          </a:prstGeom>
          <a:noFill/>
        </p:spPr>
        <p:txBody>
          <a:bodyPr wrap="square" rtlCol="0">
            <a:spAutoFit/>
          </a:bodyPr>
          <a:lstStyle/>
          <a:p>
            <a:r>
              <a:rPr lang="en-GB" sz="2800" dirty="0" smtClean="0"/>
              <a:t>CMC Resolutions and Action Items from the 28-30 October 2019 Meeting</a:t>
            </a:r>
            <a:endParaRPr lang="en-US" sz="2800" dirty="0"/>
          </a:p>
        </p:txBody>
      </p:sp>
      <p:sp>
        <p:nvSpPr>
          <p:cNvPr id="4" name="Text Box 12"/>
          <p:cNvSpPr txBox="1">
            <a:spLocks noChangeArrowheads="1"/>
          </p:cNvSpPr>
          <p:nvPr/>
        </p:nvSpPr>
        <p:spPr bwMode="auto">
          <a:xfrm>
            <a:off x="772904" y="4686591"/>
            <a:ext cx="2326278" cy="923330"/>
          </a:xfrm>
          <a:prstGeom prst="rect">
            <a:avLst/>
          </a:prstGeom>
          <a:noFill/>
          <a:ln w="12700">
            <a:noFill/>
            <a:miter lim="800000"/>
            <a:headEnd type="none" w="sm" len="sm"/>
            <a:tailEnd type="none" w="sm" len="sm"/>
          </a:ln>
        </p:spPr>
        <p:txBody>
          <a:bodyPr wrap="none">
            <a:spAutoFit/>
          </a:bodyPr>
          <a:lstStyle/>
          <a:p>
            <a:pPr eaLnBrk="0" hangingPunct="0"/>
            <a:r>
              <a:rPr lang="en-US" sz="1800" b="0" dirty="0">
                <a:latin typeface="+mn-lt"/>
              </a:rPr>
              <a:t>CMC </a:t>
            </a:r>
            <a:r>
              <a:rPr lang="en-US" sz="1800" b="0" dirty="0" smtClean="0">
                <a:latin typeface="+mn-lt"/>
              </a:rPr>
              <a:t>Meeting</a:t>
            </a:r>
            <a:endParaRPr lang="en-US" sz="1800" b="0" dirty="0">
              <a:latin typeface="+mn-lt"/>
            </a:endParaRPr>
          </a:p>
          <a:p>
            <a:pPr eaLnBrk="0" hangingPunct="0"/>
            <a:r>
              <a:rPr lang="en-US" sz="1800" b="0" dirty="0" smtClean="0">
                <a:latin typeface="+mn-lt"/>
              </a:rPr>
              <a:t>Darmstadt, Germany</a:t>
            </a:r>
            <a:endParaRPr lang="en-US" sz="1800" b="0" u="sng" dirty="0">
              <a:latin typeface="+mn-lt"/>
            </a:endParaRPr>
          </a:p>
          <a:p>
            <a:pPr eaLnBrk="0" hangingPunct="0"/>
            <a:r>
              <a:rPr lang="en-US" sz="1800" b="0" dirty="0" smtClean="0">
                <a:latin typeface="+mn-lt"/>
              </a:rPr>
              <a:t>30 October 2019</a:t>
            </a:r>
            <a:endParaRPr lang="en-US" sz="1800" b="0" u="sng"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Action Items</a:t>
            </a:r>
            <a:endParaRPr lang="en-US" dirty="0"/>
          </a:p>
        </p:txBody>
      </p:sp>
      <p:sp>
        <p:nvSpPr>
          <p:cNvPr id="5" name="Content Placeholder 4"/>
          <p:cNvSpPr>
            <a:spLocks noGrp="1"/>
          </p:cNvSpPr>
          <p:nvPr>
            <p:ph idx="1"/>
          </p:nvPr>
        </p:nvSpPr>
        <p:spPr>
          <a:xfrm>
            <a:off x="457200" y="1163105"/>
            <a:ext cx="8147325" cy="4032525"/>
          </a:xfrm>
        </p:spPr>
        <p:txBody>
          <a:bodyPr/>
          <a:lstStyle/>
          <a:p>
            <a:r>
              <a:rPr lang="en-US" dirty="0" smtClean="0"/>
              <a:t>CMC-A-2019-10-06</a:t>
            </a:r>
          </a:p>
          <a:p>
            <a:pPr lvl="1"/>
            <a:r>
              <a:rPr lang="en-US" b="0" dirty="0" smtClean="0"/>
              <a:t>The CMC directs the Secretariat to an agenda item for the next meeting, 16-18 June 2020, to review the CCSDS Strategic Plan subject to a response to CMC-A-2019-10-05 assigned to Nicolas </a:t>
            </a:r>
            <a:r>
              <a:rPr lang="en-US" b="0" dirty="0" err="1" smtClean="0"/>
              <a:t>Bobrinsky</a:t>
            </a:r>
            <a:r>
              <a:rPr lang="en-US" b="0" dirty="0" smtClean="0"/>
              <a:t>.</a:t>
            </a:r>
          </a:p>
          <a:p>
            <a:pPr marL="346075" lvl="1" indent="0">
              <a:buNone/>
            </a:pPr>
            <a:endParaRPr lang="en-US" b="0" dirty="0" smtClean="0"/>
          </a:p>
          <a:p>
            <a:pPr lvl="1"/>
            <a:r>
              <a:rPr lang="en-US" b="0" dirty="0" smtClean="0"/>
              <a:t>Due Date: 16 June 2020</a:t>
            </a:r>
          </a:p>
        </p:txBody>
      </p:sp>
    </p:spTree>
    <p:extLst>
      <p:ext uri="{BB962C8B-B14F-4D97-AF65-F5344CB8AC3E}">
        <p14:creationId xmlns:p14="http://schemas.microsoft.com/office/powerpoint/2010/main" val="2708346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Action Items</a:t>
            </a:r>
            <a:endParaRPr lang="en-US" dirty="0"/>
          </a:p>
        </p:txBody>
      </p:sp>
      <p:sp>
        <p:nvSpPr>
          <p:cNvPr id="5" name="Content Placeholder 4"/>
          <p:cNvSpPr>
            <a:spLocks noGrp="1"/>
          </p:cNvSpPr>
          <p:nvPr>
            <p:ph idx="1"/>
          </p:nvPr>
        </p:nvSpPr>
        <p:spPr>
          <a:xfrm>
            <a:off x="457200" y="1163105"/>
            <a:ext cx="8147325" cy="4032525"/>
          </a:xfrm>
        </p:spPr>
        <p:txBody>
          <a:bodyPr/>
          <a:lstStyle/>
          <a:p>
            <a:r>
              <a:rPr lang="en-US" dirty="0" smtClean="0"/>
              <a:t>CMC-A-2019-10-07</a:t>
            </a:r>
          </a:p>
          <a:p>
            <a:pPr lvl="1"/>
            <a:r>
              <a:rPr lang="en-US" sz="2000" b="0" dirty="0" smtClean="0"/>
              <a:t>The CMC asks that all CMC members whose agencies are participating in Lunar exploration engage with their Lunar projects management in advocating Simple Schedule Format and Communications Planning Information Format and report to the CMC.</a:t>
            </a:r>
          </a:p>
          <a:p>
            <a:pPr marL="346075" lvl="1" indent="0">
              <a:buNone/>
            </a:pPr>
            <a:endParaRPr lang="en-US" b="0" dirty="0" smtClean="0"/>
          </a:p>
          <a:p>
            <a:pPr lvl="1"/>
            <a:r>
              <a:rPr lang="en-US" b="0" dirty="0" smtClean="0"/>
              <a:t>Due Date: 16 June 2020</a:t>
            </a:r>
          </a:p>
        </p:txBody>
      </p:sp>
    </p:spTree>
    <p:extLst>
      <p:ext uri="{BB962C8B-B14F-4D97-AF65-F5344CB8AC3E}">
        <p14:creationId xmlns:p14="http://schemas.microsoft.com/office/powerpoint/2010/main" val="742215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Action Items</a:t>
            </a:r>
            <a:endParaRPr lang="en-US" dirty="0"/>
          </a:p>
        </p:txBody>
      </p:sp>
      <p:sp>
        <p:nvSpPr>
          <p:cNvPr id="5" name="Content Placeholder 4"/>
          <p:cNvSpPr>
            <a:spLocks noGrp="1"/>
          </p:cNvSpPr>
          <p:nvPr>
            <p:ph idx="1"/>
          </p:nvPr>
        </p:nvSpPr>
        <p:spPr>
          <a:xfrm>
            <a:off x="457200" y="1163105"/>
            <a:ext cx="8147325" cy="4032525"/>
          </a:xfrm>
        </p:spPr>
        <p:txBody>
          <a:bodyPr/>
          <a:lstStyle/>
          <a:p>
            <a:r>
              <a:rPr lang="en-US" dirty="0" smtClean="0"/>
              <a:t>CMC-A-2019-10-08</a:t>
            </a:r>
          </a:p>
          <a:p>
            <a:pPr lvl="1"/>
            <a:r>
              <a:rPr lang="en-US" b="0" dirty="0" smtClean="0"/>
              <a:t>The CMC asks that Jean-Marc </a:t>
            </a:r>
            <a:r>
              <a:rPr lang="en-US" b="0" dirty="0" err="1" smtClean="0"/>
              <a:t>Soula</a:t>
            </a:r>
            <a:r>
              <a:rPr lang="en-US" b="0" dirty="0" smtClean="0"/>
              <a:t> investigate possible options for </a:t>
            </a:r>
            <a:r>
              <a:rPr lang="en-US" b="0" dirty="0"/>
              <a:t>a</a:t>
            </a:r>
            <a:r>
              <a:rPr lang="en-US" b="0" dirty="0" smtClean="0"/>
              <a:t> booth, potentially shared with IOAG, at </a:t>
            </a:r>
            <a:r>
              <a:rPr lang="en-US" b="0" dirty="0" err="1" smtClean="0"/>
              <a:t>SpaceOps</a:t>
            </a:r>
            <a:r>
              <a:rPr lang="en-US" b="0" dirty="0" smtClean="0"/>
              <a:t> 2020 and what options exist for integrating CCSDS messages into a keynote speech and report the results to the CMC.</a:t>
            </a:r>
          </a:p>
          <a:p>
            <a:pPr marL="346075" lvl="1" indent="0">
              <a:buNone/>
            </a:pPr>
            <a:endParaRPr lang="en-US" b="0" dirty="0" smtClean="0"/>
          </a:p>
          <a:p>
            <a:pPr lvl="1"/>
            <a:r>
              <a:rPr lang="en-US" b="0" dirty="0" smtClean="0"/>
              <a:t>Due Date: 30 November 2019</a:t>
            </a:r>
          </a:p>
        </p:txBody>
      </p:sp>
    </p:spTree>
    <p:extLst>
      <p:ext uri="{BB962C8B-B14F-4D97-AF65-F5344CB8AC3E}">
        <p14:creationId xmlns:p14="http://schemas.microsoft.com/office/powerpoint/2010/main" val="32274144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Action Items</a:t>
            </a:r>
            <a:endParaRPr lang="en-US" dirty="0"/>
          </a:p>
        </p:txBody>
      </p:sp>
      <p:sp>
        <p:nvSpPr>
          <p:cNvPr id="5" name="Content Placeholder 4"/>
          <p:cNvSpPr>
            <a:spLocks noGrp="1"/>
          </p:cNvSpPr>
          <p:nvPr>
            <p:ph idx="1"/>
          </p:nvPr>
        </p:nvSpPr>
        <p:spPr>
          <a:xfrm>
            <a:off x="457200" y="1163105"/>
            <a:ext cx="8147325" cy="4032525"/>
          </a:xfrm>
        </p:spPr>
        <p:txBody>
          <a:bodyPr/>
          <a:lstStyle/>
          <a:p>
            <a:r>
              <a:rPr lang="en-US" dirty="0" smtClean="0"/>
              <a:t>CMC-A-2019-10-09</a:t>
            </a:r>
          </a:p>
          <a:p>
            <a:pPr lvl="1"/>
            <a:r>
              <a:rPr lang="en-US" b="0" dirty="0" smtClean="0"/>
              <a:t>The CMC directs the Secretariat to update the informative content of the CCSDS Overview presentation and informational brochure.</a:t>
            </a:r>
          </a:p>
          <a:p>
            <a:pPr marL="346075" lvl="1" indent="0">
              <a:buNone/>
            </a:pPr>
            <a:endParaRPr lang="en-US" b="0" dirty="0" smtClean="0"/>
          </a:p>
          <a:p>
            <a:pPr lvl="1"/>
            <a:r>
              <a:rPr lang="en-US" b="0" dirty="0"/>
              <a:t>Due Date: CMC Midterm Teleconference, February 2020</a:t>
            </a:r>
          </a:p>
        </p:txBody>
      </p:sp>
    </p:spTree>
    <p:extLst>
      <p:ext uri="{BB962C8B-B14F-4D97-AF65-F5344CB8AC3E}">
        <p14:creationId xmlns:p14="http://schemas.microsoft.com/office/powerpoint/2010/main" val="3346282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Action Items</a:t>
            </a:r>
            <a:endParaRPr lang="en-US" dirty="0"/>
          </a:p>
        </p:txBody>
      </p:sp>
      <p:sp>
        <p:nvSpPr>
          <p:cNvPr id="5" name="Content Placeholder 4"/>
          <p:cNvSpPr>
            <a:spLocks noGrp="1"/>
          </p:cNvSpPr>
          <p:nvPr>
            <p:ph idx="1"/>
          </p:nvPr>
        </p:nvSpPr>
        <p:spPr>
          <a:xfrm>
            <a:off x="457200" y="1163105"/>
            <a:ext cx="8147325" cy="4032525"/>
          </a:xfrm>
        </p:spPr>
        <p:txBody>
          <a:bodyPr/>
          <a:lstStyle/>
          <a:p>
            <a:r>
              <a:rPr lang="en-US" dirty="0" smtClean="0"/>
              <a:t>CMC-A-2019-10-10</a:t>
            </a:r>
          </a:p>
          <a:p>
            <a:pPr lvl="1"/>
            <a:r>
              <a:rPr lang="en-US" b="0" dirty="0" smtClean="0"/>
              <a:t>The CMC asks that each CMC member confer with their colleagues and compile a list of available systems and software based upon CCSDS standards. The results should be reported at the next CMC meeting, 16-18 June 2020.</a:t>
            </a:r>
          </a:p>
          <a:p>
            <a:pPr marL="346075" lvl="1" indent="0">
              <a:buNone/>
            </a:pPr>
            <a:endParaRPr lang="en-US" b="0" dirty="0" smtClean="0"/>
          </a:p>
          <a:p>
            <a:pPr lvl="1"/>
            <a:r>
              <a:rPr lang="en-US" b="0" dirty="0" smtClean="0"/>
              <a:t>Due Date: 16 June 2020</a:t>
            </a:r>
          </a:p>
        </p:txBody>
      </p:sp>
    </p:spTree>
    <p:extLst>
      <p:ext uri="{BB962C8B-B14F-4D97-AF65-F5344CB8AC3E}">
        <p14:creationId xmlns:p14="http://schemas.microsoft.com/office/powerpoint/2010/main" val="2845732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Action Items</a:t>
            </a:r>
            <a:endParaRPr lang="en-US" dirty="0"/>
          </a:p>
        </p:txBody>
      </p:sp>
      <p:sp>
        <p:nvSpPr>
          <p:cNvPr id="5" name="Content Placeholder 4"/>
          <p:cNvSpPr>
            <a:spLocks noGrp="1"/>
          </p:cNvSpPr>
          <p:nvPr>
            <p:ph idx="1"/>
          </p:nvPr>
        </p:nvSpPr>
        <p:spPr>
          <a:xfrm>
            <a:off x="457200" y="1163105"/>
            <a:ext cx="8147325" cy="4032525"/>
          </a:xfrm>
        </p:spPr>
        <p:txBody>
          <a:bodyPr/>
          <a:lstStyle/>
          <a:p>
            <a:r>
              <a:rPr lang="en-US" dirty="0" smtClean="0"/>
              <a:t>CMC-A-2019-10-11</a:t>
            </a:r>
          </a:p>
          <a:p>
            <a:pPr lvl="1"/>
            <a:r>
              <a:rPr lang="en-US" b="0" dirty="0" smtClean="0"/>
              <a:t>The CMC directs the Secretariat to add an agenda item to the next midterm teleconference to further discuss the use of the CCSDS public website to better highlight CCSDs accomplishments, use cases, etc.</a:t>
            </a:r>
          </a:p>
          <a:p>
            <a:pPr marL="346075" lvl="1" indent="0">
              <a:buNone/>
            </a:pPr>
            <a:endParaRPr lang="en-US" b="0" dirty="0"/>
          </a:p>
          <a:p>
            <a:pPr lvl="1"/>
            <a:r>
              <a:rPr lang="en-US" b="0" dirty="0"/>
              <a:t>Due Date: CMC Midterm Teleconference, February 2020</a:t>
            </a:r>
          </a:p>
        </p:txBody>
      </p:sp>
    </p:spTree>
    <p:extLst>
      <p:ext uri="{BB962C8B-B14F-4D97-AF65-F5344CB8AC3E}">
        <p14:creationId xmlns:p14="http://schemas.microsoft.com/office/powerpoint/2010/main" val="2758890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Action Items</a:t>
            </a:r>
            <a:endParaRPr lang="en-US" dirty="0"/>
          </a:p>
        </p:txBody>
      </p:sp>
      <p:sp>
        <p:nvSpPr>
          <p:cNvPr id="5" name="Content Placeholder 4"/>
          <p:cNvSpPr>
            <a:spLocks noGrp="1"/>
          </p:cNvSpPr>
          <p:nvPr>
            <p:ph idx="1"/>
          </p:nvPr>
        </p:nvSpPr>
        <p:spPr>
          <a:xfrm>
            <a:off x="457200" y="1163105"/>
            <a:ext cx="8147325" cy="4032525"/>
          </a:xfrm>
        </p:spPr>
        <p:txBody>
          <a:bodyPr/>
          <a:lstStyle/>
          <a:p>
            <a:r>
              <a:rPr lang="en-US" dirty="0" smtClean="0"/>
              <a:t>CMC-A-2019-10-12</a:t>
            </a:r>
          </a:p>
          <a:p>
            <a:pPr lvl="1"/>
            <a:r>
              <a:rPr lang="en-US" b="0" dirty="0" smtClean="0"/>
              <a:t>The CMC directs the Secretariat to release a poll to the CMC members for the selection of a date for the upcoming midterm teleconference. The poll should be for dates in February 2020, with the consideration that the week of 17 February will cause conflicts for some CMC members.</a:t>
            </a:r>
          </a:p>
          <a:p>
            <a:pPr marL="346075" lvl="1" indent="0">
              <a:buNone/>
            </a:pPr>
            <a:endParaRPr lang="en-US" b="0" dirty="0"/>
          </a:p>
          <a:p>
            <a:pPr lvl="1"/>
            <a:r>
              <a:rPr lang="en-US" b="0" dirty="0" smtClean="0"/>
              <a:t>Due Date: 15 November 2019</a:t>
            </a:r>
          </a:p>
        </p:txBody>
      </p:sp>
    </p:spTree>
    <p:extLst>
      <p:ext uri="{BB962C8B-B14F-4D97-AF65-F5344CB8AC3E}">
        <p14:creationId xmlns:p14="http://schemas.microsoft.com/office/powerpoint/2010/main" val="22530284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Action Items</a:t>
            </a:r>
            <a:endParaRPr lang="en-US" dirty="0"/>
          </a:p>
        </p:txBody>
      </p:sp>
      <p:sp>
        <p:nvSpPr>
          <p:cNvPr id="5" name="Content Placeholder 4"/>
          <p:cNvSpPr>
            <a:spLocks noGrp="1"/>
          </p:cNvSpPr>
          <p:nvPr>
            <p:ph idx="1"/>
          </p:nvPr>
        </p:nvSpPr>
        <p:spPr>
          <a:xfrm>
            <a:off x="457200" y="1163105"/>
            <a:ext cx="8147325" cy="4032525"/>
          </a:xfrm>
        </p:spPr>
        <p:txBody>
          <a:bodyPr/>
          <a:lstStyle/>
          <a:p>
            <a:r>
              <a:rPr lang="en-US" dirty="0" smtClean="0"/>
              <a:t>CMC-A-2019-10-13</a:t>
            </a:r>
          </a:p>
          <a:p>
            <a:pPr lvl="1"/>
            <a:r>
              <a:rPr lang="en-US" b="0" dirty="0" smtClean="0"/>
              <a:t>The CMC directs the CESG to consider a mechanism for providing soon to be published recommendations prior to </a:t>
            </a:r>
            <a:r>
              <a:rPr lang="en-US" b="0" dirty="0"/>
              <a:t>f</a:t>
            </a:r>
            <a:r>
              <a:rPr lang="en-US" b="0" dirty="0" smtClean="0"/>
              <a:t>inal publication to encourage wider adoption</a:t>
            </a:r>
            <a:r>
              <a:rPr lang="en-US" b="0" dirty="0"/>
              <a:t> </a:t>
            </a:r>
            <a:r>
              <a:rPr lang="en-US" b="0" dirty="0" smtClean="0"/>
              <a:t>and report their findings to the CMC.</a:t>
            </a:r>
          </a:p>
          <a:p>
            <a:pPr marL="346075" lvl="1" indent="0">
              <a:buNone/>
            </a:pPr>
            <a:endParaRPr lang="en-US" b="0" dirty="0"/>
          </a:p>
          <a:p>
            <a:pPr lvl="1"/>
            <a:r>
              <a:rPr lang="en-US" b="0" dirty="0" smtClean="0"/>
              <a:t>Due Date: 16 June 2020</a:t>
            </a:r>
          </a:p>
        </p:txBody>
      </p:sp>
    </p:spTree>
    <p:extLst>
      <p:ext uri="{BB962C8B-B14F-4D97-AF65-F5344CB8AC3E}">
        <p14:creationId xmlns:p14="http://schemas.microsoft.com/office/powerpoint/2010/main" val="4276239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Action Items</a:t>
            </a:r>
            <a:endParaRPr lang="en-US" dirty="0"/>
          </a:p>
        </p:txBody>
      </p:sp>
      <p:sp>
        <p:nvSpPr>
          <p:cNvPr id="5" name="Content Placeholder 4"/>
          <p:cNvSpPr>
            <a:spLocks noGrp="1"/>
          </p:cNvSpPr>
          <p:nvPr>
            <p:ph idx="1"/>
          </p:nvPr>
        </p:nvSpPr>
        <p:spPr>
          <a:xfrm>
            <a:off x="457200" y="1163105"/>
            <a:ext cx="8147325" cy="4032525"/>
          </a:xfrm>
        </p:spPr>
        <p:txBody>
          <a:bodyPr/>
          <a:lstStyle/>
          <a:p>
            <a:r>
              <a:rPr lang="en-US" dirty="0" smtClean="0"/>
              <a:t>CMC-A-2019-10-14</a:t>
            </a:r>
          </a:p>
          <a:p>
            <a:pPr lvl="1"/>
            <a:r>
              <a:rPr lang="en-US" b="0" dirty="0" smtClean="0"/>
              <a:t>The CMC directs the Secretariat to produce a statistical report on the timeline for publication of CCSDS documents to include historical data.</a:t>
            </a:r>
          </a:p>
          <a:p>
            <a:pPr marL="346075" lvl="1" indent="0">
              <a:buNone/>
            </a:pPr>
            <a:endParaRPr lang="en-US" b="0" dirty="0"/>
          </a:p>
          <a:p>
            <a:pPr lvl="1"/>
            <a:r>
              <a:rPr lang="en-US" b="0" dirty="0" smtClean="0"/>
              <a:t>Due Date: 16 June 2020</a:t>
            </a:r>
          </a:p>
        </p:txBody>
      </p:sp>
    </p:spTree>
    <p:extLst>
      <p:ext uri="{BB962C8B-B14F-4D97-AF65-F5344CB8AC3E}">
        <p14:creationId xmlns:p14="http://schemas.microsoft.com/office/powerpoint/2010/main" val="972455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Action Items</a:t>
            </a:r>
            <a:endParaRPr lang="en-US" dirty="0"/>
          </a:p>
        </p:txBody>
      </p:sp>
      <p:sp>
        <p:nvSpPr>
          <p:cNvPr id="5" name="Content Placeholder 4"/>
          <p:cNvSpPr>
            <a:spLocks noGrp="1"/>
          </p:cNvSpPr>
          <p:nvPr>
            <p:ph idx="1"/>
          </p:nvPr>
        </p:nvSpPr>
        <p:spPr>
          <a:xfrm>
            <a:off x="457200" y="1163105"/>
            <a:ext cx="8147325" cy="4032525"/>
          </a:xfrm>
        </p:spPr>
        <p:txBody>
          <a:bodyPr/>
          <a:lstStyle/>
          <a:p>
            <a:r>
              <a:rPr lang="en-US" dirty="0" smtClean="0"/>
              <a:t>CMC-A-2019-10-15</a:t>
            </a:r>
          </a:p>
          <a:p>
            <a:pPr lvl="1"/>
            <a:r>
              <a:rPr lang="en-US" b="0" dirty="0" smtClean="0"/>
              <a:t>The CMC asks that Agency Representatives review the ISO Code of Conduct, published 2019, and consider whether this should be adopted as an update to CCSDS’s existing Code of Conduct</a:t>
            </a:r>
            <a:r>
              <a:rPr lang="en-US" b="0" dirty="0"/>
              <a:t>. </a:t>
            </a:r>
            <a:endParaRPr lang="en-US" b="0" dirty="0" smtClean="0"/>
          </a:p>
          <a:p>
            <a:pPr marL="346075" lvl="1" indent="0">
              <a:buNone/>
            </a:pPr>
            <a:endParaRPr lang="en-US" b="0" dirty="0" smtClean="0">
              <a:hlinkClick r:id="rId2"/>
            </a:endParaRPr>
          </a:p>
          <a:p>
            <a:pPr marL="346075" lvl="1" indent="0">
              <a:buNone/>
            </a:pPr>
            <a:r>
              <a:rPr lang="en-US" b="0" dirty="0" smtClean="0">
                <a:hlinkClick r:id="rId2"/>
              </a:rPr>
              <a:t>https</a:t>
            </a:r>
            <a:r>
              <a:rPr lang="en-US" b="0" dirty="0">
                <a:hlinkClick r:id="rId2"/>
              </a:rPr>
              <a:t>://</a:t>
            </a:r>
            <a:r>
              <a:rPr lang="en-US" b="0" dirty="0" smtClean="0">
                <a:hlinkClick r:id="rId2"/>
              </a:rPr>
              <a:t>www.iso.org/publication/PUB100397.html</a:t>
            </a:r>
            <a:endParaRPr lang="en-US" b="0" dirty="0" smtClean="0"/>
          </a:p>
          <a:p>
            <a:pPr marL="346075" lvl="1" indent="0">
              <a:buNone/>
            </a:pPr>
            <a:endParaRPr lang="en-US" b="0" dirty="0" smtClean="0"/>
          </a:p>
          <a:p>
            <a:pPr marL="346075" lvl="1" indent="0">
              <a:buNone/>
            </a:pPr>
            <a:endParaRPr lang="en-US" b="0" dirty="0"/>
          </a:p>
          <a:p>
            <a:pPr lvl="1"/>
            <a:r>
              <a:rPr lang="en-US" b="0" dirty="0"/>
              <a:t>Due Date: CMC Midterm Teleconference, February 2020</a:t>
            </a:r>
          </a:p>
        </p:txBody>
      </p:sp>
    </p:spTree>
    <p:extLst>
      <p:ext uri="{BB962C8B-B14F-4D97-AF65-F5344CB8AC3E}">
        <p14:creationId xmlns:p14="http://schemas.microsoft.com/office/powerpoint/2010/main" val="184043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Resolutions</a:t>
            </a:r>
            <a:endParaRPr lang="en-US" dirty="0"/>
          </a:p>
        </p:txBody>
      </p:sp>
      <p:sp>
        <p:nvSpPr>
          <p:cNvPr id="5" name="Content Placeholder 4"/>
          <p:cNvSpPr>
            <a:spLocks noGrp="1"/>
          </p:cNvSpPr>
          <p:nvPr>
            <p:ph idx="1"/>
          </p:nvPr>
        </p:nvSpPr>
        <p:spPr>
          <a:xfrm>
            <a:off x="457200" y="1163105"/>
            <a:ext cx="8147325" cy="4032525"/>
          </a:xfrm>
        </p:spPr>
        <p:txBody>
          <a:bodyPr/>
          <a:lstStyle/>
          <a:p>
            <a:r>
              <a:rPr lang="en-US" dirty="0" smtClean="0"/>
              <a:t>CMC-R-2019-10-01</a:t>
            </a:r>
            <a:endParaRPr lang="en-US" dirty="0"/>
          </a:p>
          <a:p>
            <a:pPr lvl="1"/>
            <a:r>
              <a:rPr lang="en-US" b="0" dirty="0" smtClean="0"/>
              <a:t>The CMC approves </a:t>
            </a:r>
            <a:r>
              <a:rPr lang="en-US" b="0" dirty="0"/>
              <a:t>controlled access to the SANA CCSDS Service Site and Aperture Registry (SS&amp;A) for </a:t>
            </a:r>
            <a:r>
              <a:rPr lang="en-US" b="0" dirty="0" smtClean="0"/>
              <a:t>read </a:t>
            </a:r>
            <a:r>
              <a:rPr lang="en-US" b="0" dirty="0"/>
              <a:t>only </a:t>
            </a:r>
            <a:r>
              <a:rPr lang="en-US" b="0" dirty="0" smtClean="0"/>
              <a:t>operations being provided to CWE account holders</a:t>
            </a:r>
            <a:r>
              <a:rPr lang="en-US" b="0" dirty="0"/>
              <a:t> </a:t>
            </a:r>
            <a:r>
              <a:rPr lang="en-US" b="0" dirty="0" smtClean="0"/>
              <a:t>and read and write operations being provided to Agency Representatives and Asset Owners.</a:t>
            </a:r>
          </a:p>
        </p:txBody>
      </p:sp>
    </p:spTree>
    <p:extLst>
      <p:ext uri="{BB962C8B-B14F-4D97-AF65-F5344CB8AC3E}">
        <p14:creationId xmlns:p14="http://schemas.microsoft.com/office/powerpoint/2010/main" val="4267758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Action Items</a:t>
            </a:r>
            <a:endParaRPr lang="en-US" dirty="0"/>
          </a:p>
        </p:txBody>
      </p:sp>
      <p:sp>
        <p:nvSpPr>
          <p:cNvPr id="5" name="Content Placeholder 4"/>
          <p:cNvSpPr>
            <a:spLocks noGrp="1"/>
          </p:cNvSpPr>
          <p:nvPr>
            <p:ph idx="1"/>
          </p:nvPr>
        </p:nvSpPr>
        <p:spPr>
          <a:xfrm>
            <a:off x="457200" y="1163105"/>
            <a:ext cx="8147325" cy="4032525"/>
          </a:xfrm>
        </p:spPr>
        <p:txBody>
          <a:bodyPr/>
          <a:lstStyle/>
          <a:p>
            <a:r>
              <a:rPr lang="en-US" dirty="0" smtClean="0"/>
              <a:t>CMC-A-2019-10-16</a:t>
            </a:r>
          </a:p>
          <a:p>
            <a:pPr lvl="1"/>
            <a:r>
              <a:rPr lang="en-US" b="0" dirty="0"/>
              <a:t>The CMC directs the CESG to recommend an individual to serve as a </a:t>
            </a:r>
            <a:r>
              <a:rPr lang="en-US" b="0" dirty="0" smtClean="0"/>
              <a:t>technical expert from </a:t>
            </a:r>
            <a:r>
              <a:rPr lang="en-US" b="0" dirty="0"/>
              <a:t>CCSDS </a:t>
            </a:r>
            <a:r>
              <a:rPr lang="en-US" b="0" dirty="0" smtClean="0"/>
              <a:t>to </a:t>
            </a:r>
            <a:r>
              <a:rPr lang="en-US" b="0" dirty="0"/>
              <a:t>ISO TC 20 SC </a:t>
            </a:r>
            <a:r>
              <a:rPr lang="en-US" b="0" dirty="0" smtClean="0"/>
              <a:t>14 </a:t>
            </a:r>
            <a:r>
              <a:rPr lang="en-US" b="0" dirty="0"/>
              <a:t>on SC14’s “Requirements for Global Navigation Satellite System (GNSS</a:t>
            </a:r>
            <a:r>
              <a:rPr lang="en-US" b="0" dirty="0" smtClean="0"/>
              <a:t>)” document currently in progress.</a:t>
            </a:r>
          </a:p>
          <a:p>
            <a:pPr marL="346075" lvl="1" indent="0">
              <a:buNone/>
            </a:pPr>
            <a:endParaRPr lang="en-US" b="0" dirty="0"/>
          </a:p>
          <a:p>
            <a:pPr lvl="1"/>
            <a:r>
              <a:rPr lang="en-US" b="0" dirty="0"/>
              <a:t>Due Date: CMC Midterm Teleconference, February 2020</a:t>
            </a:r>
          </a:p>
        </p:txBody>
      </p:sp>
    </p:spTree>
    <p:extLst>
      <p:ext uri="{BB962C8B-B14F-4D97-AF65-F5344CB8AC3E}">
        <p14:creationId xmlns:p14="http://schemas.microsoft.com/office/powerpoint/2010/main" val="1308275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Action Items</a:t>
            </a:r>
            <a:endParaRPr lang="en-US" dirty="0"/>
          </a:p>
        </p:txBody>
      </p:sp>
      <p:sp>
        <p:nvSpPr>
          <p:cNvPr id="5" name="Content Placeholder 4"/>
          <p:cNvSpPr>
            <a:spLocks noGrp="1"/>
          </p:cNvSpPr>
          <p:nvPr>
            <p:ph idx="1"/>
          </p:nvPr>
        </p:nvSpPr>
        <p:spPr>
          <a:xfrm>
            <a:off x="457200" y="1163105"/>
            <a:ext cx="8147325" cy="4032525"/>
          </a:xfrm>
        </p:spPr>
        <p:txBody>
          <a:bodyPr/>
          <a:lstStyle/>
          <a:p>
            <a:r>
              <a:rPr lang="en-US" dirty="0" smtClean="0"/>
              <a:t>CMC-A-2019-10-17</a:t>
            </a:r>
          </a:p>
          <a:p>
            <a:pPr lvl="1"/>
            <a:r>
              <a:rPr lang="en-US" b="0" dirty="0" smtClean="0"/>
              <a:t>The CMC directs the CESG to recommend an individual to serve as a technical Liaison between CCSDS and ISO TC 20 SC 14. The intent is that this individual will also serve as liaison between ISO TC 20 SC 13 and ISO TC 20 SC 14.</a:t>
            </a:r>
          </a:p>
          <a:p>
            <a:pPr marL="346075" lvl="1" indent="0">
              <a:buNone/>
            </a:pPr>
            <a:endParaRPr lang="en-US" b="0" dirty="0" smtClean="0"/>
          </a:p>
          <a:p>
            <a:pPr lvl="1"/>
            <a:r>
              <a:rPr lang="en-US" b="0" dirty="0" smtClean="0"/>
              <a:t>Due Date</a:t>
            </a:r>
            <a:r>
              <a:rPr lang="en-US" b="0" dirty="0"/>
              <a:t>: CMC Midterm Teleconference, February </a:t>
            </a:r>
            <a:r>
              <a:rPr lang="en-US" b="0" dirty="0" smtClean="0"/>
              <a:t>2020 </a:t>
            </a:r>
          </a:p>
        </p:txBody>
      </p:sp>
    </p:spTree>
    <p:extLst>
      <p:ext uri="{BB962C8B-B14F-4D97-AF65-F5344CB8AC3E}">
        <p14:creationId xmlns:p14="http://schemas.microsoft.com/office/powerpoint/2010/main" val="14951844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Action Items</a:t>
            </a:r>
            <a:endParaRPr lang="en-US" dirty="0"/>
          </a:p>
        </p:txBody>
      </p:sp>
      <p:sp>
        <p:nvSpPr>
          <p:cNvPr id="5" name="Content Placeholder 4"/>
          <p:cNvSpPr>
            <a:spLocks noGrp="1"/>
          </p:cNvSpPr>
          <p:nvPr>
            <p:ph idx="1"/>
          </p:nvPr>
        </p:nvSpPr>
        <p:spPr>
          <a:xfrm>
            <a:off x="457200" y="1163105"/>
            <a:ext cx="8147325" cy="4032525"/>
          </a:xfrm>
        </p:spPr>
        <p:txBody>
          <a:bodyPr/>
          <a:lstStyle/>
          <a:p>
            <a:r>
              <a:rPr lang="en-US" dirty="0" smtClean="0"/>
              <a:t>CMC-A-2019-10-18</a:t>
            </a:r>
          </a:p>
          <a:p>
            <a:pPr lvl="1"/>
            <a:r>
              <a:rPr lang="en-US" b="0" dirty="0" smtClean="0"/>
              <a:t>The CMC directs the IOAG Liaison, Stephen Townes, to follow up with the IOAG Chairman, Michael Schmidt, on his own action to contact John </a:t>
            </a:r>
            <a:r>
              <a:rPr lang="en-US" b="0" dirty="0" err="1" smtClean="0"/>
              <a:t>Guidi</a:t>
            </a:r>
            <a:r>
              <a:rPr lang="en-US" b="0" dirty="0" smtClean="0"/>
              <a:t>.</a:t>
            </a:r>
          </a:p>
          <a:p>
            <a:pPr marL="346075" lvl="1" indent="0">
              <a:buNone/>
            </a:pPr>
            <a:endParaRPr lang="en-US" b="0" dirty="0" smtClean="0"/>
          </a:p>
          <a:p>
            <a:pPr lvl="1"/>
            <a:r>
              <a:rPr lang="en-US" b="0" dirty="0" smtClean="0"/>
              <a:t>Due Date</a:t>
            </a:r>
            <a:r>
              <a:rPr lang="en-US" b="0" dirty="0"/>
              <a:t>: </a:t>
            </a:r>
            <a:r>
              <a:rPr lang="en-US" b="0" dirty="0" smtClean="0"/>
              <a:t>10 December 2019</a:t>
            </a:r>
          </a:p>
        </p:txBody>
      </p:sp>
    </p:spTree>
    <p:extLst>
      <p:ext uri="{BB962C8B-B14F-4D97-AF65-F5344CB8AC3E}">
        <p14:creationId xmlns:p14="http://schemas.microsoft.com/office/powerpoint/2010/main" val="2759722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Resolutions</a:t>
            </a:r>
            <a:endParaRPr lang="en-US" dirty="0"/>
          </a:p>
        </p:txBody>
      </p:sp>
      <p:sp>
        <p:nvSpPr>
          <p:cNvPr id="5" name="Content Placeholder 4"/>
          <p:cNvSpPr>
            <a:spLocks noGrp="1"/>
          </p:cNvSpPr>
          <p:nvPr>
            <p:ph idx="1"/>
          </p:nvPr>
        </p:nvSpPr>
        <p:spPr>
          <a:xfrm>
            <a:off x="457200" y="1163105"/>
            <a:ext cx="8147325" cy="4032525"/>
          </a:xfrm>
        </p:spPr>
        <p:txBody>
          <a:bodyPr/>
          <a:lstStyle/>
          <a:p>
            <a:r>
              <a:rPr lang="en-US" dirty="0" smtClean="0"/>
              <a:t>CMC-R-2019-10-02</a:t>
            </a:r>
            <a:endParaRPr lang="en-US" dirty="0"/>
          </a:p>
          <a:p>
            <a:pPr lvl="1"/>
            <a:r>
              <a:rPr lang="en-US" b="0" dirty="0" smtClean="0"/>
              <a:t>The CMC approves of </a:t>
            </a:r>
            <a:r>
              <a:rPr lang="en-US" b="0" dirty="0"/>
              <a:t>the SANA Operator marking all Glossary entries (both Terms and Acronyms) that have a relevant, approved, document as “Approved” and not “Provisional</a:t>
            </a:r>
            <a:r>
              <a:rPr lang="en-US" b="0" dirty="0" smtClean="0"/>
              <a:t>”.</a:t>
            </a:r>
          </a:p>
        </p:txBody>
      </p:sp>
    </p:spTree>
    <p:extLst>
      <p:ext uri="{BB962C8B-B14F-4D97-AF65-F5344CB8AC3E}">
        <p14:creationId xmlns:p14="http://schemas.microsoft.com/office/powerpoint/2010/main" val="2022766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Resolutions</a:t>
            </a:r>
            <a:endParaRPr lang="en-US" dirty="0"/>
          </a:p>
        </p:txBody>
      </p:sp>
      <p:sp>
        <p:nvSpPr>
          <p:cNvPr id="5" name="Content Placeholder 4"/>
          <p:cNvSpPr>
            <a:spLocks noGrp="1"/>
          </p:cNvSpPr>
          <p:nvPr>
            <p:ph idx="1"/>
          </p:nvPr>
        </p:nvSpPr>
        <p:spPr>
          <a:xfrm>
            <a:off x="457200" y="1163105"/>
            <a:ext cx="8147325" cy="4032525"/>
          </a:xfrm>
        </p:spPr>
        <p:txBody>
          <a:bodyPr/>
          <a:lstStyle/>
          <a:p>
            <a:r>
              <a:rPr lang="en-US" dirty="0" smtClean="0"/>
              <a:t>CMC-R-2019-10-03</a:t>
            </a:r>
          </a:p>
          <a:p>
            <a:pPr lvl="1"/>
            <a:r>
              <a:rPr lang="en-US" b="0" dirty="0" smtClean="0"/>
              <a:t>The CMC thanks ESA, particularly Margherita di Giulio and Angelika Slade, and the Secretariat for the planning, preparation, and execution of the Fall 2019 CCSDS Meetings.</a:t>
            </a:r>
          </a:p>
        </p:txBody>
      </p:sp>
    </p:spTree>
    <p:extLst>
      <p:ext uri="{BB962C8B-B14F-4D97-AF65-F5344CB8AC3E}">
        <p14:creationId xmlns:p14="http://schemas.microsoft.com/office/powerpoint/2010/main" val="4245978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Action Items</a:t>
            </a:r>
            <a:endParaRPr lang="en-US" dirty="0"/>
          </a:p>
        </p:txBody>
      </p:sp>
      <p:sp>
        <p:nvSpPr>
          <p:cNvPr id="5" name="Content Placeholder 4"/>
          <p:cNvSpPr>
            <a:spLocks noGrp="1"/>
          </p:cNvSpPr>
          <p:nvPr>
            <p:ph idx="1"/>
          </p:nvPr>
        </p:nvSpPr>
        <p:spPr>
          <a:xfrm>
            <a:off x="457200" y="1163105"/>
            <a:ext cx="8147325" cy="4032525"/>
          </a:xfrm>
        </p:spPr>
        <p:txBody>
          <a:bodyPr/>
          <a:lstStyle/>
          <a:p>
            <a:r>
              <a:rPr lang="en-US" dirty="0" smtClean="0"/>
              <a:t>CMC-A-2019-10-01</a:t>
            </a:r>
            <a:endParaRPr lang="en-US" dirty="0"/>
          </a:p>
          <a:p>
            <a:pPr lvl="1"/>
            <a:r>
              <a:rPr lang="en-US" b="0" dirty="0" smtClean="0"/>
              <a:t>The CMC asks that Agency Representatives review the contents of the Service Sites and Apertures Registry that they are responsible for and make any necessary updates or corrections. This Action should be accomplished after the SANA operator has created a webpage to allow Agency Representatives to correct this information themselves.</a:t>
            </a:r>
          </a:p>
          <a:p>
            <a:pPr marL="346075" lvl="1" indent="0">
              <a:buNone/>
            </a:pPr>
            <a:endParaRPr lang="en-US" b="0" dirty="0" smtClean="0"/>
          </a:p>
          <a:p>
            <a:pPr lvl="1"/>
            <a:r>
              <a:rPr lang="en-US" b="0" dirty="0" smtClean="0"/>
              <a:t>Due Date: 16 June 2020</a:t>
            </a:r>
          </a:p>
        </p:txBody>
      </p:sp>
    </p:spTree>
    <p:extLst>
      <p:ext uri="{BB962C8B-B14F-4D97-AF65-F5344CB8AC3E}">
        <p14:creationId xmlns:p14="http://schemas.microsoft.com/office/powerpoint/2010/main" val="1307124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Action Items</a:t>
            </a:r>
            <a:endParaRPr lang="en-US" dirty="0"/>
          </a:p>
        </p:txBody>
      </p:sp>
      <p:sp>
        <p:nvSpPr>
          <p:cNvPr id="5" name="Content Placeholder 4"/>
          <p:cNvSpPr>
            <a:spLocks noGrp="1"/>
          </p:cNvSpPr>
          <p:nvPr>
            <p:ph idx="1"/>
          </p:nvPr>
        </p:nvSpPr>
        <p:spPr>
          <a:xfrm>
            <a:off x="457200" y="1163105"/>
            <a:ext cx="8147325" cy="4032525"/>
          </a:xfrm>
        </p:spPr>
        <p:txBody>
          <a:bodyPr/>
          <a:lstStyle/>
          <a:p>
            <a:r>
              <a:rPr lang="en-US" dirty="0" smtClean="0"/>
              <a:t>CMC-A-2019-10-02</a:t>
            </a:r>
            <a:endParaRPr lang="en-US" dirty="0"/>
          </a:p>
          <a:p>
            <a:pPr lvl="1"/>
            <a:r>
              <a:rPr lang="en-US" b="0" dirty="0" smtClean="0"/>
              <a:t>The CMC directs the SANA operator to report on the status of the effort to review </a:t>
            </a:r>
            <a:r>
              <a:rPr lang="en-US" b="0" dirty="0"/>
              <a:t>the newly imported </a:t>
            </a:r>
            <a:r>
              <a:rPr lang="en-US" b="0" dirty="0" smtClean="0"/>
              <a:t>SCIDs </a:t>
            </a:r>
            <a:r>
              <a:rPr lang="en-US" b="0" dirty="0"/>
              <a:t>from the CCSDS Website and identify overlapping, aliased, missing, and/or retired </a:t>
            </a:r>
            <a:r>
              <a:rPr lang="en-US" b="0" dirty="0" smtClean="0"/>
              <a:t>entries at the next CMC Meeting.</a:t>
            </a:r>
          </a:p>
          <a:p>
            <a:pPr marL="346075" lvl="1" indent="0">
              <a:buNone/>
            </a:pPr>
            <a:endParaRPr lang="en-US" b="0" dirty="0" smtClean="0"/>
          </a:p>
          <a:p>
            <a:pPr lvl="1"/>
            <a:r>
              <a:rPr lang="en-US" b="0" dirty="0" smtClean="0"/>
              <a:t>Due Date</a:t>
            </a:r>
            <a:r>
              <a:rPr lang="en-US" b="0" dirty="0"/>
              <a:t>: CMC Midterm Teleconference, February 2020</a:t>
            </a:r>
          </a:p>
        </p:txBody>
      </p:sp>
    </p:spTree>
    <p:extLst>
      <p:ext uri="{BB962C8B-B14F-4D97-AF65-F5344CB8AC3E}">
        <p14:creationId xmlns:p14="http://schemas.microsoft.com/office/powerpoint/2010/main" val="1000351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Action Items</a:t>
            </a:r>
            <a:endParaRPr lang="en-US" dirty="0"/>
          </a:p>
        </p:txBody>
      </p:sp>
      <p:sp>
        <p:nvSpPr>
          <p:cNvPr id="5" name="Content Placeholder 4"/>
          <p:cNvSpPr>
            <a:spLocks noGrp="1"/>
          </p:cNvSpPr>
          <p:nvPr>
            <p:ph idx="1"/>
          </p:nvPr>
        </p:nvSpPr>
        <p:spPr>
          <a:xfrm>
            <a:off x="457200" y="1163105"/>
            <a:ext cx="8147325" cy="4032525"/>
          </a:xfrm>
        </p:spPr>
        <p:txBody>
          <a:bodyPr/>
          <a:lstStyle/>
          <a:p>
            <a:r>
              <a:rPr lang="en-US" dirty="0" smtClean="0"/>
              <a:t>CMC-A-2019-10-03</a:t>
            </a:r>
            <a:endParaRPr lang="en-US" dirty="0"/>
          </a:p>
          <a:p>
            <a:pPr lvl="1"/>
            <a:r>
              <a:rPr lang="en-US" b="0" dirty="0" smtClean="0"/>
              <a:t>The CMC asks Agency Representatives to review the frequency assignments for spacecraft they are responsible for and provide any corrections to SANA and to return and unused SCID’s to SANA.</a:t>
            </a:r>
          </a:p>
          <a:p>
            <a:pPr marL="346075" lvl="1" indent="0">
              <a:buNone/>
            </a:pPr>
            <a:endParaRPr lang="en-US" b="0" dirty="0" smtClean="0"/>
          </a:p>
          <a:p>
            <a:pPr lvl="1"/>
            <a:r>
              <a:rPr lang="en-US" b="0" dirty="0" smtClean="0"/>
              <a:t>Due Date: CMC Midterm Teleconference, February 2020</a:t>
            </a:r>
          </a:p>
        </p:txBody>
      </p:sp>
    </p:spTree>
    <p:extLst>
      <p:ext uri="{BB962C8B-B14F-4D97-AF65-F5344CB8AC3E}">
        <p14:creationId xmlns:p14="http://schemas.microsoft.com/office/powerpoint/2010/main" val="2370505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Action Items</a:t>
            </a:r>
            <a:endParaRPr lang="en-US" dirty="0"/>
          </a:p>
        </p:txBody>
      </p:sp>
      <p:sp>
        <p:nvSpPr>
          <p:cNvPr id="5" name="Content Placeholder 4"/>
          <p:cNvSpPr>
            <a:spLocks noGrp="1"/>
          </p:cNvSpPr>
          <p:nvPr>
            <p:ph idx="1"/>
          </p:nvPr>
        </p:nvSpPr>
        <p:spPr>
          <a:xfrm>
            <a:off x="457200" y="1163105"/>
            <a:ext cx="8147325" cy="4032525"/>
          </a:xfrm>
        </p:spPr>
        <p:txBody>
          <a:bodyPr/>
          <a:lstStyle/>
          <a:p>
            <a:r>
              <a:rPr lang="en-US" dirty="0" smtClean="0"/>
              <a:t>CMC-A-2019-10-04</a:t>
            </a:r>
          </a:p>
          <a:p>
            <a:pPr lvl="1"/>
            <a:r>
              <a:rPr lang="en-US" b="0" dirty="0" smtClean="0"/>
              <a:t>The CMC asks Peter Shames to reconsider the wording of the </a:t>
            </a:r>
            <a:r>
              <a:rPr lang="en-US" b="0" dirty="0"/>
              <a:t>r</a:t>
            </a:r>
            <a:r>
              <a:rPr lang="en-US" b="0" dirty="0" smtClean="0"/>
              <a:t>equest for a specific </a:t>
            </a:r>
            <a:r>
              <a:rPr lang="en-US" b="0" dirty="0"/>
              <a:t>extension of existing TC20/SC13/CCSDS and TC20/SC14 liaison agreement to jointly work on extending the CCSDS Reference Architecture for Space Data Systems (RASDS, CCSDS 311.0-M-1</a:t>
            </a:r>
            <a:r>
              <a:rPr lang="en-US" b="0" dirty="0" smtClean="0"/>
              <a:t>) and the Glossary of terms.</a:t>
            </a:r>
          </a:p>
          <a:p>
            <a:pPr marL="346075" lvl="1" indent="0">
              <a:buNone/>
            </a:pPr>
            <a:endParaRPr lang="en-US" b="0" dirty="0" smtClean="0"/>
          </a:p>
          <a:p>
            <a:pPr lvl="1"/>
            <a:r>
              <a:rPr lang="en-US" b="0" dirty="0" smtClean="0"/>
              <a:t>Due Date: 30 November 2019</a:t>
            </a:r>
          </a:p>
        </p:txBody>
      </p:sp>
    </p:spTree>
    <p:extLst>
      <p:ext uri="{BB962C8B-B14F-4D97-AF65-F5344CB8AC3E}">
        <p14:creationId xmlns:p14="http://schemas.microsoft.com/office/powerpoint/2010/main" val="3357423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Action Items</a:t>
            </a:r>
            <a:endParaRPr lang="en-US" dirty="0"/>
          </a:p>
        </p:txBody>
      </p:sp>
      <p:sp>
        <p:nvSpPr>
          <p:cNvPr id="5" name="Content Placeholder 4"/>
          <p:cNvSpPr>
            <a:spLocks noGrp="1"/>
          </p:cNvSpPr>
          <p:nvPr>
            <p:ph idx="1"/>
          </p:nvPr>
        </p:nvSpPr>
        <p:spPr>
          <a:xfrm>
            <a:off x="457200" y="1163105"/>
            <a:ext cx="8147325" cy="4032525"/>
          </a:xfrm>
        </p:spPr>
        <p:txBody>
          <a:bodyPr/>
          <a:lstStyle/>
          <a:p>
            <a:r>
              <a:rPr lang="en-US" dirty="0" smtClean="0"/>
              <a:t>CMC-A-2019-10-05</a:t>
            </a:r>
          </a:p>
          <a:p>
            <a:pPr lvl="1"/>
            <a:r>
              <a:rPr lang="en-US" b="0" dirty="0" smtClean="0"/>
              <a:t>The CMC asks Nicolas </a:t>
            </a:r>
            <a:r>
              <a:rPr lang="en-US" b="0" dirty="0" err="1" smtClean="0"/>
              <a:t>Bobrinsky</a:t>
            </a:r>
            <a:r>
              <a:rPr lang="en-US" b="0" dirty="0" smtClean="0"/>
              <a:t> to clarify his request that the CMC review the CCSDS Strategic Plan and provide expectations as to what information should be reviewed and what CMC members should report.</a:t>
            </a:r>
          </a:p>
          <a:p>
            <a:pPr marL="346075" lvl="1" indent="0">
              <a:buNone/>
            </a:pPr>
            <a:endParaRPr lang="en-US" b="0" dirty="0" smtClean="0"/>
          </a:p>
          <a:p>
            <a:pPr lvl="1"/>
            <a:r>
              <a:rPr lang="en-US" b="0" dirty="0"/>
              <a:t>Due Date: CMC Midterm Teleconference, February 2020</a:t>
            </a:r>
          </a:p>
        </p:txBody>
      </p:sp>
    </p:spTree>
    <p:extLst>
      <p:ext uri="{BB962C8B-B14F-4D97-AF65-F5344CB8AC3E}">
        <p14:creationId xmlns:p14="http://schemas.microsoft.com/office/powerpoint/2010/main" val="3709217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D296E8DFE2E4E4994E780C547AA6A26" ma:contentTypeVersion="0" ma:contentTypeDescription="Create a new document." ma:contentTypeScope="" ma:versionID="84fe3c2811bcf89e57e080385652931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F14BD0-ED18-40F8-BACF-92E33194557B}">
  <ds:schemaRefs>
    <ds:schemaRef ds:uri="http://www.w3.org/XML/1998/namespace"/>
    <ds:schemaRef ds:uri="http://purl.org/dc/terms/"/>
    <ds:schemaRef ds:uri="http://purl.org/dc/dcmityp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CBD68513-5D7F-4EB1-88F6-7F80D1606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C1FB2B8-ABB7-415C-8DE9-F9297D444E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2703</TotalTime>
  <Pages>51</Pages>
  <Words>995</Words>
  <Application>Microsoft Office PowerPoint</Application>
  <PresentationFormat>Letter Paper (8.5x11 in)</PresentationFormat>
  <Paragraphs>110</Paragraphs>
  <Slides>22</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22</vt:i4>
      </vt:variant>
    </vt:vector>
  </HeadingPairs>
  <TitlesOfParts>
    <vt:vector size="26" baseType="lpstr">
      <vt:lpstr>Arial</vt:lpstr>
      <vt:lpstr>Times New Roman</vt:lpstr>
      <vt:lpstr>TMOD Presentations</vt:lpstr>
      <vt:lpstr>1_TMOD Presentations</vt:lpstr>
      <vt:lpstr>PowerPoint Presentation</vt:lpstr>
      <vt:lpstr>Resolutions</vt:lpstr>
      <vt:lpstr>Resolutions</vt:lpstr>
      <vt:lpstr>Resolutions</vt:lpstr>
      <vt:lpstr>Action Items</vt:lpstr>
      <vt:lpstr>Action Items</vt:lpstr>
      <vt:lpstr>Action Items</vt:lpstr>
      <vt:lpstr>Action Items</vt:lpstr>
      <vt:lpstr>Action Items</vt:lpstr>
      <vt:lpstr>Action Items</vt:lpstr>
      <vt:lpstr>Action Items</vt:lpstr>
      <vt:lpstr>Action Items</vt:lpstr>
      <vt:lpstr>Action Items</vt:lpstr>
      <vt:lpstr>Action Items</vt:lpstr>
      <vt:lpstr>Action Items</vt:lpstr>
      <vt:lpstr>Action Items</vt:lpstr>
      <vt:lpstr>Action Items</vt:lpstr>
      <vt:lpstr>Action Items</vt:lpstr>
      <vt:lpstr>Action Items</vt:lpstr>
      <vt:lpstr>Action Items</vt:lpstr>
      <vt:lpstr>Action Items</vt:lpstr>
      <vt:lpstr>Action Items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Blackwood</dc:creator>
  <cp:lastModifiedBy>Michael Blackwood</cp:lastModifiedBy>
  <cp:revision>173</cp:revision>
  <cp:lastPrinted>2017-06-09T12:12:07Z</cp:lastPrinted>
  <dcterms:created xsi:type="dcterms:W3CDTF">1998-05-20T16:00:08Z</dcterms:created>
  <dcterms:modified xsi:type="dcterms:W3CDTF">2019-11-04T15:36:29Z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0x010100AD296E8DFE2E4E4994E780C547AA6A26</vt:lpwstr>
  </property>
</Properties>
</file>