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0" r:id="rId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ward Weiss" initials="HSW" lastIdx="1" clrIdx="0">
    <p:extLst>
      <p:ext uri="{19B8F6BF-5375-455C-9EA6-DF929625EA0E}">
        <p15:presenceInfo xmlns:p15="http://schemas.microsoft.com/office/powerpoint/2012/main" userId="Howard Wei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99FF"/>
    <a:srgbClr val="B1CBFF"/>
    <a:srgbClr val="99CCFF"/>
    <a:srgbClr val="FF9999"/>
    <a:srgbClr val="FF0000"/>
    <a:srgbClr val="FFFF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67" autoAdjust="0"/>
  </p:normalViewPr>
  <p:slideViewPr>
    <p:cSldViewPr snapToGrid="0">
      <p:cViewPr varScale="1">
        <p:scale>
          <a:sx n="63" d="100"/>
          <a:sy n="63" d="100"/>
        </p:scale>
        <p:origin x="82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0402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t" anchorCtr="0" compatLnSpc="1">
            <a:prstTxWarp prst="textNoShape">
              <a:avLst/>
            </a:prstTxWarp>
          </a:bodyPr>
          <a:lstStyle>
            <a:lvl1pPr defTabSz="914522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6315" y="0"/>
            <a:ext cx="3050401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t" anchorCtr="0" compatLnSpc="1">
            <a:prstTxWarp prst="textNoShape">
              <a:avLst/>
            </a:prstTxWarp>
          </a:bodyPr>
          <a:lstStyle>
            <a:lvl1pPr algn="r" defTabSz="914522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393"/>
            <a:ext cx="3050402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b" anchorCtr="0" compatLnSpc="1">
            <a:prstTxWarp prst="textNoShape">
              <a:avLst/>
            </a:prstTxWarp>
          </a:bodyPr>
          <a:lstStyle>
            <a:lvl1pPr defTabSz="914522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6315" y="8841393"/>
            <a:ext cx="3050401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b" anchorCtr="0" compatLnSpc="1">
            <a:prstTxWarp prst="textNoShape">
              <a:avLst/>
            </a:prstTxWarp>
          </a:bodyPr>
          <a:lstStyle>
            <a:lvl1pPr algn="r" defTabSz="914522">
              <a:defRPr sz="1200" smtClean="0"/>
            </a:lvl1pPr>
          </a:lstStyle>
          <a:p>
            <a:pPr>
              <a:defRPr/>
            </a:pPr>
            <a:fld id="{590957CE-F284-4A98-BCD3-8FF437E1C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68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1386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t" anchorCtr="0" compatLnSpc="1">
            <a:prstTxWarp prst="textNoShape">
              <a:avLst/>
            </a:prstTxWarp>
          </a:bodyPr>
          <a:lstStyle>
            <a:lvl1pPr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6315" y="0"/>
            <a:ext cx="3031385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t" anchorCtr="0" compatLnSpc="1">
            <a:prstTxWarp prst="textNoShape">
              <a:avLst/>
            </a:prstTxWarp>
          </a:bodyPr>
          <a:lstStyle>
            <a:lvl1pPr algn="r"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37088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344" y="4408807"/>
            <a:ext cx="5131013" cy="41773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783"/>
            <a:ext cx="3031386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b" anchorCtr="0" compatLnSpc="1">
            <a:prstTxWarp prst="textNoShape">
              <a:avLst/>
            </a:prstTxWarp>
          </a:bodyPr>
          <a:lstStyle>
            <a:lvl1pPr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b" anchorCtr="0" compatLnSpc="1">
            <a:prstTxWarp prst="textNoShape">
              <a:avLst/>
            </a:prstTxWarp>
          </a:bodyPr>
          <a:lstStyle>
            <a:lvl1pPr algn="r"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fld id="{07DA3A2B-991C-46C6-B575-763C8331E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305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6282D-3784-42C1-8F32-7DC41AF388C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8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56D5C-FDEA-4DA0-A4B5-6C26E905CEC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38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2651F-F141-4A23-BACB-6156A83F704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2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457200"/>
            <a:ext cx="17907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457200"/>
            <a:ext cx="52197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88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600075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8288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7127875" y="6675438"/>
            <a:ext cx="1990725" cy="169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8542338" y="6659563"/>
            <a:ext cx="293687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r">
              <a:defRPr/>
            </a:pPr>
            <a:fld id="{B0B230DB-FCE0-4304-8CB6-CBD73325BE62}" type="slidenum">
              <a:rPr lang="en-US" altLang="en-US" sz="700" b="0">
                <a:solidFill>
                  <a:srgbClr val="0000BA"/>
                </a:solidFill>
              </a:rPr>
              <a:pPr algn="r">
                <a:defRPr/>
              </a:pPr>
              <a:t>‹#›</a:t>
            </a:fld>
            <a:endParaRPr lang="en-US" altLang="en-US" sz="700" b="0">
              <a:solidFill>
                <a:srgbClr val="0000BA"/>
              </a:solidFill>
            </a:endParaRPr>
          </a:p>
        </p:txBody>
      </p:sp>
      <p:grpSp>
        <p:nvGrpSpPr>
          <p:cNvPr id="1030" name="Group 27"/>
          <p:cNvGrpSpPr>
            <a:grpSpLocks/>
          </p:cNvGrpSpPr>
          <p:nvPr userDrawn="1"/>
        </p:nvGrpSpPr>
        <p:grpSpPr bwMode="auto">
          <a:xfrm>
            <a:off x="762000" y="358775"/>
            <a:ext cx="606425" cy="174625"/>
            <a:chOff x="641" y="665"/>
            <a:chExt cx="382" cy="110"/>
          </a:xfrm>
        </p:grpSpPr>
        <p:sp>
          <p:nvSpPr>
            <p:cNvPr id="63516" name="Freeform 28"/>
            <p:cNvSpPr>
              <a:spLocks noChangeAspect="1"/>
            </p:cNvSpPr>
            <p:nvPr userDrawn="1"/>
          </p:nvSpPr>
          <p:spPr bwMode="auto">
            <a:xfrm>
              <a:off x="641" y="666"/>
              <a:ext cx="114" cy="109"/>
            </a:xfrm>
            <a:custGeom>
              <a:avLst/>
              <a:gdLst/>
              <a:ahLst/>
              <a:cxnLst>
                <a:cxn ang="0">
                  <a:pos x="2" y="1281"/>
                </a:cxn>
                <a:cxn ang="0">
                  <a:pos x="1046" y="1283"/>
                </a:cxn>
                <a:cxn ang="0">
                  <a:pos x="1109" y="1271"/>
                </a:cxn>
                <a:cxn ang="0">
                  <a:pos x="1152" y="1252"/>
                </a:cxn>
                <a:cxn ang="0">
                  <a:pos x="1193" y="1229"/>
                </a:cxn>
                <a:cxn ang="0">
                  <a:pos x="1224" y="1204"/>
                </a:cxn>
                <a:cxn ang="0">
                  <a:pos x="1253" y="1175"/>
                </a:cxn>
                <a:cxn ang="0">
                  <a:pos x="1283" y="1141"/>
                </a:cxn>
                <a:cxn ang="0">
                  <a:pos x="1302" y="1100"/>
                </a:cxn>
                <a:cxn ang="0">
                  <a:pos x="1313" y="1067"/>
                </a:cxn>
                <a:cxn ang="0">
                  <a:pos x="1325" y="1027"/>
                </a:cxn>
                <a:cxn ang="0">
                  <a:pos x="1329" y="967"/>
                </a:cxn>
                <a:cxn ang="0">
                  <a:pos x="1329" y="0"/>
                </a:cxn>
                <a:cxn ang="0">
                  <a:pos x="891" y="2"/>
                </a:cxn>
                <a:cxn ang="0">
                  <a:pos x="891" y="931"/>
                </a:cxn>
                <a:cxn ang="0">
                  <a:pos x="209" y="932"/>
                </a:cxn>
                <a:cxn ang="0">
                  <a:pos x="0" y="1283"/>
                </a:cxn>
              </a:cxnLst>
              <a:rect l="0" t="0" r="r" b="b"/>
              <a:pathLst>
                <a:path w="1329" h="1283">
                  <a:moveTo>
                    <a:pt x="2" y="1281"/>
                  </a:moveTo>
                  <a:lnTo>
                    <a:pt x="1046" y="1283"/>
                  </a:lnTo>
                  <a:lnTo>
                    <a:pt x="1109" y="1271"/>
                  </a:lnTo>
                  <a:lnTo>
                    <a:pt x="1152" y="1252"/>
                  </a:lnTo>
                  <a:lnTo>
                    <a:pt x="1193" y="1229"/>
                  </a:lnTo>
                  <a:lnTo>
                    <a:pt x="1224" y="1204"/>
                  </a:lnTo>
                  <a:lnTo>
                    <a:pt x="1253" y="1175"/>
                  </a:lnTo>
                  <a:lnTo>
                    <a:pt x="1283" y="1141"/>
                  </a:lnTo>
                  <a:lnTo>
                    <a:pt x="1302" y="1100"/>
                  </a:lnTo>
                  <a:lnTo>
                    <a:pt x="1313" y="1067"/>
                  </a:lnTo>
                  <a:lnTo>
                    <a:pt x="1325" y="1027"/>
                  </a:lnTo>
                  <a:lnTo>
                    <a:pt x="1329" y="967"/>
                  </a:lnTo>
                  <a:lnTo>
                    <a:pt x="1329" y="0"/>
                  </a:lnTo>
                  <a:lnTo>
                    <a:pt x="891" y="2"/>
                  </a:lnTo>
                  <a:lnTo>
                    <a:pt x="891" y="931"/>
                  </a:lnTo>
                  <a:lnTo>
                    <a:pt x="209" y="932"/>
                  </a:lnTo>
                  <a:lnTo>
                    <a:pt x="0" y="1283"/>
                  </a:lnTo>
                </a:path>
              </a:pathLst>
            </a:custGeom>
            <a:solidFill>
              <a:srgbClr val="FF0000"/>
            </a:solidFill>
            <a:ln w="31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7" name="Freeform 29"/>
            <p:cNvSpPr>
              <a:spLocks noChangeAspect="1"/>
            </p:cNvSpPr>
            <p:nvPr userDrawn="1"/>
          </p:nvSpPr>
          <p:spPr bwMode="auto">
            <a:xfrm>
              <a:off x="765" y="666"/>
              <a:ext cx="134" cy="109"/>
            </a:xfrm>
            <a:custGeom>
              <a:avLst/>
              <a:gdLst/>
              <a:ahLst/>
              <a:cxnLst>
                <a:cxn ang="0">
                  <a:pos x="0" y="1288"/>
                </a:cxn>
                <a:cxn ang="0">
                  <a:pos x="0" y="0"/>
                </a:cxn>
                <a:cxn ang="0">
                  <a:pos x="1272" y="0"/>
                </a:cxn>
                <a:cxn ang="0">
                  <a:pos x="1312" y="6"/>
                </a:cxn>
                <a:cxn ang="0">
                  <a:pos x="1345" y="14"/>
                </a:cxn>
                <a:cxn ang="0">
                  <a:pos x="1381" y="32"/>
                </a:cxn>
                <a:cxn ang="0">
                  <a:pos x="1411" y="50"/>
                </a:cxn>
                <a:cxn ang="0">
                  <a:pos x="1440" y="68"/>
                </a:cxn>
                <a:cxn ang="0">
                  <a:pos x="1473" y="99"/>
                </a:cxn>
                <a:cxn ang="0">
                  <a:pos x="1501" y="132"/>
                </a:cxn>
                <a:cxn ang="0">
                  <a:pos x="1520" y="172"/>
                </a:cxn>
                <a:cxn ang="0">
                  <a:pos x="1536" y="204"/>
                </a:cxn>
                <a:cxn ang="0">
                  <a:pos x="1548" y="232"/>
                </a:cxn>
                <a:cxn ang="0">
                  <a:pos x="1556" y="268"/>
                </a:cxn>
                <a:cxn ang="0">
                  <a:pos x="1561" y="297"/>
                </a:cxn>
                <a:cxn ang="0">
                  <a:pos x="1563" y="331"/>
                </a:cxn>
                <a:cxn ang="0">
                  <a:pos x="1564" y="364"/>
                </a:cxn>
                <a:cxn ang="0">
                  <a:pos x="1564" y="692"/>
                </a:cxn>
                <a:cxn ang="0">
                  <a:pos x="1560" y="733"/>
                </a:cxn>
                <a:cxn ang="0">
                  <a:pos x="1551" y="777"/>
                </a:cxn>
                <a:cxn ang="0">
                  <a:pos x="1531" y="816"/>
                </a:cxn>
                <a:cxn ang="0">
                  <a:pos x="1508" y="848"/>
                </a:cxn>
                <a:cxn ang="0">
                  <a:pos x="1477" y="888"/>
                </a:cxn>
                <a:cxn ang="0">
                  <a:pos x="1444" y="916"/>
                </a:cxn>
                <a:cxn ang="0">
                  <a:pos x="1412" y="940"/>
                </a:cxn>
                <a:cxn ang="0">
                  <a:pos x="1384" y="956"/>
                </a:cxn>
                <a:cxn ang="0">
                  <a:pos x="1352" y="968"/>
                </a:cxn>
                <a:cxn ang="0">
                  <a:pos x="1316" y="980"/>
                </a:cxn>
                <a:cxn ang="0">
                  <a:pos x="1284" y="988"/>
                </a:cxn>
                <a:cxn ang="0">
                  <a:pos x="576" y="988"/>
                </a:cxn>
                <a:cxn ang="0">
                  <a:pos x="436" y="736"/>
                </a:cxn>
                <a:cxn ang="0">
                  <a:pos x="436" y="624"/>
                </a:cxn>
                <a:cxn ang="0">
                  <a:pos x="1128" y="624"/>
                </a:cxn>
                <a:cxn ang="0">
                  <a:pos x="1128" y="364"/>
                </a:cxn>
                <a:cxn ang="0">
                  <a:pos x="432" y="364"/>
                </a:cxn>
                <a:cxn ang="0">
                  <a:pos x="432" y="1288"/>
                </a:cxn>
                <a:cxn ang="0">
                  <a:pos x="0" y="1288"/>
                </a:cxn>
              </a:cxnLst>
              <a:rect l="0" t="0" r="r" b="b"/>
              <a:pathLst>
                <a:path w="1564" h="1288">
                  <a:moveTo>
                    <a:pt x="0" y="1288"/>
                  </a:moveTo>
                  <a:lnTo>
                    <a:pt x="0" y="0"/>
                  </a:lnTo>
                  <a:lnTo>
                    <a:pt x="1272" y="0"/>
                  </a:lnTo>
                  <a:lnTo>
                    <a:pt x="1312" y="6"/>
                  </a:lnTo>
                  <a:lnTo>
                    <a:pt x="1345" y="14"/>
                  </a:lnTo>
                  <a:lnTo>
                    <a:pt x="1381" y="32"/>
                  </a:lnTo>
                  <a:lnTo>
                    <a:pt x="1411" y="50"/>
                  </a:lnTo>
                  <a:lnTo>
                    <a:pt x="1440" y="68"/>
                  </a:lnTo>
                  <a:lnTo>
                    <a:pt x="1473" y="99"/>
                  </a:lnTo>
                  <a:lnTo>
                    <a:pt x="1501" y="132"/>
                  </a:lnTo>
                  <a:lnTo>
                    <a:pt x="1520" y="172"/>
                  </a:lnTo>
                  <a:lnTo>
                    <a:pt x="1536" y="204"/>
                  </a:lnTo>
                  <a:lnTo>
                    <a:pt x="1548" y="232"/>
                  </a:lnTo>
                  <a:lnTo>
                    <a:pt x="1556" y="268"/>
                  </a:lnTo>
                  <a:lnTo>
                    <a:pt x="1561" y="297"/>
                  </a:lnTo>
                  <a:lnTo>
                    <a:pt x="1563" y="331"/>
                  </a:lnTo>
                  <a:lnTo>
                    <a:pt x="1564" y="364"/>
                  </a:lnTo>
                  <a:lnTo>
                    <a:pt x="1564" y="692"/>
                  </a:lnTo>
                  <a:lnTo>
                    <a:pt x="1560" y="733"/>
                  </a:lnTo>
                  <a:lnTo>
                    <a:pt x="1551" y="777"/>
                  </a:lnTo>
                  <a:lnTo>
                    <a:pt x="1531" y="816"/>
                  </a:lnTo>
                  <a:lnTo>
                    <a:pt x="1508" y="848"/>
                  </a:lnTo>
                  <a:lnTo>
                    <a:pt x="1477" y="888"/>
                  </a:lnTo>
                  <a:lnTo>
                    <a:pt x="1444" y="916"/>
                  </a:lnTo>
                  <a:lnTo>
                    <a:pt x="1412" y="940"/>
                  </a:lnTo>
                  <a:lnTo>
                    <a:pt x="1384" y="956"/>
                  </a:lnTo>
                  <a:lnTo>
                    <a:pt x="1352" y="968"/>
                  </a:lnTo>
                  <a:lnTo>
                    <a:pt x="1316" y="980"/>
                  </a:lnTo>
                  <a:lnTo>
                    <a:pt x="1284" y="988"/>
                  </a:lnTo>
                  <a:lnTo>
                    <a:pt x="576" y="988"/>
                  </a:lnTo>
                  <a:lnTo>
                    <a:pt x="436" y="736"/>
                  </a:lnTo>
                  <a:lnTo>
                    <a:pt x="436" y="624"/>
                  </a:lnTo>
                  <a:lnTo>
                    <a:pt x="1128" y="624"/>
                  </a:lnTo>
                  <a:lnTo>
                    <a:pt x="1128" y="364"/>
                  </a:lnTo>
                  <a:lnTo>
                    <a:pt x="432" y="364"/>
                  </a:lnTo>
                  <a:lnTo>
                    <a:pt x="432" y="1288"/>
                  </a:lnTo>
                  <a:lnTo>
                    <a:pt x="0" y="1288"/>
                  </a:lnTo>
                  <a:close/>
                </a:path>
              </a:pathLst>
            </a:custGeom>
            <a:solidFill>
              <a:srgbClr val="FF0000"/>
            </a:solidFill>
            <a:ln w="31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8" name="Freeform 30"/>
            <p:cNvSpPr>
              <a:spLocks noChangeAspect="1"/>
            </p:cNvSpPr>
            <p:nvPr userDrawn="1"/>
          </p:nvSpPr>
          <p:spPr bwMode="auto">
            <a:xfrm>
              <a:off x="909" y="665"/>
              <a:ext cx="114" cy="11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35" y="8"/>
                </a:cxn>
                <a:cxn ang="0">
                  <a:pos x="435" y="940"/>
                </a:cxn>
                <a:cxn ang="0">
                  <a:pos x="1116" y="940"/>
                </a:cxn>
                <a:cxn ang="0">
                  <a:pos x="1321" y="1293"/>
                </a:cxn>
                <a:cxn ang="0">
                  <a:pos x="288" y="1294"/>
                </a:cxn>
                <a:cxn ang="0">
                  <a:pos x="238" y="1288"/>
                </a:cxn>
                <a:cxn ang="0">
                  <a:pos x="199" y="1278"/>
                </a:cxn>
                <a:cxn ang="0">
                  <a:pos x="156" y="1258"/>
                </a:cxn>
                <a:cxn ang="0">
                  <a:pos x="115" y="1234"/>
                </a:cxn>
                <a:cxn ang="0">
                  <a:pos x="79" y="1204"/>
                </a:cxn>
                <a:cxn ang="0">
                  <a:pos x="57" y="1174"/>
                </a:cxn>
                <a:cxn ang="0">
                  <a:pos x="33" y="1144"/>
                </a:cxn>
                <a:cxn ang="0">
                  <a:pos x="16" y="1108"/>
                </a:cxn>
                <a:cxn ang="0">
                  <a:pos x="4" y="1072"/>
                </a:cxn>
                <a:cxn ang="0">
                  <a:pos x="0" y="963"/>
                </a:cxn>
                <a:cxn ang="0">
                  <a:pos x="1" y="0"/>
                </a:cxn>
              </a:cxnLst>
              <a:rect l="0" t="0" r="r" b="b"/>
              <a:pathLst>
                <a:path w="1321" h="1294">
                  <a:moveTo>
                    <a:pt x="1" y="0"/>
                  </a:moveTo>
                  <a:lnTo>
                    <a:pt x="435" y="8"/>
                  </a:lnTo>
                  <a:lnTo>
                    <a:pt x="435" y="940"/>
                  </a:lnTo>
                  <a:lnTo>
                    <a:pt x="1116" y="940"/>
                  </a:lnTo>
                  <a:lnTo>
                    <a:pt x="1321" y="1293"/>
                  </a:lnTo>
                  <a:lnTo>
                    <a:pt x="288" y="1294"/>
                  </a:lnTo>
                  <a:lnTo>
                    <a:pt x="238" y="1288"/>
                  </a:lnTo>
                  <a:lnTo>
                    <a:pt x="199" y="1278"/>
                  </a:lnTo>
                  <a:lnTo>
                    <a:pt x="156" y="1258"/>
                  </a:lnTo>
                  <a:lnTo>
                    <a:pt x="115" y="1234"/>
                  </a:lnTo>
                  <a:lnTo>
                    <a:pt x="79" y="1204"/>
                  </a:lnTo>
                  <a:lnTo>
                    <a:pt x="57" y="1174"/>
                  </a:lnTo>
                  <a:lnTo>
                    <a:pt x="33" y="1144"/>
                  </a:lnTo>
                  <a:lnTo>
                    <a:pt x="16" y="1108"/>
                  </a:lnTo>
                  <a:lnTo>
                    <a:pt x="4" y="1072"/>
                  </a:lnTo>
                  <a:lnTo>
                    <a:pt x="0" y="96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0000"/>
            </a:solidFill>
            <a:ln w="31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31" name="Picture 3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2400"/>
            <a:ext cx="766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2" descr="_CCSDSLogoNoOrgText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0"/>
            <a:ext cx="1676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•"/>
        <a:defRPr sz="2000" b="1">
          <a:solidFill>
            <a:srgbClr val="0000BA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»"/>
        <a:defRPr sz="2000">
          <a:solidFill>
            <a:srgbClr val="0000BA"/>
          </a:solidFill>
          <a:latin typeface="+mn-lt"/>
        </a:defRPr>
      </a:lvl3pPr>
      <a:lvl4pPr marL="15430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•"/>
        <a:defRPr sz="2000">
          <a:solidFill>
            <a:srgbClr val="0000BA"/>
          </a:solidFill>
          <a:latin typeface="+mn-lt"/>
        </a:defRPr>
      </a:lvl4pPr>
      <a:lvl5pPr marL="20002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5pPr>
      <a:lvl6pPr marL="24574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6pPr>
      <a:lvl7pPr marL="29146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7pPr>
      <a:lvl8pPr marL="33718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8pPr>
      <a:lvl9pPr marL="38290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799" y="1520707"/>
            <a:ext cx="7772400" cy="259397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CCSDS Security Working Group</a:t>
            </a:r>
            <a:br>
              <a:rPr lang="en-US" sz="3200" dirty="0"/>
            </a:br>
            <a:r>
              <a:rPr lang="en-US" sz="3200" u="sng" dirty="0"/>
              <a:t>Fall 2019 Meeting Agenda</a:t>
            </a:r>
            <a:br>
              <a:rPr lang="en-US" sz="3200" dirty="0"/>
            </a:br>
            <a:br>
              <a:rPr lang="en-US" dirty="0"/>
            </a:br>
            <a:r>
              <a:rPr lang="en-US" sz="1800" dirty="0"/>
              <a:t>21-22 Oct 2019</a:t>
            </a:r>
            <a:br>
              <a:rPr lang="en-US" sz="1800" dirty="0"/>
            </a:br>
            <a:r>
              <a:rPr lang="en-US" sz="1800" dirty="0"/>
              <a:t>ESA/ESOC</a:t>
            </a:r>
            <a:br>
              <a:rPr lang="en-US" sz="1800" dirty="0"/>
            </a:br>
            <a:r>
              <a:rPr lang="en-US" sz="1800" dirty="0"/>
              <a:t>Darmstadt, DE</a:t>
            </a:r>
          </a:p>
        </p:txBody>
      </p:sp>
      <p:pic>
        <p:nvPicPr>
          <p:cNvPr id="2051" name="Picture 14" descr="_CCSDSLogoNoOrgTex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9575" y="528111"/>
            <a:ext cx="28956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2749549" y="3804151"/>
            <a:ext cx="3644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Howard Weiss</a:t>
            </a:r>
            <a:br>
              <a:rPr lang="en-US" sz="1800" dirty="0"/>
            </a:br>
            <a:r>
              <a:rPr lang="en-US" sz="1800" dirty="0"/>
              <a:t>NASA/JPL/PARSONS</a:t>
            </a:r>
            <a:endParaRPr lang="en-US" dirty="0"/>
          </a:p>
        </p:txBody>
      </p:sp>
      <p:pic>
        <p:nvPicPr>
          <p:cNvPr id="6" name="Picture 2" descr="email_sig_logo_bl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0450" y="6539011"/>
            <a:ext cx="1428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590" y="4450482"/>
            <a:ext cx="8188819" cy="22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000750" cy="685800"/>
          </a:xfrm>
        </p:spPr>
        <p:txBody>
          <a:bodyPr/>
          <a:lstStyle/>
          <a:p>
            <a:pPr>
              <a:defRPr/>
            </a:pPr>
            <a:r>
              <a:rPr lang="en-US" dirty="0"/>
              <a:t>AGENDA</a:t>
            </a: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381000" y="482600"/>
            <a:ext cx="8382000" cy="579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85750" indent="-28575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endParaRPr lang="en-US" sz="1800">
              <a:solidFill>
                <a:srgbClr val="0000BA"/>
              </a:solidFill>
            </a:endParaRP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532138" y="749508"/>
            <a:ext cx="8289274" cy="5404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r>
              <a:rPr lang="en-US" sz="1600" u="sng" dirty="0">
                <a:solidFill>
                  <a:srgbClr val="0000BA"/>
                </a:solidFill>
              </a:rPr>
              <a:t> 21 Oct 2019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dirty="0"/>
              <a:t>08:45 – 09:45</a:t>
            </a:r>
            <a:r>
              <a:rPr lang="en-US" sz="1600" b="0" dirty="0">
                <a:solidFill>
                  <a:schemeClr val="bg2"/>
                </a:solidFill>
              </a:rPr>
              <a:t>:</a:t>
            </a:r>
            <a:r>
              <a:rPr lang="en-US" sz="1600" b="0" dirty="0">
                <a:solidFill>
                  <a:srgbClr val="0000BA"/>
                </a:solidFill>
              </a:rPr>
              <a:t> CCSDS Plenary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dirty="0"/>
              <a:t>09:45 – 10:45</a:t>
            </a:r>
            <a:r>
              <a:rPr lang="en-US" sz="1600" b="0" dirty="0">
                <a:solidFill>
                  <a:schemeClr val="bg2"/>
                </a:solidFill>
              </a:rPr>
              <a:t>:</a:t>
            </a:r>
            <a:r>
              <a:rPr lang="en-US" sz="1600" b="0" dirty="0">
                <a:solidFill>
                  <a:srgbClr val="0000BA"/>
                </a:solidFill>
              </a:rPr>
              <a:t> Systems Engineering Area (SEA) Plenary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dirty="0">
                <a:solidFill>
                  <a:srgbClr val="0000BA"/>
                </a:solidFill>
              </a:rPr>
              <a:t>10:45 – 17:30</a:t>
            </a:r>
            <a:r>
              <a:rPr lang="en-US" sz="1600" b="0" dirty="0">
                <a:solidFill>
                  <a:srgbClr val="0000BA"/>
                </a:solidFill>
              </a:rPr>
              <a:t>: Security WG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Welcome, introductions, logistics, agenda review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Charter review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Review results of Spring 2019 (Mountain View) meeting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Action item status review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Review/revise future work areas list for CWE Framework (all)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Document Status Review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Secure Protocols GB completed – published March 2019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Algorithm BB key size change completed – published Aug 2019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Credentials BB completed – published July 2019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Interconnection Guide GB completed – published April 2019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Mission Planners Guide GB completed – published April 2019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Security Glossary MB completed – awaiting publication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Document revisions and/or RID disposition </a:t>
            </a:r>
          </a:p>
          <a:p>
            <a:pPr lvl="4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Key Management documents</a:t>
            </a:r>
          </a:p>
          <a:p>
            <a:pPr lvl="4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Threat GB – revision approved (Weiss)</a:t>
            </a:r>
          </a:p>
          <a:p>
            <a:pPr lvl="4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Algorithm GB – revision approved (</a:t>
            </a:r>
            <a:r>
              <a:rPr lang="en-US" sz="1600" b="0" dirty="0" err="1"/>
              <a:t>Adalier</a:t>
            </a:r>
            <a:r>
              <a:rPr lang="en-US" sz="1600" b="0" dirty="0"/>
              <a:t>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Working Group Dinner (Frankfurt)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endParaRPr lang="en-US" sz="18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AGENDA (Cont)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907" y="1122890"/>
            <a:ext cx="7772400" cy="5735109"/>
          </a:xfrm>
        </p:spPr>
        <p:txBody>
          <a:bodyPr>
            <a:normAutofit lnSpcReduction="10000"/>
          </a:bodyPr>
          <a:lstStyle/>
          <a:p>
            <a:pPr>
              <a:lnSpc>
                <a:spcPct val="75000"/>
              </a:lnSpc>
            </a:pPr>
            <a:r>
              <a:rPr lang="en-US" sz="1800" u="sng" dirty="0"/>
              <a:t>22 Oct 2019 (08:45 – 17:30)</a:t>
            </a:r>
            <a:br>
              <a:rPr lang="en-US" sz="1800" u="sng" dirty="0"/>
            </a:br>
            <a:endParaRPr lang="en-US" sz="1800" u="sng" dirty="0"/>
          </a:p>
          <a:p>
            <a:pPr lvl="1">
              <a:lnSpc>
                <a:spcPct val="85000"/>
              </a:lnSpc>
            </a:pPr>
            <a:r>
              <a:rPr lang="en-US" sz="1600" dirty="0"/>
              <a:t>CCSDS Credentials Program (</a:t>
            </a:r>
            <a:r>
              <a:rPr lang="en-US" sz="1600" dirty="0" err="1"/>
              <a:t>Sheehe</a:t>
            </a:r>
            <a:r>
              <a:rPr lang="en-US" sz="1600" dirty="0"/>
              <a:t>, </a:t>
            </a:r>
            <a:r>
              <a:rPr lang="en-US" sz="1600" dirty="0" err="1"/>
              <a:t>Airaud</a:t>
            </a:r>
            <a:r>
              <a:rPr lang="en-US" sz="1600" dirty="0"/>
              <a:t>)</a:t>
            </a:r>
          </a:p>
          <a:p>
            <a:pPr lvl="2">
              <a:lnSpc>
                <a:spcPct val="85000"/>
              </a:lnSpc>
              <a:buFont typeface="Times New Roman" pitchFamily="18" charset="0"/>
              <a:buChar char="–"/>
            </a:pPr>
            <a:r>
              <a:rPr lang="en-US" sz="1600" dirty="0"/>
              <a:t>Inter-governmental Cloud Certificate Authority</a:t>
            </a:r>
          </a:p>
          <a:p>
            <a:pPr lvl="1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SM&amp;C security update from Mountain View (Fischer, </a:t>
            </a:r>
            <a:r>
              <a:rPr lang="en-US" sz="1800" dirty="0" err="1">
                <a:solidFill>
                  <a:schemeClr val="tx1"/>
                </a:solidFill>
              </a:rPr>
              <a:t>Wallum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75000"/>
              </a:lnSpc>
            </a:pPr>
            <a:r>
              <a:rPr lang="en-US" sz="1800" dirty="0"/>
              <a:t>SBSP internal discussions</a:t>
            </a:r>
          </a:p>
          <a:p>
            <a:pPr lvl="1">
              <a:lnSpc>
                <a:spcPct val="75000"/>
              </a:lnSpc>
            </a:pPr>
            <a:r>
              <a:rPr lang="en-US" sz="1800" b="1" dirty="0"/>
              <a:t>10:00:</a:t>
            </a:r>
            <a:r>
              <a:rPr lang="en-US" sz="1800" dirty="0"/>
              <a:t> Joint Meeting w/DTN re: SBSP</a:t>
            </a:r>
          </a:p>
          <a:p>
            <a:pPr lvl="1">
              <a:lnSpc>
                <a:spcPct val="75000"/>
              </a:lnSpc>
            </a:pPr>
            <a:r>
              <a:rPr lang="en-US" sz="1800" dirty="0"/>
              <a:t>Key Management Blue Book (Fischer, Aguilar-Sanchez, </a:t>
            </a:r>
            <a:r>
              <a:rPr lang="en-US" sz="1800" dirty="0" err="1"/>
              <a:t>Koisser</a:t>
            </a:r>
            <a:r>
              <a:rPr lang="en-US" sz="1800" dirty="0"/>
              <a:t>)</a:t>
            </a:r>
          </a:p>
          <a:p>
            <a:pPr lvl="2">
              <a:lnSpc>
                <a:spcPct val="75000"/>
              </a:lnSpc>
            </a:pPr>
            <a:r>
              <a:rPr lang="en-US" sz="1800" dirty="0"/>
              <a:t>KM for SDLS extended procedures (Fischer)</a:t>
            </a:r>
          </a:p>
          <a:p>
            <a:pPr lvl="2">
              <a:lnSpc>
                <a:spcPct val="75000"/>
              </a:lnSpc>
            </a:pPr>
            <a:r>
              <a:rPr lang="en-US" sz="1800" dirty="0"/>
              <a:t>KM Green Book </a:t>
            </a:r>
          </a:p>
          <a:p>
            <a:pPr lvl="2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Key Management in Spacecraft Networks Update (</a:t>
            </a:r>
            <a:r>
              <a:rPr lang="en-US" sz="1800" dirty="0" err="1">
                <a:solidFill>
                  <a:schemeClr val="tx1"/>
                </a:solidFill>
              </a:rPr>
              <a:t>Koisser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Link Layer Security Update Discussion </a:t>
            </a:r>
          </a:p>
          <a:p>
            <a:pPr lvl="2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SDLS and SDLS-EP (</a:t>
            </a:r>
            <a:r>
              <a:rPr lang="en-US" sz="1800" dirty="0" err="1">
                <a:solidFill>
                  <a:schemeClr val="tx1"/>
                </a:solidFill>
              </a:rPr>
              <a:t>Wallum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lvl="2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SDLS physical layer draft project</a:t>
            </a:r>
          </a:p>
          <a:p>
            <a:pPr lvl="1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Proposed new areas of work – continuation of discussions</a:t>
            </a:r>
          </a:p>
          <a:p>
            <a:pPr lvl="2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Securing File-Based Mission Operations (Aguilar-Sanchez)</a:t>
            </a:r>
          </a:p>
          <a:p>
            <a:pPr lvl="1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Other areas of discussion</a:t>
            </a:r>
          </a:p>
          <a:p>
            <a:pPr lvl="1">
              <a:lnSpc>
                <a:spcPct val="75000"/>
              </a:lnSpc>
              <a:buFont typeface="Times New Roman" pitchFamily="18" charset="0"/>
              <a:buNone/>
            </a:pPr>
            <a:endParaRPr lang="en-US" sz="1800" dirty="0"/>
          </a:p>
          <a:p>
            <a:pPr>
              <a:lnSpc>
                <a:spcPct val="75000"/>
              </a:lnSpc>
            </a:pPr>
            <a:r>
              <a:rPr lang="en-US" sz="1800" u="sng" dirty="0"/>
              <a:t>23 Oct 2019</a:t>
            </a:r>
            <a:endParaRPr lang="en-US" sz="1600" dirty="0"/>
          </a:p>
          <a:p>
            <a:pPr lvl="1">
              <a:lnSpc>
                <a:spcPct val="75000"/>
              </a:lnSpc>
            </a:pPr>
            <a:r>
              <a:rPr lang="en-US" sz="1800" b="1" dirty="0"/>
              <a:t>08:45-17:30</a:t>
            </a:r>
            <a:r>
              <a:rPr lang="en-US" sz="1800" dirty="0"/>
              <a:t>: Space Data Link Security WG</a:t>
            </a:r>
          </a:p>
          <a:p>
            <a:pPr lvl="1">
              <a:lnSpc>
                <a:spcPct val="75000"/>
              </a:lnSpc>
              <a:buFont typeface="Times New Roman" pitchFamily="18" charset="0"/>
              <a:buNone/>
            </a:pPr>
            <a:endParaRPr lang="en-US" sz="1800" dirty="0"/>
          </a:p>
          <a:p>
            <a:pPr>
              <a:lnSpc>
                <a:spcPct val="75000"/>
              </a:lnSpc>
            </a:pPr>
            <a:r>
              <a:rPr lang="en-US" sz="1800" u="sng" dirty="0"/>
              <a:t>24 Oct 2019</a:t>
            </a:r>
          </a:p>
          <a:p>
            <a:pPr lvl="1">
              <a:lnSpc>
                <a:spcPct val="75000"/>
              </a:lnSpc>
            </a:pPr>
            <a:r>
              <a:rPr lang="en-US" sz="1800" b="1" dirty="0"/>
              <a:t>08:45-12:30</a:t>
            </a:r>
            <a:r>
              <a:rPr lang="en-US" sz="1800" dirty="0"/>
              <a:t>: Space Data Link Security WG</a:t>
            </a:r>
            <a:br>
              <a:rPr lang="en-US" sz="1800" dirty="0">
                <a:highlight>
                  <a:srgbClr val="FFFF00"/>
                </a:highlight>
              </a:rPr>
            </a:br>
            <a:endParaRPr lang="en-US" sz="1800" dirty="0">
              <a:highlight>
                <a:srgbClr val="FFFF00"/>
              </a:highlight>
            </a:endParaRPr>
          </a:p>
          <a:p>
            <a:pPr>
              <a:lnSpc>
                <a:spcPct val="75000"/>
              </a:lnSpc>
            </a:pPr>
            <a:r>
              <a:rPr lang="en-US" sz="1800" u="sng" dirty="0"/>
              <a:t>24 Oct 2019</a:t>
            </a:r>
          </a:p>
          <a:p>
            <a:pPr lvl="1">
              <a:lnSpc>
                <a:spcPct val="75000"/>
              </a:lnSpc>
            </a:pPr>
            <a:r>
              <a:rPr lang="en-US" sz="1800" b="1" dirty="0"/>
              <a:t>16:00-17:30</a:t>
            </a:r>
            <a:r>
              <a:rPr lang="en-US" sz="1800" dirty="0"/>
              <a:t>: SEA Wrap-up Plenary</a:t>
            </a:r>
          </a:p>
          <a:p>
            <a:pPr lvl="1">
              <a:lnSpc>
                <a:spcPct val="75000"/>
              </a:lnSpc>
            </a:pPr>
            <a:endParaRPr lang="en-US" sz="1800" dirty="0"/>
          </a:p>
          <a:p>
            <a:pPr>
              <a:lnSpc>
                <a:spcPct val="75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ARTA-sepucha">
  <a:themeElements>
    <a:clrScheme name="">
      <a:dk1>
        <a:srgbClr val="0000BA"/>
      </a:dk1>
      <a:lt1>
        <a:srgbClr val="FFFFFF"/>
      </a:lt1>
      <a:dk2>
        <a:srgbClr val="000000"/>
      </a:dk2>
      <a:lt2>
        <a:srgbClr val="919191"/>
      </a:lt2>
      <a:accent1>
        <a:srgbClr val="FFFFFF"/>
      </a:accent1>
      <a:accent2>
        <a:srgbClr val="0000BA"/>
      </a:accent2>
      <a:accent3>
        <a:srgbClr val="FFFFFF"/>
      </a:accent3>
      <a:accent4>
        <a:srgbClr val="00009E"/>
      </a:accent4>
      <a:accent5>
        <a:srgbClr val="FFFFFF"/>
      </a:accent5>
      <a:accent6>
        <a:srgbClr val="0000A8"/>
      </a:accent6>
      <a:hlink>
        <a:srgbClr val="FC0128"/>
      </a:hlink>
      <a:folHlink>
        <a:srgbClr val="CECECE"/>
      </a:folHlink>
    </a:clrScheme>
    <a:fontScheme name="SPARTA-sepuch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ARTA-sepuch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TA-sepuch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SPARTA-sepucha</Template>
  <TotalTime>31199</TotalTime>
  <Words>170</Words>
  <Application>Microsoft Office PowerPoint</Application>
  <PresentationFormat>On-screen Show (4:3)</PresentationFormat>
  <Paragraphs>53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</vt:lpstr>
      <vt:lpstr>Times New Roman</vt:lpstr>
      <vt:lpstr>SPARTA-sepucha</vt:lpstr>
      <vt:lpstr>CCSDS Security Working Group Fall 2019 Meeting Agenda  21-22 Oct 2019 ESA/ESOC Darmstadt, DE</vt:lpstr>
      <vt:lpstr>AGENDA</vt:lpstr>
      <vt:lpstr>AGENDA (Cont)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Security Working Group Spring 2004 Meeting CSA, Montreal CA</dc:title>
  <dc:creator>Howard Weiss</dc:creator>
  <cp:lastModifiedBy>Weiss, Howard</cp:lastModifiedBy>
  <cp:revision>294</cp:revision>
  <cp:lastPrinted>1999-12-09T19:21:04Z</cp:lastPrinted>
  <dcterms:created xsi:type="dcterms:W3CDTF">2018-10-15T09:17:34Z</dcterms:created>
  <dcterms:modified xsi:type="dcterms:W3CDTF">2019-09-27T14:02:57Z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ae2783-b6e8-45ab-9e71-54c07b2dade0_Enabled">
    <vt:lpwstr>True</vt:lpwstr>
  </property>
  <property fmtid="{D5CDD505-2E9C-101B-9397-08002B2CF9AE}" pid="3" name="MSIP_Label_79ae2783-b6e8-45ab-9e71-54c07b2dade0_SiteId">
    <vt:lpwstr>8d088ff8-7e52-4d0f-8187-dcd9ca37815a</vt:lpwstr>
  </property>
  <property fmtid="{D5CDD505-2E9C-101B-9397-08002B2CF9AE}" pid="4" name="MSIP_Label_79ae2783-b6e8-45ab-9e71-54c07b2dade0_Owner">
    <vt:lpwstr>Howard.Weiss@parsons.com</vt:lpwstr>
  </property>
  <property fmtid="{D5CDD505-2E9C-101B-9397-08002B2CF9AE}" pid="5" name="MSIP_Label_79ae2783-b6e8-45ab-9e71-54c07b2dade0_SetDate">
    <vt:lpwstr>2019-02-12T20:29:42.4526497Z</vt:lpwstr>
  </property>
  <property fmtid="{D5CDD505-2E9C-101B-9397-08002B2CF9AE}" pid="6" name="MSIP_Label_79ae2783-b6e8-45ab-9e71-54c07b2dade0_Name">
    <vt:lpwstr>Public</vt:lpwstr>
  </property>
  <property fmtid="{D5CDD505-2E9C-101B-9397-08002B2CF9AE}" pid="7" name="MSIP_Label_79ae2783-b6e8-45ab-9e71-54c07b2dade0_Application">
    <vt:lpwstr>Microsoft Azure Information Protection</vt:lpwstr>
  </property>
  <property fmtid="{D5CDD505-2E9C-101B-9397-08002B2CF9AE}" pid="8" name="MSIP_Label_79ae2783-b6e8-45ab-9e71-54c07b2dade0_Extended_MSFT_Method">
    <vt:lpwstr>Manual</vt:lpwstr>
  </property>
  <property fmtid="{D5CDD505-2E9C-101B-9397-08002B2CF9AE}" pid="9" name="Sensitivity">
    <vt:lpwstr>Public</vt:lpwstr>
  </property>
</Properties>
</file>