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1387" r:id="rId4"/>
    <p:sldId id="1386" r:id="rId5"/>
    <p:sldId id="1388" r:id="rId6"/>
    <p:sldId id="1389" r:id="rId7"/>
    <p:sldId id="1390" r:id="rId8"/>
    <p:sldId id="1391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000099"/>
    <a:srgbClr val="0000FF"/>
    <a:srgbClr val="FF3300"/>
    <a:srgbClr val="008080"/>
    <a:srgbClr val="80008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558" autoAdjust="0"/>
  </p:normalViewPr>
  <p:slideViewPr>
    <p:cSldViewPr>
      <p:cViewPr varScale="1">
        <p:scale>
          <a:sx n="74" d="100"/>
          <a:sy n="74" d="100"/>
        </p:scale>
        <p:origin x="966" y="6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995BCC-7B44-4313-87CC-8DDA163B0E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62FDB7-818F-48D0-B9B5-C4A6EB8030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7D600D6-E68E-4AE3-9303-C6B29F9B13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76E0012-0457-4F5D-81AE-19C547F265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476D4B-CCDE-4C08-96EB-8220055C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21212B8-B50F-4A1D-978F-4F08442B86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93508A-9067-4ACA-9CBC-21D81D977A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89742C4-6025-4908-A707-3E73ACC8B4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EE2BC53-C7C4-4E94-9F2E-86F4FCD79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352654-B3DD-4819-A253-9C9F490A4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708FA8C-1EC6-4905-BF8A-ECCBF12DFD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4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1003">
            <a:extLst>
              <a:ext uri="{FF2B5EF4-FFF2-40B4-BE49-F238E27FC236}">
                <a16:creationId xmlns:a16="http://schemas.microsoft.com/office/drawing/2014/main" id="{E2616644-EC08-403C-B9EF-BEC7DED163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3763" y="6624638"/>
            <a:ext cx="6350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>
                <a:solidFill>
                  <a:srgbClr val="333399"/>
                </a:solidFill>
              </a:rPr>
              <a:t>cesg-</a:t>
            </a:r>
            <a:fld id="{01C85E99-F3B7-494C-AC73-6438CFB5C08B}" type="slidenum">
              <a:rPr lang="en-US" altLang="en-US" sz="1000" b="0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 altLang="en-US" sz="1000" b="0">
              <a:solidFill>
                <a:srgbClr val="333399"/>
              </a:solidFill>
            </a:endParaRPr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9763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55BB5-DDB4-49CB-82DD-0B1CD41CB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" y="6569075"/>
            <a:ext cx="7620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050">
                <a:solidFill>
                  <a:srgbClr val="00009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June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BE4F-F11C-4DC8-821B-5ADD6307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9171A7-85E7-424F-8A5A-CCF8E039A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427892"/>
              </p:ext>
            </p:extLst>
          </p:nvPr>
        </p:nvGraphicFramePr>
        <p:xfrm>
          <a:off x="457200" y="990598"/>
          <a:ext cx="8229600" cy="538721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6121454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7873697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7400615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860222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94635616"/>
                    </a:ext>
                  </a:extLst>
                </a:gridCol>
              </a:tblGrid>
              <a:tr h="117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1.01 - SEA - Systems Architecture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1.02 - SEA - Security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1.06 – SEA – D-DOR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1.XX - SEA - SANA Steering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74415"/>
                  </a:ext>
                </a:extLst>
              </a:tr>
              <a:tr h="3368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821539220"/>
                  </a:ext>
                </a:extLst>
              </a:tr>
              <a:tr h="3368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7915963"/>
                  </a:ext>
                </a:extLst>
              </a:tr>
              <a:tr h="3368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150982800"/>
                  </a:ext>
                </a:extLst>
              </a:tr>
              <a:tr h="3368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841491355"/>
                  </a:ext>
                </a:extLst>
              </a:tr>
              <a:tr h="3368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775771249"/>
                  </a:ext>
                </a:extLst>
              </a:tr>
              <a:tr h="3368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292100676"/>
                  </a:ext>
                </a:extLst>
              </a:tr>
              <a:tr h="3368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375326560"/>
                  </a:ext>
                </a:extLst>
              </a:tr>
              <a:tr h="51305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433199"/>
                  </a:ext>
                </a:extLst>
              </a:tr>
              <a:tr h="342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0126504"/>
                  </a:ext>
                </a:extLst>
              </a:tr>
              <a:tr h="3425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477473536"/>
                  </a:ext>
                </a:extLst>
              </a:tr>
              <a:tr h="34251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41944023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650B-9627-43EB-8D09-0A1A65A9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MOIMS Area Report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B00075-F56B-4F00-82B6-B88000FAB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79599"/>
              </p:ext>
            </p:extLst>
          </p:nvPr>
        </p:nvGraphicFramePr>
        <p:xfrm>
          <a:off x="457199" y="990600"/>
          <a:ext cx="8229600" cy="56392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95762542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7620582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8628050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42040109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4439516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2.01 - MOIMS - Data Archive Ingestion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2.02 - MOIMS - Navigation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2.04 - MOIMS - Spacecraft Monitor &amp; Control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2.07 - MOIMS - Mission Planning and Scheduling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4506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533599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32494528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27604764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1472822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4912833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5733215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ROSCOSMOS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61806370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719367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 (EUMETSAT)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8094450"/>
                  </a:ext>
                </a:extLst>
              </a:tr>
              <a:tr h="2830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6557999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89301403"/>
                  </a:ext>
                </a:extLst>
              </a:tr>
              <a:tr h="5353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2121972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A4DB-37F3-44AB-8C72-A73961FF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CSS Area Report</a:t>
            </a:r>
            <a:b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dirty="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 dirty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24A495-41EF-4432-9E7E-9EF3E39C0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295662"/>
              </p:ext>
            </p:extLst>
          </p:nvPr>
        </p:nvGraphicFramePr>
        <p:xfrm>
          <a:off x="457200" y="990603"/>
          <a:ext cx="8229600" cy="55237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3610464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0936308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72974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06330139"/>
                    </a:ext>
                  </a:extLst>
                </a:gridCol>
              </a:tblGrid>
              <a:tr h="101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– CSS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CSSM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– CSS – CSTS Working Groups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3.03 - CSS - Cross Support Service Management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3.06 - CSS - Cross Support Transfer Services Working Group</a:t>
                      </a:r>
                    </a:p>
                  </a:txBody>
                  <a:tcPr marL="9525" marR="9525" marT="952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636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38801897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184901556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1299848333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2708361708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4283452940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/>
                </a:tc>
                <a:extLst>
                  <a:ext uri="{0D108BD9-81ED-4DB2-BD59-A6C34878D82A}">
                    <a16:rowId xmlns:a16="http://schemas.microsoft.com/office/drawing/2014/main" val="3436067506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084136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 (EUMETSAT)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428255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9850059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20799644"/>
                  </a:ext>
                </a:extLst>
              </a:tr>
              <a:tr h="409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338218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0D2F-A778-47EE-81F6-A510C58E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 </a:t>
            </a:r>
            <a: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CB0247-F8B2-4819-9506-9FB584FA9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41329"/>
              </p:ext>
            </p:extLst>
          </p:nvPr>
        </p:nvGraphicFramePr>
        <p:xfrm>
          <a:off x="457200" y="990600"/>
          <a:ext cx="8229600" cy="52288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798731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286026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621425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3671518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31624029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Agency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6.08 – SIS – Motion Imagery and Applications Working Group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6.09 - SIS - Delay Tolerant Networking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6.09 - SIS - Delay Tolerant Networking - Interoperability Testing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6.12 - SIS - CCSDS CFDP Revisions Working Group</a:t>
                      </a:r>
                    </a:p>
                  </a:txBody>
                  <a:tcPr marL="9527" marR="9527" marT="952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312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ASI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362750902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3574091240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828412674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282963744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38508984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1487552562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2804039877"/>
                  </a:ext>
                </a:extLst>
              </a:tr>
              <a:tr h="26889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</a:t>
                      </a: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/>
                </a:tc>
                <a:extLst>
                  <a:ext uri="{0D108BD9-81ED-4DB2-BD59-A6C34878D82A}">
                    <a16:rowId xmlns:a16="http://schemas.microsoft.com/office/drawing/2014/main" val="2171207482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(South Korea)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89094"/>
                  </a:ext>
                </a:extLst>
              </a:tr>
              <a:tr h="26196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7" marR="9527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5108380"/>
                  </a:ext>
                </a:extLst>
              </a:tr>
              <a:tr h="5115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4023824468"/>
                  </a:ext>
                </a:extLst>
              </a:tr>
              <a:tr h="5115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03" marR="7103" marT="7101" marB="0" anchor="b"/>
                </a:tc>
                <a:extLst>
                  <a:ext uri="{0D108BD9-81ED-4DB2-BD59-A6C34878D82A}">
                    <a16:rowId xmlns:a16="http://schemas.microsoft.com/office/drawing/2014/main" val="26466300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 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923688"/>
              </p:ext>
            </p:extLst>
          </p:nvPr>
        </p:nvGraphicFramePr>
        <p:xfrm>
          <a:off x="329407" y="990600"/>
          <a:ext cx="8357392" cy="51673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27423">
                  <a:extLst>
                    <a:ext uri="{9D8B030D-6E8A-4147-A177-3AD203B41FA5}">
                      <a16:colId xmlns:a16="http://schemas.microsoft.com/office/drawing/2014/main" val="2854539185"/>
                    </a:ext>
                  </a:extLst>
                </a:gridCol>
                <a:gridCol w="1018567">
                  <a:extLst>
                    <a:ext uri="{9D8B030D-6E8A-4147-A177-3AD203B41FA5}">
                      <a16:colId xmlns:a16="http://schemas.microsoft.com/office/drawing/2014/main" val="3259055951"/>
                    </a:ext>
                  </a:extLst>
                </a:gridCol>
                <a:gridCol w="1018567">
                  <a:extLst>
                    <a:ext uri="{9D8B030D-6E8A-4147-A177-3AD203B41FA5}">
                      <a16:colId xmlns:a16="http://schemas.microsoft.com/office/drawing/2014/main" val="3225406022"/>
                    </a:ext>
                  </a:extLst>
                </a:gridCol>
                <a:gridCol w="1018567">
                  <a:extLst>
                    <a:ext uri="{9D8B030D-6E8A-4147-A177-3AD203B41FA5}">
                      <a16:colId xmlns:a16="http://schemas.microsoft.com/office/drawing/2014/main" val="4176222710"/>
                    </a:ext>
                  </a:extLst>
                </a:gridCol>
                <a:gridCol w="1018567">
                  <a:extLst>
                    <a:ext uri="{9D8B030D-6E8A-4147-A177-3AD203B41FA5}">
                      <a16:colId xmlns:a16="http://schemas.microsoft.com/office/drawing/2014/main" val="3159220401"/>
                    </a:ext>
                  </a:extLst>
                </a:gridCol>
                <a:gridCol w="1018567">
                  <a:extLst>
                    <a:ext uri="{9D8B030D-6E8A-4147-A177-3AD203B41FA5}">
                      <a16:colId xmlns:a16="http://schemas.microsoft.com/office/drawing/2014/main" val="3379088160"/>
                    </a:ext>
                  </a:extLst>
                </a:gridCol>
                <a:gridCol w="1018567">
                  <a:extLst>
                    <a:ext uri="{9D8B030D-6E8A-4147-A177-3AD203B41FA5}">
                      <a16:colId xmlns:a16="http://schemas.microsoft.com/office/drawing/2014/main" val="379239605"/>
                    </a:ext>
                  </a:extLst>
                </a:gridCol>
                <a:gridCol w="1018567">
                  <a:extLst>
                    <a:ext uri="{9D8B030D-6E8A-4147-A177-3AD203B41FA5}">
                      <a16:colId xmlns:a16="http://schemas.microsoft.com/office/drawing/2014/main" val="113211295"/>
                    </a:ext>
                  </a:extLst>
                </a:gridCol>
              </a:tblGrid>
              <a:tr h="1328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&amp; 5.02 Space Link Coding and Synchronization Working Groups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Multispectral and Hyperspectral Data 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59938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2502447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30798436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341024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22498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7724299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2676186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32498208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6198110"/>
                  </a:ext>
                </a:extLst>
              </a:tr>
              <a:tr h="70785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 (EUMETSAT &amp; South Korea)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522816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1775013"/>
                  </a:ext>
                </a:extLst>
              </a:tr>
              <a:tr h="4725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710174563"/>
                  </a:ext>
                </a:extLst>
              </a:tr>
              <a:tr h="4725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val="29947202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C9B1-C676-46CF-AEE0-8365FBE6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SOIS Area Report</a:t>
            </a:r>
            <a:br>
              <a:rPr 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GB" sz="200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F6C5FA-4004-4A05-8D3E-0599CA11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1872"/>
              </p:ext>
            </p:extLst>
          </p:nvPr>
        </p:nvGraphicFramePr>
        <p:xfrm>
          <a:off x="457201" y="1066800"/>
          <a:ext cx="8229600" cy="46244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63721118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306245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989972628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4.01 - SOIS - Subnetwork Services &amp; 4.02 Application Support Services Working Groups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4.03 – SOIS – Onboard Wireless Working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264153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37066984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4115668586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DLR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3713134978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147539040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JAXA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521330225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NASA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048915819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ROSCOSMOS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8856" marR="8856" marT="8854" marB="0"/>
                </a:tc>
                <a:extLst>
                  <a:ext uri="{0D108BD9-81ED-4DB2-BD59-A6C34878D82A}">
                    <a16:rowId xmlns:a16="http://schemas.microsoft.com/office/drawing/2014/main" val="168271827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6764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8856" marR="8856" marT="885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563107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</a:t>
                      </a: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214747062"/>
                  </a:ext>
                </a:extLst>
              </a:tr>
              <a:tr h="323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856" marR="8856" marT="8854" marB="0" anchor="b"/>
                </a:tc>
                <a:extLst>
                  <a:ext uri="{0D108BD9-81ED-4DB2-BD59-A6C34878D82A}">
                    <a16:rowId xmlns:a16="http://schemas.microsoft.com/office/drawing/2014/main" val="482149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0b2599b489e082278c9705d37c42d8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588828-4658-4926-96A3-EC01A0BB81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E1ACD04-D6E0-4478-88ED-58D6E54CB333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1490443366</TotalTime>
  <Pages>51</Pages>
  <Words>571</Words>
  <Application>Microsoft Office PowerPoint</Application>
  <PresentationFormat>Letter Paper (8.5x11 in)</PresentationFormat>
  <Paragraphs>326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TMOD Presentations</vt:lpstr>
      <vt:lpstr>SE Area Report  B. Meeting Demographics</vt:lpstr>
      <vt:lpstr>MOIMS Area Report B. Meeting Demographics</vt:lpstr>
      <vt:lpstr>CSS Area Report  B. Meeting Demographics</vt:lpstr>
      <vt:lpstr>SIS Area Report  B. Meeting Demographics  </vt:lpstr>
      <vt:lpstr>SLS Area Report  B. Meeting Demographics</vt:lpstr>
      <vt:lpstr>SOIS Area Report  B. Meeting Demographics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Michael</cp:lastModifiedBy>
  <cp:revision>1332</cp:revision>
  <cp:lastPrinted>2001-11-29T04:39:41Z</cp:lastPrinted>
  <dcterms:created xsi:type="dcterms:W3CDTF">1998-05-20T16:00:08Z</dcterms:created>
  <dcterms:modified xsi:type="dcterms:W3CDTF">2018-10-19T15:04:19Z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