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73" r:id="rId5"/>
  </p:sldMasterIdLst>
  <p:notesMasterIdLst>
    <p:notesMasterId r:id="rId14"/>
  </p:notesMasterIdLst>
  <p:handoutMasterIdLst>
    <p:handoutMasterId r:id="rId15"/>
  </p:handoutMasterIdLst>
  <p:sldIdLst>
    <p:sldId id="2787" r:id="rId6"/>
    <p:sldId id="2788" r:id="rId7"/>
    <p:sldId id="2797" r:id="rId8"/>
    <p:sldId id="2799" r:id="rId9"/>
    <p:sldId id="2800" r:id="rId10"/>
    <p:sldId id="2801" r:id="rId11"/>
    <p:sldId id="2803" r:id="rId12"/>
    <p:sldId id="2802" r:id="rId13"/>
  </p:sldIdLst>
  <p:sldSz cx="9144000" cy="6858000" type="letter"/>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E814F5"/>
    <a:srgbClr val="FF0066"/>
    <a:srgbClr val="003399"/>
    <a:srgbClr val="FF9933"/>
    <a:srgbClr val="FF9900"/>
    <a:srgbClr val="FFFF00"/>
    <a:srgbClr val="D27D00"/>
    <a:srgbClr val="FFFF99"/>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25288" autoAdjust="0"/>
    <p:restoredTop sz="95673" autoAdjust="0"/>
  </p:normalViewPr>
  <p:slideViewPr>
    <p:cSldViewPr>
      <p:cViewPr varScale="1">
        <p:scale>
          <a:sx n="121" d="100"/>
          <a:sy n="121" d="100"/>
        </p:scale>
        <p:origin x="408" y="176"/>
      </p:cViewPr>
      <p:guideLst>
        <p:guide orient="horz" pos="792"/>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5" name="Rectangle 7"/>
          <p:cNvSpPr>
            <a:spLocks noGrp="1" noRot="1" noChangeAspect="1" noChangeArrowheads="1" noTextEdit="1"/>
          </p:cNvSpPr>
          <p:nvPr>
            <p:ph type="sldImg" idx="2"/>
          </p:nvPr>
        </p:nvSpPr>
        <p:spPr bwMode="auto">
          <a:xfrm>
            <a:off x="930275" y="752475"/>
            <a:ext cx="4946650"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smtClean="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smtClean="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a:t>
            </a:fld>
            <a:endParaRPr lang="en-US"/>
          </a:p>
        </p:txBody>
      </p:sp>
    </p:spTree>
    <p:extLst>
      <p:ext uri="{BB962C8B-B14F-4D97-AF65-F5344CB8AC3E}">
        <p14:creationId xmlns:p14="http://schemas.microsoft.com/office/powerpoint/2010/main" val="3274667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3</a:t>
            </a:fld>
            <a:endParaRPr lang="en-US"/>
          </a:p>
        </p:txBody>
      </p:sp>
    </p:spTree>
    <p:extLst>
      <p:ext uri="{BB962C8B-B14F-4D97-AF65-F5344CB8AC3E}">
        <p14:creationId xmlns:p14="http://schemas.microsoft.com/office/powerpoint/2010/main" val="3274667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814520"/>
            <a:ext cx="8147325" cy="238111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chemeClr val="tx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227166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07073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1153955" y="1009485"/>
            <a:ext cx="2356931" cy="1036935"/>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5" cstate="print"/>
          <a:srcRect/>
          <a:stretch>
            <a:fillRect/>
          </a:stretch>
        </p:blipFill>
        <p:spPr bwMode="auto">
          <a:xfrm>
            <a:off x="1422790" y="5733300"/>
            <a:ext cx="6239275" cy="82196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timing>
    <p:tnLst>
      <p:par>
        <p:cTn id="1" dur="indefinite" restart="never" nodeType="tmRoot"/>
      </p:par>
    </p:tnLst>
  </p:timing>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1003"/>
          <p:cNvSpPr>
            <a:spLocks noChangeArrowheads="1"/>
          </p:cNvSpPr>
          <p:nvPr userDrawn="1"/>
        </p:nvSpPr>
        <p:spPr bwMode="auto">
          <a:xfrm>
            <a:off x="8268268" y="6565120"/>
            <a:ext cx="861422"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smtClean="0">
                <a:solidFill>
                  <a:schemeClr val="tx1"/>
                </a:solidFill>
              </a:rPr>
              <a:t>24Oct16-</a:t>
            </a:r>
            <a:fld id="{A695BC2C-BEAC-4E31-AADE-93F4F0C57784}" type="slidenum">
              <a:rPr lang="en-US" sz="1000" smtClean="0">
                <a:solidFill>
                  <a:schemeClr val="tx1"/>
                </a:solidFill>
              </a:rPr>
              <a:pPr defTabSz="820738" eaLnBrk="0" hangingPunct="0">
                <a:defRPr/>
              </a:pPr>
              <a:t>‹#›</a:t>
            </a:fld>
            <a:endParaRPr lang="en-US" sz="1000" dirty="0">
              <a:solidFill>
                <a:schemeClr val="tx1"/>
              </a:solidFill>
            </a:endParaRPr>
          </a:p>
        </p:txBody>
      </p:sp>
      <p:sp>
        <p:nvSpPr>
          <p:cNvPr id="7" name="Rectangle 1003"/>
          <p:cNvSpPr>
            <a:spLocks noChangeArrowheads="1"/>
          </p:cNvSpPr>
          <p:nvPr userDrawn="1"/>
        </p:nvSpPr>
        <p:spPr bwMode="auto">
          <a:xfrm>
            <a:off x="3650280" y="6578210"/>
            <a:ext cx="1348735"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baseline="0" dirty="0" smtClean="0">
                <a:solidFill>
                  <a:schemeClr val="tx1"/>
                </a:solidFill>
              </a:rPr>
              <a:t>SEA Issue Analysis</a:t>
            </a:r>
            <a:endParaRPr lang="en-US" sz="1000" dirty="0">
              <a:solidFill>
                <a:schemeClr val="tx1"/>
              </a:solidFill>
            </a:endParaRPr>
          </a:p>
        </p:txBody>
      </p:sp>
    </p:spTree>
    <p:extLst>
      <p:ext uri="{BB962C8B-B14F-4D97-AF65-F5344CB8AC3E}">
        <p14:creationId xmlns:p14="http://schemas.microsoft.com/office/powerpoint/2010/main" val="1056723819"/>
      </p:ext>
    </p:extLst>
  </p:cSld>
  <p:clrMap bg1="lt1" tx1="dk1" bg2="lt2" tx2="dk2" accent1="accent1" accent2="accent2" accent3="accent3" accent4="accent4" accent5="accent5" accent6="accent6" hlink="hlink" folHlink="folHlink"/>
  <p:sldLayoutIdLst>
    <p:sldLayoutId id="2147483674" r:id="rId1"/>
    <p:sldLayoutId id="2147483675" r:id="rId2"/>
  </p:sldLayoutIdLst>
  <p:timing>
    <p:tnLst>
      <p:par>
        <p:cTn id="1" dur="indefinite" restart="never" nodeType="tmRoot"/>
      </p:par>
    </p:tnLst>
  </p:timing>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38740" y="2584090"/>
            <a:ext cx="5991180" cy="2492990"/>
          </a:xfrm>
          <a:prstGeom prst="rect">
            <a:avLst/>
          </a:prstGeom>
          <a:noFill/>
        </p:spPr>
        <p:txBody>
          <a:bodyPr wrap="square" rtlCol="0">
            <a:spAutoFit/>
          </a:bodyPr>
          <a:lstStyle/>
          <a:p>
            <a:r>
              <a:rPr lang="en-US" sz="2800" dirty="0" smtClean="0"/>
              <a:t>SEA Issue:</a:t>
            </a:r>
            <a:endParaRPr lang="en-US" sz="2800" dirty="0" smtClean="0"/>
          </a:p>
          <a:p>
            <a:r>
              <a:rPr lang="en-US" sz="2800" dirty="0" smtClean="0"/>
              <a:t>CESG responsibilities related to document quality not clear or not well understood</a:t>
            </a:r>
            <a:endParaRPr lang="en-US" sz="2800" dirty="0" smtClean="0"/>
          </a:p>
          <a:p>
            <a:endParaRPr lang="en-US" sz="2800" dirty="0"/>
          </a:p>
          <a:p>
            <a:r>
              <a:rPr lang="en-US" b="0" dirty="0" smtClean="0"/>
              <a:t>Peter Shames, SEA AD</a:t>
            </a:r>
            <a:endParaRPr lang="en-US"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4443" y="779055"/>
            <a:ext cx="8872537"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lnSpcReduction="10000"/>
          </a:bodyPr>
          <a:lstStyle/>
          <a:p>
            <a:pPr defTabSz="914400">
              <a:lnSpc>
                <a:spcPct val="120000"/>
              </a:lnSpc>
              <a:spcBef>
                <a:spcPts val="0"/>
              </a:spcBef>
            </a:pPr>
            <a:r>
              <a:rPr lang="en-US" sz="1900" b="0" dirty="0" smtClean="0"/>
              <a:t>Goals for this </a:t>
            </a:r>
            <a:r>
              <a:rPr lang="en-US" sz="1900" b="0" dirty="0" smtClean="0"/>
              <a:t>issue:  Clarify understanding of AD responsibilities for document quality and how these are to be treated</a:t>
            </a:r>
          </a:p>
          <a:p>
            <a:pPr defTabSz="914400">
              <a:lnSpc>
                <a:spcPct val="120000"/>
              </a:lnSpc>
              <a:spcBef>
                <a:spcPts val="0"/>
              </a:spcBef>
            </a:pPr>
            <a:endParaRPr lang="en-US" sz="1900" b="0" dirty="0" smtClean="0"/>
          </a:p>
          <a:p>
            <a:pPr defTabSz="914400">
              <a:lnSpc>
                <a:spcPct val="120000"/>
              </a:lnSpc>
              <a:spcBef>
                <a:spcPts val="0"/>
              </a:spcBef>
            </a:pPr>
            <a:r>
              <a:rPr lang="en-US" sz="1900" b="0" dirty="0" smtClean="0"/>
              <a:t>Problems </a:t>
            </a:r>
            <a:r>
              <a:rPr lang="en-US" sz="1900" b="0" dirty="0" smtClean="0"/>
              <a:t>and Issues:</a:t>
            </a:r>
            <a:endParaRPr lang="en-US" sz="1900" b="0" dirty="0"/>
          </a:p>
          <a:p>
            <a:pPr marL="747713" lvl="1" indent="-290513">
              <a:lnSpc>
                <a:spcPct val="120000"/>
              </a:lnSpc>
              <a:spcBef>
                <a:spcPts val="0"/>
              </a:spcBef>
              <a:buClr>
                <a:srgbClr val="000000"/>
              </a:buClr>
              <a:buSzPct val="95000"/>
              <a:buFont typeface="ArialMT" charset="0"/>
              <a:buChar char="•"/>
            </a:pPr>
            <a:r>
              <a:rPr lang="en-US" sz="1900" b="0" dirty="0" smtClean="0"/>
              <a:t>YB has language relating to AD responsibilities for ensuring CCSDS document quality, consistency, review, and condition resolution processes</a:t>
            </a:r>
            <a:endParaRPr lang="en-US" sz="1900" b="0" dirty="0" smtClean="0"/>
          </a:p>
          <a:p>
            <a:pPr marL="747713" lvl="1" indent="-290513">
              <a:lnSpc>
                <a:spcPct val="120000"/>
              </a:lnSpc>
              <a:spcBef>
                <a:spcPts val="0"/>
              </a:spcBef>
              <a:buClr>
                <a:srgbClr val="000000"/>
              </a:buClr>
              <a:buSzPct val="95000"/>
              <a:buFont typeface="ArialMT" charset="0"/>
              <a:buChar char="•"/>
            </a:pPr>
            <a:r>
              <a:rPr lang="en-US" sz="1900" b="0" dirty="0" smtClean="0"/>
              <a:t>Materials extracted from A02x1y4c2 are included in this presentation</a:t>
            </a:r>
          </a:p>
          <a:p>
            <a:pPr marL="747713" lvl="1" indent="-290513">
              <a:lnSpc>
                <a:spcPct val="120000"/>
              </a:lnSpc>
              <a:spcBef>
                <a:spcPts val="0"/>
              </a:spcBef>
              <a:buClr>
                <a:srgbClr val="000000"/>
              </a:buClr>
              <a:buSzPct val="95000"/>
              <a:buFont typeface="ArialMT" charset="0"/>
              <a:buChar char="•"/>
            </a:pPr>
            <a:r>
              <a:rPr lang="en-US" sz="1900" b="0" dirty="0" smtClean="0"/>
              <a:t>There are some differences of opinion of how AD conditions are to be handled and when they are to be submitted</a:t>
            </a:r>
          </a:p>
          <a:p>
            <a:pPr marL="747713" lvl="1" indent="-290513">
              <a:lnSpc>
                <a:spcPct val="120000"/>
              </a:lnSpc>
              <a:spcBef>
                <a:spcPts val="0"/>
              </a:spcBef>
              <a:buClr>
                <a:srgbClr val="000000"/>
              </a:buClr>
              <a:buSzPct val="95000"/>
              <a:buFont typeface="ArialMT" charset="0"/>
              <a:buChar char="•"/>
            </a:pPr>
            <a:r>
              <a:rPr lang="en-US" sz="1900" b="0" dirty="0" smtClean="0"/>
              <a:t>The different responsibilities between AD as member of CESG and AD as representative of an agency are sometimes convolved, but they are different</a:t>
            </a:r>
            <a:endParaRPr lang="en-US" sz="1900" b="0" dirty="0" smtClean="0"/>
          </a:p>
          <a:p>
            <a:pPr marL="747713" lvl="1" indent="-290513">
              <a:lnSpc>
                <a:spcPct val="120000"/>
              </a:lnSpc>
              <a:spcBef>
                <a:spcPts val="0"/>
              </a:spcBef>
              <a:buClr>
                <a:srgbClr val="000000"/>
              </a:buClr>
              <a:buSzPct val="95000"/>
              <a:buFont typeface="ArialMT" charset="0"/>
              <a:buChar char="•"/>
            </a:pPr>
            <a:endParaRPr lang="en-US" sz="1900" b="0" dirty="0" smtClean="0"/>
          </a:p>
          <a:p>
            <a:pPr>
              <a:lnSpc>
                <a:spcPct val="120000"/>
              </a:lnSpc>
              <a:spcBef>
                <a:spcPts val="0"/>
              </a:spcBef>
              <a:buClr>
                <a:srgbClr val="000000"/>
              </a:buClr>
              <a:buSzPct val="95000"/>
            </a:pPr>
            <a:endParaRPr lang="en-US" sz="1800" b="0" dirty="0" smtClean="0"/>
          </a:p>
          <a:p>
            <a:pPr>
              <a:lnSpc>
                <a:spcPct val="120000"/>
              </a:lnSpc>
              <a:spcBef>
                <a:spcPts val="0"/>
              </a:spcBef>
              <a:buClr>
                <a:srgbClr val="000000"/>
              </a:buClr>
              <a:buSzPct val="95000"/>
            </a:pPr>
            <a:r>
              <a:rPr lang="en-US" sz="1800" b="0" dirty="0" smtClean="0"/>
              <a:t>Proposed Resolutions</a:t>
            </a:r>
            <a:endParaRPr lang="en-US" sz="1800" b="0" dirty="0" smtClean="0"/>
          </a:p>
          <a:p>
            <a:pPr marL="742950" lvl="1" indent="-285750">
              <a:lnSpc>
                <a:spcPct val="120000"/>
              </a:lnSpc>
              <a:spcBef>
                <a:spcPts val="0"/>
              </a:spcBef>
              <a:buClr>
                <a:srgbClr val="000000"/>
              </a:buClr>
              <a:buSzPct val="95000"/>
              <a:buFont typeface="Arial" panose="020B0604020202020204" pitchFamily="34" charset="0"/>
              <a:buChar char="•"/>
            </a:pPr>
            <a:r>
              <a:rPr lang="en-US" sz="2000" b="0" dirty="0" smtClean="0"/>
              <a:t>Resolution 1: Confirm that YB is adequate, or clarify it further if needed</a:t>
            </a:r>
          </a:p>
          <a:p>
            <a:pPr marL="742950" lvl="1" indent="-285750">
              <a:lnSpc>
                <a:spcPct val="120000"/>
              </a:lnSpc>
              <a:spcBef>
                <a:spcPts val="0"/>
              </a:spcBef>
              <a:buClr>
                <a:srgbClr val="000000"/>
              </a:buClr>
              <a:buSzPct val="95000"/>
              <a:buFont typeface="Arial" panose="020B0604020202020204" pitchFamily="34" charset="0"/>
              <a:buChar char="•"/>
            </a:pPr>
            <a:r>
              <a:rPr lang="en-US" sz="2000" b="0" dirty="0" smtClean="0"/>
              <a:t>[Resolution </a:t>
            </a:r>
            <a:r>
              <a:rPr lang="en-US" sz="2000" b="0" dirty="0" smtClean="0"/>
              <a:t>2]</a:t>
            </a:r>
          </a:p>
        </p:txBody>
      </p:sp>
      <p:sp>
        <p:nvSpPr>
          <p:cNvPr id="6147"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1600"/>
              </a:spcBef>
            </a:pPr>
            <a:r>
              <a:rPr lang="en-US" sz="2800" b="1" dirty="0" smtClean="0"/>
              <a:t>SEA Issue Executive </a:t>
            </a:r>
            <a:r>
              <a:rPr lang="en-US" sz="2800" b="1" dirty="0" smtClean="0"/>
              <a:t>Summary </a:t>
            </a:r>
            <a:endParaRPr lang="en-US" dirty="0"/>
          </a:p>
        </p:txBody>
      </p:sp>
    </p:spTree>
    <p:extLst>
      <p:ext uri="{BB962C8B-B14F-4D97-AF65-F5344CB8AC3E}">
        <p14:creationId xmlns:p14="http://schemas.microsoft.com/office/powerpoint/2010/main" val="4144041428"/>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34938" y="779055"/>
            <a:ext cx="8872537"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defTabSz="914400">
              <a:lnSpc>
                <a:spcPct val="120000"/>
              </a:lnSpc>
              <a:spcBef>
                <a:spcPts val="0"/>
              </a:spcBef>
            </a:pPr>
            <a:r>
              <a:rPr lang="en-US" dirty="0"/>
              <a:t>Discussion of CESG and AD responsibilities.  </a:t>
            </a:r>
            <a:endParaRPr lang="en-US" dirty="0" smtClean="0"/>
          </a:p>
          <a:p>
            <a:pPr marL="285750" indent="-285750" defTabSz="914400">
              <a:lnSpc>
                <a:spcPct val="120000"/>
              </a:lnSpc>
              <a:spcBef>
                <a:spcPts val="0"/>
              </a:spcBef>
              <a:buFont typeface="Arial" charset="0"/>
              <a:buChar char="•"/>
            </a:pPr>
            <a:r>
              <a:rPr lang="en-US" dirty="0" smtClean="0"/>
              <a:t>Review what </a:t>
            </a:r>
            <a:r>
              <a:rPr lang="en-US" dirty="0"/>
              <a:t>is meant </a:t>
            </a:r>
            <a:r>
              <a:rPr lang="en-US" dirty="0" smtClean="0"/>
              <a:t>in A02.1-Y-4</a:t>
            </a:r>
            <a:r>
              <a:rPr lang="en-US" dirty="0"/>
              <a:t>, CESG </a:t>
            </a:r>
            <a:r>
              <a:rPr lang="en-US" dirty="0" smtClean="0"/>
              <a:t>Responsibilities related to document quality</a:t>
            </a:r>
          </a:p>
          <a:p>
            <a:pPr marL="285750" indent="-285750">
              <a:lnSpc>
                <a:spcPct val="120000"/>
              </a:lnSpc>
              <a:spcBef>
                <a:spcPts val="0"/>
              </a:spcBef>
              <a:buFont typeface="Arial" charset="0"/>
              <a:buChar char="•"/>
            </a:pPr>
            <a:r>
              <a:rPr lang="en-US" dirty="0" smtClean="0"/>
              <a:t>Sec 2.3.2.1: “</a:t>
            </a:r>
            <a:r>
              <a:rPr lang="en-US" dirty="0"/>
              <a:t>The CCSDS Engineering Steering Group (CESG) is responsible for technical management across CCSDS domains and for the top-level coordination of the overall international standardization process</a:t>
            </a:r>
            <a:r>
              <a:rPr lang="en-US" dirty="0" smtClean="0"/>
              <a:t>.”</a:t>
            </a:r>
          </a:p>
          <a:p>
            <a:pPr marL="285750" indent="-285750">
              <a:lnSpc>
                <a:spcPct val="120000"/>
              </a:lnSpc>
              <a:spcBef>
                <a:spcPts val="0"/>
              </a:spcBef>
              <a:buFont typeface="Arial" charset="0"/>
              <a:buChar char="•"/>
            </a:pPr>
            <a:r>
              <a:rPr lang="en-US" dirty="0" smtClean="0"/>
              <a:t>Sec 2.3.2.2.d</a:t>
            </a:r>
            <a:r>
              <a:rPr lang="en-US" dirty="0"/>
              <a:t>)  </a:t>
            </a:r>
            <a:r>
              <a:rPr lang="en-US" dirty="0" smtClean="0"/>
              <a:t>”</a:t>
            </a:r>
            <a:r>
              <a:rPr lang="en-US" i="1" dirty="0" smtClean="0"/>
              <a:t>Consistency</a:t>
            </a:r>
            <a:r>
              <a:rPr lang="en-US" dirty="0"/>
              <a:t>. An important job of the CESG is to watch over the output of all of the WGs to help prevent CCSDS specifications that are at odds with each other. This is why ADs and DADs are required to review the drafts coming out of Areas other than their own as part of the consensus process leading up to their adoption into the program of work. </a:t>
            </a:r>
            <a:r>
              <a:rPr lang="en-US" u="sng" dirty="0"/>
              <a:t>The quality of the CCSDS Recommended Standards comes both from the review that they get in the WGs and the review that the WG products get from the CESG</a:t>
            </a:r>
            <a:r>
              <a:rPr lang="en-US" u="sng" dirty="0" smtClean="0"/>
              <a:t>.”</a:t>
            </a:r>
            <a:endParaRPr lang="en-US" u="sng" dirty="0"/>
          </a:p>
          <a:p>
            <a:pPr marL="285750" indent="-285750" defTabSz="914400">
              <a:lnSpc>
                <a:spcPct val="120000"/>
              </a:lnSpc>
              <a:spcBef>
                <a:spcPts val="0"/>
              </a:spcBef>
              <a:buFont typeface="Arial" charset="0"/>
              <a:buChar char="•"/>
            </a:pPr>
            <a:r>
              <a:rPr lang="en-US" dirty="0" smtClean="0"/>
              <a:t>Sec </a:t>
            </a:r>
            <a:r>
              <a:rPr lang="en-US" dirty="0"/>
              <a:t>2.3.2.3.a, “</a:t>
            </a:r>
            <a:r>
              <a:rPr lang="en-US" u="sng" dirty="0"/>
              <a:t>maintaining and upholding the overall technical quality and consistency of the evolving set of CCSDS Recommended Standards and </a:t>
            </a:r>
            <a:r>
              <a:rPr lang="en-US" u="sng" dirty="0" smtClean="0"/>
              <a:t>Practices</a:t>
            </a:r>
            <a:r>
              <a:rPr lang="en-US" dirty="0" smtClean="0"/>
              <a:t>”</a:t>
            </a:r>
          </a:p>
          <a:p>
            <a:pPr marL="285750" indent="-285750" defTabSz="914400">
              <a:lnSpc>
                <a:spcPct val="120000"/>
              </a:lnSpc>
              <a:spcBef>
                <a:spcPts val="0"/>
              </a:spcBef>
              <a:buFont typeface="Arial" charset="0"/>
              <a:buChar char="•"/>
            </a:pPr>
            <a:r>
              <a:rPr lang="en-US" dirty="0" smtClean="0"/>
              <a:t>Sec 2.3.2.3.g</a:t>
            </a:r>
            <a:r>
              <a:rPr lang="en-US" dirty="0"/>
              <a:t>, “deciding and recommending to the CMC appropriate “track” assignment for a particular work </a:t>
            </a:r>
            <a:r>
              <a:rPr lang="en-US" dirty="0" smtClean="0"/>
              <a:t>item”</a:t>
            </a:r>
          </a:p>
          <a:p>
            <a:pPr marL="285750" indent="-285750" defTabSz="914400">
              <a:lnSpc>
                <a:spcPct val="120000"/>
              </a:lnSpc>
              <a:spcBef>
                <a:spcPts val="0"/>
              </a:spcBef>
              <a:buFont typeface="Arial" charset="0"/>
              <a:buChar char="•"/>
            </a:pPr>
            <a:r>
              <a:rPr lang="en-US" dirty="0" smtClean="0"/>
              <a:t>Sec 2.3.2.3.j</a:t>
            </a:r>
            <a:r>
              <a:rPr lang="en-US" dirty="0"/>
              <a:t>, “</a:t>
            </a:r>
            <a:r>
              <a:rPr lang="en-US" u="sng" dirty="0"/>
              <a:t>identifying “red flag” items where technical work in a proposed CCSDS document is not of the required quality or nature</a:t>
            </a:r>
            <a:r>
              <a:rPr lang="en-US" dirty="0" smtClean="0"/>
              <a:t>”</a:t>
            </a:r>
            <a:endParaRPr lang="en-US" b="0" dirty="0" smtClean="0"/>
          </a:p>
        </p:txBody>
      </p:sp>
      <p:sp>
        <p:nvSpPr>
          <p:cNvPr id="10"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1600"/>
              </a:spcBef>
            </a:pPr>
            <a:r>
              <a:rPr lang="en-US" sz="2800" b="1" dirty="0" smtClean="0"/>
              <a:t>SEA Issue Discussion</a:t>
            </a:r>
            <a:endParaRPr lang="en-US" dirty="0"/>
          </a:p>
        </p:txBody>
      </p:sp>
    </p:spTree>
    <p:extLst>
      <p:ext uri="{BB962C8B-B14F-4D97-AF65-F5344CB8AC3E}">
        <p14:creationId xmlns:p14="http://schemas.microsoft.com/office/powerpoint/2010/main" val="605682091"/>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619633"/>
          </a:xfrm>
        </p:spPr>
        <p:txBody>
          <a:bodyPr/>
          <a:lstStyle/>
          <a:p>
            <a:pPr lvl="1"/>
            <a:r>
              <a:rPr lang="en-US" sz="2800" dirty="0">
                <a:solidFill>
                  <a:schemeClr val="tx1"/>
                </a:solidFill>
              </a:rPr>
              <a:t>SEA Issue </a:t>
            </a:r>
            <a:r>
              <a:rPr lang="en-US" sz="2800" dirty="0" smtClean="0">
                <a:solidFill>
                  <a:schemeClr val="tx1"/>
                </a:solidFill>
              </a:rPr>
              <a:t>Discussion, </a:t>
            </a:r>
            <a:r>
              <a:rPr lang="en-US" sz="2800" dirty="0" err="1" smtClean="0">
                <a:solidFill>
                  <a:schemeClr val="tx1"/>
                </a:solidFill>
              </a:rPr>
              <a:t>contd</a:t>
            </a:r>
            <a:endParaRPr lang="en-US" dirty="0">
              <a:solidFill>
                <a:schemeClr val="tx1"/>
              </a:solidFill>
            </a:endParaRPr>
          </a:p>
        </p:txBody>
      </p:sp>
      <p:sp>
        <p:nvSpPr>
          <p:cNvPr id="3" name="Content Placeholder 2"/>
          <p:cNvSpPr>
            <a:spLocks noGrp="1"/>
          </p:cNvSpPr>
          <p:nvPr>
            <p:ph idx="1"/>
          </p:nvPr>
        </p:nvSpPr>
        <p:spPr>
          <a:xfrm>
            <a:off x="457200" y="1239915"/>
            <a:ext cx="8229600" cy="4525963"/>
          </a:xfrm>
        </p:spPr>
        <p:txBody>
          <a:bodyPr/>
          <a:lstStyle/>
          <a:p>
            <a:r>
              <a:rPr lang="en-US" dirty="0"/>
              <a:t>5.3 ONLINE VOTING </a:t>
            </a:r>
            <a:endParaRPr lang="en-US" dirty="0"/>
          </a:p>
          <a:p>
            <a:r>
              <a:rPr lang="en-US" dirty="0"/>
              <a:t>5.3.1 PURPOSE </a:t>
            </a:r>
            <a:endParaRPr lang="en-US" dirty="0"/>
          </a:p>
          <a:p>
            <a:r>
              <a:rPr lang="en-US" u="sng" dirty="0"/>
              <a:t>To arrive at consensus among the CCSDS leadership, a mechanism for formally voting on issues of interest is provided by the Secretariat. Members participate in formal polling intended to result in CMC and CESG resolutions. </a:t>
            </a:r>
            <a:endParaRPr lang="en-US" u="sng" dirty="0" smtClean="0"/>
          </a:p>
          <a:p>
            <a:r>
              <a:rPr lang="en-US" dirty="0" smtClean="0"/>
              <a:t>Although </a:t>
            </a:r>
            <a:r>
              <a:rPr lang="en-US" dirty="0"/>
              <a:t>the CMC, CESG, and many of the technical forums are held only twice a year, standards development must continue on a daily basis. The ability to poll CMC and CESG members in a world-wide environment on a timely basis is essential to day-to-day operations of the CCSDS. Therefore, an online polling capability is provided to conduct business in a virtual work environment between semiannual meetings. </a:t>
            </a:r>
            <a:endParaRPr lang="en-US" dirty="0"/>
          </a:p>
          <a:p>
            <a:endParaRPr lang="en-US" dirty="0"/>
          </a:p>
        </p:txBody>
      </p:sp>
    </p:spTree>
    <p:extLst>
      <p:ext uri="{BB962C8B-B14F-4D97-AF65-F5344CB8AC3E}">
        <p14:creationId xmlns:p14="http://schemas.microsoft.com/office/powerpoint/2010/main" val="1204716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619633"/>
          </a:xfrm>
        </p:spPr>
        <p:txBody>
          <a:bodyPr/>
          <a:lstStyle/>
          <a:p>
            <a:pPr lvl="1"/>
            <a:r>
              <a:rPr lang="en-US" sz="2800" dirty="0">
                <a:solidFill>
                  <a:schemeClr val="tx1"/>
                </a:solidFill>
              </a:rPr>
              <a:t>SEA Issue </a:t>
            </a:r>
            <a:r>
              <a:rPr lang="en-US" sz="2800" dirty="0" smtClean="0">
                <a:solidFill>
                  <a:schemeClr val="tx1"/>
                </a:solidFill>
              </a:rPr>
              <a:t>Discussion, </a:t>
            </a:r>
            <a:r>
              <a:rPr lang="en-US" sz="2800" dirty="0" err="1" smtClean="0">
                <a:solidFill>
                  <a:schemeClr val="tx1"/>
                </a:solidFill>
              </a:rPr>
              <a:t>contd</a:t>
            </a:r>
            <a:endParaRPr lang="en-US" dirty="0">
              <a:solidFill>
                <a:schemeClr val="tx1"/>
              </a:solidFill>
            </a:endParaRPr>
          </a:p>
        </p:txBody>
      </p:sp>
      <p:sp>
        <p:nvSpPr>
          <p:cNvPr id="3" name="Content Placeholder 2"/>
          <p:cNvSpPr>
            <a:spLocks noGrp="1"/>
          </p:cNvSpPr>
          <p:nvPr>
            <p:ph idx="1"/>
          </p:nvPr>
        </p:nvSpPr>
        <p:spPr>
          <a:xfrm>
            <a:off x="457200" y="894270"/>
            <a:ext cx="8229600" cy="5453509"/>
          </a:xfrm>
        </p:spPr>
        <p:txBody>
          <a:bodyPr/>
          <a:lstStyle/>
          <a:p>
            <a:r>
              <a:rPr lang="en-US" dirty="0"/>
              <a:t>5.3.5.4.3 Conditional Approval </a:t>
            </a:r>
            <a:r>
              <a:rPr lang="en-US" dirty="0" smtClean="0"/>
              <a:t>(of polls)</a:t>
            </a:r>
            <a:endParaRPr lang="en-US" dirty="0"/>
          </a:p>
          <a:p>
            <a:pPr marL="0" indent="0">
              <a:buNone/>
            </a:pPr>
            <a:r>
              <a:rPr lang="en-US" dirty="0"/>
              <a:t>In the </a:t>
            </a:r>
            <a:r>
              <a:rPr lang="en-US" dirty="0" smtClean="0"/>
              <a:t>case </a:t>
            </a:r>
            <a:r>
              <a:rPr lang="en-US" dirty="0"/>
              <a:t>of conditional approval</a:t>
            </a:r>
            <a:r>
              <a:rPr lang="en-US" dirty="0" smtClean="0"/>
              <a:t>, </a:t>
            </a:r>
            <a:endParaRPr lang="en-US" dirty="0"/>
          </a:p>
          <a:p>
            <a:pPr marL="0" indent="0">
              <a:buNone/>
            </a:pPr>
            <a:r>
              <a:rPr lang="en-US" dirty="0" smtClean="0"/>
              <a:t>a) the </a:t>
            </a:r>
            <a:r>
              <a:rPr lang="en-US" dirty="0"/>
              <a:t>party responsible for the subject of the poll, e.g., a WG chair or someone delegated by the WG chair (e.g., a technical editor), shall act as rapporteur to address the conditions; </a:t>
            </a:r>
            <a:endParaRPr lang="en-US" dirty="0"/>
          </a:p>
          <a:p>
            <a:pPr marL="0" indent="0">
              <a:buNone/>
            </a:pPr>
            <a:r>
              <a:rPr lang="en-US" dirty="0" smtClean="0"/>
              <a:t>g) if </a:t>
            </a:r>
            <a:r>
              <a:rPr lang="en-US" dirty="0"/>
              <a:t>the dispositions are accepted, the Secretariat shall undertake the action implied by the objective of the poll; </a:t>
            </a:r>
            <a:endParaRPr lang="en-US" dirty="0"/>
          </a:p>
          <a:p>
            <a:pPr marL="0" indent="0">
              <a:buNone/>
            </a:pPr>
            <a:r>
              <a:rPr lang="en-US" dirty="0" smtClean="0"/>
              <a:t>h) if </a:t>
            </a:r>
            <a:r>
              <a:rPr lang="en-US" dirty="0"/>
              <a:t>the dispositions are accepted with modification, the Secretariat shall assure that modified dispositions are implemented and undertake the action implied by the objective of the poll; </a:t>
            </a:r>
            <a:endParaRPr lang="en-US" dirty="0"/>
          </a:p>
          <a:p>
            <a:pPr marL="0" indent="0">
              <a:buNone/>
            </a:pPr>
            <a:r>
              <a:rPr lang="en-US" dirty="0" err="1" smtClean="0"/>
              <a:t>i</a:t>
            </a:r>
            <a:r>
              <a:rPr lang="en-US" dirty="0" smtClean="0"/>
              <a:t>) </a:t>
            </a:r>
            <a:r>
              <a:rPr lang="en-US" u="sng" dirty="0" smtClean="0"/>
              <a:t>if </a:t>
            </a:r>
            <a:r>
              <a:rPr lang="en-US" u="sng" dirty="0"/>
              <a:t>the dispositions are rejected in whole or in part, the poll shall be deemed to have resulted in disapproval. </a:t>
            </a:r>
            <a:endParaRPr lang="en-US" u="sng" dirty="0"/>
          </a:p>
          <a:p>
            <a:endParaRPr lang="en-US" dirty="0"/>
          </a:p>
        </p:txBody>
      </p:sp>
    </p:spTree>
    <p:extLst>
      <p:ext uri="{BB962C8B-B14F-4D97-AF65-F5344CB8AC3E}">
        <p14:creationId xmlns:p14="http://schemas.microsoft.com/office/powerpoint/2010/main" val="675075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619633"/>
          </a:xfrm>
        </p:spPr>
        <p:txBody>
          <a:bodyPr/>
          <a:lstStyle/>
          <a:p>
            <a:pPr lvl="1"/>
            <a:r>
              <a:rPr lang="en-US" sz="2800" dirty="0">
                <a:solidFill>
                  <a:schemeClr val="tx1"/>
                </a:solidFill>
              </a:rPr>
              <a:t>SEA Issue </a:t>
            </a:r>
            <a:r>
              <a:rPr lang="en-US" sz="2800" dirty="0" smtClean="0">
                <a:solidFill>
                  <a:schemeClr val="tx1"/>
                </a:solidFill>
              </a:rPr>
              <a:t>Discussion, </a:t>
            </a:r>
            <a:r>
              <a:rPr lang="en-US" sz="2800" dirty="0" err="1" smtClean="0">
                <a:solidFill>
                  <a:schemeClr val="tx1"/>
                </a:solidFill>
              </a:rPr>
              <a:t>contd</a:t>
            </a:r>
            <a:endParaRPr lang="en-US" dirty="0">
              <a:solidFill>
                <a:schemeClr val="tx1"/>
              </a:solidFill>
            </a:endParaRPr>
          </a:p>
        </p:txBody>
      </p:sp>
      <p:sp>
        <p:nvSpPr>
          <p:cNvPr id="3" name="Content Placeholder 2"/>
          <p:cNvSpPr>
            <a:spLocks noGrp="1"/>
          </p:cNvSpPr>
          <p:nvPr>
            <p:ph idx="1"/>
          </p:nvPr>
        </p:nvSpPr>
        <p:spPr>
          <a:xfrm>
            <a:off x="457200" y="894270"/>
            <a:ext cx="8229600" cy="5453509"/>
          </a:xfrm>
        </p:spPr>
        <p:txBody>
          <a:bodyPr/>
          <a:lstStyle/>
          <a:p>
            <a:pPr marL="0" indent="0">
              <a:buNone/>
            </a:pPr>
            <a:r>
              <a:rPr lang="en-US" sz="2400" dirty="0"/>
              <a:t>5.3.5.4.4 Disapproval</a:t>
            </a:r>
            <a:br>
              <a:rPr lang="en-US" sz="2400" dirty="0"/>
            </a:br>
            <a:endParaRPr lang="en-US" sz="2400" dirty="0"/>
          </a:p>
          <a:p>
            <a:pPr marL="0" indent="0">
              <a:buNone/>
            </a:pPr>
            <a:r>
              <a:rPr lang="en-US" sz="2400" dirty="0" smtClean="0"/>
              <a:t>5.3.5.4.4.1 </a:t>
            </a:r>
            <a:r>
              <a:rPr lang="en-US" sz="2400" dirty="0"/>
              <a:t>In the case of disapproval or failure to achieve approval, </a:t>
            </a:r>
            <a:endParaRPr lang="en-US" sz="2400" dirty="0"/>
          </a:p>
          <a:p>
            <a:pPr marL="0" indent="0">
              <a:buNone/>
            </a:pPr>
            <a:r>
              <a:rPr lang="en-US" sz="2400" dirty="0"/>
              <a:t>a)  the causes for the failure of the poll shall be examined by the voting body, and if those causes are remediable, a new poll on the same issue may be issued; </a:t>
            </a:r>
            <a:endParaRPr lang="en-US" sz="2400" dirty="0"/>
          </a:p>
          <a:p>
            <a:pPr marL="0" indent="0">
              <a:buNone/>
            </a:pPr>
            <a:r>
              <a:rPr lang="en-US" sz="2400" dirty="0"/>
              <a:t>b)  the voting body should use the consensus process to identify a remedy for the issue; </a:t>
            </a:r>
            <a:endParaRPr lang="en-US" sz="2400" dirty="0"/>
          </a:p>
          <a:p>
            <a:pPr marL="0" indent="0">
              <a:buNone/>
            </a:pPr>
            <a:r>
              <a:rPr lang="en-US" sz="2400" dirty="0"/>
              <a:t>c)  if a remedy is identified, the proposed disposition should be returned to the party responsible for the poll for concurrence (see 5.3.5.4.3); </a:t>
            </a:r>
            <a:endParaRPr lang="en-US" sz="2400" dirty="0"/>
          </a:p>
          <a:p>
            <a:pPr marL="0" indent="0">
              <a:buNone/>
            </a:pPr>
            <a:r>
              <a:rPr lang="en-US" sz="2400" dirty="0"/>
              <a:t>d)  </a:t>
            </a:r>
            <a:r>
              <a:rPr lang="en-US" sz="2400" u="sng" dirty="0"/>
              <a:t>if no remedy can be found and no new poll can be issued, the failure of the poll shall be put on the agenda of the next meeting of the voting body, or it may be referred to the next higher authority. </a:t>
            </a:r>
            <a:endParaRPr lang="en-US" sz="2400" u="sng" dirty="0"/>
          </a:p>
          <a:p>
            <a:endParaRPr lang="en-US" sz="2400" dirty="0"/>
          </a:p>
        </p:txBody>
      </p:sp>
    </p:spTree>
    <p:extLst>
      <p:ext uri="{BB962C8B-B14F-4D97-AF65-F5344CB8AC3E}">
        <p14:creationId xmlns:p14="http://schemas.microsoft.com/office/powerpoint/2010/main" val="1066952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81228"/>
          </a:xfrm>
        </p:spPr>
        <p:txBody>
          <a:bodyPr/>
          <a:lstStyle/>
          <a:p>
            <a:r>
              <a:rPr lang="en-US" sz="2400" dirty="0"/>
              <a:t>SEA Issue Discussion, </a:t>
            </a:r>
            <a:r>
              <a:rPr lang="en-US" sz="2400" dirty="0" err="1"/>
              <a:t>contd</a:t>
            </a:r>
            <a:endParaRPr lang="en-US" dirty="0"/>
          </a:p>
        </p:txBody>
      </p:sp>
      <p:sp>
        <p:nvSpPr>
          <p:cNvPr id="3" name="Content Placeholder 2"/>
          <p:cNvSpPr>
            <a:spLocks noGrp="1"/>
          </p:cNvSpPr>
          <p:nvPr>
            <p:ph idx="1"/>
          </p:nvPr>
        </p:nvSpPr>
        <p:spPr>
          <a:xfrm>
            <a:off x="448245" y="855865"/>
            <a:ext cx="8229600" cy="4525963"/>
          </a:xfrm>
        </p:spPr>
        <p:txBody>
          <a:bodyPr/>
          <a:lstStyle/>
          <a:p>
            <a:pPr marL="0" indent="0">
              <a:buNone/>
            </a:pPr>
            <a:r>
              <a:rPr lang="en-US" sz="2400" dirty="0"/>
              <a:t>6.2 PUBLICATION, DISTRIBUTION, AND MAINTENANCE </a:t>
            </a:r>
            <a:endParaRPr lang="en-US" sz="2400" dirty="0"/>
          </a:p>
          <a:p>
            <a:pPr marL="0" indent="0">
              <a:buNone/>
            </a:pPr>
            <a:r>
              <a:rPr lang="en-US" sz="2400" dirty="0" smtClean="0"/>
              <a:t>6.2.2.2 </a:t>
            </a:r>
            <a:r>
              <a:rPr lang="en-US" sz="2400" dirty="0"/>
              <a:t>Delivery Requirements </a:t>
            </a:r>
            <a:endParaRPr lang="en-US" sz="2400" dirty="0"/>
          </a:p>
          <a:p>
            <a:pPr marL="0" indent="0">
              <a:buNone/>
            </a:pPr>
            <a:r>
              <a:rPr lang="en-US" sz="2400" dirty="0" smtClean="0"/>
              <a:t>6.2.2.2.4 </a:t>
            </a:r>
            <a:r>
              <a:rPr lang="en-US" sz="2400" dirty="0"/>
              <a:t>The CESG shall review the proposed draft and vote on whether it should be released for Agency review: </a:t>
            </a:r>
            <a:endParaRPr lang="en-US" sz="2400" dirty="0"/>
          </a:p>
          <a:p>
            <a:pPr marL="0" indent="0">
              <a:buNone/>
            </a:pPr>
            <a:r>
              <a:rPr lang="en-US" sz="2400" dirty="0"/>
              <a:t>a) </a:t>
            </a:r>
            <a:r>
              <a:rPr lang="en-US" sz="2400" u="sng" dirty="0"/>
              <a:t> If the CESG determines the document requires improvement prior to CCSDS Agency review, the CESG shall return the document to the WG for remediation: </a:t>
            </a:r>
            <a:endParaRPr lang="en-US" sz="2400" u="sng" dirty="0"/>
          </a:p>
          <a:p>
            <a:pPr marL="346075" lvl="1" indent="0">
              <a:buNone/>
            </a:pPr>
            <a:r>
              <a:rPr lang="en-US" sz="2000" u="sng" dirty="0"/>
              <a:t>1)  if the poll results in disapproval, the WG must resubmit the document for a new CESG approval poll after responding to the reasons for rejection; </a:t>
            </a:r>
            <a:endParaRPr lang="en-US" sz="2000" u="sng" dirty="0"/>
          </a:p>
          <a:p>
            <a:pPr marL="346075" lvl="1" indent="0">
              <a:buNone/>
            </a:pPr>
            <a:r>
              <a:rPr lang="en-US" sz="2000" u="sng" dirty="0"/>
              <a:t>2)  if the poll results in conditional approval, the approval process shall be suspended until the conditions have been satisfied. </a:t>
            </a:r>
            <a:endParaRPr lang="en-US" sz="2000" u="sng" dirty="0"/>
          </a:p>
          <a:p>
            <a:pPr marL="0" indent="0">
              <a:buNone/>
            </a:pPr>
            <a:r>
              <a:rPr lang="en-US" sz="2400" dirty="0"/>
              <a:t>b)  If the CESG approves the document for CCSDS Agency review, the Secretariat shall initiate a CMC poll for authorization to release the document for review. </a:t>
            </a:r>
            <a:endParaRPr lang="en-US" sz="2400" dirty="0"/>
          </a:p>
          <a:p>
            <a:pPr marL="0" indent="0">
              <a:buNone/>
            </a:pPr>
            <a:endParaRPr lang="en-US" sz="2400" dirty="0"/>
          </a:p>
        </p:txBody>
      </p:sp>
    </p:spTree>
    <p:extLst>
      <p:ext uri="{BB962C8B-B14F-4D97-AF65-F5344CB8AC3E}">
        <p14:creationId xmlns:p14="http://schemas.microsoft.com/office/powerpoint/2010/main" val="234589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619633"/>
          </a:xfrm>
        </p:spPr>
        <p:txBody>
          <a:bodyPr/>
          <a:lstStyle/>
          <a:p>
            <a:r>
              <a:rPr lang="en-US" dirty="0" smtClean="0"/>
              <a:t>SEA Observations</a:t>
            </a:r>
            <a:endParaRPr lang="en-US" dirty="0"/>
          </a:p>
        </p:txBody>
      </p:sp>
      <p:sp>
        <p:nvSpPr>
          <p:cNvPr id="3" name="Content Placeholder 2"/>
          <p:cNvSpPr>
            <a:spLocks noGrp="1"/>
          </p:cNvSpPr>
          <p:nvPr>
            <p:ph idx="1"/>
          </p:nvPr>
        </p:nvSpPr>
        <p:spPr/>
        <p:txBody>
          <a:bodyPr/>
          <a:lstStyle/>
          <a:p>
            <a:r>
              <a:rPr lang="en-US" dirty="0" smtClean="0"/>
              <a:t>The CCSDS procedures seem to be quite clear on following:</a:t>
            </a:r>
          </a:p>
          <a:p>
            <a:pPr lvl="1"/>
            <a:r>
              <a:rPr lang="en-US" dirty="0" smtClean="0"/>
              <a:t>The responsibilities of the CESG to ensure document quality</a:t>
            </a:r>
          </a:p>
          <a:p>
            <a:pPr lvl="1"/>
            <a:r>
              <a:rPr lang="en-US" dirty="0" smtClean="0"/>
              <a:t>The review procedures and voting process</a:t>
            </a:r>
          </a:p>
          <a:p>
            <a:pPr lvl="1"/>
            <a:r>
              <a:rPr lang="en-US" dirty="0" smtClean="0"/>
              <a:t>The process for resolving CESG (and CMC) conditions resulting from voting</a:t>
            </a:r>
          </a:p>
          <a:p>
            <a:pPr lvl="1"/>
            <a:r>
              <a:rPr lang="en-US" dirty="0" smtClean="0"/>
              <a:t>An escalation process where there are unresolvable issues</a:t>
            </a:r>
          </a:p>
          <a:p>
            <a:endParaRPr lang="en-US" dirty="0" smtClean="0"/>
          </a:p>
          <a:p>
            <a:r>
              <a:rPr lang="en-US" dirty="0" smtClean="0"/>
              <a:t>There is no part of this documented process that suggests that CESG conditions can be either summarily rejected by a WG nor treated as just being agency inputs</a:t>
            </a:r>
            <a:endParaRPr lang="en-US" dirty="0"/>
          </a:p>
        </p:txBody>
      </p:sp>
    </p:spTree>
    <p:extLst>
      <p:ext uri="{BB962C8B-B14F-4D97-AF65-F5344CB8AC3E}">
        <p14:creationId xmlns:p14="http://schemas.microsoft.com/office/powerpoint/2010/main" val="13836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0" ma:contentTypeDescription="Create a new document." ma:contentTypeScope="" ma:versionID="2ee15c208980d92d158651cf7e877f1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2.xml><?xml version="1.0" encoding="utf-8"?>
<ds:datastoreItem xmlns:ds="http://schemas.openxmlformats.org/officeDocument/2006/customXml" ds:itemID="{3AF14BD0-ED18-40F8-BACF-92E33194557B}">
  <ds:schemaRefs>
    <ds:schemaRef ds:uri="http://schemas.microsoft.com/office/2006/documentManagement/types"/>
    <ds:schemaRef ds:uri="http://schemas.microsoft.com/office/2006/metadata/properties"/>
    <ds:schemaRef ds:uri="http://www.w3.org/XML/1998/namespace"/>
    <ds:schemaRef ds:uri="http://schemas.openxmlformats.org/package/2006/metadata/core-properties"/>
    <ds:schemaRef ds:uri="http://purl.org/dc/elements/1.1/"/>
    <ds:schemaRef ds:uri="http://purl.org/dc/dcmitype/"/>
    <ds:schemaRef ds:uri="http://purl.org/dc/terms/"/>
    <ds:schemaRef ds:uri="http://schemas.microsoft.com/office/infopath/2007/PartnerControls"/>
  </ds:schemaRefs>
</ds:datastoreItem>
</file>

<file path=customXml/itemProps3.xml><?xml version="1.0" encoding="utf-8"?>
<ds:datastoreItem xmlns:ds="http://schemas.openxmlformats.org/officeDocument/2006/customXml" ds:itemID="{095D1A75-7865-403F-A0D1-03B2E52DA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493</TotalTime>
  <Pages>51</Pages>
  <Words>538</Words>
  <Application>Microsoft Macintosh PowerPoint</Application>
  <PresentationFormat>Letter Paper (8.5x11 in)</PresentationFormat>
  <Paragraphs>66</Paragraphs>
  <Slides>8</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ArialMT</vt:lpstr>
      <vt:lpstr>Arial</vt:lpstr>
      <vt:lpstr>Times New Roman</vt:lpstr>
      <vt:lpstr>TMOD Presentations</vt:lpstr>
      <vt:lpstr>1_TMOD Presentations</vt:lpstr>
      <vt:lpstr>PowerPoint Presentation</vt:lpstr>
      <vt:lpstr>PowerPoint Presentation</vt:lpstr>
      <vt:lpstr>PowerPoint Presentation</vt:lpstr>
      <vt:lpstr>SEA Issue Discussion, contd</vt:lpstr>
      <vt:lpstr>SEA Issue Discussion, contd</vt:lpstr>
      <vt:lpstr>SEA Issue Discussion, contd</vt:lpstr>
      <vt:lpstr>SEA Issue Discussion, contd</vt:lpstr>
      <vt:lpstr>SEA Observations</vt:lpstr>
    </vt:vector>
  </TitlesOfParts>
  <Company>NASA Headquarters</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Hooke;Hamkins, Jon (3320)</dc:creator>
  <cp:lastModifiedBy>Peter Shames</cp:lastModifiedBy>
  <cp:revision>1476</cp:revision>
  <cp:lastPrinted>2016-08-30T07:45:22Z</cp:lastPrinted>
  <dcterms:created xsi:type="dcterms:W3CDTF">1998-05-20T16:00:08Z</dcterms:created>
  <dcterms:modified xsi:type="dcterms:W3CDTF">2016-10-24T15:14:15Z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