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667" r:id="rId5"/>
    <p:sldId id="668" r:id="rId6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3300"/>
    <a:srgbClr val="000099"/>
    <a:srgbClr val="A50021"/>
    <a:srgbClr val="FFFF00"/>
    <a:srgbClr val="CC00CC"/>
    <a:srgbClr val="3399FF"/>
    <a:srgbClr val="CCFFCC"/>
    <a:srgbClr val="FFFFCC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1" autoAdjust="0"/>
    <p:restoredTop sz="86395" autoAdjust="0"/>
  </p:normalViewPr>
  <p:slideViewPr>
    <p:cSldViewPr>
      <p:cViewPr>
        <p:scale>
          <a:sx n="70" d="100"/>
          <a:sy n="70" d="100"/>
        </p:scale>
        <p:origin x="1056" y="3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134"/>
    </p:cViewPr>
  </p:sorterViewPr>
  <p:notesViewPr>
    <p:cSldViewPr>
      <p:cViewPr varScale="1">
        <p:scale>
          <a:sx n="71" d="100"/>
          <a:sy n="71" d="100"/>
        </p:scale>
        <p:origin x="-2846" y="-8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7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E01F1BF-2225-43BA-81B9-E4E6CF12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7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497C465-78D7-4632-93E6-4724FE32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44" y="4716236"/>
            <a:ext cx="498319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6798" rIns="9526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2475"/>
            <a:ext cx="4941887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17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13B46-D3B1-4B02-8F29-8128C136C9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08962" name="Rectangle 5"/>
          <p:cNvSpPr txBox="1">
            <a:spLocks noGrp="1" noChangeArrowheads="1"/>
          </p:cNvSpPr>
          <p:nvPr/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hangingPunct="0"/>
            <a:fld id="{92E73834-1004-44DF-A318-6A07DD21AB7A}" type="slidenum">
              <a:rPr lang="en-US" sz="1000" i="1"/>
              <a:pPr algn="r" defTabSz="963613" eaLnBrk="0" hangingPunct="0"/>
              <a:t>1</a:t>
            </a:fld>
            <a:endParaRPr lang="en-US" sz="1000" i="1"/>
          </a:p>
        </p:txBody>
      </p:sp>
      <p:sp>
        <p:nvSpPr>
          <p:cNvPr id="808963" name="Rectangle 5"/>
          <p:cNvSpPr txBox="1">
            <a:spLocks noGrp="1" noChangeArrowheads="1"/>
          </p:cNvSpPr>
          <p:nvPr/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hangingPunct="0"/>
            <a:fld id="{20A9055F-02D8-48F8-A7D7-1051585518D8}" type="slidenum">
              <a:rPr lang="en-US" sz="1000" i="1"/>
              <a:pPr algn="r" defTabSz="963613" eaLnBrk="0" hangingPunct="0"/>
              <a:t>1</a:t>
            </a:fld>
            <a:endParaRPr lang="en-US" sz="1000" i="1"/>
          </a:p>
        </p:txBody>
      </p:sp>
      <p:sp>
        <p:nvSpPr>
          <p:cNvPr id="80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8681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13B46-D3B1-4B02-8F29-8128C136C9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08962" name="Rectangle 5"/>
          <p:cNvSpPr txBox="1">
            <a:spLocks noGrp="1" noChangeArrowheads="1"/>
          </p:cNvSpPr>
          <p:nvPr/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hangingPunct="0"/>
            <a:fld id="{92E73834-1004-44DF-A318-6A07DD21AB7A}" type="slidenum">
              <a:rPr lang="en-US" sz="1000" i="1"/>
              <a:pPr algn="r" defTabSz="963613" eaLnBrk="0" hangingPunct="0"/>
              <a:t>2</a:t>
            </a:fld>
            <a:endParaRPr lang="en-US" sz="1000" i="1"/>
          </a:p>
        </p:txBody>
      </p:sp>
      <p:sp>
        <p:nvSpPr>
          <p:cNvPr id="808963" name="Rectangle 5"/>
          <p:cNvSpPr txBox="1">
            <a:spLocks noGrp="1" noChangeArrowheads="1"/>
          </p:cNvSpPr>
          <p:nvPr/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hangingPunct="0"/>
            <a:fld id="{20A9055F-02D8-48F8-A7D7-1051585518D8}" type="slidenum">
              <a:rPr lang="en-US" sz="1000" i="1"/>
              <a:pPr algn="r" defTabSz="963613" eaLnBrk="0" hangingPunct="0"/>
              <a:t>2</a:t>
            </a:fld>
            <a:endParaRPr lang="en-US" sz="1000" i="1"/>
          </a:p>
        </p:txBody>
      </p:sp>
      <p:sp>
        <p:nvSpPr>
          <p:cNvPr id="80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832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763000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err="1" smtClean="0">
                <a:solidFill>
                  <a:srgbClr val="333399"/>
                </a:solidFill>
                <a:latin typeface="Arial" charset="0"/>
              </a:rPr>
              <a:t>np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10361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smtClean="0">
                <a:solidFill>
                  <a:srgbClr val="333399"/>
                </a:solidFill>
                <a:latin typeface="Arial" charset="0"/>
              </a:rPr>
              <a:t>23 March 2015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 Meeting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2900" y="9906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04" tIns="39889" rIns="81204" bIns="3988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11125" lvl="0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CFDP  </a:t>
            </a:r>
            <a:r>
              <a:rPr lang="en-US" sz="1800" b="1" kern="0" dirty="0">
                <a:solidFill>
                  <a:srgbClr val="A50021"/>
                </a:solidFill>
                <a:latin typeface="Calibri"/>
              </a:rPr>
              <a:t>Revisions </a:t>
            </a: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WG – Monday AM/PM</a:t>
            </a:r>
            <a:endParaRPr lang="en-US" sz="1800" b="1" kern="0" dirty="0">
              <a:solidFill>
                <a:srgbClr val="A50021"/>
              </a:solidFill>
              <a:latin typeface="Calibri"/>
            </a:endParaRPr>
          </a:p>
          <a:p>
            <a:pPr marL="568325" lvl="0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proposed resolutions to RIDs from 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Agency Review</a:t>
            </a: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, reach consensus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568325" lvl="0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plan for interoperability testing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568325" lvl="0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current status of Green Book revisions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6075" lvl="1" eaLnBrk="0" hangingPunct="0">
              <a:spcAft>
                <a:spcPct val="10000"/>
              </a:spcAft>
              <a:buSzPct val="125000"/>
              <a:defRPr/>
            </a:pPr>
            <a:endParaRPr lang="en-US" sz="1800" b="1" kern="0" dirty="0" smtClean="0">
              <a:solidFill>
                <a:srgbClr val="A50021"/>
              </a:solidFill>
              <a:latin typeface="+mn-lt"/>
            </a:endParaRP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Voice </a:t>
            </a:r>
            <a:r>
              <a:rPr lang="en-US" sz="1800" b="1" kern="0" dirty="0">
                <a:solidFill>
                  <a:srgbClr val="A50021"/>
                </a:solidFill>
                <a:latin typeface="+mn-lt"/>
              </a:rPr>
              <a:t>WG </a:t>
            </a: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–Wed AM/PM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latin typeface="+mn-lt"/>
              </a:rPr>
              <a:t>Review updates to voice </a:t>
            </a:r>
            <a:r>
              <a:rPr lang="en-US" sz="1600" b="1" kern="0" dirty="0" smtClean="0">
                <a:latin typeface="+mn-lt"/>
              </a:rPr>
              <a:t>specification (in particular, chapter 3)</a:t>
            </a:r>
            <a:endParaRPr lang="en-US" sz="1600" b="1" kern="0" dirty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latin typeface="+mn-lt"/>
              </a:rPr>
              <a:t>Review of the proposed </a:t>
            </a:r>
            <a:r>
              <a:rPr lang="en-US" sz="1600" b="1" kern="0" dirty="0" smtClean="0">
                <a:latin typeface="+mn-lt"/>
              </a:rPr>
              <a:t>PICS</a:t>
            </a:r>
            <a:endParaRPr lang="en-US" sz="1600" b="1" kern="0" dirty="0" smtClean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latin typeface="+mn-lt"/>
              </a:rPr>
              <a:t>Discussion about </a:t>
            </a:r>
            <a:r>
              <a:rPr lang="en-US" sz="1600" b="1" kern="0" dirty="0" smtClean="0">
                <a:latin typeface="+mn-lt"/>
              </a:rPr>
              <a:t>yellow </a:t>
            </a:r>
            <a:r>
              <a:rPr lang="en-US" sz="1600" b="1" kern="0" dirty="0">
                <a:latin typeface="+mn-lt"/>
              </a:rPr>
              <a:t>book for testing and creation of a </a:t>
            </a:r>
            <a:r>
              <a:rPr lang="en-US" sz="1600" b="1" kern="0" dirty="0" smtClean="0">
                <a:latin typeface="+mn-lt"/>
              </a:rPr>
              <a:t>blue </a:t>
            </a:r>
            <a:r>
              <a:rPr lang="en-US" sz="1600" b="1" kern="0" dirty="0">
                <a:latin typeface="+mn-lt"/>
              </a:rPr>
              <a:t>book</a:t>
            </a:r>
            <a:endParaRPr lang="en-US" sz="1600" b="1" kern="0" dirty="0" smtClean="0">
              <a:latin typeface="+mn-lt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600" b="1" kern="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 rot="19575002">
            <a:off x="6172200" y="1600200"/>
            <a:ext cx="322556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Keith </a:t>
            </a:r>
            <a:r>
              <a:rPr lang="en-GB" dirty="0" smtClean="0"/>
              <a:t>updated 20150316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9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 Meeting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" y="8001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04" tIns="39889" rIns="81204" bIns="3988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A50021"/>
              </a:solidFill>
              <a:latin typeface="+mn-lt"/>
            </a:endParaRP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Delay </a:t>
            </a:r>
            <a:r>
              <a:rPr lang="en-US" sz="1800" b="1" kern="0" dirty="0">
                <a:solidFill>
                  <a:srgbClr val="A50021"/>
                </a:solidFill>
                <a:latin typeface="+mn-lt"/>
              </a:rPr>
              <a:t>Tolerant Networking WG –  </a:t>
            </a: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Thu AM/PM, Fri AM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Discuss Bundle Streaming Service (BSS)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NASA DTN Project </a:t>
            </a:r>
            <a:r>
              <a:rPr lang="en-GB" sz="1600" b="1" kern="0" dirty="0" smtClean="0">
                <a:latin typeface="+mn-lt"/>
              </a:rPr>
              <a:t>status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Review CESG RIDs against LTP-for-CCSDS</a:t>
            </a:r>
            <a:endParaRPr lang="en-GB" sz="1600" b="1" kern="0" dirty="0" smtClean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latin typeface="+mn-lt"/>
              </a:rPr>
              <a:t>Review BP-for-CCSDS interoperability test results</a:t>
            </a:r>
            <a:endParaRPr lang="en-US" sz="1600" b="1" kern="0" dirty="0" smtClean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latin typeface="+mn-lt"/>
              </a:rPr>
              <a:t>Begin </a:t>
            </a:r>
            <a:r>
              <a:rPr lang="en-US" sz="1600" b="1" kern="0" dirty="0" smtClean="0">
                <a:latin typeface="+mn-lt"/>
              </a:rPr>
              <a:t>working Network Management, Routing, and Security documents</a:t>
            </a: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A50021"/>
              </a:solidFill>
              <a:latin typeface="+mn-lt"/>
            </a:endParaRP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DTN Interoperability Testing, Fri PM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Review on-going </a:t>
            </a:r>
            <a:r>
              <a:rPr lang="en-GB" sz="1600" b="1" kern="0" dirty="0">
                <a:latin typeface="+mn-lt"/>
              </a:rPr>
              <a:t>experimentation and </a:t>
            </a:r>
            <a:r>
              <a:rPr lang="en-GB" sz="1600" b="1" kern="0" dirty="0" smtClean="0">
                <a:latin typeface="+mn-lt"/>
              </a:rPr>
              <a:t>operations</a:t>
            </a: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Status of ESA METERON and DTN</a:t>
            </a:r>
            <a:endParaRPr lang="en-US" sz="1600" b="1" kern="0" dirty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 smtClean="0">
                <a:latin typeface="+mn-lt"/>
              </a:rPr>
              <a:t>Discuss </a:t>
            </a:r>
            <a:r>
              <a:rPr lang="en-GB" sz="1600" b="1" kern="0" dirty="0">
                <a:latin typeface="+mn-lt"/>
              </a:rPr>
              <a:t>interoperability and/or testing opportunities on </a:t>
            </a:r>
            <a:r>
              <a:rPr lang="en-GB" sz="1600" b="1" kern="0" dirty="0" smtClean="0">
                <a:latin typeface="+mn-lt"/>
              </a:rPr>
              <a:t>ISS</a:t>
            </a:r>
            <a:endParaRPr lang="en-US" sz="1600" b="1" kern="0" dirty="0">
              <a:latin typeface="+mn-lt"/>
            </a:endParaRP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A50021"/>
              </a:solidFill>
              <a:latin typeface="+mn-lt"/>
            </a:endParaRPr>
          </a:p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SIS </a:t>
            </a:r>
            <a:r>
              <a:rPr lang="en-US" sz="1800" b="1" kern="0" dirty="0">
                <a:solidFill>
                  <a:srgbClr val="A50021"/>
                </a:solidFill>
                <a:latin typeface="+mn-lt"/>
              </a:rPr>
              <a:t>Plenary – </a:t>
            </a:r>
            <a:r>
              <a:rPr lang="en-US" sz="1800" b="1" kern="0" dirty="0" smtClean="0">
                <a:solidFill>
                  <a:srgbClr val="A50021"/>
                </a:solidFill>
                <a:latin typeface="+mn-lt"/>
              </a:rPr>
              <a:t>Fri PM</a:t>
            </a:r>
            <a:endParaRPr lang="en-US" sz="1800" b="1" kern="0" dirty="0">
              <a:solidFill>
                <a:srgbClr val="A50021"/>
              </a:solidFill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>
                <a:latin typeface="+mn-lt"/>
              </a:rPr>
              <a:t>Review WG progress</a:t>
            </a:r>
            <a:endParaRPr lang="en-US" sz="1600" b="1" kern="0" dirty="0">
              <a:latin typeface="+mn-lt"/>
            </a:endParaRPr>
          </a:p>
          <a:p>
            <a:pPr marL="568325" lvl="1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GB" sz="1600" b="1" kern="0" dirty="0">
                <a:latin typeface="+mn-lt"/>
              </a:rPr>
              <a:t>Identify issues/topics for CESG/CMC </a:t>
            </a:r>
            <a:r>
              <a:rPr lang="en-GB" sz="1600" b="1" kern="0" dirty="0" smtClean="0">
                <a:latin typeface="+mn-lt"/>
              </a:rPr>
              <a:t>action</a:t>
            </a:r>
            <a:endParaRPr lang="en-US" sz="1600" b="1" kern="0" dirty="0" smtClean="0">
              <a:latin typeface="+mn-lt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600" b="1" kern="0" dirty="0" smtClean="0">
              <a:latin typeface="+mn-lt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600" b="1" kern="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 rot="19519545">
            <a:off x="7845892" y="2112575"/>
            <a:ext cx="322556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Keith </a:t>
            </a:r>
            <a:r>
              <a:rPr lang="en-GB" dirty="0" smtClean="0"/>
              <a:t>updated 20150316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B2DC24-1D41-467A-B03D-77BA02A3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57800E-935F-49E2-85FA-F495AF8B6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EE77AD-9972-4D1E-BCF1-F56CDFC7CF9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Pages>51</Pages>
  <Words>162</Words>
  <Application>Microsoft Office PowerPoint</Application>
  <PresentationFormat>Letter Paper (8.5x11 in)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TMOD Presentations</vt:lpstr>
      <vt:lpstr>SIS Meeting Objectives</vt:lpstr>
      <vt:lpstr>SIS Meeting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Scott, Keith L.</cp:lastModifiedBy>
  <cp:revision>1063</cp:revision>
  <cp:lastPrinted>2013-10-25T17:40:43Z</cp:lastPrinted>
  <dcterms:created xsi:type="dcterms:W3CDTF">1998-05-20T16:00:08Z</dcterms:created>
  <dcterms:modified xsi:type="dcterms:W3CDTF">2015-03-16T16:59:07Z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