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57" r:id="rId3"/>
    <p:sldId id="261" r:id="rId4"/>
    <p:sldId id="259" r:id="rId5"/>
    <p:sldId id="258"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5" autoAdjust="0"/>
    <p:restoredTop sz="94660"/>
  </p:normalViewPr>
  <p:slideViewPr>
    <p:cSldViewPr snapToGrid="0">
      <p:cViewPr varScale="1">
        <p:scale>
          <a:sx n="50" d="100"/>
          <a:sy n="50" d="100"/>
        </p:scale>
        <p:origin x="845" y="38"/>
      </p:cViewPr>
      <p:guideLst/>
    </p:cSldViewPr>
  </p:slideViewPr>
  <p:notesTextViewPr>
    <p:cViewPr>
      <p:scale>
        <a:sx n="1" d="1"/>
        <a:sy n="1" d="1"/>
      </p:scale>
      <p:origin x="0" y="0"/>
    </p:cViewPr>
  </p:notesTextViewPr>
  <p:notesViewPr>
    <p:cSldViewPr snapToGrid="0">
      <p:cViewPr varScale="1">
        <p:scale>
          <a:sx n="58" d="100"/>
          <a:sy n="58" d="100"/>
        </p:scale>
        <p:origin x="2928"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acLaird" userId="57370202-b537-42a3-be23-bde95836a3e6" providerId="ADAL" clId="{7DAB3D0C-647E-4E2B-A1DB-C7668394F05C}"/>
    <pc:docChg chg="custSel modSld">
      <pc:chgData name="Steve MacLaird" userId="57370202-b537-42a3-be23-bde95836a3e6" providerId="ADAL" clId="{7DAB3D0C-647E-4E2B-A1DB-C7668394F05C}" dt="2023-09-27T18:26:30.808" v="468"/>
      <pc:docMkLst>
        <pc:docMk/>
      </pc:docMkLst>
      <pc:sldChg chg="modAnim">
        <pc:chgData name="Steve MacLaird" userId="57370202-b537-42a3-be23-bde95836a3e6" providerId="ADAL" clId="{7DAB3D0C-647E-4E2B-A1DB-C7668394F05C}" dt="2023-09-27T18:17:03.252" v="283"/>
        <pc:sldMkLst>
          <pc:docMk/>
          <pc:sldMk cId="2270809187" sldId="257"/>
        </pc:sldMkLst>
      </pc:sldChg>
      <pc:sldChg chg="addSp delSp modSp mod delAnim modAnim">
        <pc:chgData name="Steve MacLaird" userId="57370202-b537-42a3-be23-bde95836a3e6" providerId="ADAL" clId="{7DAB3D0C-647E-4E2B-A1DB-C7668394F05C}" dt="2023-09-27T18:26:30.808" v="468"/>
        <pc:sldMkLst>
          <pc:docMk/>
          <pc:sldMk cId="1600121371" sldId="258"/>
        </pc:sldMkLst>
        <pc:picChg chg="add mod">
          <ac:chgData name="Steve MacLaird" userId="57370202-b537-42a3-be23-bde95836a3e6" providerId="ADAL" clId="{7DAB3D0C-647E-4E2B-A1DB-C7668394F05C}" dt="2023-09-27T18:22:46.688" v="308"/>
          <ac:picMkLst>
            <pc:docMk/>
            <pc:sldMk cId="1600121371" sldId="258"/>
            <ac:picMk id="2" creationId="{43069027-DCB2-BA33-7F61-E121F15307CC}"/>
          </ac:picMkLst>
        </pc:picChg>
        <pc:picChg chg="add mod ord">
          <ac:chgData name="Steve MacLaird" userId="57370202-b537-42a3-be23-bde95836a3e6" providerId="ADAL" clId="{7DAB3D0C-647E-4E2B-A1DB-C7668394F05C}" dt="2023-09-27T18:25:32.170" v="464" actId="167"/>
          <ac:picMkLst>
            <pc:docMk/>
            <pc:sldMk cId="1600121371" sldId="258"/>
            <ac:picMk id="3" creationId="{05D63446-2FAB-A19E-E32B-B29FAD5C00F1}"/>
          </ac:picMkLst>
        </pc:picChg>
        <pc:picChg chg="del">
          <ac:chgData name="Steve MacLaird" userId="57370202-b537-42a3-be23-bde95836a3e6" providerId="ADAL" clId="{7DAB3D0C-647E-4E2B-A1DB-C7668394F05C}" dt="2023-09-27T18:25:11.811" v="462" actId="21"/>
          <ac:picMkLst>
            <pc:docMk/>
            <pc:sldMk cId="1600121371" sldId="258"/>
            <ac:picMk id="4" creationId="{037896A8-77C0-444C-9044-E11BAEA984B3}"/>
          </ac:picMkLst>
        </pc:picChg>
        <pc:picChg chg="del">
          <ac:chgData name="Steve MacLaird" userId="57370202-b537-42a3-be23-bde95836a3e6" providerId="ADAL" clId="{7DAB3D0C-647E-4E2B-A1DB-C7668394F05C}" dt="2023-09-27T18:22:46.044" v="307" actId="21"/>
          <ac:picMkLst>
            <pc:docMk/>
            <pc:sldMk cId="1600121371" sldId="258"/>
            <ac:picMk id="44" creationId="{A6DA3C09-2AA9-4DC6-9538-10C73A69A9BC}"/>
          </ac:picMkLst>
        </pc:picChg>
      </pc:sldChg>
      <pc:sldChg chg="addSp modSp modAnim">
        <pc:chgData name="Steve MacLaird" userId="57370202-b537-42a3-be23-bde95836a3e6" providerId="ADAL" clId="{7DAB3D0C-647E-4E2B-A1DB-C7668394F05C}" dt="2023-09-27T18:19:21.922" v="289"/>
        <pc:sldMkLst>
          <pc:docMk/>
          <pc:sldMk cId="1935214313" sldId="261"/>
        </pc:sldMkLst>
        <pc:spChg chg="mod">
          <ac:chgData name="Steve MacLaird" userId="57370202-b537-42a3-be23-bde95836a3e6" providerId="ADAL" clId="{7DAB3D0C-647E-4E2B-A1DB-C7668394F05C}" dt="2023-09-27T18:17:59.222" v="284" actId="164"/>
          <ac:spMkLst>
            <pc:docMk/>
            <pc:sldMk cId="1935214313" sldId="261"/>
            <ac:spMk id="12" creationId="{2F7FD1E7-9203-4F46-AD80-D7679F31EBC6}"/>
          </ac:spMkLst>
        </pc:spChg>
        <pc:spChg chg="mod">
          <ac:chgData name="Steve MacLaird" userId="57370202-b537-42a3-be23-bde95836a3e6" providerId="ADAL" clId="{7DAB3D0C-647E-4E2B-A1DB-C7668394F05C}" dt="2023-09-27T18:18:30.288" v="286" actId="164"/>
          <ac:spMkLst>
            <pc:docMk/>
            <pc:sldMk cId="1935214313" sldId="261"/>
            <ac:spMk id="13" creationId="{B37C4D8D-91A7-4213-B375-EBF396BF4E99}"/>
          </ac:spMkLst>
        </pc:spChg>
        <pc:grpChg chg="add mod">
          <ac:chgData name="Steve MacLaird" userId="57370202-b537-42a3-be23-bde95836a3e6" providerId="ADAL" clId="{7DAB3D0C-647E-4E2B-A1DB-C7668394F05C}" dt="2023-09-27T18:17:59.222" v="284" actId="164"/>
          <ac:grpSpMkLst>
            <pc:docMk/>
            <pc:sldMk cId="1935214313" sldId="261"/>
            <ac:grpSpMk id="3" creationId="{79ADC74E-CA39-54C5-CF62-54E41C168A4F}"/>
          </ac:grpSpMkLst>
        </pc:grpChg>
        <pc:grpChg chg="add mod">
          <ac:chgData name="Steve MacLaird" userId="57370202-b537-42a3-be23-bde95836a3e6" providerId="ADAL" clId="{7DAB3D0C-647E-4E2B-A1DB-C7668394F05C}" dt="2023-09-27T18:18:30.288" v="286" actId="164"/>
          <ac:grpSpMkLst>
            <pc:docMk/>
            <pc:sldMk cId="1935214313" sldId="261"/>
            <ac:grpSpMk id="7" creationId="{6F36953C-59BA-AC29-04FC-C4E2DB1E9DEB}"/>
          </ac:grpSpMkLst>
        </pc:grpChg>
        <pc:cxnChg chg="mod">
          <ac:chgData name="Steve MacLaird" userId="57370202-b537-42a3-be23-bde95836a3e6" providerId="ADAL" clId="{7DAB3D0C-647E-4E2B-A1DB-C7668394F05C}" dt="2023-09-27T18:18:30.288" v="286" actId="164"/>
          <ac:cxnSpMkLst>
            <pc:docMk/>
            <pc:sldMk cId="1935214313" sldId="261"/>
            <ac:cxnSpMk id="11" creationId="{FD9DD611-DAB7-4C91-B1D3-FBF5D93BD34D}"/>
          </ac:cxnSpMkLst>
        </pc:cxnChg>
        <pc:cxnChg chg="mod">
          <ac:chgData name="Steve MacLaird" userId="57370202-b537-42a3-be23-bde95836a3e6" providerId="ADAL" clId="{7DAB3D0C-647E-4E2B-A1DB-C7668394F05C}" dt="2023-09-27T18:17:59.222" v="284" actId="164"/>
          <ac:cxnSpMkLst>
            <pc:docMk/>
            <pc:sldMk cId="1935214313" sldId="261"/>
            <ac:cxnSpMk id="14" creationId="{9B52B160-97DA-4E3B-8792-E5D5D8E069A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22D0-B0D1-4359-B9F0-6A501292DFB0}"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47188-29DB-4392-8506-2E5266A23AF9}" type="slidenum">
              <a:rPr lang="en-US" smtClean="0"/>
              <a:t>‹#›</a:t>
            </a:fld>
            <a:endParaRPr lang="en-US"/>
          </a:p>
        </p:txBody>
      </p:sp>
    </p:spTree>
    <p:extLst>
      <p:ext uri="{BB962C8B-B14F-4D97-AF65-F5344CB8AC3E}">
        <p14:creationId xmlns:p14="http://schemas.microsoft.com/office/powerpoint/2010/main" val="150431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OMG’s CubeSat Systems Reference Model </a:t>
            </a:r>
            <a:r>
              <a:rPr lang="en-US" baseline="30000" dirty="0"/>
              <a:t>TM</a:t>
            </a:r>
            <a:r>
              <a:rPr lang="en-US" dirty="0"/>
              <a:t> (CSRM</a:t>
            </a:r>
            <a:r>
              <a:rPr lang="en-US" baseline="30000" dirty="0"/>
              <a:t>TM</a:t>
            </a:r>
            <a:r>
              <a:rPr lang="en-US" dirty="0"/>
              <a:t>) is a logical model that is being used by Orbital Transports (OT)  to create physical models for recommended CubeSat deployments and configurations. </a:t>
            </a:r>
          </a:p>
          <a:p>
            <a:endParaRPr lang="en-US" dirty="0"/>
          </a:p>
          <a:p>
            <a:r>
              <a:rPr lang="en-US" dirty="0"/>
              <a:t>OT utilizing its 6 step process, is using its Mission Cloud Architecture System to collect mission requirements, configure the individual </a:t>
            </a:r>
            <a:r>
              <a:rPr lang="en-US" dirty="0" err="1"/>
              <a:t>smallsat</a:t>
            </a:r>
            <a:r>
              <a:rPr lang="en-US" dirty="0"/>
              <a:t> components, compare pricing and assess launch options. </a:t>
            </a:r>
          </a:p>
        </p:txBody>
      </p:sp>
      <p:sp>
        <p:nvSpPr>
          <p:cNvPr id="4" name="Slide Number Placeholder 3"/>
          <p:cNvSpPr>
            <a:spLocks noGrp="1"/>
          </p:cNvSpPr>
          <p:nvPr>
            <p:ph type="sldNum" sz="quarter" idx="5"/>
          </p:nvPr>
        </p:nvSpPr>
        <p:spPr/>
        <p:txBody>
          <a:bodyPr/>
          <a:lstStyle/>
          <a:p>
            <a:fld id="{D8547188-29DB-4392-8506-2E5266A23AF9}" type="slidenum">
              <a:rPr lang="en-US" smtClean="0"/>
              <a:t>1</a:t>
            </a:fld>
            <a:endParaRPr lang="en-US"/>
          </a:p>
        </p:txBody>
      </p:sp>
    </p:spTree>
    <p:extLst>
      <p:ext uri="{BB962C8B-B14F-4D97-AF65-F5344CB8AC3E}">
        <p14:creationId xmlns:p14="http://schemas.microsoft.com/office/powerpoint/2010/main" val="410733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5 steps here because ?</a:t>
            </a:r>
          </a:p>
          <a:p>
            <a:endParaRPr lang="en-US" dirty="0"/>
          </a:p>
          <a:p>
            <a:r>
              <a:rPr lang="en-US" dirty="0"/>
              <a:t>The primary model elements are provided by the mission template models &amp; are modified for each satellite and mission</a:t>
            </a:r>
          </a:p>
          <a:p>
            <a:endParaRPr lang="en-US" dirty="0"/>
          </a:p>
          <a:p>
            <a:r>
              <a:rPr lang="en-US" dirty="0"/>
              <a:t>Orbital has created a SmallSat </a:t>
            </a:r>
            <a:r>
              <a:rPr lang="en-US" dirty="0" err="1"/>
              <a:t>Catelog</a:t>
            </a:r>
            <a:r>
              <a:rPr lang="en-US" dirty="0"/>
              <a:t> to draw on asset characteristics &amp; capabilities</a:t>
            </a:r>
          </a:p>
          <a:p>
            <a:endParaRPr lang="en-US" dirty="0"/>
          </a:p>
          <a:p>
            <a:r>
              <a:rPr lang="en-US" dirty="0"/>
              <a:t>The mission design tool is to capture the mission requirements desired by the customer (a customer facing web based interface).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8547188-29DB-4392-8506-2E5266A23AF9}" type="slidenum">
              <a:rPr lang="en-US" smtClean="0"/>
              <a:t>2</a:t>
            </a:fld>
            <a:endParaRPr lang="en-US"/>
          </a:p>
        </p:txBody>
      </p:sp>
    </p:spTree>
    <p:extLst>
      <p:ext uri="{BB962C8B-B14F-4D97-AF65-F5344CB8AC3E}">
        <p14:creationId xmlns:p14="http://schemas.microsoft.com/office/powerpoint/2010/main" val="201760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35487" cy="3600450"/>
          </a:xfrm>
        </p:spPr>
        <p:txBody>
          <a:bodyPr/>
          <a:lstStyle/>
          <a:p>
            <a:endParaRPr lang="en-US" dirty="0"/>
          </a:p>
          <a:p>
            <a:r>
              <a:rPr lang="en-US" dirty="0"/>
              <a:t>The catalog allows OT to create the physical design from product data in the catalog based on elements in the logical architecture</a:t>
            </a:r>
          </a:p>
          <a:p>
            <a:endParaRPr lang="en-US" dirty="0"/>
          </a:p>
          <a:p>
            <a:r>
              <a:rPr lang="en-US" dirty="0"/>
              <a:t>Ontologies are a critical link between the logical model and the physical Model (instances) and important to create consistency between models and solutions. </a:t>
            </a:r>
          </a:p>
          <a:p>
            <a:endParaRPr lang="en-US" dirty="0"/>
          </a:p>
          <a:p>
            <a:r>
              <a:rPr lang="en-US" dirty="0"/>
              <a:t>Ontologies describe the attributes of logical architecture which defines the values associated with the physical instances. </a:t>
            </a:r>
          </a:p>
          <a:p>
            <a:endParaRPr lang="en-US" dirty="0"/>
          </a:p>
          <a:p>
            <a:r>
              <a:rPr lang="en-US" dirty="0"/>
              <a:t>OMG is coordinating with Orbital Transport to create standardized satellite ontologies.</a:t>
            </a:r>
          </a:p>
          <a:p>
            <a:r>
              <a:rPr lang="en-US" dirty="0"/>
              <a:t>OMG Space DTF is evaluating merit of the effort.</a:t>
            </a:r>
          </a:p>
          <a:p>
            <a:endParaRPr lang="en-US" dirty="0"/>
          </a:p>
          <a:p>
            <a:r>
              <a:rPr lang="en-US" dirty="0"/>
              <a:t>Patricia (Patty) Lew  - LtCol </a:t>
            </a:r>
            <a:r>
              <a:rPr lang="en-US" dirty="0" err="1"/>
              <a:t>MacKenzie</a:t>
            </a:r>
            <a:r>
              <a:rPr lang="en-US" dirty="0"/>
              <a:t> </a:t>
            </a:r>
            <a:r>
              <a:rPr lang="en-US" dirty="0" err="1"/>
              <a:t>Burchenough</a:t>
            </a:r>
            <a:r>
              <a:rPr lang="en-US" dirty="0"/>
              <a:t> (</a:t>
            </a:r>
            <a:r>
              <a:rPr lang="en-US" dirty="0" err="1"/>
              <a:t>Burkenow</a:t>
            </a:r>
            <a:r>
              <a:rPr lang="en-US" dirty="0"/>
              <a:t>) – Rapid Deployment</a:t>
            </a:r>
          </a:p>
        </p:txBody>
      </p:sp>
      <p:sp>
        <p:nvSpPr>
          <p:cNvPr id="4" name="Slide Number Placeholder 3"/>
          <p:cNvSpPr>
            <a:spLocks noGrp="1"/>
          </p:cNvSpPr>
          <p:nvPr>
            <p:ph type="sldNum" sz="quarter" idx="5"/>
          </p:nvPr>
        </p:nvSpPr>
        <p:spPr/>
        <p:txBody>
          <a:bodyPr/>
          <a:lstStyle/>
          <a:p>
            <a:fld id="{D8547188-29DB-4392-8506-2E5266A23AF9}" type="slidenum">
              <a:rPr lang="en-US" smtClean="0"/>
              <a:t>3</a:t>
            </a:fld>
            <a:endParaRPr lang="en-US"/>
          </a:p>
        </p:txBody>
      </p:sp>
    </p:spTree>
    <p:extLst>
      <p:ext uri="{BB962C8B-B14F-4D97-AF65-F5344CB8AC3E}">
        <p14:creationId xmlns:p14="http://schemas.microsoft.com/office/powerpoint/2010/main" val="265173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OT Design and tradeoff phase is completed, the Schedule Estimating Phase begins followed by the Cost Estimation Phase.</a:t>
            </a:r>
          </a:p>
          <a:p>
            <a:endParaRPr lang="en-US" dirty="0"/>
          </a:p>
          <a:p>
            <a:r>
              <a:rPr lang="en-US" dirty="0"/>
              <a:t>Finally, the Systems Engineering Document Generation is initiated and the entire package is sent for a Quality Assurance Evaluation Counsel Review before being sent to the customer.  </a:t>
            </a:r>
          </a:p>
        </p:txBody>
      </p:sp>
      <p:sp>
        <p:nvSpPr>
          <p:cNvPr id="4" name="Slide Number Placeholder 3"/>
          <p:cNvSpPr>
            <a:spLocks noGrp="1"/>
          </p:cNvSpPr>
          <p:nvPr>
            <p:ph type="sldNum" sz="quarter" idx="5"/>
          </p:nvPr>
        </p:nvSpPr>
        <p:spPr/>
        <p:txBody>
          <a:bodyPr/>
          <a:lstStyle/>
          <a:p>
            <a:fld id="{D8547188-29DB-4392-8506-2E5266A23AF9}" type="slidenum">
              <a:rPr lang="en-US" smtClean="0"/>
              <a:t>4</a:t>
            </a:fld>
            <a:endParaRPr lang="en-US"/>
          </a:p>
        </p:txBody>
      </p:sp>
    </p:spTree>
    <p:extLst>
      <p:ext uri="{BB962C8B-B14F-4D97-AF65-F5344CB8AC3E}">
        <p14:creationId xmlns:p14="http://schemas.microsoft.com/office/powerpoint/2010/main" val="175872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top level summary of how  OT steps through the Cloud Architecture Process to arrive a final solution. </a:t>
            </a:r>
          </a:p>
          <a:p>
            <a:endParaRPr lang="en-US" dirty="0"/>
          </a:p>
          <a:p>
            <a:r>
              <a:rPr lang="en-US" dirty="0"/>
              <a:t>The CSRM Logo                    is placed on the charts to identify where the CSRM Logical Model Standard is utilized in OT’s process.  On chart 2 it provides the majority of </a:t>
            </a:r>
            <a:r>
              <a:rPr lang="en-US"/>
              <a:t>the packages </a:t>
            </a:r>
            <a:r>
              <a:rPr lang="en-US" dirty="0"/>
              <a:t>but has OT extensions to meet OT’s needs.  </a:t>
            </a:r>
          </a:p>
          <a:p>
            <a:endParaRPr lang="en-US" dirty="0"/>
          </a:p>
          <a:p>
            <a:r>
              <a:rPr lang="en-US" dirty="0"/>
              <a:t>Clients are provided tradeoffs for cost, schedule &amp; performance trades as well as launch opportunities as well after an internal Quality Assurance Evaluation (QAE)  is completed before releasing documentation to the customer.  </a:t>
            </a:r>
          </a:p>
          <a:p>
            <a:endParaRPr lang="en-US" dirty="0"/>
          </a:p>
          <a:p>
            <a:endParaRPr lang="en-US" dirty="0"/>
          </a:p>
        </p:txBody>
      </p:sp>
      <p:sp>
        <p:nvSpPr>
          <p:cNvPr id="4" name="Slide Number Placeholder 3"/>
          <p:cNvSpPr>
            <a:spLocks noGrp="1"/>
          </p:cNvSpPr>
          <p:nvPr>
            <p:ph type="sldNum" sz="quarter" idx="5"/>
          </p:nvPr>
        </p:nvSpPr>
        <p:spPr/>
        <p:txBody>
          <a:bodyPr/>
          <a:lstStyle/>
          <a:p>
            <a:fld id="{D8547188-29DB-4392-8506-2E5266A23AF9}" type="slidenum">
              <a:rPr lang="en-US" smtClean="0"/>
              <a:t>5</a:t>
            </a:fld>
            <a:endParaRPr lang="en-US"/>
          </a:p>
        </p:txBody>
      </p:sp>
      <p:pic>
        <p:nvPicPr>
          <p:cNvPr id="6" name="Picture 5" descr="Logo&#10;&#10;Description automatically generated">
            <a:extLst>
              <a:ext uri="{FF2B5EF4-FFF2-40B4-BE49-F238E27FC236}">
                <a16:creationId xmlns:a16="http://schemas.microsoft.com/office/drawing/2014/main" id="{F5E8AC04-3FBB-41D8-80AC-78482BFBD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982" y="4849150"/>
            <a:ext cx="559288" cy="358215"/>
          </a:xfrm>
          <a:prstGeom prst="rect">
            <a:avLst/>
          </a:prstGeom>
        </p:spPr>
      </p:pic>
    </p:spTree>
    <p:extLst>
      <p:ext uri="{BB962C8B-B14F-4D97-AF65-F5344CB8AC3E}">
        <p14:creationId xmlns:p14="http://schemas.microsoft.com/office/powerpoint/2010/main" val="414647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ABD73B-5DC8-4C72-A55B-7A248B22B451}" type="slidenum">
              <a:rPr lang="en-US" smtClean="0"/>
              <a:t>6</a:t>
            </a:fld>
            <a:endParaRPr lang="en-US"/>
          </a:p>
        </p:txBody>
      </p:sp>
    </p:spTree>
    <p:extLst>
      <p:ext uri="{BB962C8B-B14F-4D97-AF65-F5344CB8AC3E}">
        <p14:creationId xmlns:p14="http://schemas.microsoft.com/office/powerpoint/2010/main" val="1266779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05790-E700-4767-BAC2-7D7AE7DB44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2FADE6-43D6-4AEB-B1D8-D24D9318FF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834EB6-5378-47AC-AD9B-2E7E2707770D}"/>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5" name="Footer Placeholder 4">
            <a:extLst>
              <a:ext uri="{FF2B5EF4-FFF2-40B4-BE49-F238E27FC236}">
                <a16:creationId xmlns:a16="http://schemas.microsoft.com/office/drawing/2014/main" id="{7E258AB2-60B2-4DC7-8065-7CB6A04B7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B3586-6276-4683-A8BF-143A98DEDC9B}"/>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34357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592C8-DFB6-40F0-BA86-4F73C11AA3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AC1547-7187-4BB3-B2C8-D6CF5DDFD5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3ADE1-74BF-4839-8EA2-1367C9B38D25}"/>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5" name="Footer Placeholder 4">
            <a:extLst>
              <a:ext uri="{FF2B5EF4-FFF2-40B4-BE49-F238E27FC236}">
                <a16:creationId xmlns:a16="http://schemas.microsoft.com/office/drawing/2014/main" id="{3684E078-7E81-46B4-91C6-48F45E64D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7C3A0-8F11-4384-9A15-A62781EB01F9}"/>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72177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B8209-770E-4AFC-87E2-F6229BA405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86279C-63A2-484A-B811-6120DBFFC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A4097-2D2D-473F-A110-1CCA2032D8A8}"/>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5" name="Footer Placeholder 4">
            <a:extLst>
              <a:ext uri="{FF2B5EF4-FFF2-40B4-BE49-F238E27FC236}">
                <a16:creationId xmlns:a16="http://schemas.microsoft.com/office/drawing/2014/main" id="{AA81FB65-76DD-4C00-AA93-7C038D87D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4FBFE-6017-4630-B14B-5A256D3E1241}"/>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296123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710A4-D9DB-42EE-BD52-154CF74D6F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053A8B-12C7-43E2-B6BD-87E0F1960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6BDBA-F377-4223-B099-7BF558E622B6}"/>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5" name="Footer Placeholder 4">
            <a:extLst>
              <a:ext uri="{FF2B5EF4-FFF2-40B4-BE49-F238E27FC236}">
                <a16:creationId xmlns:a16="http://schemas.microsoft.com/office/drawing/2014/main" id="{79C5FD42-CEAD-4BF1-BC86-AA058CD61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237EE-1D78-4C85-ADCA-A4FFA1391B59}"/>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2610688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9CA4-1382-4EF2-9B56-8C37DFA21D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CD27EB-71BD-4224-8B85-B730D61177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8DA746-45D1-481B-AC7D-13AD70F1A2D8}"/>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5" name="Footer Placeholder 4">
            <a:extLst>
              <a:ext uri="{FF2B5EF4-FFF2-40B4-BE49-F238E27FC236}">
                <a16:creationId xmlns:a16="http://schemas.microsoft.com/office/drawing/2014/main" id="{03332814-BADA-4A65-B211-4D7E470FA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6DAE4-A1C7-488B-937E-AA9082AD7E0C}"/>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5106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AA1FF-D384-4D64-87BB-FCD81D65FA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5A717-44DA-4738-B6E6-05E0C41548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95D86-A949-46FF-8A21-3EEE9FD0F7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7E03F5-56CA-498B-B2EF-0981482ED6DF}"/>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6" name="Footer Placeholder 5">
            <a:extLst>
              <a:ext uri="{FF2B5EF4-FFF2-40B4-BE49-F238E27FC236}">
                <a16:creationId xmlns:a16="http://schemas.microsoft.com/office/drawing/2014/main" id="{9099ED77-CD7E-469C-BD2F-1E10BE659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B29D0-CB82-4F1E-BEF6-6D28E759DC0E}"/>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4669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5D20-25D3-45CF-BFC5-E0B445B2DE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6F37BC-334B-46DF-B374-3ADF552F3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7BC183-6298-4111-8481-4AFEA84E7A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EC4A00-3EF0-4EE2-847C-8AC65D47F9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353A17-43D6-4131-BC25-E4F9DE57EF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8F396C-670C-4771-BE78-2A1ABFDA2E4E}"/>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8" name="Footer Placeholder 7">
            <a:extLst>
              <a:ext uri="{FF2B5EF4-FFF2-40B4-BE49-F238E27FC236}">
                <a16:creationId xmlns:a16="http://schemas.microsoft.com/office/drawing/2014/main" id="{4640AFA6-957C-441D-BC8E-7B7EEA0F15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ED5AFF-30FF-4F92-BC02-F71D58BAED42}"/>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413888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09D55-348A-41DB-945A-399E36FF35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965FE-FFA0-41E2-8813-A75D9D97AF3E}"/>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4" name="Footer Placeholder 3">
            <a:extLst>
              <a:ext uri="{FF2B5EF4-FFF2-40B4-BE49-F238E27FC236}">
                <a16:creationId xmlns:a16="http://schemas.microsoft.com/office/drawing/2014/main" id="{2CB0391F-5F63-4C3A-90E0-C24E6425F8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8B3405-3F00-456B-85F3-A1FB3A624BB2}"/>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392028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EBCD45-AF17-4846-BC84-81D8F25063C1}"/>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3" name="Footer Placeholder 2">
            <a:extLst>
              <a:ext uri="{FF2B5EF4-FFF2-40B4-BE49-F238E27FC236}">
                <a16:creationId xmlns:a16="http://schemas.microsoft.com/office/drawing/2014/main" id="{F144D65B-0904-47FD-83B8-BD4B686653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AA12FE-8E24-4119-BF99-FFBC9BDD8DD8}"/>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223495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55BB-39EC-4270-A1B5-50F9B30E0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10E4AA-1FA6-4AA9-8EB2-983BFA8B7E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606FF0-B2F2-4AB2-84F6-093B2053D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C406A-D1A5-4FCB-90EA-49837C74DE53}"/>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6" name="Footer Placeholder 5">
            <a:extLst>
              <a:ext uri="{FF2B5EF4-FFF2-40B4-BE49-F238E27FC236}">
                <a16:creationId xmlns:a16="http://schemas.microsoft.com/office/drawing/2014/main" id="{1F71250F-3D29-46D3-8CD4-88D514E09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C5E30-B68C-4281-AB19-02C36F5EFAE3}"/>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429114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427F-6198-4FB7-90A8-369FB676EC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753110-07F6-4FB9-BA43-9CA02061CD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07CB6F-15CD-4839-AD44-0C27E401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C56FF-885B-4FF4-9DE2-8A00180D1822}"/>
              </a:ext>
            </a:extLst>
          </p:cNvPr>
          <p:cNvSpPr>
            <a:spLocks noGrp="1"/>
          </p:cNvSpPr>
          <p:nvPr>
            <p:ph type="dt" sz="half" idx="10"/>
          </p:nvPr>
        </p:nvSpPr>
        <p:spPr/>
        <p:txBody>
          <a:bodyPr/>
          <a:lstStyle/>
          <a:p>
            <a:fld id="{56C82979-8475-48D9-9488-08009A459C0C}" type="datetimeFigureOut">
              <a:rPr lang="en-US" smtClean="0"/>
              <a:t>9/27/2023</a:t>
            </a:fld>
            <a:endParaRPr lang="en-US"/>
          </a:p>
        </p:txBody>
      </p:sp>
      <p:sp>
        <p:nvSpPr>
          <p:cNvPr id="6" name="Footer Placeholder 5">
            <a:extLst>
              <a:ext uri="{FF2B5EF4-FFF2-40B4-BE49-F238E27FC236}">
                <a16:creationId xmlns:a16="http://schemas.microsoft.com/office/drawing/2014/main" id="{967E0BD1-A7FD-41B3-8490-B63B78E9A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61851-5AED-4B12-B9A5-E2B771C97B03}"/>
              </a:ext>
            </a:extLst>
          </p:cNvPr>
          <p:cNvSpPr>
            <a:spLocks noGrp="1"/>
          </p:cNvSpPr>
          <p:nvPr>
            <p:ph type="sldNum" sz="quarter" idx="12"/>
          </p:nvPr>
        </p:nvSpPr>
        <p:spPr/>
        <p:txBody>
          <a:bodyPr/>
          <a:lstStyle/>
          <a:p>
            <a:fld id="{C9FA3AB9-1A46-4AFF-8E56-B96036AA7197}" type="slidenum">
              <a:rPr lang="en-US" smtClean="0"/>
              <a:t>‹#›</a:t>
            </a:fld>
            <a:endParaRPr lang="en-US"/>
          </a:p>
        </p:txBody>
      </p:sp>
    </p:spTree>
    <p:extLst>
      <p:ext uri="{BB962C8B-B14F-4D97-AF65-F5344CB8AC3E}">
        <p14:creationId xmlns:p14="http://schemas.microsoft.com/office/powerpoint/2010/main" val="286659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EBEA8-E0A5-4FF0-B0C7-CF3CFE9D0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D4C5A3-37AE-4BC9-B36C-06805F57B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2FBAB-5CC0-43B5-AE50-45DE3BE629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82979-8475-48D9-9488-08009A459C0C}" type="datetimeFigureOut">
              <a:rPr lang="en-US" smtClean="0"/>
              <a:t>9/27/2023</a:t>
            </a:fld>
            <a:endParaRPr lang="en-US"/>
          </a:p>
        </p:txBody>
      </p:sp>
      <p:sp>
        <p:nvSpPr>
          <p:cNvPr id="5" name="Footer Placeholder 4">
            <a:extLst>
              <a:ext uri="{FF2B5EF4-FFF2-40B4-BE49-F238E27FC236}">
                <a16:creationId xmlns:a16="http://schemas.microsoft.com/office/drawing/2014/main" id="{0D70CFC6-095B-4848-875A-0681B4A9A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165200-699E-45E9-B5D0-231A6A758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FA3AB9-1A46-4AFF-8E56-B96036AA7197}" type="slidenum">
              <a:rPr lang="en-US" smtClean="0"/>
              <a:t>‹#›</a:t>
            </a:fld>
            <a:endParaRPr lang="en-US"/>
          </a:p>
        </p:txBody>
      </p:sp>
    </p:spTree>
    <p:extLst>
      <p:ext uri="{BB962C8B-B14F-4D97-AF65-F5344CB8AC3E}">
        <p14:creationId xmlns:p14="http://schemas.microsoft.com/office/powerpoint/2010/main" val="260400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8.png"/><Relationship Id="rId21" Type="http://schemas.openxmlformats.org/officeDocument/2006/relationships/image" Target="../media/image45.png"/><Relationship Id="rId7" Type="http://schemas.openxmlformats.org/officeDocument/2006/relationships/image" Target="../media/image32.png"/><Relationship Id="rId12" Type="http://schemas.openxmlformats.org/officeDocument/2006/relationships/image" Target="../media/image3.png"/><Relationship Id="rId17" Type="http://schemas.openxmlformats.org/officeDocument/2006/relationships/image" Target="../media/image41.png"/><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1.wmf"/><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39.png"/><Relationship Id="rId23" Type="http://schemas.openxmlformats.org/officeDocument/2006/relationships/image" Target="../media/image47.png"/><Relationship Id="rId10" Type="http://schemas.openxmlformats.org/officeDocument/2006/relationships/image" Target="../media/image35.png"/><Relationship Id="rId19" Type="http://schemas.openxmlformats.org/officeDocument/2006/relationships/image" Target="../media/image43.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8.png"/><Relationship Id="rId22"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42D9E1-5D63-49AE-9524-5A328A475791}"/>
              </a:ext>
            </a:extLst>
          </p:cNvPr>
          <p:cNvPicPr>
            <a:picLocks noChangeAspect="1"/>
          </p:cNvPicPr>
          <p:nvPr/>
        </p:nvPicPr>
        <p:blipFill>
          <a:blip r:embed="rId3"/>
          <a:stretch>
            <a:fillRect/>
          </a:stretch>
        </p:blipFill>
        <p:spPr>
          <a:xfrm>
            <a:off x="120577" y="622997"/>
            <a:ext cx="5975424" cy="3349545"/>
          </a:xfrm>
          <a:prstGeom prst="rect">
            <a:avLst/>
          </a:prstGeom>
        </p:spPr>
      </p:pic>
      <p:pic>
        <p:nvPicPr>
          <p:cNvPr id="4" name="Picture 3">
            <a:extLst>
              <a:ext uri="{FF2B5EF4-FFF2-40B4-BE49-F238E27FC236}">
                <a16:creationId xmlns:a16="http://schemas.microsoft.com/office/drawing/2014/main" id="{611AA946-62D1-40DC-AFC1-A8994B1CACC9}"/>
              </a:ext>
            </a:extLst>
          </p:cNvPr>
          <p:cNvPicPr>
            <a:picLocks noChangeAspect="1"/>
          </p:cNvPicPr>
          <p:nvPr/>
        </p:nvPicPr>
        <p:blipFill>
          <a:blip r:embed="rId4"/>
          <a:stretch>
            <a:fillRect/>
          </a:stretch>
        </p:blipFill>
        <p:spPr>
          <a:xfrm>
            <a:off x="5426110" y="2863278"/>
            <a:ext cx="6765890" cy="3817692"/>
          </a:xfrm>
          <a:prstGeom prst="rect">
            <a:avLst/>
          </a:prstGeom>
        </p:spPr>
      </p:pic>
      <p:pic>
        <p:nvPicPr>
          <p:cNvPr id="6" name="Picture 5" descr="Logo&#10;&#10;Description automatically generated">
            <a:extLst>
              <a:ext uri="{FF2B5EF4-FFF2-40B4-BE49-F238E27FC236}">
                <a16:creationId xmlns:a16="http://schemas.microsoft.com/office/drawing/2014/main" id="{6D54E7D8-B953-4E3E-ADC5-A59588D75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599" y="22932"/>
            <a:ext cx="1556763" cy="997081"/>
          </a:xfrm>
          <a:prstGeom prst="rect">
            <a:avLst/>
          </a:prstGeom>
        </p:spPr>
      </p:pic>
      <p:sp>
        <p:nvSpPr>
          <p:cNvPr id="2" name="TextBox 1">
            <a:extLst>
              <a:ext uri="{FF2B5EF4-FFF2-40B4-BE49-F238E27FC236}">
                <a16:creationId xmlns:a16="http://schemas.microsoft.com/office/drawing/2014/main" id="{0DCE3D66-8AE6-46AC-9EC0-F4A6B9712224}"/>
              </a:ext>
            </a:extLst>
          </p:cNvPr>
          <p:cNvSpPr txBox="1"/>
          <p:nvPr/>
        </p:nvSpPr>
        <p:spPr>
          <a:xfrm>
            <a:off x="6096000" y="482321"/>
            <a:ext cx="5745932" cy="369332"/>
          </a:xfrm>
          <a:prstGeom prst="rect">
            <a:avLst/>
          </a:prstGeom>
          <a:noFill/>
        </p:spPr>
        <p:txBody>
          <a:bodyPr wrap="none" rtlCol="0">
            <a:spAutoFit/>
          </a:bodyPr>
          <a:lstStyle/>
          <a:p>
            <a:r>
              <a:rPr lang="en-US" dirty="0"/>
              <a:t>OT Work is built upon CSRM but extends CSRM significantly</a:t>
            </a:r>
          </a:p>
        </p:txBody>
      </p:sp>
      <p:sp>
        <p:nvSpPr>
          <p:cNvPr id="7" name="TextBox 6">
            <a:extLst>
              <a:ext uri="{FF2B5EF4-FFF2-40B4-BE49-F238E27FC236}">
                <a16:creationId xmlns:a16="http://schemas.microsoft.com/office/drawing/2014/main" id="{71FE4DE1-03D7-4F93-844B-400D5178B7D7}"/>
              </a:ext>
            </a:extLst>
          </p:cNvPr>
          <p:cNvSpPr txBox="1"/>
          <p:nvPr/>
        </p:nvSpPr>
        <p:spPr>
          <a:xfrm>
            <a:off x="11173767" y="2493946"/>
            <a:ext cx="301686"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id="{AD61C9AB-20F9-45C5-BA2C-ED40FC0E926F}"/>
              </a:ext>
            </a:extLst>
          </p:cNvPr>
          <p:cNvSpPr txBox="1"/>
          <p:nvPr/>
        </p:nvSpPr>
        <p:spPr>
          <a:xfrm>
            <a:off x="9475596" y="2520785"/>
            <a:ext cx="301686" cy="369332"/>
          </a:xfrm>
          <a:prstGeom prst="rect">
            <a:avLst/>
          </a:prstGeom>
          <a:noFill/>
        </p:spPr>
        <p:txBody>
          <a:bodyPr wrap="none" rtlCol="0">
            <a:spAutoFit/>
          </a:bodyPr>
          <a:lstStyle/>
          <a:p>
            <a:r>
              <a:rPr lang="en-US" dirty="0"/>
              <a:t>2</a:t>
            </a:r>
          </a:p>
        </p:txBody>
      </p:sp>
      <p:pic>
        <p:nvPicPr>
          <p:cNvPr id="9" name="Picture 8">
            <a:extLst>
              <a:ext uri="{FF2B5EF4-FFF2-40B4-BE49-F238E27FC236}">
                <a16:creationId xmlns:a16="http://schemas.microsoft.com/office/drawing/2014/main" id="{28A5487A-8A24-4754-8BD4-16A359185431}"/>
              </a:ext>
            </a:extLst>
          </p:cNvPr>
          <p:cNvPicPr>
            <a:picLocks noChangeAspect="1"/>
          </p:cNvPicPr>
          <p:nvPr/>
        </p:nvPicPr>
        <p:blipFill>
          <a:blip r:embed="rId6"/>
          <a:stretch>
            <a:fillRect/>
          </a:stretch>
        </p:blipFill>
        <p:spPr>
          <a:xfrm>
            <a:off x="158480" y="4083946"/>
            <a:ext cx="4984364" cy="2751122"/>
          </a:xfrm>
          <a:prstGeom prst="rect">
            <a:avLst/>
          </a:prstGeom>
        </p:spPr>
      </p:pic>
      <p:sp>
        <p:nvSpPr>
          <p:cNvPr id="10" name="Oval 9">
            <a:extLst>
              <a:ext uri="{FF2B5EF4-FFF2-40B4-BE49-F238E27FC236}">
                <a16:creationId xmlns:a16="http://schemas.microsoft.com/office/drawing/2014/main" id="{8941F5A4-3B70-4736-BD51-142DEDD1F932}"/>
              </a:ext>
            </a:extLst>
          </p:cNvPr>
          <p:cNvSpPr/>
          <p:nvPr/>
        </p:nvSpPr>
        <p:spPr>
          <a:xfrm>
            <a:off x="9696659" y="3597311"/>
            <a:ext cx="1567543" cy="1085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FB207E-170B-4220-BB65-6015F0E3BDCB}"/>
              </a:ext>
            </a:extLst>
          </p:cNvPr>
          <p:cNvSpPr txBox="1"/>
          <p:nvPr/>
        </p:nvSpPr>
        <p:spPr>
          <a:xfrm>
            <a:off x="3506875" y="3834346"/>
            <a:ext cx="788999" cy="2400657"/>
          </a:xfrm>
          <a:prstGeom prst="rect">
            <a:avLst/>
          </a:prstGeom>
          <a:noFill/>
        </p:spPr>
        <p:txBody>
          <a:bodyPr wrap="none" rtlCol="0">
            <a:spAutoFit/>
          </a:bodyPr>
          <a:lstStyle/>
          <a:p>
            <a:r>
              <a:rPr lang="en-US" sz="15000" dirty="0"/>
              <a:t>}</a:t>
            </a:r>
          </a:p>
        </p:txBody>
      </p:sp>
      <p:sp>
        <p:nvSpPr>
          <p:cNvPr id="12" name="TextBox 11">
            <a:extLst>
              <a:ext uri="{FF2B5EF4-FFF2-40B4-BE49-F238E27FC236}">
                <a16:creationId xmlns:a16="http://schemas.microsoft.com/office/drawing/2014/main" id="{2561E874-E0CC-476C-836D-657A2E904CA5}"/>
              </a:ext>
            </a:extLst>
          </p:cNvPr>
          <p:cNvSpPr txBox="1"/>
          <p:nvPr/>
        </p:nvSpPr>
        <p:spPr>
          <a:xfrm>
            <a:off x="4211090" y="4957424"/>
            <a:ext cx="736099" cy="369332"/>
          </a:xfrm>
          <a:prstGeom prst="rect">
            <a:avLst/>
          </a:prstGeom>
          <a:noFill/>
        </p:spPr>
        <p:txBody>
          <a:bodyPr wrap="none" rtlCol="0">
            <a:spAutoFit/>
          </a:bodyPr>
          <a:lstStyle/>
          <a:p>
            <a:r>
              <a:rPr lang="en-US" dirty="0"/>
              <a:t>CSRM</a:t>
            </a:r>
          </a:p>
        </p:txBody>
      </p:sp>
      <p:sp>
        <p:nvSpPr>
          <p:cNvPr id="13" name="TextBox 12">
            <a:extLst>
              <a:ext uri="{FF2B5EF4-FFF2-40B4-BE49-F238E27FC236}">
                <a16:creationId xmlns:a16="http://schemas.microsoft.com/office/drawing/2014/main" id="{E19F4A8B-CF3E-4F76-9705-F726BFB2C8F2}"/>
              </a:ext>
            </a:extLst>
          </p:cNvPr>
          <p:cNvSpPr txBox="1"/>
          <p:nvPr/>
        </p:nvSpPr>
        <p:spPr>
          <a:xfrm>
            <a:off x="7564500" y="3284526"/>
            <a:ext cx="301686"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5205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B76357-79AC-41A3-BECE-7AF380132600}"/>
              </a:ext>
            </a:extLst>
          </p:cNvPr>
          <p:cNvPicPr>
            <a:picLocks noChangeAspect="1"/>
          </p:cNvPicPr>
          <p:nvPr/>
        </p:nvPicPr>
        <p:blipFill>
          <a:blip r:embed="rId3"/>
          <a:stretch>
            <a:fillRect/>
          </a:stretch>
        </p:blipFill>
        <p:spPr>
          <a:xfrm>
            <a:off x="157050" y="913535"/>
            <a:ext cx="3414101" cy="1833563"/>
          </a:xfrm>
          <a:prstGeom prst="rect">
            <a:avLst/>
          </a:prstGeom>
        </p:spPr>
      </p:pic>
      <p:pic>
        <p:nvPicPr>
          <p:cNvPr id="7" name="Picture 6">
            <a:extLst>
              <a:ext uri="{FF2B5EF4-FFF2-40B4-BE49-F238E27FC236}">
                <a16:creationId xmlns:a16="http://schemas.microsoft.com/office/drawing/2014/main" id="{73634B9B-1359-4D07-A1D4-A39E24A2A390}"/>
              </a:ext>
            </a:extLst>
          </p:cNvPr>
          <p:cNvPicPr>
            <a:picLocks noChangeAspect="1"/>
          </p:cNvPicPr>
          <p:nvPr/>
        </p:nvPicPr>
        <p:blipFill>
          <a:blip r:embed="rId4"/>
          <a:stretch>
            <a:fillRect/>
          </a:stretch>
        </p:blipFill>
        <p:spPr>
          <a:xfrm>
            <a:off x="1320593" y="1677299"/>
            <a:ext cx="3304998" cy="1760417"/>
          </a:xfrm>
          <a:prstGeom prst="rect">
            <a:avLst/>
          </a:prstGeom>
        </p:spPr>
      </p:pic>
      <p:pic>
        <p:nvPicPr>
          <p:cNvPr id="9" name="Picture 8">
            <a:extLst>
              <a:ext uri="{FF2B5EF4-FFF2-40B4-BE49-F238E27FC236}">
                <a16:creationId xmlns:a16="http://schemas.microsoft.com/office/drawing/2014/main" id="{168CDE3B-2528-4A8E-90F5-FB978D6BBF92}"/>
              </a:ext>
            </a:extLst>
          </p:cNvPr>
          <p:cNvPicPr>
            <a:picLocks noChangeAspect="1"/>
          </p:cNvPicPr>
          <p:nvPr/>
        </p:nvPicPr>
        <p:blipFill>
          <a:blip r:embed="rId5"/>
          <a:stretch>
            <a:fillRect/>
          </a:stretch>
        </p:blipFill>
        <p:spPr>
          <a:xfrm>
            <a:off x="2033233" y="2760738"/>
            <a:ext cx="3304998" cy="1805477"/>
          </a:xfrm>
          <a:prstGeom prst="rect">
            <a:avLst/>
          </a:prstGeom>
        </p:spPr>
      </p:pic>
      <p:pic>
        <p:nvPicPr>
          <p:cNvPr id="11" name="Picture 10">
            <a:extLst>
              <a:ext uri="{FF2B5EF4-FFF2-40B4-BE49-F238E27FC236}">
                <a16:creationId xmlns:a16="http://schemas.microsoft.com/office/drawing/2014/main" id="{446D340B-0E62-4667-813A-0279AD040F81}"/>
              </a:ext>
            </a:extLst>
          </p:cNvPr>
          <p:cNvPicPr>
            <a:picLocks noChangeAspect="1"/>
          </p:cNvPicPr>
          <p:nvPr/>
        </p:nvPicPr>
        <p:blipFill>
          <a:blip r:embed="rId6"/>
          <a:stretch>
            <a:fillRect/>
          </a:stretch>
        </p:blipFill>
        <p:spPr>
          <a:xfrm>
            <a:off x="2941932" y="4078870"/>
            <a:ext cx="3304998" cy="1785035"/>
          </a:xfrm>
          <a:prstGeom prst="rect">
            <a:avLst/>
          </a:prstGeom>
        </p:spPr>
      </p:pic>
      <p:pic>
        <p:nvPicPr>
          <p:cNvPr id="13" name="Picture 12">
            <a:extLst>
              <a:ext uri="{FF2B5EF4-FFF2-40B4-BE49-F238E27FC236}">
                <a16:creationId xmlns:a16="http://schemas.microsoft.com/office/drawing/2014/main" id="{CC4A7900-0D63-4020-90A7-70C4EE81548D}"/>
              </a:ext>
            </a:extLst>
          </p:cNvPr>
          <p:cNvPicPr>
            <a:picLocks noChangeAspect="1"/>
          </p:cNvPicPr>
          <p:nvPr/>
        </p:nvPicPr>
        <p:blipFill>
          <a:blip r:embed="rId7"/>
          <a:stretch>
            <a:fillRect/>
          </a:stretch>
        </p:blipFill>
        <p:spPr>
          <a:xfrm>
            <a:off x="3965212" y="5118736"/>
            <a:ext cx="3190417" cy="1731662"/>
          </a:xfrm>
          <a:prstGeom prst="rect">
            <a:avLst/>
          </a:prstGeom>
        </p:spPr>
      </p:pic>
      <p:sp>
        <p:nvSpPr>
          <p:cNvPr id="35" name="TextBox 34">
            <a:extLst>
              <a:ext uri="{FF2B5EF4-FFF2-40B4-BE49-F238E27FC236}">
                <a16:creationId xmlns:a16="http://schemas.microsoft.com/office/drawing/2014/main" id="{7685DC13-7C0F-4C71-A8A4-E732A3E7F3B5}"/>
              </a:ext>
            </a:extLst>
          </p:cNvPr>
          <p:cNvSpPr txBox="1"/>
          <p:nvPr/>
        </p:nvSpPr>
        <p:spPr>
          <a:xfrm>
            <a:off x="2520679" y="121993"/>
            <a:ext cx="9514271" cy="369332"/>
          </a:xfrm>
          <a:prstGeom prst="rect">
            <a:avLst/>
          </a:prstGeom>
          <a:noFill/>
        </p:spPr>
        <p:txBody>
          <a:bodyPr wrap="none" rtlCol="0">
            <a:spAutoFit/>
          </a:bodyPr>
          <a:lstStyle/>
          <a:p>
            <a:r>
              <a:rPr lang="en-US" dirty="0"/>
              <a:t>Orbital Transportation – Mission Cloud Concept – Transitioning from Logical to Physical Architecture</a:t>
            </a:r>
          </a:p>
        </p:txBody>
      </p:sp>
      <p:pic>
        <p:nvPicPr>
          <p:cNvPr id="16" name="Picture 15" descr="Logo&#10;&#10;Description automatically generated">
            <a:extLst>
              <a:ext uri="{FF2B5EF4-FFF2-40B4-BE49-F238E27FC236}">
                <a16:creationId xmlns:a16="http://schemas.microsoft.com/office/drawing/2014/main" id="{88F9D935-0695-4866-A0D5-41064419AC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050" y="167690"/>
            <a:ext cx="1137562" cy="728590"/>
          </a:xfrm>
          <a:prstGeom prst="rect">
            <a:avLst/>
          </a:prstGeom>
        </p:spPr>
      </p:pic>
      <p:pic>
        <p:nvPicPr>
          <p:cNvPr id="18" name="Picture 17">
            <a:extLst>
              <a:ext uri="{FF2B5EF4-FFF2-40B4-BE49-F238E27FC236}">
                <a16:creationId xmlns:a16="http://schemas.microsoft.com/office/drawing/2014/main" id="{60178EB3-D45F-4BFF-BE63-D86B8E8F85EB}"/>
              </a:ext>
            </a:extLst>
          </p:cNvPr>
          <p:cNvPicPr>
            <a:picLocks noChangeAspect="1"/>
          </p:cNvPicPr>
          <p:nvPr/>
        </p:nvPicPr>
        <p:blipFill>
          <a:blip r:embed="rId9"/>
          <a:stretch>
            <a:fillRect/>
          </a:stretch>
        </p:blipFill>
        <p:spPr>
          <a:xfrm>
            <a:off x="6748406" y="3391027"/>
            <a:ext cx="5443594" cy="3051292"/>
          </a:xfrm>
          <a:prstGeom prst="rect">
            <a:avLst/>
          </a:prstGeom>
        </p:spPr>
      </p:pic>
      <p:pic>
        <p:nvPicPr>
          <p:cNvPr id="20" name="Picture 19">
            <a:extLst>
              <a:ext uri="{FF2B5EF4-FFF2-40B4-BE49-F238E27FC236}">
                <a16:creationId xmlns:a16="http://schemas.microsoft.com/office/drawing/2014/main" id="{7574831A-276E-4A87-82C9-D5F8E97C39A0}"/>
              </a:ext>
            </a:extLst>
          </p:cNvPr>
          <p:cNvPicPr>
            <a:picLocks noChangeAspect="1"/>
          </p:cNvPicPr>
          <p:nvPr/>
        </p:nvPicPr>
        <p:blipFill>
          <a:blip r:embed="rId10"/>
          <a:stretch>
            <a:fillRect/>
          </a:stretch>
        </p:blipFill>
        <p:spPr>
          <a:xfrm>
            <a:off x="6096000" y="632946"/>
            <a:ext cx="4494413" cy="2580210"/>
          </a:xfrm>
          <a:prstGeom prst="rect">
            <a:avLst/>
          </a:prstGeom>
        </p:spPr>
      </p:pic>
      <p:cxnSp>
        <p:nvCxnSpPr>
          <p:cNvPr id="3" name="Straight Arrow Connector 2">
            <a:extLst>
              <a:ext uri="{FF2B5EF4-FFF2-40B4-BE49-F238E27FC236}">
                <a16:creationId xmlns:a16="http://schemas.microsoft.com/office/drawing/2014/main" id="{0DFF8566-D92B-4FA9-AF08-A5D1BD7CCA6E}"/>
              </a:ext>
            </a:extLst>
          </p:cNvPr>
          <p:cNvCxnSpPr/>
          <p:nvPr/>
        </p:nvCxnSpPr>
        <p:spPr>
          <a:xfrm flipH="1">
            <a:off x="5041560" y="1968405"/>
            <a:ext cx="906115" cy="479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80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3500"/>
                            </p:stCondLst>
                            <p:childTnLst>
                              <p:par>
                                <p:cTn id="9" presetID="1" presetClass="entr" presetSubtype="0" fill="hold" nodeType="afterEffect">
                                  <p:stCondLst>
                                    <p:cond delay="300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6500"/>
                            </p:stCondLst>
                            <p:childTnLst>
                              <p:par>
                                <p:cTn id="12" presetID="1" presetClass="entr" presetSubtype="0" fill="hold" nodeType="afterEffect">
                                  <p:stCondLst>
                                    <p:cond delay="3000"/>
                                  </p:stCondLst>
                                  <p:childTnLst>
                                    <p:set>
                                      <p:cBhvr>
                                        <p:cTn id="13" dur="1" fill="hold">
                                          <p:stCondLst>
                                            <p:cond delay="0"/>
                                          </p:stCondLst>
                                        </p:cTn>
                                        <p:tgtEl>
                                          <p:spTgt spid="7"/>
                                        </p:tgtEl>
                                        <p:attrNameLst>
                                          <p:attrName>style.visibility</p:attrName>
                                        </p:attrNameLst>
                                      </p:cBhvr>
                                      <p:to>
                                        <p:strVal val="visible"/>
                                      </p:to>
                                    </p:set>
                                  </p:childTnLst>
                                </p:cTn>
                              </p:par>
                            </p:childTnLst>
                          </p:cTn>
                        </p:par>
                        <p:par>
                          <p:cTn id="14" fill="hold">
                            <p:stCondLst>
                              <p:cond delay="9500"/>
                            </p:stCondLst>
                            <p:childTnLst>
                              <p:par>
                                <p:cTn id="15" presetID="1" presetClass="entr" presetSubtype="0" fill="hold" nodeType="afterEffect">
                                  <p:stCondLst>
                                    <p:cond delay="300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12500"/>
                            </p:stCondLst>
                            <p:childTnLst>
                              <p:par>
                                <p:cTn id="18" presetID="1" presetClass="entr" presetSubtype="0" fill="hold" nodeType="afterEffect">
                                  <p:stCondLst>
                                    <p:cond delay="300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15500"/>
                            </p:stCondLst>
                            <p:childTnLst>
                              <p:par>
                                <p:cTn id="21" presetID="1" presetClass="entr" presetSubtype="0" fill="hold" nodeType="afterEffect">
                                  <p:stCondLst>
                                    <p:cond delay="3000"/>
                                  </p:stCondLst>
                                  <p:childTnLst>
                                    <p:set>
                                      <p:cBhvr>
                                        <p:cTn id="22" dur="1" fill="hold">
                                          <p:stCondLst>
                                            <p:cond delay="0"/>
                                          </p:stCondLst>
                                        </p:cTn>
                                        <p:tgtEl>
                                          <p:spTgt spid="13"/>
                                        </p:tgtEl>
                                        <p:attrNameLst>
                                          <p:attrName>style.visibility</p:attrName>
                                        </p:attrNameLst>
                                      </p:cBhvr>
                                      <p:to>
                                        <p:strVal val="visible"/>
                                      </p:to>
                                    </p:set>
                                  </p:childTnLst>
                                </p:cTn>
                              </p:par>
                            </p:childTnLst>
                          </p:cTn>
                        </p:par>
                        <p:par>
                          <p:cTn id="23" fill="hold">
                            <p:stCondLst>
                              <p:cond delay="18500"/>
                            </p:stCondLst>
                            <p:childTnLst>
                              <p:par>
                                <p:cTn id="24" presetID="6" presetClass="entr" presetSubtype="16"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circle(in)">
                                      <p:cBhvr>
                                        <p:cTn id="26" dur="2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FAFACD-A36D-4567-AF77-9C8C16414F95}"/>
              </a:ext>
            </a:extLst>
          </p:cNvPr>
          <p:cNvPicPr>
            <a:picLocks noChangeAspect="1"/>
          </p:cNvPicPr>
          <p:nvPr/>
        </p:nvPicPr>
        <p:blipFill>
          <a:blip r:embed="rId3"/>
          <a:stretch>
            <a:fillRect/>
          </a:stretch>
        </p:blipFill>
        <p:spPr>
          <a:xfrm>
            <a:off x="1793891" y="371789"/>
            <a:ext cx="4987671" cy="2987060"/>
          </a:xfrm>
          <a:prstGeom prst="rect">
            <a:avLst/>
          </a:prstGeom>
        </p:spPr>
      </p:pic>
      <p:pic>
        <p:nvPicPr>
          <p:cNvPr id="4" name="Picture 3">
            <a:extLst>
              <a:ext uri="{FF2B5EF4-FFF2-40B4-BE49-F238E27FC236}">
                <a16:creationId xmlns:a16="http://schemas.microsoft.com/office/drawing/2014/main" id="{CA576EA3-7ECC-42A9-856D-82C5BBCD0BCE}"/>
              </a:ext>
            </a:extLst>
          </p:cNvPr>
          <p:cNvPicPr>
            <a:picLocks noChangeAspect="1"/>
          </p:cNvPicPr>
          <p:nvPr/>
        </p:nvPicPr>
        <p:blipFill>
          <a:blip r:embed="rId4"/>
          <a:stretch>
            <a:fillRect/>
          </a:stretch>
        </p:blipFill>
        <p:spPr>
          <a:xfrm>
            <a:off x="6716367" y="178822"/>
            <a:ext cx="4981051" cy="2916069"/>
          </a:xfrm>
          <a:prstGeom prst="rect">
            <a:avLst/>
          </a:prstGeom>
        </p:spPr>
      </p:pic>
      <p:pic>
        <p:nvPicPr>
          <p:cNvPr id="5" name="Picture 4">
            <a:extLst>
              <a:ext uri="{FF2B5EF4-FFF2-40B4-BE49-F238E27FC236}">
                <a16:creationId xmlns:a16="http://schemas.microsoft.com/office/drawing/2014/main" id="{0C800608-767F-47AC-A96A-B245716C7991}"/>
              </a:ext>
            </a:extLst>
          </p:cNvPr>
          <p:cNvPicPr>
            <a:picLocks noChangeAspect="1"/>
          </p:cNvPicPr>
          <p:nvPr/>
        </p:nvPicPr>
        <p:blipFill>
          <a:blip r:embed="rId5"/>
          <a:stretch>
            <a:fillRect/>
          </a:stretch>
        </p:blipFill>
        <p:spPr>
          <a:xfrm>
            <a:off x="8053694" y="2959549"/>
            <a:ext cx="4158402" cy="2832158"/>
          </a:xfrm>
          <a:prstGeom prst="rect">
            <a:avLst/>
          </a:prstGeom>
        </p:spPr>
      </p:pic>
      <p:sp>
        <p:nvSpPr>
          <p:cNvPr id="6" name="TextBox 5">
            <a:extLst>
              <a:ext uri="{FF2B5EF4-FFF2-40B4-BE49-F238E27FC236}">
                <a16:creationId xmlns:a16="http://schemas.microsoft.com/office/drawing/2014/main" id="{4F9408FB-8BA1-4F7F-98BA-74006D1B7DF5}"/>
              </a:ext>
            </a:extLst>
          </p:cNvPr>
          <p:cNvSpPr txBox="1"/>
          <p:nvPr/>
        </p:nvSpPr>
        <p:spPr>
          <a:xfrm>
            <a:off x="105449" y="3358849"/>
            <a:ext cx="8204538" cy="3539430"/>
          </a:xfrm>
          <a:prstGeom prst="rect">
            <a:avLst/>
          </a:prstGeom>
          <a:noFill/>
        </p:spPr>
        <p:txBody>
          <a:bodyPr wrap="square" rtlCol="0">
            <a:spAutoFit/>
          </a:bodyPr>
          <a:lstStyle/>
          <a:p>
            <a:r>
              <a:rPr lang="en-US" sz="1400" b="1" dirty="0"/>
              <a:t>What is the story here ?</a:t>
            </a:r>
          </a:p>
          <a:p>
            <a:endParaRPr lang="en-US" sz="1400" dirty="0"/>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The logical architecture defines logical elements corresponding to an abstract architecture.  </a:t>
            </a: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The block elements describe relatively generic subsystems and components (e.g. OBC, ADCS, etc.).  These items are linked by generalization relationships to corresponding definitions in the Ontology, so they inherit the attributes and properties from the Ontology definitions.  </a:t>
            </a: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Physical instances are created from the logical elements to represent a specific physical implementation (e.g. Hyperion </a:t>
            </a:r>
            <a:r>
              <a:rPr lang="en-US" sz="1400" dirty="0" err="1">
                <a:effectLst/>
                <a:latin typeface="Calibri" panose="020F0502020204030204" pitchFamily="34" charset="0"/>
                <a:ea typeface="Times New Roman" panose="02020603050405020304" pitchFamily="18" charset="0"/>
              </a:rPr>
              <a:t>iADCS</a:t>
            </a:r>
            <a:r>
              <a:rPr lang="en-US" sz="1400" dirty="0">
                <a:effectLst/>
                <a:latin typeface="Calibri" panose="020F0502020204030204" pitchFamily="34" charset="0"/>
                <a:ea typeface="Times New Roman" panose="02020603050405020304" pitchFamily="18" charset="0"/>
              </a:rPr>
              <a:t> 400).  The instance properties are defined by the ontology definitions and their values are populated with data retrieved from the product database. </a:t>
            </a: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The Logical Architecture to Physical Design slide is representative of the process of selecting an element from the Logical Architecture, choosing a product from the product database corresponding to the selected architecture element, and automatically creating the physical instance using the product data retrieved from the database. </a:t>
            </a:r>
          </a:p>
          <a:p>
            <a:pPr marL="285750" indent="-28575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 The Logical Elements and Physical Instances slide shows the ontology and logical architecture block defining the ADCS subsystem and two physical instances with the property values populated for two different products.</a:t>
            </a:r>
            <a:endParaRPr lang="en-US" sz="1400" dirty="0"/>
          </a:p>
        </p:txBody>
      </p:sp>
      <p:pic>
        <p:nvPicPr>
          <p:cNvPr id="8" name="Picture 7" descr="Logo&#10;&#10;Description automatically generated">
            <a:extLst>
              <a:ext uri="{FF2B5EF4-FFF2-40B4-BE49-F238E27FC236}">
                <a16:creationId xmlns:a16="http://schemas.microsoft.com/office/drawing/2014/main" id="{E0877AA2-F4C4-4B7D-9123-1418C0850B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85" y="178823"/>
            <a:ext cx="1540689" cy="986786"/>
          </a:xfrm>
          <a:prstGeom prst="rect">
            <a:avLst/>
          </a:prstGeom>
        </p:spPr>
      </p:pic>
      <p:sp>
        <p:nvSpPr>
          <p:cNvPr id="9" name="TextBox 8">
            <a:extLst>
              <a:ext uri="{FF2B5EF4-FFF2-40B4-BE49-F238E27FC236}">
                <a16:creationId xmlns:a16="http://schemas.microsoft.com/office/drawing/2014/main" id="{5E25D2AA-4D81-43A6-A4EA-A1C6169260E7}"/>
              </a:ext>
            </a:extLst>
          </p:cNvPr>
          <p:cNvSpPr txBox="1"/>
          <p:nvPr/>
        </p:nvSpPr>
        <p:spPr>
          <a:xfrm>
            <a:off x="5167858" y="412156"/>
            <a:ext cx="947182" cy="369332"/>
          </a:xfrm>
          <a:prstGeom prst="rect">
            <a:avLst/>
          </a:prstGeom>
          <a:noFill/>
        </p:spPr>
        <p:txBody>
          <a:bodyPr wrap="none" rtlCol="0">
            <a:spAutoFit/>
          </a:bodyPr>
          <a:lstStyle/>
          <a:p>
            <a:r>
              <a:rPr lang="en-US" dirty="0">
                <a:solidFill>
                  <a:srgbClr val="FF0000"/>
                </a:solidFill>
              </a:rPr>
              <a:t>Process </a:t>
            </a:r>
          </a:p>
        </p:txBody>
      </p:sp>
      <p:grpSp>
        <p:nvGrpSpPr>
          <p:cNvPr id="7" name="Group 6">
            <a:extLst>
              <a:ext uri="{FF2B5EF4-FFF2-40B4-BE49-F238E27FC236}">
                <a16:creationId xmlns:a16="http://schemas.microsoft.com/office/drawing/2014/main" id="{6F36953C-59BA-AC29-04FC-C4E2DB1E9DEB}"/>
              </a:ext>
            </a:extLst>
          </p:cNvPr>
          <p:cNvGrpSpPr/>
          <p:nvPr/>
        </p:nvGrpSpPr>
        <p:grpSpPr>
          <a:xfrm>
            <a:off x="4511531" y="957955"/>
            <a:ext cx="952800" cy="1842171"/>
            <a:chOff x="4511531" y="957955"/>
            <a:chExt cx="952800" cy="1842171"/>
          </a:xfrm>
        </p:grpSpPr>
        <p:cxnSp>
          <p:nvCxnSpPr>
            <p:cNvPr id="11" name="Straight Arrow Connector 10">
              <a:extLst>
                <a:ext uri="{FF2B5EF4-FFF2-40B4-BE49-F238E27FC236}">
                  <a16:creationId xmlns:a16="http://schemas.microsoft.com/office/drawing/2014/main" id="{FD9DD611-DAB7-4C91-B1D3-FBF5D93BD34D}"/>
                </a:ext>
              </a:extLst>
            </p:cNvPr>
            <p:cNvCxnSpPr>
              <a:cxnSpLocks/>
            </p:cNvCxnSpPr>
            <p:nvPr/>
          </p:nvCxnSpPr>
          <p:spPr>
            <a:xfrm flipV="1">
              <a:off x="4511531" y="1060750"/>
              <a:ext cx="952800" cy="15892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7C4D8D-91A7-4213-B375-EBF396BF4E99}"/>
                </a:ext>
              </a:extLst>
            </p:cNvPr>
            <p:cNvSpPr txBox="1"/>
            <p:nvPr/>
          </p:nvSpPr>
          <p:spPr>
            <a:xfrm rot="18026973">
              <a:off x="4246773" y="1748236"/>
              <a:ext cx="1842171" cy="261610"/>
            </a:xfrm>
            <a:prstGeom prst="rect">
              <a:avLst/>
            </a:prstGeom>
            <a:noFill/>
          </p:spPr>
          <p:txBody>
            <a:bodyPr wrap="none" rtlCol="0">
              <a:spAutoFit/>
            </a:bodyPr>
            <a:lstStyle/>
            <a:p>
              <a:r>
                <a:rPr lang="en-US" sz="1100" dirty="0">
                  <a:solidFill>
                    <a:srgbClr val="FF0000"/>
                  </a:solidFill>
                </a:rPr>
                <a:t>Available Data Base Products</a:t>
              </a:r>
            </a:p>
          </p:txBody>
        </p:sp>
      </p:grpSp>
      <p:grpSp>
        <p:nvGrpSpPr>
          <p:cNvPr id="3" name="Group 2">
            <a:extLst>
              <a:ext uri="{FF2B5EF4-FFF2-40B4-BE49-F238E27FC236}">
                <a16:creationId xmlns:a16="http://schemas.microsoft.com/office/drawing/2014/main" id="{79ADC74E-CA39-54C5-CF62-54E41C168A4F}"/>
              </a:ext>
            </a:extLst>
          </p:cNvPr>
          <p:cNvGrpSpPr/>
          <p:nvPr/>
        </p:nvGrpSpPr>
        <p:grpSpPr>
          <a:xfrm>
            <a:off x="331390" y="1705354"/>
            <a:ext cx="3525666" cy="1036928"/>
            <a:chOff x="331390" y="1705354"/>
            <a:chExt cx="3525666" cy="1036928"/>
          </a:xfrm>
        </p:grpSpPr>
        <p:sp>
          <p:nvSpPr>
            <p:cNvPr id="12" name="TextBox 11">
              <a:extLst>
                <a:ext uri="{FF2B5EF4-FFF2-40B4-BE49-F238E27FC236}">
                  <a16:creationId xmlns:a16="http://schemas.microsoft.com/office/drawing/2014/main" id="{2F7FD1E7-9203-4F46-AD80-D7679F31EBC6}"/>
                </a:ext>
              </a:extLst>
            </p:cNvPr>
            <p:cNvSpPr txBox="1"/>
            <p:nvPr/>
          </p:nvSpPr>
          <p:spPr>
            <a:xfrm>
              <a:off x="331390" y="2095951"/>
              <a:ext cx="1479829" cy="646331"/>
            </a:xfrm>
            <a:prstGeom prst="rect">
              <a:avLst/>
            </a:prstGeom>
            <a:noFill/>
          </p:spPr>
          <p:txBody>
            <a:bodyPr wrap="none" rtlCol="0">
              <a:spAutoFit/>
            </a:bodyPr>
            <a:lstStyle/>
            <a:p>
              <a:pPr algn="ctr"/>
              <a:r>
                <a:rPr lang="en-US" b="1" dirty="0">
                  <a:solidFill>
                    <a:srgbClr val="0000FF"/>
                  </a:solidFill>
                </a:rPr>
                <a:t>Containment </a:t>
              </a:r>
            </a:p>
            <a:p>
              <a:pPr algn="ctr"/>
              <a:r>
                <a:rPr lang="en-US" b="1" dirty="0">
                  <a:solidFill>
                    <a:srgbClr val="0000FF"/>
                  </a:solidFill>
                </a:rPr>
                <a:t>Tree</a:t>
              </a:r>
            </a:p>
          </p:txBody>
        </p:sp>
        <p:cxnSp>
          <p:nvCxnSpPr>
            <p:cNvPr id="14" name="Straight Arrow Connector 13">
              <a:extLst>
                <a:ext uri="{FF2B5EF4-FFF2-40B4-BE49-F238E27FC236}">
                  <a16:creationId xmlns:a16="http://schemas.microsoft.com/office/drawing/2014/main" id="{9B52B160-97DA-4E3B-8792-E5D5D8E069AD}"/>
                </a:ext>
              </a:extLst>
            </p:cNvPr>
            <p:cNvCxnSpPr>
              <a:cxnSpLocks/>
            </p:cNvCxnSpPr>
            <p:nvPr/>
          </p:nvCxnSpPr>
          <p:spPr>
            <a:xfrm flipV="1">
              <a:off x="1426866" y="1705354"/>
              <a:ext cx="2430190" cy="760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521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945ACE-B5CB-4D85-B39B-72DBB8362D66}"/>
              </a:ext>
            </a:extLst>
          </p:cNvPr>
          <p:cNvPicPr>
            <a:picLocks noChangeAspect="1"/>
          </p:cNvPicPr>
          <p:nvPr/>
        </p:nvPicPr>
        <p:blipFill>
          <a:blip r:embed="rId3"/>
          <a:stretch>
            <a:fillRect/>
          </a:stretch>
        </p:blipFill>
        <p:spPr>
          <a:xfrm>
            <a:off x="69417" y="985436"/>
            <a:ext cx="4811270" cy="2701751"/>
          </a:xfrm>
          <a:prstGeom prst="rect">
            <a:avLst/>
          </a:prstGeom>
        </p:spPr>
      </p:pic>
      <p:pic>
        <p:nvPicPr>
          <p:cNvPr id="5" name="Picture 4">
            <a:extLst>
              <a:ext uri="{FF2B5EF4-FFF2-40B4-BE49-F238E27FC236}">
                <a16:creationId xmlns:a16="http://schemas.microsoft.com/office/drawing/2014/main" id="{75ACF6C1-5F39-4FD9-BD77-FA09C9C11E9F}"/>
              </a:ext>
            </a:extLst>
          </p:cNvPr>
          <p:cNvPicPr>
            <a:picLocks noChangeAspect="1"/>
          </p:cNvPicPr>
          <p:nvPr/>
        </p:nvPicPr>
        <p:blipFill>
          <a:blip r:embed="rId4"/>
          <a:stretch>
            <a:fillRect/>
          </a:stretch>
        </p:blipFill>
        <p:spPr>
          <a:xfrm>
            <a:off x="3375466" y="2838295"/>
            <a:ext cx="4818070" cy="2712322"/>
          </a:xfrm>
          <a:prstGeom prst="rect">
            <a:avLst/>
          </a:prstGeom>
        </p:spPr>
      </p:pic>
      <p:pic>
        <p:nvPicPr>
          <p:cNvPr id="7" name="Picture 6">
            <a:extLst>
              <a:ext uri="{FF2B5EF4-FFF2-40B4-BE49-F238E27FC236}">
                <a16:creationId xmlns:a16="http://schemas.microsoft.com/office/drawing/2014/main" id="{0865DE6A-F26A-4A79-AA6F-832177B1059D}"/>
              </a:ext>
            </a:extLst>
          </p:cNvPr>
          <p:cNvPicPr>
            <a:picLocks noChangeAspect="1"/>
          </p:cNvPicPr>
          <p:nvPr/>
        </p:nvPicPr>
        <p:blipFill>
          <a:blip r:embed="rId5"/>
          <a:stretch>
            <a:fillRect/>
          </a:stretch>
        </p:blipFill>
        <p:spPr>
          <a:xfrm>
            <a:off x="7804210" y="4209192"/>
            <a:ext cx="4269869" cy="2432371"/>
          </a:xfrm>
          <a:prstGeom prst="rect">
            <a:avLst/>
          </a:prstGeom>
        </p:spPr>
      </p:pic>
      <p:sp>
        <p:nvSpPr>
          <p:cNvPr id="8" name="TextBox 7">
            <a:extLst>
              <a:ext uri="{FF2B5EF4-FFF2-40B4-BE49-F238E27FC236}">
                <a16:creationId xmlns:a16="http://schemas.microsoft.com/office/drawing/2014/main" id="{6806EF30-DE27-4F78-BEED-5A4C4387D2AC}"/>
              </a:ext>
            </a:extLst>
          </p:cNvPr>
          <p:cNvSpPr txBox="1"/>
          <p:nvPr/>
        </p:nvSpPr>
        <p:spPr>
          <a:xfrm>
            <a:off x="5037221" y="1829681"/>
            <a:ext cx="7036858" cy="646331"/>
          </a:xfrm>
          <a:prstGeom prst="rect">
            <a:avLst/>
          </a:prstGeom>
          <a:noFill/>
        </p:spPr>
        <p:txBody>
          <a:bodyPr wrap="square" rtlCol="0">
            <a:spAutoFit/>
          </a:bodyPr>
          <a:lstStyle/>
          <a:p>
            <a:pPr algn="ctr"/>
            <a:r>
              <a:rPr lang="en-US" dirty="0"/>
              <a:t>Once the previous SE steps are completed, then cost &amp; schedule are estimated, Document Generation is printed for review </a:t>
            </a:r>
          </a:p>
        </p:txBody>
      </p:sp>
      <p:pic>
        <p:nvPicPr>
          <p:cNvPr id="6" name="Picture 5" descr="Logo&#10;&#10;Description automatically generated">
            <a:extLst>
              <a:ext uri="{FF2B5EF4-FFF2-40B4-BE49-F238E27FC236}">
                <a16:creationId xmlns:a16="http://schemas.microsoft.com/office/drawing/2014/main" id="{C5B89B24-DE66-45F9-B88B-DFA32FB62B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485" y="178823"/>
            <a:ext cx="1540689" cy="986786"/>
          </a:xfrm>
          <a:prstGeom prst="rect">
            <a:avLst/>
          </a:prstGeom>
        </p:spPr>
      </p:pic>
      <p:sp>
        <p:nvSpPr>
          <p:cNvPr id="2" name="TextBox 1">
            <a:extLst>
              <a:ext uri="{FF2B5EF4-FFF2-40B4-BE49-F238E27FC236}">
                <a16:creationId xmlns:a16="http://schemas.microsoft.com/office/drawing/2014/main" id="{FA17B25D-5929-439E-84B8-3654A61F022C}"/>
              </a:ext>
            </a:extLst>
          </p:cNvPr>
          <p:cNvSpPr txBox="1"/>
          <p:nvPr/>
        </p:nvSpPr>
        <p:spPr>
          <a:xfrm>
            <a:off x="8334058" y="2742437"/>
            <a:ext cx="3210174" cy="923330"/>
          </a:xfrm>
          <a:prstGeom prst="rect">
            <a:avLst/>
          </a:prstGeom>
          <a:noFill/>
        </p:spPr>
        <p:txBody>
          <a:bodyPr wrap="none" rtlCol="0">
            <a:spAutoFit/>
          </a:bodyPr>
          <a:lstStyle/>
          <a:p>
            <a:pPr algn="ctr"/>
            <a:r>
              <a:rPr lang="en-US" dirty="0">
                <a:solidFill>
                  <a:srgbClr val="0000FF"/>
                </a:solidFill>
              </a:rPr>
              <a:t>OT’s Mission Model Drives </a:t>
            </a:r>
          </a:p>
          <a:p>
            <a:pPr algn="ctr"/>
            <a:r>
              <a:rPr lang="en-US" dirty="0">
                <a:solidFill>
                  <a:srgbClr val="0000FF"/>
                </a:solidFill>
              </a:rPr>
              <a:t>the Documents</a:t>
            </a:r>
          </a:p>
          <a:p>
            <a:pPr algn="ctr"/>
            <a:r>
              <a:rPr lang="en-US" dirty="0">
                <a:solidFill>
                  <a:srgbClr val="FF0000"/>
                </a:solidFill>
              </a:rPr>
              <a:t>(Docs do NOT Drive the Process)</a:t>
            </a:r>
          </a:p>
        </p:txBody>
      </p:sp>
      <p:sp>
        <p:nvSpPr>
          <p:cNvPr id="4" name="TextBox 3">
            <a:extLst>
              <a:ext uri="{FF2B5EF4-FFF2-40B4-BE49-F238E27FC236}">
                <a16:creationId xmlns:a16="http://schemas.microsoft.com/office/drawing/2014/main" id="{BF0AC247-7C91-4FDD-97B1-B0EFBBE67406}"/>
              </a:ext>
            </a:extLst>
          </p:cNvPr>
          <p:cNvSpPr txBox="1"/>
          <p:nvPr/>
        </p:nvSpPr>
        <p:spPr>
          <a:xfrm>
            <a:off x="5900548" y="763036"/>
            <a:ext cx="5037533" cy="523220"/>
          </a:xfrm>
          <a:prstGeom prst="rect">
            <a:avLst/>
          </a:prstGeom>
          <a:noFill/>
        </p:spPr>
        <p:txBody>
          <a:bodyPr wrap="none" rtlCol="0">
            <a:spAutoFit/>
          </a:bodyPr>
          <a:lstStyle/>
          <a:p>
            <a:r>
              <a:rPr lang="en-US" sz="2800" b="1" dirty="0">
                <a:solidFill>
                  <a:srgbClr val="0000FF"/>
                </a:solidFill>
              </a:rPr>
              <a:t>The Model is the Source of Truth</a:t>
            </a:r>
          </a:p>
        </p:txBody>
      </p:sp>
    </p:spTree>
    <p:extLst>
      <p:ext uri="{BB962C8B-B14F-4D97-AF65-F5344CB8AC3E}">
        <p14:creationId xmlns:p14="http://schemas.microsoft.com/office/powerpoint/2010/main" val="50772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7000"/>
                            </p:stCondLst>
                            <p:childTnLst>
                              <p:par>
                                <p:cTn id="9" presetID="16" presetClass="entr" presetSubtype="21" fill="hold" grpId="0" nodeType="afterEffect">
                                  <p:stCondLst>
                                    <p:cond delay="300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D63446-2FAB-A19E-E32B-B29FAD5C00F1}"/>
              </a:ext>
            </a:extLst>
          </p:cNvPr>
          <p:cNvPicPr>
            <a:picLocks noChangeAspect="1"/>
          </p:cNvPicPr>
          <p:nvPr/>
        </p:nvPicPr>
        <p:blipFill>
          <a:blip r:embed="rId3"/>
          <a:stretch>
            <a:fillRect/>
          </a:stretch>
        </p:blipFill>
        <p:spPr>
          <a:xfrm>
            <a:off x="55449" y="4664526"/>
            <a:ext cx="1781175" cy="1409700"/>
          </a:xfrm>
          <a:prstGeom prst="rect">
            <a:avLst/>
          </a:prstGeom>
        </p:spPr>
      </p:pic>
      <p:sp>
        <p:nvSpPr>
          <p:cNvPr id="18" name="Arrow: Curved Left 17">
            <a:extLst>
              <a:ext uri="{FF2B5EF4-FFF2-40B4-BE49-F238E27FC236}">
                <a16:creationId xmlns:a16="http://schemas.microsoft.com/office/drawing/2014/main" id="{A5F39E4E-3CF1-465E-BB2C-F91502825414}"/>
              </a:ext>
            </a:extLst>
          </p:cNvPr>
          <p:cNvSpPr/>
          <p:nvPr/>
        </p:nvSpPr>
        <p:spPr>
          <a:xfrm>
            <a:off x="1195754" y="807453"/>
            <a:ext cx="10165343" cy="6018589"/>
          </a:xfrm>
          <a:prstGeom prst="curvedLeftArrow">
            <a:avLst/>
          </a:prstGeom>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Logo&#10;&#10;Description automatically generated">
            <a:extLst>
              <a:ext uri="{FF2B5EF4-FFF2-40B4-BE49-F238E27FC236}">
                <a16:creationId xmlns:a16="http://schemas.microsoft.com/office/drawing/2014/main" id="{612BB593-AD2E-4CD6-9476-F0BA32C64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8737" y="110610"/>
            <a:ext cx="2242749" cy="1436444"/>
          </a:xfrm>
          <a:prstGeom prst="rect">
            <a:avLst/>
          </a:prstGeom>
        </p:spPr>
      </p:pic>
      <p:sp>
        <p:nvSpPr>
          <p:cNvPr id="6" name="TextBox 5">
            <a:extLst>
              <a:ext uri="{FF2B5EF4-FFF2-40B4-BE49-F238E27FC236}">
                <a16:creationId xmlns:a16="http://schemas.microsoft.com/office/drawing/2014/main" id="{4F97EBE5-0584-42CC-A86B-2D3F9133B8CD}"/>
              </a:ext>
            </a:extLst>
          </p:cNvPr>
          <p:cNvSpPr txBox="1"/>
          <p:nvPr/>
        </p:nvSpPr>
        <p:spPr>
          <a:xfrm>
            <a:off x="3741832" y="6481191"/>
            <a:ext cx="7619265" cy="369332"/>
          </a:xfrm>
          <a:prstGeom prst="rect">
            <a:avLst/>
          </a:prstGeom>
          <a:noFill/>
        </p:spPr>
        <p:txBody>
          <a:bodyPr wrap="none" rtlCol="0">
            <a:spAutoFit/>
          </a:bodyPr>
          <a:lstStyle/>
          <a:p>
            <a:r>
              <a:rPr lang="en-US" b="1" dirty="0"/>
              <a:t>Once QAE Council Review Completed – Documents are Submitted to Customer</a:t>
            </a:r>
          </a:p>
        </p:txBody>
      </p:sp>
      <p:grpSp>
        <p:nvGrpSpPr>
          <p:cNvPr id="20" name="Group 19">
            <a:extLst>
              <a:ext uri="{FF2B5EF4-FFF2-40B4-BE49-F238E27FC236}">
                <a16:creationId xmlns:a16="http://schemas.microsoft.com/office/drawing/2014/main" id="{3C1DA1E4-B3C1-49A9-B477-C36936168387}"/>
              </a:ext>
            </a:extLst>
          </p:cNvPr>
          <p:cNvGrpSpPr/>
          <p:nvPr/>
        </p:nvGrpSpPr>
        <p:grpSpPr>
          <a:xfrm>
            <a:off x="7656195" y="3581134"/>
            <a:ext cx="2566327" cy="1488150"/>
            <a:chOff x="9625673" y="3641981"/>
            <a:chExt cx="2566327" cy="1488150"/>
          </a:xfrm>
        </p:grpSpPr>
        <p:pic>
          <p:nvPicPr>
            <p:cNvPr id="13" name="Picture 12">
              <a:extLst>
                <a:ext uri="{FF2B5EF4-FFF2-40B4-BE49-F238E27FC236}">
                  <a16:creationId xmlns:a16="http://schemas.microsoft.com/office/drawing/2014/main" id="{3D377A87-FAE6-483D-B960-08A1EDF42CAC}"/>
                </a:ext>
              </a:extLst>
            </p:cNvPr>
            <p:cNvPicPr>
              <a:picLocks noChangeAspect="1"/>
            </p:cNvPicPr>
            <p:nvPr/>
          </p:nvPicPr>
          <p:blipFill>
            <a:blip r:embed="rId5"/>
            <a:stretch>
              <a:fillRect/>
            </a:stretch>
          </p:blipFill>
          <p:spPr>
            <a:xfrm>
              <a:off x="9625673" y="3641981"/>
              <a:ext cx="2566327" cy="1488150"/>
            </a:xfrm>
            <a:prstGeom prst="rect">
              <a:avLst/>
            </a:prstGeom>
            <a:ln>
              <a:solidFill>
                <a:schemeClr val="tx1"/>
              </a:solidFill>
            </a:ln>
          </p:spPr>
        </p:pic>
        <p:pic>
          <p:nvPicPr>
            <p:cNvPr id="23" name="Picture 22" descr="Logo&#10;&#10;Description automatically generated">
              <a:extLst>
                <a:ext uri="{FF2B5EF4-FFF2-40B4-BE49-F238E27FC236}">
                  <a16:creationId xmlns:a16="http://schemas.microsoft.com/office/drawing/2014/main" id="{AAA6BA8C-4FC0-435E-A582-500FC6C60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1453" y="3676660"/>
              <a:ext cx="559288" cy="358215"/>
            </a:xfrm>
            <a:prstGeom prst="rect">
              <a:avLst/>
            </a:prstGeom>
          </p:spPr>
        </p:pic>
      </p:grpSp>
      <p:pic>
        <p:nvPicPr>
          <p:cNvPr id="32" name="Picture 31">
            <a:extLst>
              <a:ext uri="{FF2B5EF4-FFF2-40B4-BE49-F238E27FC236}">
                <a16:creationId xmlns:a16="http://schemas.microsoft.com/office/drawing/2014/main" id="{1DC07DB7-C4DB-4CA0-8C11-8DD007DEBACB}"/>
              </a:ext>
            </a:extLst>
          </p:cNvPr>
          <p:cNvPicPr>
            <a:picLocks noChangeAspect="1"/>
          </p:cNvPicPr>
          <p:nvPr/>
        </p:nvPicPr>
        <p:blipFill>
          <a:blip r:embed="rId6"/>
          <a:stretch>
            <a:fillRect/>
          </a:stretch>
        </p:blipFill>
        <p:spPr>
          <a:xfrm>
            <a:off x="2267569" y="55637"/>
            <a:ext cx="2524897" cy="1436444"/>
          </a:xfrm>
          <a:prstGeom prst="rect">
            <a:avLst/>
          </a:prstGeom>
          <a:ln>
            <a:solidFill>
              <a:schemeClr val="tx1"/>
            </a:solidFill>
          </a:ln>
        </p:spPr>
      </p:pic>
      <p:grpSp>
        <p:nvGrpSpPr>
          <p:cNvPr id="33" name="Group 32">
            <a:extLst>
              <a:ext uri="{FF2B5EF4-FFF2-40B4-BE49-F238E27FC236}">
                <a16:creationId xmlns:a16="http://schemas.microsoft.com/office/drawing/2014/main" id="{850C7099-FE75-427E-BF58-D0A4C6E89CB4}"/>
              </a:ext>
            </a:extLst>
          </p:cNvPr>
          <p:cNvGrpSpPr/>
          <p:nvPr/>
        </p:nvGrpSpPr>
        <p:grpSpPr>
          <a:xfrm>
            <a:off x="4201072" y="264613"/>
            <a:ext cx="2524897" cy="1436891"/>
            <a:chOff x="2016074" y="917083"/>
            <a:chExt cx="2524897" cy="1436891"/>
          </a:xfrm>
        </p:grpSpPr>
        <p:pic>
          <p:nvPicPr>
            <p:cNvPr id="34" name="Picture 33">
              <a:extLst>
                <a:ext uri="{FF2B5EF4-FFF2-40B4-BE49-F238E27FC236}">
                  <a16:creationId xmlns:a16="http://schemas.microsoft.com/office/drawing/2014/main" id="{DF82F9FF-C9AF-4294-B7D9-FB6AB0F93832}"/>
                </a:ext>
              </a:extLst>
            </p:cNvPr>
            <p:cNvPicPr>
              <a:picLocks noChangeAspect="1"/>
            </p:cNvPicPr>
            <p:nvPr/>
          </p:nvPicPr>
          <p:blipFill>
            <a:blip r:embed="rId7"/>
            <a:stretch>
              <a:fillRect/>
            </a:stretch>
          </p:blipFill>
          <p:spPr>
            <a:xfrm>
              <a:off x="2016074" y="917083"/>
              <a:ext cx="2524897" cy="1436891"/>
            </a:xfrm>
            <a:prstGeom prst="rect">
              <a:avLst/>
            </a:prstGeom>
            <a:ln>
              <a:solidFill>
                <a:schemeClr val="tx1"/>
              </a:solidFill>
            </a:ln>
          </p:spPr>
        </p:pic>
        <p:pic>
          <p:nvPicPr>
            <p:cNvPr id="35" name="Picture 34" descr="Logo&#10;&#10;Description automatically generated">
              <a:extLst>
                <a:ext uri="{FF2B5EF4-FFF2-40B4-BE49-F238E27FC236}">
                  <a16:creationId xmlns:a16="http://schemas.microsoft.com/office/drawing/2014/main" id="{F8A5C7FC-C7B1-4962-9991-0D67431F2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7279" y="932924"/>
              <a:ext cx="559288" cy="358215"/>
            </a:xfrm>
            <a:prstGeom prst="rect">
              <a:avLst/>
            </a:prstGeom>
          </p:spPr>
        </p:pic>
      </p:grpSp>
      <p:grpSp>
        <p:nvGrpSpPr>
          <p:cNvPr id="36" name="Group 35">
            <a:extLst>
              <a:ext uri="{FF2B5EF4-FFF2-40B4-BE49-F238E27FC236}">
                <a16:creationId xmlns:a16="http://schemas.microsoft.com/office/drawing/2014/main" id="{AA430859-F772-42D1-BE14-784E8DC79639}"/>
              </a:ext>
            </a:extLst>
          </p:cNvPr>
          <p:cNvGrpSpPr/>
          <p:nvPr/>
        </p:nvGrpSpPr>
        <p:grpSpPr>
          <a:xfrm>
            <a:off x="5624520" y="948249"/>
            <a:ext cx="2579782" cy="1553573"/>
            <a:chOff x="3439522" y="1600719"/>
            <a:chExt cx="2579782" cy="1553573"/>
          </a:xfrm>
        </p:grpSpPr>
        <p:pic>
          <p:nvPicPr>
            <p:cNvPr id="37" name="Picture 36">
              <a:extLst>
                <a:ext uri="{FF2B5EF4-FFF2-40B4-BE49-F238E27FC236}">
                  <a16:creationId xmlns:a16="http://schemas.microsoft.com/office/drawing/2014/main" id="{F4C86A64-5D3B-4DCD-AFA5-E41B7AEF4256}"/>
                </a:ext>
              </a:extLst>
            </p:cNvPr>
            <p:cNvPicPr>
              <a:picLocks noChangeAspect="1"/>
            </p:cNvPicPr>
            <p:nvPr/>
          </p:nvPicPr>
          <p:blipFill>
            <a:blip r:embed="rId8"/>
            <a:stretch>
              <a:fillRect/>
            </a:stretch>
          </p:blipFill>
          <p:spPr>
            <a:xfrm>
              <a:off x="3439522" y="1620816"/>
              <a:ext cx="2579782" cy="1533476"/>
            </a:xfrm>
            <a:prstGeom prst="rect">
              <a:avLst/>
            </a:prstGeom>
            <a:ln>
              <a:solidFill>
                <a:schemeClr val="tx1"/>
              </a:solidFill>
            </a:ln>
          </p:spPr>
        </p:pic>
        <p:pic>
          <p:nvPicPr>
            <p:cNvPr id="38" name="Picture 37" descr="Logo&#10;&#10;Description automatically generated">
              <a:extLst>
                <a:ext uri="{FF2B5EF4-FFF2-40B4-BE49-F238E27FC236}">
                  <a16:creationId xmlns:a16="http://schemas.microsoft.com/office/drawing/2014/main" id="{EB4DEC7D-5336-4B0F-804F-2F98D367A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912" y="1600719"/>
              <a:ext cx="559288" cy="358215"/>
            </a:xfrm>
            <a:prstGeom prst="rect">
              <a:avLst/>
            </a:prstGeom>
          </p:spPr>
        </p:pic>
      </p:grpSp>
      <p:grpSp>
        <p:nvGrpSpPr>
          <p:cNvPr id="39" name="Group 38">
            <a:extLst>
              <a:ext uri="{FF2B5EF4-FFF2-40B4-BE49-F238E27FC236}">
                <a16:creationId xmlns:a16="http://schemas.microsoft.com/office/drawing/2014/main" id="{7E31B457-902F-492C-8F86-32DCE304F195}"/>
              </a:ext>
            </a:extLst>
          </p:cNvPr>
          <p:cNvGrpSpPr/>
          <p:nvPr/>
        </p:nvGrpSpPr>
        <p:grpSpPr>
          <a:xfrm>
            <a:off x="7245857" y="1470529"/>
            <a:ext cx="2675188" cy="1497328"/>
            <a:chOff x="5060859" y="2122999"/>
            <a:chExt cx="2675188" cy="1497328"/>
          </a:xfrm>
        </p:grpSpPr>
        <p:pic>
          <p:nvPicPr>
            <p:cNvPr id="40" name="Picture 39">
              <a:extLst>
                <a:ext uri="{FF2B5EF4-FFF2-40B4-BE49-F238E27FC236}">
                  <a16:creationId xmlns:a16="http://schemas.microsoft.com/office/drawing/2014/main" id="{0F7B40BA-4421-4B05-9316-90FDB4BDF8F7}"/>
                </a:ext>
              </a:extLst>
            </p:cNvPr>
            <p:cNvPicPr>
              <a:picLocks noChangeAspect="1"/>
            </p:cNvPicPr>
            <p:nvPr/>
          </p:nvPicPr>
          <p:blipFill>
            <a:blip r:embed="rId9"/>
            <a:stretch>
              <a:fillRect/>
            </a:stretch>
          </p:blipFill>
          <p:spPr>
            <a:xfrm>
              <a:off x="5060859" y="2122999"/>
              <a:ext cx="2675188" cy="1497328"/>
            </a:xfrm>
            <a:prstGeom prst="rect">
              <a:avLst/>
            </a:prstGeom>
            <a:ln>
              <a:solidFill>
                <a:schemeClr val="tx1"/>
              </a:solidFill>
            </a:ln>
          </p:spPr>
        </p:pic>
        <p:pic>
          <p:nvPicPr>
            <p:cNvPr id="41" name="Picture 40" descr="Logo&#10;&#10;Description automatically generated">
              <a:extLst>
                <a:ext uri="{FF2B5EF4-FFF2-40B4-BE49-F238E27FC236}">
                  <a16:creationId xmlns:a16="http://schemas.microsoft.com/office/drawing/2014/main" id="{F0E1AC23-E6EA-4974-B64C-22FDC09C1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6379" y="2122999"/>
              <a:ext cx="559288" cy="358215"/>
            </a:xfrm>
            <a:prstGeom prst="rect">
              <a:avLst/>
            </a:prstGeom>
          </p:spPr>
        </p:pic>
      </p:grpSp>
      <p:pic>
        <p:nvPicPr>
          <p:cNvPr id="42" name="Picture 41">
            <a:extLst>
              <a:ext uri="{FF2B5EF4-FFF2-40B4-BE49-F238E27FC236}">
                <a16:creationId xmlns:a16="http://schemas.microsoft.com/office/drawing/2014/main" id="{D179E702-0799-4FF9-B708-7402199F0505}"/>
              </a:ext>
            </a:extLst>
          </p:cNvPr>
          <p:cNvPicPr>
            <a:picLocks noChangeAspect="1"/>
          </p:cNvPicPr>
          <p:nvPr/>
        </p:nvPicPr>
        <p:blipFill>
          <a:blip r:embed="rId10"/>
          <a:stretch>
            <a:fillRect/>
          </a:stretch>
        </p:blipFill>
        <p:spPr>
          <a:xfrm>
            <a:off x="9344144" y="2286654"/>
            <a:ext cx="2675188" cy="1501047"/>
          </a:xfrm>
          <a:prstGeom prst="rect">
            <a:avLst/>
          </a:prstGeom>
          <a:ln>
            <a:solidFill>
              <a:schemeClr val="tx1"/>
            </a:solidFill>
          </a:ln>
        </p:spPr>
      </p:pic>
      <p:pic>
        <p:nvPicPr>
          <p:cNvPr id="43" name="Picture 42">
            <a:extLst>
              <a:ext uri="{FF2B5EF4-FFF2-40B4-BE49-F238E27FC236}">
                <a16:creationId xmlns:a16="http://schemas.microsoft.com/office/drawing/2014/main" id="{9F8F08B3-36FA-443E-8D51-B23EC432DB15}"/>
              </a:ext>
            </a:extLst>
          </p:cNvPr>
          <p:cNvPicPr>
            <a:picLocks noChangeAspect="1"/>
          </p:cNvPicPr>
          <p:nvPr/>
        </p:nvPicPr>
        <p:blipFill>
          <a:blip r:embed="rId11"/>
          <a:stretch>
            <a:fillRect/>
          </a:stretch>
        </p:blipFill>
        <p:spPr>
          <a:xfrm>
            <a:off x="5232552" y="4060957"/>
            <a:ext cx="2675188" cy="1517681"/>
          </a:xfrm>
          <a:prstGeom prst="rect">
            <a:avLst/>
          </a:prstGeom>
          <a:ln>
            <a:solidFill>
              <a:schemeClr val="tx1"/>
            </a:solidFill>
          </a:ln>
        </p:spPr>
      </p:pic>
      <p:grpSp>
        <p:nvGrpSpPr>
          <p:cNvPr id="48" name="Group 47">
            <a:extLst>
              <a:ext uri="{FF2B5EF4-FFF2-40B4-BE49-F238E27FC236}">
                <a16:creationId xmlns:a16="http://schemas.microsoft.com/office/drawing/2014/main" id="{758D16E5-256B-4E94-AC50-B1AAA9185E2F}"/>
              </a:ext>
            </a:extLst>
          </p:cNvPr>
          <p:cNvGrpSpPr/>
          <p:nvPr/>
        </p:nvGrpSpPr>
        <p:grpSpPr>
          <a:xfrm>
            <a:off x="913801" y="1193283"/>
            <a:ext cx="1266759" cy="822657"/>
            <a:chOff x="1021174" y="110610"/>
            <a:chExt cx="950030" cy="640267"/>
          </a:xfrm>
        </p:grpSpPr>
        <p:sp>
          <p:nvSpPr>
            <p:cNvPr id="47" name="Rectangle 46">
              <a:extLst>
                <a:ext uri="{FF2B5EF4-FFF2-40B4-BE49-F238E27FC236}">
                  <a16:creationId xmlns:a16="http://schemas.microsoft.com/office/drawing/2014/main" id="{059EAD94-5496-47CC-9C62-D72B194EAB51}"/>
                </a:ext>
              </a:extLst>
            </p:cNvPr>
            <p:cNvSpPr/>
            <p:nvPr/>
          </p:nvSpPr>
          <p:spPr>
            <a:xfrm>
              <a:off x="1021174" y="110610"/>
              <a:ext cx="950030" cy="64026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Logo&#10;&#10;Description automatically generated">
              <a:extLst>
                <a:ext uri="{FF2B5EF4-FFF2-40B4-BE49-F238E27FC236}">
                  <a16:creationId xmlns:a16="http://schemas.microsoft.com/office/drawing/2014/main" id="{CCC7197A-0DB8-4088-BD14-93EBB8282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8595" y="236828"/>
              <a:ext cx="745409" cy="477422"/>
            </a:xfrm>
            <a:prstGeom prst="rect">
              <a:avLst/>
            </a:prstGeom>
          </p:spPr>
        </p:pic>
      </p:grpSp>
      <p:pic>
        <p:nvPicPr>
          <p:cNvPr id="49" name="Picture 2">
            <a:extLst>
              <a:ext uri="{FF2B5EF4-FFF2-40B4-BE49-F238E27FC236}">
                <a16:creationId xmlns:a16="http://schemas.microsoft.com/office/drawing/2014/main" id="{2D383C38-5502-4915-A9DC-273B684AE47E}"/>
              </a:ext>
            </a:extLst>
          </p:cNvPr>
          <p:cNvPicPr>
            <a:picLocks noChangeAspect="1" noChangeArrowheads="1"/>
          </p:cNvPicPr>
          <p:nvPr/>
        </p:nvPicPr>
        <p:blipFill>
          <a:blip r:embed="rId12" cstate="print"/>
          <a:srcRect/>
          <a:stretch>
            <a:fillRect/>
          </a:stretch>
        </p:blipFill>
        <p:spPr bwMode="auto">
          <a:xfrm>
            <a:off x="528969" y="497744"/>
            <a:ext cx="950030" cy="766380"/>
          </a:xfrm>
          <a:prstGeom prst="rect">
            <a:avLst/>
          </a:prstGeom>
          <a:noFill/>
          <a:ln w="38100">
            <a:solidFill>
              <a:schemeClr val="accent1"/>
            </a:solidFill>
            <a:miter lim="800000"/>
            <a:headEnd/>
            <a:tailEnd/>
          </a:ln>
        </p:spPr>
      </p:pic>
      <p:pic>
        <p:nvPicPr>
          <p:cNvPr id="2" name="Picture 1">
            <a:extLst>
              <a:ext uri="{FF2B5EF4-FFF2-40B4-BE49-F238E27FC236}">
                <a16:creationId xmlns:a16="http://schemas.microsoft.com/office/drawing/2014/main" id="{43069027-DCB2-BA33-7F61-E121F15307CC}"/>
              </a:ext>
            </a:extLst>
          </p:cNvPr>
          <p:cNvPicPr>
            <a:picLocks noChangeAspect="1"/>
          </p:cNvPicPr>
          <p:nvPr/>
        </p:nvPicPr>
        <p:blipFill>
          <a:blip r:embed="rId13"/>
          <a:stretch>
            <a:fillRect/>
          </a:stretch>
        </p:blipFill>
        <p:spPr>
          <a:xfrm>
            <a:off x="2814463" y="4609649"/>
            <a:ext cx="2657025" cy="1488150"/>
          </a:xfrm>
          <a:prstGeom prst="rect">
            <a:avLst/>
          </a:prstGeom>
          <a:ln>
            <a:solidFill>
              <a:schemeClr val="tx1"/>
            </a:solidFill>
          </a:ln>
        </p:spPr>
      </p:pic>
    </p:spTree>
    <p:extLst>
      <p:ext uri="{BB962C8B-B14F-4D97-AF65-F5344CB8AC3E}">
        <p14:creationId xmlns:p14="http://schemas.microsoft.com/office/powerpoint/2010/main" val="160012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300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 fill="hold"/>
                                        <p:tgtEl>
                                          <p:spTgt spid="32"/>
                                        </p:tgtEl>
                                        <p:attrNameLst>
                                          <p:attrName>ppt_x</p:attrName>
                                        </p:attrNameLst>
                                      </p:cBhvr>
                                      <p:tavLst>
                                        <p:tav tm="0">
                                          <p:val>
                                            <p:strVal val="#ppt_x"/>
                                          </p:val>
                                        </p:tav>
                                        <p:tav tm="100000">
                                          <p:val>
                                            <p:strVal val="#ppt_x"/>
                                          </p:val>
                                        </p:tav>
                                      </p:tavLst>
                                    </p:anim>
                                    <p:anim calcmode="lin" valueType="num">
                                      <p:cBhvr additive="base">
                                        <p:cTn id="8" dur="1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3010"/>
                            </p:stCondLst>
                            <p:childTnLst>
                              <p:par>
                                <p:cTn id="10" presetID="2" presetClass="entr" presetSubtype="4" fill="hold" nodeType="afterEffect">
                                  <p:stCondLst>
                                    <p:cond delay="350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7010"/>
                            </p:stCondLst>
                            <p:childTnLst>
                              <p:par>
                                <p:cTn id="15" presetID="2" presetClass="entr" presetSubtype="4" fill="hold" nodeType="afterEffect">
                                  <p:stCondLst>
                                    <p:cond delay="375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11260"/>
                            </p:stCondLst>
                            <p:childTnLst>
                              <p:par>
                                <p:cTn id="20" presetID="2" presetClass="entr" presetSubtype="4" fill="hold" nodeType="afterEffect">
                                  <p:stCondLst>
                                    <p:cond delay="350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par>
                          <p:cTn id="24" fill="hold">
                            <p:stCondLst>
                              <p:cond delay="15260"/>
                            </p:stCondLst>
                            <p:childTnLst>
                              <p:par>
                                <p:cTn id="25" presetID="42" presetClass="entr" presetSubtype="0" fill="hold" nodeType="afterEffect">
                                  <p:stCondLst>
                                    <p:cond delay="35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par>
                          <p:cTn id="30" fill="hold">
                            <p:stCondLst>
                              <p:cond delay="19760"/>
                            </p:stCondLst>
                            <p:childTnLst>
                              <p:par>
                                <p:cTn id="31" presetID="2" presetClass="entr" presetSubtype="4" fill="hold" nodeType="afterEffect">
                                  <p:stCondLst>
                                    <p:cond delay="35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23760"/>
                            </p:stCondLst>
                            <p:childTnLst>
                              <p:par>
                                <p:cTn id="36" presetID="2" presetClass="entr" presetSubtype="4" fill="hold" nodeType="afterEffect">
                                  <p:stCondLst>
                                    <p:cond delay="350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1+#ppt_h/2"/>
                                          </p:val>
                                        </p:tav>
                                        <p:tav tm="100000">
                                          <p:val>
                                            <p:strVal val="#ppt_y"/>
                                          </p:val>
                                        </p:tav>
                                      </p:tavLst>
                                    </p:anim>
                                  </p:childTnLst>
                                </p:cTn>
                              </p:par>
                            </p:childTnLst>
                          </p:cTn>
                        </p:par>
                        <p:par>
                          <p:cTn id="40" fill="hold">
                            <p:stCondLst>
                              <p:cond delay="27760"/>
                            </p:stCondLst>
                            <p:childTnLst>
                              <p:par>
                                <p:cTn id="41" presetID="42" presetClass="entr" presetSubtype="0" fill="hold" nodeType="afterEffect">
                                  <p:stCondLst>
                                    <p:cond delay="350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par>
                          <p:cTn id="46" fill="hold">
                            <p:stCondLst>
                              <p:cond delay="32260"/>
                            </p:stCondLst>
                            <p:childTnLst>
                              <p:par>
                                <p:cTn id="47" presetID="6" presetClass="entr" presetSubtype="16" fill="hold" nodeType="afterEffect">
                                  <p:stCondLst>
                                    <p:cond delay="2500"/>
                                  </p:stCondLst>
                                  <p:childTnLst>
                                    <p:set>
                                      <p:cBhvr>
                                        <p:cTn id="48" dur="1" fill="hold">
                                          <p:stCondLst>
                                            <p:cond delay="0"/>
                                          </p:stCondLst>
                                        </p:cTn>
                                        <p:tgtEl>
                                          <p:spTgt spid="3"/>
                                        </p:tgtEl>
                                        <p:attrNameLst>
                                          <p:attrName>style.visibility</p:attrName>
                                        </p:attrNameLst>
                                      </p:cBhvr>
                                      <p:to>
                                        <p:strVal val="visible"/>
                                      </p:to>
                                    </p:set>
                                    <p:animEffect transition="in" filter="circle(in)">
                                      <p:cBhvr>
                                        <p:cTn id="4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EDEAB60C-92D2-4485-A70C-74B043AA93E0}"/>
              </a:ext>
            </a:extLst>
          </p:cNvPr>
          <p:cNvSpPr>
            <a:spLocks noGrp="1"/>
          </p:cNvSpPr>
          <p:nvPr>
            <p:ph type="ftr" sz="quarter" idx="11"/>
          </p:nvPr>
        </p:nvSpPr>
        <p:spPr>
          <a:xfrm>
            <a:off x="3307105" y="6201827"/>
            <a:ext cx="4114800" cy="365125"/>
          </a:xfrm>
        </p:spPr>
        <p:txBody>
          <a:bodyPr/>
          <a:lstStyle/>
          <a:p>
            <a:r>
              <a:rPr lang="en-US" dirty="0"/>
              <a:t>OSIS</a:t>
            </a:r>
          </a:p>
        </p:txBody>
      </p:sp>
      <p:sp>
        <p:nvSpPr>
          <p:cNvPr id="11" name="Slide Number Placeholder 10">
            <a:extLst>
              <a:ext uri="{FF2B5EF4-FFF2-40B4-BE49-F238E27FC236}">
                <a16:creationId xmlns:a16="http://schemas.microsoft.com/office/drawing/2014/main" id="{2C6DC2C7-260E-4F2E-8038-DC87DFD57381}"/>
              </a:ext>
            </a:extLst>
          </p:cNvPr>
          <p:cNvSpPr>
            <a:spLocks noGrp="1"/>
          </p:cNvSpPr>
          <p:nvPr>
            <p:ph type="sldNum" sz="quarter" idx="12"/>
          </p:nvPr>
        </p:nvSpPr>
        <p:spPr>
          <a:xfrm>
            <a:off x="9334081" y="6426684"/>
            <a:ext cx="2743200" cy="365125"/>
          </a:xfrm>
        </p:spPr>
        <p:txBody>
          <a:bodyPr/>
          <a:lstStyle/>
          <a:p>
            <a:fld id="{62520B2F-E7EA-440C-A9F4-E09D07F416EF}" type="slidenum">
              <a:rPr lang="en-US" smtClean="0"/>
              <a:t>6</a:t>
            </a:fld>
            <a:endParaRPr lang="en-US" dirty="0"/>
          </a:p>
        </p:txBody>
      </p:sp>
      <p:grpSp>
        <p:nvGrpSpPr>
          <p:cNvPr id="82" name="Group 81">
            <a:extLst>
              <a:ext uri="{FF2B5EF4-FFF2-40B4-BE49-F238E27FC236}">
                <a16:creationId xmlns:a16="http://schemas.microsoft.com/office/drawing/2014/main" id="{7BC9FADE-8D95-4E59-9DCC-4557624478F7}"/>
              </a:ext>
            </a:extLst>
          </p:cNvPr>
          <p:cNvGrpSpPr/>
          <p:nvPr/>
        </p:nvGrpSpPr>
        <p:grpSpPr>
          <a:xfrm>
            <a:off x="522586" y="1544418"/>
            <a:ext cx="3363954" cy="1488457"/>
            <a:chOff x="1436422" y="1446661"/>
            <a:chExt cx="3363954" cy="1488457"/>
          </a:xfrm>
        </p:grpSpPr>
        <p:sp>
          <p:nvSpPr>
            <p:cNvPr id="5" name="Arrow: Right 4">
              <a:extLst>
                <a:ext uri="{FF2B5EF4-FFF2-40B4-BE49-F238E27FC236}">
                  <a16:creationId xmlns:a16="http://schemas.microsoft.com/office/drawing/2014/main" id="{F536070A-D12D-40E1-A338-EF83A2A580EB}"/>
                </a:ext>
              </a:extLst>
            </p:cNvPr>
            <p:cNvSpPr/>
            <p:nvPr/>
          </p:nvSpPr>
          <p:spPr>
            <a:xfrm>
              <a:off x="1436422" y="1492644"/>
              <a:ext cx="239353" cy="223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Right 97">
              <a:extLst>
                <a:ext uri="{FF2B5EF4-FFF2-40B4-BE49-F238E27FC236}">
                  <a16:creationId xmlns:a16="http://schemas.microsoft.com/office/drawing/2014/main" id="{A9A34FF4-97D0-47E3-88A0-65EDF755E172}"/>
                </a:ext>
              </a:extLst>
            </p:cNvPr>
            <p:cNvSpPr/>
            <p:nvPr/>
          </p:nvSpPr>
          <p:spPr>
            <a:xfrm>
              <a:off x="1436422" y="1784569"/>
              <a:ext cx="239353" cy="22366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99" name="Arrow: Right 98">
              <a:extLst>
                <a:ext uri="{FF2B5EF4-FFF2-40B4-BE49-F238E27FC236}">
                  <a16:creationId xmlns:a16="http://schemas.microsoft.com/office/drawing/2014/main" id="{110DB878-EBF0-4B20-A24A-AD9229598D96}"/>
                </a:ext>
              </a:extLst>
            </p:cNvPr>
            <p:cNvSpPr/>
            <p:nvPr/>
          </p:nvSpPr>
          <p:spPr>
            <a:xfrm>
              <a:off x="1436422" y="2076494"/>
              <a:ext cx="239353" cy="22366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row: Right 99">
              <a:extLst>
                <a:ext uri="{FF2B5EF4-FFF2-40B4-BE49-F238E27FC236}">
                  <a16:creationId xmlns:a16="http://schemas.microsoft.com/office/drawing/2014/main" id="{0296B79B-80ED-4519-94EB-51D4AC1AC19A}"/>
                </a:ext>
              </a:extLst>
            </p:cNvPr>
            <p:cNvSpPr/>
            <p:nvPr/>
          </p:nvSpPr>
          <p:spPr>
            <a:xfrm>
              <a:off x="1436422" y="2368419"/>
              <a:ext cx="239353" cy="223664"/>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Arrow: Right 100">
              <a:extLst>
                <a:ext uri="{FF2B5EF4-FFF2-40B4-BE49-F238E27FC236}">
                  <a16:creationId xmlns:a16="http://schemas.microsoft.com/office/drawing/2014/main" id="{CC7850B7-811D-4405-8369-9ED1004BDA80}"/>
                </a:ext>
              </a:extLst>
            </p:cNvPr>
            <p:cNvSpPr/>
            <p:nvPr/>
          </p:nvSpPr>
          <p:spPr>
            <a:xfrm>
              <a:off x="1441442" y="2660342"/>
              <a:ext cx="239353" cy="223664"/>
            </a:xfrm>
            <a:prstGeom prst="rightArrow">
              <a:avLst/>
            </a:prstGeom>
            <a:solidFill>
              <a:srgbClr val="A192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8255C5E8-6AD5-489B-824C-FB2F2F5CC12C}"/>
                </a:ext>
              </a:extLst>
            </p:cNvPr>
            <p:cNvSpPr txBox="1"/>
            <p:nvPr/>
          </p:nvSpPr>
          <p:spPr>
            <a:xfrm>
              <a:off x="1689268" y="1446661"/>
              <a:ext cx="2942472" cy="307777"/>
            </a:xfrm>
            <a:prstGeom prst="rect">
              <a:avLst/>
            </a:prstGeom>
            <a:noFill/>
          </p:spPr>
          <p:txBody>
            <a:bodyPr wrap="none" rtlCol="0">
              <a:spAutoFit/>
            </a:bodyPr>
            <a:lstStyle/>
            <a:p>
              <a:r>
                <a:rPr lang="en-US" sz="1400" dirty="0"/>
                <a:t>Satellite link (commands &amp; telemetry)</a:t>
              </a:r>
            </a:p>
          </p:txBody>
        </p:sp>
        <p:sp>
          <p:nvSpPr>
            <p:cNvPr id="103" name="TextBox 102">
              <a:extLst>
                <a:ext uri="{FF2B5EF4-FFF2-40B4-BE49-F238E27FC236}">
                  <a16:creationId xmlns:a16="http://schemas.microsoft.com/office/drawing/2014/main" id="{AA6C1E11-F50D-43CC-BDA6-20BA33DB4842}"/>
                </a:ext>
              </a:extLst>
            </p:cNvPr>
            <p:cNvSpPr txBox="1"/>
            <p:nvPr/>
          </p:nvSpPr>
          <p:spPr>
            <a:xfrm>
              <a:off x="1689268" y="1747900"/>
              <a:ext cx="3111108" cy="307777"/>
            </a:xfrm>
            <a:prstGeom prst="rect">
              <a:avLst/>
            </a:prstGeom>
            <a:noFill/>
          </p:spPr>
          <p:txBody>
            <a:bodyPr wrap="none" rtlCol="0">
              <a:spAutoFit/>
            </a:bodyPr>
            <a:lstStyle/>
            <a:p>
              <a:r>
                <a:rPr lang="en-US" sz="1400" dirty="0"/>
                <a:t>Ground Equipment Monitor and Control</a:t>
              </a:r>
            </a:p>
          </p:txBody>
        </p:sp>
        <p:sp>
          <p:nvSpPr>
            <p:cNvPr id="104" name="TextBox 103">
              <a:extLst>
                <a:ext uri="{FF2B5EF4-FFF2-40B4-BE49-F238E27FC236}">
                  <a16:creationId xmlns:a16="http://schemas.microsoft.com/office/drawing/2014/main" id="{49B3014A-8498-491B-B6CA-4327A2A4FF3A}"/>
                </a:ext>
              </a:extLst>
            </p:cNvPr>
            <p:cNvSpPr txBox="1"/>
            <p:nvPr/>
          </p:nvSpPr>
          <p:spPr>
            <a:xfrm>
              <a:off x="1689269" y="2041047"/>
              <a:ext cx="2571601" cy="307777"/>
            </a:xfrm>
            <a:prstGeom prst="rect">
              <a:avLst/>
            </a:prstGeom>
            <a:noFill/>
          </p:spPr>
          <p:txBody>
            <a:bodyPr wrap="none" rtlCol="0">
              <a:spAutoFit/>
            </a:bodyPr>
            <a:lstStyle/>
            <a:p>
              <a:r>
                <a:rPr lang="en-US" sz="1400" dirty="0"/>
                <a:t>Inter-center real-time messaging</a:t>
              </a:r>
            </a:p>
          </p:txBody>
        </p:sp>
        <p:sp>
          <p:nvSpPr>
            <p:cNvPr id="105" name="TextBox 104">
              <a:extLst>
                <a:ext uri="{FF2B5EF4-FFF2-40B4-BE49-F238E27FC236}">
                  <a16:creationId xmlns:a16="http://schemas.microsoft.com/office/drawing/2014/main" id="{99B2CFDA-18BE-4306-B4CA-6F63EDAA6458}"/>
                </a:ext>
              </a:extLst>
            </p:cNvPr>
            <p:cNvSpPr txBox="1"/>
            <p:nvPr/>
          </p:nvSpPr>
          <p:spPr>
            <a:xfrm>
              <a:off x="1689269" y="2334194"/>
              <a:ext cx="2566665" cy="307777"/>
            </a:xfrm>
            <a:prstGeom prst="rect">
              <a:avLst/>
            </a:prstGeom>
            <a:noFill/>
          </p:spPr>
          <p:txBody>
            <a:bodyPr wrap="none" rtlCol="0">
              <a:spAutoFit/>
            </a:bodyPr>
            <a:lstStyle/>
            <a:p>
              <a:r>
                <a:rPr lang="en-US" sz="1400" dirty="0"/>
                <a:t>Intra-center real-time messaging</a:t>
              </a:r>
            </a:p>
          </p:txBody>
        </p:sp>
        <p:sp>
          <p:nvSpPr>
            <p:cNvPr id="106" name="TextBox 105">
              <a:extLst>
                <a:ext uri="{FF2B5EF4-FFF2-40B4-BE49-F238E27FC236}">
                  <a16:creationId xmlns:a16="http://schemas.microsoft.com/office/drawing/2014/main" id="{9542F931-BAB8-4199-B3E9-F3F670CBCC3F}"/>
                </a:ext>
              </a:extLst>
            </p:cNvPr>
            <p:cNvSpPr txBox="1"/>
            <p:nvPr/>
          </p:nvSpPr>
          <p:spPr>
            <a:xfrm>
              <a:off x="1689268" y="2627341"/>
              <a:ext cx="1629742" cy="307777"/>
            </a:xfrm>
            <a:prstGeom prst="rect">
              <a:avLst/>
            </a:prstGeom>
            <a:noFill/>
          </p:spPr>
          <p:txBody>
            <a:bodyPr wrap="none" rtlCol="0">
              <a:spAutoFit/>
            </a:bodyPr>
            <a:lstStyle/>
            <a:p>
              <a:r>
                <a:rPr lang="en-US" sz="1400" dirty="0"/>
                <a:t>Operations artifacts</a:t>
              </a:r>
            </a:p>
          </p:txBody>
        </p:sp>
      </p:grpSp>
      <p:grpSp>
        <p:nvGrpSpPr>
          <p:cNvPr id="88" name="Group 87">
            <a:extLst>
              <a:ext uri="{FF2B5EF4-FFF2-40B4-BE49-F238E27FC236}">
                <a16:creationId xmlns:a16="http://schemas.microsoft.com/office/drawing/2014/main" id="{9CDAFDB5-B746-4FAD-9D69-D83B29C28A12}"/>
              </a:ext>
            </a:extLst>
          </p:cNvPr>
          <p:cNvGrpSpPr/>
          <p:nvPr/>
        </p:nvGrpSpPr>
        <p:grpSpPr>
          <a:xfrm>
            <a:off x="1062937" y="1783235"/>
            <a:ext cx="7849872" cy="4794383"/>
            <a:chOff x="1685926" y="1737144"/>
            <a:chExt cx="7849872" cy="4794383"/>
          </a:xfrm>
        </p:grpSpPr>
        <p:grpSp>
          <p:nvGrpSpPr>
            <p:cNvPr id="12" name="Group 11">
              <a:extLst>
                <a:ext uri="{FF2B5EF4-FFF2-40B4-BE49-F238E27FC236}">
                  <a16:creationId xmlns:a16="http://schemas.microsoft.com/office/drawing/2014/main" id="{0DAA92F4-EFC0-4280-9883-4D4569C2B2D9}"/>
                </a:ext>
              </a:extLst>
            </p:cNvPr>
            <p:cNvGrpSpPr/>
            <p:nvPr/>
          </p:nvGrpSpPr>
          <p:grpSpPr>
            <a:xfrm>
              <a:off x="1685926" y="4869160"/>
              <a:ext cx="2321843" cy="992362"/>
              <a:chOff x="2933701" y="2131838"/>
              <a:chExt cx="2724150" cy="992362"/>
            </a:xfrm>
          </p:grpSpPr>
          <p:sp>
            <p:nvSpPr>
              <p:cNvPr id="13" name="Rectangle 12">
                <a:extLst>
                  <a:ext uri="{FF2B5EF4-FFF2-40B4-BE49-F238E27FC236}">
                    <a16:creationId xmlns:a16="http://schemas.microsoft.com/office/drawing/2014/main" id="{BBD902CF-2BFC-433D-A12E-59AA94FEEDB0}"/>
                  </a:ext>
                </a:extLst>
              </p:cNvPr>
              <p:cNvSpPr/>
              <p:nvPr/>
            </p:nvSpPr>
            <p:spPr>
              <a:xfrm>
                <a:off x="2933701" y="2318085"/>
                <a:ext cx="2724150" cy="806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D8DABD4-48AF-47E8-8EA0-3E7A2F136235}"/>
                  </a:ext>
                </a:extLst>
              </p:cNvPr>
              <p:cNvGrpSpPr/>
              <p:nvPr/>
            </p:nvGrpSpPr>
            <p:grpSpPr>
              <a:xfrm>
                <a:off x="3019264" y="2402705"/>
                <a:ext cx="305131" cy="272853"/>
                <a:chOff x="4467064" y="697730"/>
                <a:chExt cx="305131" cy="272853"/>
              </a:xfrm>
            </p:grpSpPr>
            <p:sp>
              <p:nvSpPr>
                <p:cNvPr id="74" name="Rectangle 73">
                  <a:extLst>
                    <a:ext uri="{FF2B5EF4-FFF2-40B4-BE49-F238E27FC236}">
                      <a16:creationId xmlns:a16="http://schemas.microsoft.com/office/drawing/2014/main" id="{AD776CB0-16D5-4FAD-A862-F45C00D9111A}"/>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0E6AA88B-9582-4F56-BEEB-D02E764A451A}"/>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21E79A3-DE03-4B7E-95FC-54B12EB135DF}"/>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1112812-F7AC-44E8-8925-54D2CAF7D357}"/>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A9EEB0EB-2C11-436D-A065-F5699D006588}"/>
                  </a:ext>
                </a:extLst>
              </p:cNvPr>
              <p:cNvGrpSpPr/>
              <p:nvPr/>
            </p:nvGrpSpPr>
            <p:grpSpPr>
              <a:xfrm>
                <a:off x="3395501" y="2402705"/>
                <a:ext cx="305131" cy="272853"/>
                <a:chOff x="4467064" y="697730"/>
                <a:chExt cx="305131" cy="272853"/>
              </a:xfrm>
            </p:grpSpPr>
            <p:sp>
              <p:nvSpPr>
                <p:cNvPr id="70" name="Rectangle 69">
                  <a:extLst>
                    <a:ext uri="{FF2B5EF4-FFF2-40B4-BE49-F238E27FC236}">
                      <a16:creationId xmlns:a16="http://schemas.microsoft.com/office/drawing/2014/main" id="{D614E041-5B3F-4CF2-B36A-6560533A3973}"/>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1ADE95A-71C4-448E-ADE8-0165ED4E277F}"/>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8E5572E-CFE7-41F4-8FFC-A84C69002E29}"/>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D8F2AF3-F5F8-420B-AFC7-579EDA95584D}"/>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589165A-E98B-45BA-9240-CAE0DD0C4262}"/>
                  </a:ext>
                </a:extLst>
              </p:cNvPr>
              <p:cNvGrpSpPr/>
              <p:nvPr/>
            </p:nvGrpSpPr>
            <p:grpSpPr>
              <a:xfrm>
                <a:off x="3771738" y="2402705"/>
                <a:ext cx="305131" cy="272853"/>
                <a:chOff x="4467064" y="697730"/>
                <a:chExt cx="305131" cy="272853"/>
              </a:xfrm>
            </p:grpSpPr>
            <p:sp>
              <p:nvSpPr>
                <p:cNvPr id="66" name="Rectangle 65">
                  <a:extLst>
                    <a:ext uri="{FF2B5EF4-FFF2-40B4-BE49-F238E27FC236}">
                      <a16:creationId xmlns:a16="http://schemas.microsoft.com/office/drawing/2014/main" id="{DF30AC52-8031-410B-8005-8280792EA722}"/>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7584976-D7C3-4EAE-A22A-F28C0BC4E659}"/>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6BE852D-E2A9-4007-BFEC-9DFD9D43E021}"/>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DD6324A-CF12-42BB-AB9F-C28C3CF3E50B}"/>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A38D7EE6-73D0-4182-BA26-180F0B1F654D}"/>
                  </a:ext>
                </a:extLst>
              </p:cNvPr>
              <p:cNvGrpSpPr/>
              <p:nvPr/>
            </p:nvGrpSpPr>
            <p:grpSpPr>
              <a:xfrm>
                <a:off x="4147975" y="2402705"/>
                <a:ext cx="305131" cy="272853"/>
                <a:chOff x="4467064" y="697730"/>
                <a:chExt cx="305131" cy="272853"/>
              </a:xfrm>
            </p:grpSpPr>
            <p:sp>
              <p:nvSpPr>
                <p:cNvPr id="62" name="Rectangle 61">
                  <a:extLst>
                    <a:ext uri="{FF2B5EF4-FFF2-40B4-BE49-F238E27FC236}">
                      <a16:creationId xmlns:a16="http://schemas.microsoft.com/office/drawing/2014/main" id="{B098CDFC-E2BF-44BA-A35F-06F81DA99247}"/>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5E91DC8-FFDD-4775-86C2-6FC749113CAB}"/>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B175D4D-3A65-4A85-ACDE-F1FC5C6A256E}"/>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3157AD7-C94C-4EF5-979E-628D6A53279E}"/>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EA5006C-C0AB-4377-B33C-22E5A8C43F78}"/>
                  </a:ext>
                </a:extLst>
              </p:cNvPr>
              <p:cNvGrpSpPr/>
              <p:nvPr/>
            </p:nvGrpSpPr>
            <p:grpSpPr>
              <a:xfrm>
                <a:off x="4524212" y="2402705"/>
                <a:ext cx="305131" cy="272853"/>
                <a:chOff x="4467064" y="697730"/>
                <a:chExt cx="305131" cy="272853"/>
              </a:xfrm>
            </p:grpSpPr>
            <p:sp>
              <p:nvSpPr>
                <p:cNvPr id="58" name="Rectangle 57">
                  <a:extLst>
                    <a:ext uri="{FF2B5EF4-FFF2-40B4-BE49-F238E27FC236}">
                      <a16:creationId xmlns:a16="http://schemas.microsoft.com/office/drawing/2014/main" id="{AE199C4C-BD8A-4418-8DE2-D9A690785C5E}"/>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3F64310-47B8-4C81-B4DA-66BF47048388}"/>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8E011F3F-C7BB-43C1-A4F3-7230DED23CA9}"/>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B5E868CA-3DC4-482E-A354-E43B99205FA6}"/>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ED32C43-C35E-4C6B-8355-81D955C209F8}"/>
                  </a:ext>
                </a:extLst>
              </p:cNvPr>
              <p:cNvGrpSpPr/>
              <p:nvPr/>
            </p:nvGrpSpPr>
            <p:grpSpPr>
              <a:xfrm>
                <a:off x="4900449" y="2402705"/>
                <a:ext cx="305131" cy="272853"/>
                <a:chOff x="4467064" y="697730"/>
                <a:chExt cx="305131" cy="272853"/>
              </a:xfrm>
            </p:grpSpPr>
            <p:sp>
              <p:nvSpPr>
                <p:cNvPr id="54" name="Rectangle 53">
                  <a:extLst>
                    <a:ext uri="{FF2B5EF4-FFF2-40B4-BE49-F238E27FC236}">
                      <a16:creationId xmlns:a16="http://schemas.microsoft.com/office/drawing/2014/main" id="{0465BB09-1E72-4871-B49E-1095304747ED}"/>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D4F8113-8B22-4BA7-9AEB-E09DD3FEB343}"/>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563D3F0-5590-43BB-BAA7-1F43E9C60515}"/>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17B8066-F03E-41F9-8B28-D24E0D6FB019}"/>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2312197-D158-448C-901B-3E454375C2A8}"/>
                  </a:ext>
                </a:extLst>
              </p:cNvPr>
              <p:cNvGrpSpPr/>
              <p:nvPr/>
            </p:nvGrpSpPr>
            <p:grpSpPr>
              <a:xfrm>
                <a:off x="5276689" y="2402705"/>
                <a:ext cx="305131" cy="272853"/>
                <a:chOff x="4467064" y="697730"/>
                <a:chExt cx="305131" cy="272853"/>
              </a:xfrm>
            </p:grpSpPr>
            <p:sp>
              <p:nvSpPr>
                <p:cNvPr id="50" name="Rectangle 49">
                  <a:extLst>
                    <a:ext uri="{FF2B5EF4-FFF2-40B4-BE49-F238E27FC236}">
                      <a16:creationId xmlns:a16="http://schemas.microsoft.com/office/drawing/2014/main" id="{54510CFA-53C3-4767-9642-81259011EE07}"/>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5589E911-A385-430F-A166-F7BB3AB378C9}"/>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D6D53C5-5535-4CB5-BEB5-85E9FA52D563}"/>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FE72625-31CE-4BF0-9BDF-05B2EA7BD57F}"/>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51A9B239-FA9D-4EF4-BD3A-1FA097C71C6D}"/>
                  </a:ext>
                </a:extLst>
              </p:cNvPr>
              <p:cNvSpPr/>
              <p:nvPr/>
            </p:nvSpPr>
            <p:spPr>
              <a:xfrm>
                <a:off x="3129132" y="2131838"/>
                <a:ext cx="571500" cy="18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CB8FAC-7EF2-41B3-B70E-ED56AF084DCF}"/>
                  </a:ext>
                </a:extLst>
              </p:cNvPr>
              <p:cNvSpPr/>
              <p:nvPr/>
            </p:nvSpPr>
            <p:spPr>
              <a:xfrm>
                <a:off x="3814272" y="2131838"/>
                <a:ext cx="571500" cy="18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B2275817-CE68-4561-BB4A-99FD4DC7A635}"/>
                  </a:ext>
                </a:extLst>
              </p:cNvPr>
              <p:cNvGrpSpPr/>
              <p:nvPr/>
            </p:nvGrpSpPr>
            <p:grpSpPr>
              <a:xfrm>
                <a:off x="3773062" y="2737982"/>
                <a:ext cx="305131" cy="272853"/>
                <a:chOff x="4467064" y="697730"/>
                <a:chExt cx="305131" cy="272853"/>
              </a:xfrm>
            </p:grpSpPr>
            <p:sp>
              <p:nvSpPr>
                <p:cNvPr id="46" name="Rectangle 45">
                  <a:extLst>
                    <a:ext uri="{FF2B5EF4-FFF2-40B4-BE49-F238E27FC236}">
                      <a16:creationId xmlns:a16="http://schemas.microsoft.com/office/drawing/2014/main" id="{B71E8A54-D3FF-4339-9BC0-E4676CACAB3D}"/>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B48A27F-3ACE-4ECD-90C6-49973FFC15FF}"/>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87BB273-83D2-4011-9749-641FFDF13A12}"/>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BBAAAC-B5D9-425A-BF24-7507401269AD}"/>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DC48DC2-2A02-41C4-A5F6-95335C19839B}"/>
                  </a:ext>
                </a:extLst>
              </p:cNvPr>
              <p:cNvGrpSpPr/>
              <p:nvPr/>
            </p:nvGrpSpPr>
            <p:grpSpPr>
              <a:xfrm>
                <a:off x="4149299" y="2737982"/>
                <a:ext cx="305131" cy="272853"/>
                <a:chOff x="4467064" y="697730"/>
                <a:chExt cx="305131" cy="272853"/>
              </a:xfrm>
            </p:grpSpPr>
            <p:sp>
              <p:nvSpPr>
                <p:cNvPr id="42" name="Rectangle 41">
                  <a:extLst>
                    <a:ext uri="{FF2B5EF4-FFF2-40B4-BE49-F238E27FC236}">
                      <a16:creationId xmlns:a16="http://schemas.microsoft.com/office/drawing/2014/main" id="{085AD695-7354-4B1F-8116-301F0A3EBD3E}"/>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8A61358-852E-47AC-AC4F-3C637CB980DF}"/>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39D823-4948-4731-82DA-9217A90441DC}"/>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2A9D370-79B9-4463-8020-EBCFBDC7AF31}"/>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F1170DD-CE2D-4511-9B1B-6CE68F95F20A}"/>
                  </a:ext>
                </a:extLst>
              </p:cNvPr>
              <p:cNvGrpSpPr/>
              <p:nvPr/>
            </p:nvGrpSpPr>
            <p:grpSpPr>
              <a:xfrm>
                <a:off x="4525536" y="2737982"/>
                <a:ext cx="305131" cy="272853"/>
                <a:chOff x="4467064" y="697730"/>
                <a:chExt cx="305131" cy="272853"/>
              </a:xfrm>
            </p:grpSpPr>
            <p:sp>
              <p:nvSpPr>
                <p:cNvPr id="38" name="Rectangle 37">
                  <a:extLst>
                    <a:ext uri="{FF2B5EF4-FFF2-40B4-BE49-F238E27FC236}">
                      <a16:creationId xmlns:a16="http://schemas.microsoft.com/office/drawing/2014/main" id="{65037D0B-944E-4B9F-8E28-B7E6EDAFA667}"/>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08470B2-C433-4246-A76B-AA74E77809D5}"/>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8779E36-C85A-4968-B847-778402622D8A}"/>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814BD04-A684-40B1-BFF2-578E72B6EAFD}"/>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50C3F3C-E166-494F-947A-16C91B759452}"/>
                  </a:ext>
                </a:extLst>
              </p:cNvPr>
              <p:cNvGrpSpPr/>
              <p:nvPr/>
            </p:nvGrpSpPr>
            <p:grpSpPr>
              <a:xfrm>
                <a:off x="4901773" y="2737982"/>
                <a:ext cx="305131" cy="272853"/>
                <a:chOff x="4467064" y="697730"/>
                <a:chExt cx="305131" cy="272853"/>
              </a:xfrm>
            </p:grpSpPr>
            <p:sp>
              <p:nvSpPr>
                <p:cNvPr id="34" name="Rectangle 33">
                  <a:extLst>
                    <a:ext uri="{FF2B5EF4-FFF2-40B4-BE49-F238E27FC236}">
                      <a16:creationId xmlns:a16="http://schemas.microsoft.com/office/drawing/2014/main" id="{84A1A93B-6C39-4176-8FDD-6593E6C9BC5F}"/>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160065F-9D50-4399-B2CB-F00D14B686F8}"/>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14B9263-D076-498F-87C8-AC7392629A3B}"/>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0384E30-CF5A-4CCD-8967-30C768AEC313}"/>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EE09C26C-5103-4CA8-8516-C2131FB56289}"/>
                  </a:ext>
                </a:extLst>
              </p:cNvPr>
              <p:cNvGrpSpPr/>
              <p:nvPr/>
            </p:nvGrpSpPr>
            <p:grpSpPr>
              <a:xfrm>
                <a:off x="5278013" y="2737982"/>
                <a:ext cx="305131" cy="272853"/>
                <a:chOff x="4467064" y="697730"/>
                <a:chExt cx="305131" cy="272853"/>
              </a:xfrm>
            </p:grpSpPr>
            <p:sp>
              <p:nvSpPr>
                <p:cNvPr id="30" name="Rectangle 29">
                  <a:extLst>
                    <a:ext uri="{FF2B5EF4-FFF2-40B4-BE49-F238E27FC236}">
                      <a16:creationId xmlns:a16="http://schemas.microsoft.com/office/drawing/2014/main" id="{41736F1B-4C56-4E8F-B276-3F1370C25891}"/>
                    </a:ext>
                  </a:extLst>
                </p:cNvPr>
                <p:cNvSpPr/>
                <p:nvPr/>
              </p:nvSpPr>
              <p:spPr>
                <a:xfrm>
                  <a:off x="4467064"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0CCA65D-5C17-49D0-A30D-A4EB1E1B149A}"/>
                    </a:ext>
                  </a:extLst>
                </p:cNvPr>
                <p:cNvSpPr/>
                <p:nvPr/>
              </p:nvSpPr>
              <p:spPr>
                <a:xfrm>
                  <a:off x="4619795" y="834225"/>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8E2BF06-711E-43F1-A5BB-181FC51E66B7}"/>
                    </a:ext>
                  </a:extLst>
                </p:cNvPr>
                <p:cNvSpPr/>
                <p:nvPr/>
              </p:nvSpPr>
              <p:spPr>
                <a:xfrm>
                  <a:off x="4467064"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987D3EE-BD58-49F6-9616-38DB0D1188C5}"/>
                    </a:ext>
                  </a:extLst>
                </p:cNvPr>
                <p:cNvSpPr/>
                <p:nvPr/>
              </p:nvSpPr>
              <p:spPr>
                <a:xfrm>
                  <a:off x="4619795" y="697730"/>
                  <a:ext cx="152400" cy="13635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470FBB12-08E0-4EBB-84EE-0D7BE5AAC8B5}"/>
                  </a:ext>
                </a:extLst>
              </p:cNvPr>
              <p:cNvSpPr/>
              <p:nvPr/>
            </p:nvSpPr>
            <p:spPr>
              <a:xfrm>
                <a:off x="3019264" y="2739166"/>
                <a:ext cx="676443" cy="3850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4188963-03CA-47D7-A8CF-2B282CD29687}"/>
                  </a:ext>
                </a:extLst>
              </p:cNvPr>
              <p:cNvCxnSpPr/>
              <p:nvPr/>
            </p:nvCxnSpPr>
            <p:spPr>
              <a:xfrm>
                <a:off x="3318248" y="3085957"/>
                <a:ext cx="78474"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6" name="TextBox 85">
              <a:extLst>
                <a:ext uri="{FF2B5EF4-FFF2-40B4-BE49-F238E27FC236}">
                  <a16:creationId xmlns:a16="http://schemas.microsoft.com/office/drawing/2014/main" id="{5CE6843A-8B85-4469-9C56-DD150778799E}"/>
                </a:ext>
              </a:extLst>
            </p:cNvPr>
            <p:cNvSpPr txBox="1"/>
            <p:nvPr/>
          </p:nvSpPr>
          <p:spPr>
            <a:xfrm>
              <a:off x="2161548" y="5815590"/>
              <a:ext cx="1351717" cy="307777"/>
            </a:xfrm>
            <a:prstGeom prst="rect">
              <a:avLst/>
            </a:prstGeom>
            <a:noFill/>
          </p:spPr>
          <p:txBody>
            <a:bodyPr wrap="none" rtlCol="0">
              <a:spAutoFit/>
            </a:bodyPr>
            <a:lstStyle/>
            <a:p>
              <a:r>
                <a:rPr lang="en-US" sz="1400" dirty="0"/>
                <a:t>Satellite Factory</a:t>
              </a:r>
            </a:p>
          </p:txBody>
        </p:sp>
        <p:grpSp>
          <p:nvGrpSpPr>
            <p:cNvPr id="8" name="Group 7">
              <a:extLst>
                <a:ext uri="{FF2B5EF4-FFF2-40B4-BE49-F238E27FC236}">
                  <a16:creationId xmlns:a16="http://schemas.microsoft.com/office/drawing/2014/main" id="{96481CAF-C071-452F-870E-0F3C6D075584}"/>
                </a:ext>
              </a:extLst>
            </p:cNvPr>
            <p:cNvGrpSpPr/>
            <p:nvPr/>
          </p:nvGrpSpPr>
          <p:grpSpPr>
            <a:xfrm>
              <a:off x="7649600" y="2359548"/>
              <a:ext cx="1062192" cy="1839411"/>
              <a:chOff x="6125600" y="2359547"/>
              <a:chExt cx="1062192" cy="1839411"/>
            </a:xfrm>
          </p:grpSpPr>
          <p:pic>
            <p:nvPicPr>
              <p:cNvPr id="81" name="Picture 80" descr="400px-P_satellite_dish.svg.png">
                <a:extLst>
                  <a:ext uri="{FF2B5EF4-FFF2-40B4-BE49-F238E27FC236}">
                    <a16:creationId xmlns:a16="http://schemas.microsoft.com/office/drawing/2014/main" id="{016BCCB3-E980-486F-8DA7-1D531BA5861E}"/>
                  </a:ext>
                </a:extLst>
              </p:cNvPr>
              <p:cNvPicPr>
                <a:picLocks noChangeAspect="1"/>
              </p:cNvPicPr>
              <p:nvPr/>
            </p:nvPicPr>
            <p:blipFill>
              <a:blip r:embed="rId3" cstate="print"/>
              <a:stretch>
                <a:fillRect/>
              </a:stretch>
            </p:blipFill>
            <p:spPr>
              <a:xfrm flipH="1">
                <a:off x="6125600" y="2359547"/>
                <a:ext cx="1062192" cy="955973"/>
              </a:xfrm>
              <a:prstGeom prst="rect">
                <a:avLst/>
              </a:prstGeom>
            </p:spPr>
          </p:pic>
          <p:pic>
            <p:nvPicPr>
              <p:cNvPr id="83" name="Picture 10" descr="Anonymous_pale_server">
                <a:extLst>
                  <a:ext uri="{FF2B5EF4-FFF2-40B4-BE49-F238E27FC236}">
                    <a16:creationId xmlns:a16="http://schemas.microsoft.com/office/drawing/2014/main" id="{34D59655-B07A-4C11-AD36-BCEC0C504A56}"/>
                  </a:ext>
                </a:extLst>
              </p:cNvPr>
              <p:cNvPicPr>
                <a:picLocks noChangeAspect="1" noChangeArrowheads="1"/>
              </p:cNvPicPr>
              <p:nvPr/>
            </p:nvPicPr>
            <p:blipFill>
              <a:blip r:embed="rId4" cstate="print"/>
              <a:srcRect/>
              <a:stretch>
                <a:fillRect/>
              </a:stretch>
            </p:blipFill>
            <p:spPr bwMode="auto">
              <a:xfrm>
                <a:off x="6350251" y="3296496"/>
                <a:ext cx="528910" cy="902462"/>
              </a:xfrm>
              <a:prstGeom prst="rect">
                <a:avLst/>
              </a:prstGeom>
              <a:noFill/>
              <a:ln w="9525">
                <a:noFill/>
                <a:miter lim="800000"/>
                <a:headEnd/>
                <a:tailEnd/>
              </a:ln>
            </p:spPr>
          </p:pic>
        </p:grpSp>
        <p:grpSp>
          <p:nvGrpSpPr>
            <p:cNvPr id="7" name="Group 6">
              <a:extLst>
                <a:ext uri="{FF2B5EF4-FFF2-40B4-BE49-F238E27FC236}">
                  <a16:creationId xmlns:a16="http://schemas.microsoft.com/office/drawing/2014/main" id="{C464B68D-295D-44B9-8F4B-4EC53301C70C}"/>
                </a:ext>
              </a:extLst>
            </p:cNvPr>
            <p:cNvGrpSpPr/>
            <p:nvPr/>
          </p:nvGrpSpPr>
          <p:grpSpPr>
            <a:xfrm>
              <a:off x="4229965" y="2401640"/>
              <a:ext cx="2188815" cy="1907793"/>
              <a:chOff x="2705964" y="2401639"/>
              <a:chExt cx="2188815" cy="1907793"/>
            </a:xfrm>
          </p:grpSpPr>
          <p:pic>
            <p:nvPicPr>
              <p:cNvPr id="78" name="Picture 3" descr="C:\Documents and Settings\bkizzort\Local Settings\Temporary Internet Files\Content.IE5\O0S28JOR\MC900441540[1].png">
                <a:extLst>
                  <a:ext uri="{FF2B5EF4-FFF2-40B4-BE49-F238E27FC236}">
                    <a16:creationId xmlns:a16="http://schemas.microsoft.com/office/drawing/2014/main" id="{B537C5F8-6107-467C-97F7-A4C316BA2351}"/>
                  </a:ext>
                </a:extLst>
              </p:cNvPr>
              <p:cNvPicPr>
                <a:picLocks noChangeAspect="1" noChangeArrowheads="1"/>
              </p:cNvPicPr>
              <p:nvPr/>
            </p:nvPicPr>
            <p:blipFill>
              <a:blip r:embed="rId5" cstate="print"/>
              <a:srcRect/>
              <a:stretch>
                <a:fillRect/>
              </a:stretch>
            </p:blipFill>
            <p:spPr bwMode="auto">
              <a:xfrm>
                <a:off x="3886667" y="3149637"/>
                <a:ext cx="1008112" cy="1159795"/>
              </a:xfrm>
              <a:prstGeom prst="rect">
                <a:avLst/>
              </a:prstGeom>
              <a:noFill/>
            </p:spPr>
          </p:pic>
          <p:pic>
            <p:nvPicPr>
              <p:cNvPr id="80" name="Picture 10" descr="Anonymous_pale_server">
                <a:extLst>
                  <a:ext uri="{FF2B5EF4-FFF2-40B4-BE49-F238E27FC236}">
                    <a16:creationId xmlns:a16="http://schemas.microsoft.com/office/drawing/2014/main" id="{D3491B28-B440-4EB4-AF9C-23E90328CCF1}"/>
                  </a:ext>
                </a:extLst>
              </p:cNvPr>
              <p:cNvPicPr>
                <a:picLocks noChangeAspect="1" noChangeArrowheads="1"/>
              </p:cNvPicPr>
              <p:nvPr/>
            </p:nvPicPr>
            <p:blipFill>
              <a:blip r:embed="rId4" cstate="print"/>
              <a:srcRect/>
              <a:stretch>
                <a:fillRect/>
              </a:stretch>
            </p:blipFill>
            <p:spPr bwMode="auto">
              <a:xfrm>
                <a:off x="4190548" y="2683985"/>
                <a:ext cx="528910" cy="496815"/>
              </a:xfrm>
              <a:prstGeom prst="rect">
                <a:avLst/>
              </a:prstGeom>
              <a:noFill/>
              <a:ln w="9525">
                <a:noFill/>
                <a:miter lim="800000"/>
                <a:headEnd/>
                <a:tailEnd/>
              </a:ln>
            </p:spPr>
          </p:pic>
          <p:pic>
            <p:nvPicPr>
              <p:cNvPr id="84" name="Picture 10" descr="Anonymous_pale_server">
                <a:extLst>
                  <a:ext uri="{FF2B5EF4-FFF2-40B4-BE49-F238E27FC236}">
                    <a16:creationId xmlns:a16="http://schemas.microsoft.com/office/drawing/2014/main" id="{E03A66AA-54F3-4E89-99DE-A1DA68D80F42}"/>
                  </a:ext>
                </a:extLst>
              </p:cNvPr>
              <p:cNvPicPr>
                <a:picLocks noChangeAspect="1" noChangeArrowheads="1"/>
              </p:cNvPicPr>
              <p:nvPr/>
            </p:nvPicPr>
            <p:blipFill>
              <a:blip r:embed="rId4" cstate="print"/>
              <a:srcRect/>
              <a:stretch>
                <a:fillRect/>
              </a:stretch>
            </p:blipFill>
            <p:spPr bwMode="auto">
              <a:xfrm>
                <a:off x="2773844" y="3713202"/>
                <a:ext cx="528910" cy="496815"/>
              </a:xfrm>
              <a:prstGeom prst="rect">
                <a:avLst/>
              </a:prstGeom>
              <a:noFill/>
              <a:ln w="9525">
                <a:noFill/>
                <a:miter lim="800000"/>
                <a:headEnd/>
                <a:tailEnd/>
              </a:ln>
            </p:spPr>
          </p:pic>
          <p:pic>
            <p:nvPicPr>
              <p:cNvPr id="85" name="Picture 2" descr="C:\Documents and Settings\bkizzort\Local Settings\Temporary Internet Files\Content.IE5\O0S28JOR\MC900216710[1].wmf">
                <a:extLst>
                  <a:ext uri="{FF2B5EF4-FFF2-40B4-BE49-F238E27FC236}">
                    <a16:creationId xmlns:a16="http://schemas.microsoft.com/office/drawing/2014/main" id="{54F860F0-D57C-4195-B060-AB1C78D621E6}"/>
                  </a:ext>
                </a:extLst>
              </p:cNvPr>
              <p:cNvPicPr>
                <a:picLocks noChangeAspect="1" noChangeArrowheads="1"/>
              </p:cNvPicPr>
              <p:nvPr/>
            </p:nvPicPr>
            <p:blipFill>
              <a:blip r:embed="rId6" cstate="print"/>
              <a:srcRect/>
              <a:stretch>
                <a:fillRect/>
              </a:stretch>
            </p:blipFill>
            <p:spPr bwMode="auto">
              <a:xfrm>
                <a:off x="2705964" y="2401639"/>
                <a:ext cx="496518" cy="908934"/>
              </a:xfrm>
              <a:prstGeom prst="rect">
                <a:avLst/>
              </a:prstGeom>
              <a:noFill/>
            </p:spPr>
          </p:pic>
        </p:grpSp>
        <p:sp>
          <p:nvSpPr>
            <p:cNvPr id="87" name="TextBox 86">
              <a:extLst>
                <a:ext uri="{FF2B5EF4-FFF2-40B4-BE49-F238E27FC236}">
                  <a16:creationId xmlns:a16="http://schemas.microsoft.com/office/drawing/2014/main" id="{BF64C55B-E75A-4788-B8A8-7E2462C677C7}"/>
                </a:ext>
              </a:extLst>
            </p:cNvPr>
            <p:cNvSpPr txBox="1"/>
            <p:nvPr/>
          </p:nvSpPr>
          <p:spPr>
            <a:xfrm>
              <a:off x="5362938" y="4253544"/>
              <a:ext cx="1129155" cy="307777"/>
            </a:xfrm>
            <a:prstGeom prst="rect">
              <a:avLst/>
            </a:prstGeom>
            <a:noFill/>
          </p:spPr>
          <p:txBody>
            <a:bodyPr wrap="none" rtlCol="0">
              <a:spAutoFit/>
            </a:bodyPr>
            <a:lstStyle/>
            <a:p>
              <a:r>
                <a:rPr lang="en-US" sz="1400" dirty="0"/>
                <a:t>Ops Center 1</a:t>
              </a:r>
            </a:p>
          </p:txBody>
        </p:sp>
        <p:grpSp>
          <p:nvGrpSpPr>
            <p:cNvPr id="6" name="Group 5">
              <a:extLst>
                <a:ext uri="{FF2B5EF4-FFF2-40B4-BE49-F238E27FC236}">
                  <a16:creationId xmlns:a16="http://schemas.microsoft.com/office/drawing/2014/main" id="{0576C24D-42B5-400F-808F-72411F474BA8}"/>
                </a:ext>
              </a:extLst>
            </p:cNvPr>
            <p:cNvGrpSpPr/>
            <p:nvPr/>
          </p:nvGrpSpPr>
          <p:grpSpPr>
            <a:xfrm>
              <a:off x="7555013" y="4580439"/>
              <a:ext cx="1749732" cy="1665996"/>
              <a:chOff x="6031013" y="4580439"/>
              <a:chExt cx="1749732" cy="1665996"/>
            </a:xfrm>
          </p:grpSpPr>
          <p:pic>
            <p:nvPicPr>
              <p:cNvPr id="90" name="Picture 3" descr="C:\Documents and Settings\bkizzort\Local Settings\Temporary Internet Files\Content.IE5\O0S28JOR\MC900441540[1].png">
                <a:extLst>
                  <a:ext uri="{FF2B5EF4-FFF2-40B4-BE49-F238E27FC236}">
                    <a16:creationId xmlns:a16="http://schemas.microsoft.com/office/drawing/2014/main" id="{D711CED3-3068-4CE0-9FAF-E8EEDCB4CDEB}"/>
                  </a:ext>
                </a:extLst>
              </p:cNvPr>
              <p:cNvPicPr>
                <a:picLocks noChangeAspect="1" noChangeArrowheads="1"/>
              </p:cNvPicPr>
              <p:nvPr/>
            </p:nvPicPr>
            <p:blipFill>
              <a:blip r:embed="rId5" cstate="print"/>
              <a:srcRect/>
              <a:stretch>
                <a:fillRect/>
              </a:stretch>
            </p:blipFill>
            <p:spPr bwMode="auto">
              <a:xfrm flipH="1">
                <a:off x="6031013" y="4580439"/>
                <a:ext cx="1008112" cy="1159795"/>
              </a:xfrm>
              <a:prstGeom prst="rect">
                <a:avLst/>
              </a:prstGeom>
              <a:noFill/>
            </p:spPr>
          </p:pic>
          <p:pic>
            <p:nvPicPr>
              <p:cNvPr id="91" name="Picture 10" descr="Anonymous_pale_server">
                <a:extLst>
                  <a:ext uri="{FF2B5EF4-FFF2-40B4-BE49-F238E27FC236}">
                    <a16:creationId xmlns:a16="http://schemas.microsoft.com/office/drawing/2014/main" id="{61105492-8295-47F3-B97D-058200D330C0}"/>
                  </a:ext>
                </a:extLst>
              </p:cNvPr>
              <p:cNvPicPr>
                <a:picLocks noChangeAspect="1" noChangeArrowheads="1"/>
              </p:cNvPicPr>
              <p:nvPr/>
            </p:nvPicPr>
            <p:blipFill>
              <a:blip r:embed="rId4" cstate="print"/>
              <a:srcRect/>
              <a:stretch>
                <a:fillRect/>
              </a:stretch>
            </p:blipFill>
            <p:spPr bwMode="auto">
              <a:xfrm flipH="1">
                <a:off x="6175209" y="5749620"/>
                <a:ext cx="528910" cy="496815"/>
              </a:xfrm>
              <a:prstGeom prst="rect">
                <a:avLst/>
              </a:prstGeom>
              <a:noFill/>
              <a:ln w="9525">
                <a:noFill/>
                <a:miter lim="800000"/>
                <a:headEnd/>
                <a:tailEnd/>
              </a:ln>
            </p:spPr>
          </p:pic>
          <p:pic>
            <p:nvPicPr>
              <p:cNvPr id="94" name="Picture 10" descr="Anonymous_pale_server">
                <a:extLst>
                  <a:ext uri="{FF2B5EF4-FFF2-40B4-BE49-F238E27FC236}">
                    <a16:creationId xmlns:a16="http://schemas.microsoft.com/office/drawing/2014/main" id="{5D97F7A0-EC16-4C76-ADC2-095790292D24}"/>
                  </a:ext>
                </a:extLst>
              </p:cNvPr>
              <p:cNvPicPr>
                <a:picLocks noChangeAspect="1" noChangeArrowheads="1"/>
              </p:cNvPicPr>
              <p:nvPr/>
            </p:nvPicPr>
            <p:blipFill>
              <a:blip r:embed="rId4" cstate="print"/>
              <a:srcRect/>
              <a:stretch>
                <a:fillRect/>
              </a:stretch>
            </p:blipFill>
            <p:spPr bwMode="auto">
              <a:xfrm flipH="1">
                <a:off x="7183141" y="5684648"/>
                <a:ext cx="528910" cy="496815"/>
              </a:xfrm>
              <a:prstGeom prst="rect">
                <a:avLst/>
              </a:prstGeom>
              <a:noFill/>
              <a:ln w="9525">
                <a:noFill/>
                <a:miter lim="800000"/>
                <a:headEnd/>
                <a:tailEnd/>
              </a:ln>
            </p:spPr>
          </p:pic>
          <p:pic>
            <p:nvPicPr>
              <p:cNvPr id="95" name="Picture 2" descr="C:\Documents and Settings\bkizzort\Local Settings\Temporary Internet Files\Content.IE5\O0S28JOR\MC900216710[1].wmf">
                <a:extLst>
                  <a:ext uri="{FF2B5EF4-FFF2-40B4-BE49-F238E27FC236}">
                    <a16:creationId xmlns:a16="http://schemas.microsoft.com/office/drawing/2014/main" id="{40E4D6AD-F993-40B0-B543-F78C07A8E5E7}"/>
                  </a:ext>
                </a:extLst>
              </p:cNvPr>
              <p:cNvPicPr>
                <a:picLocks noChangeAspect="1" noChangeArrowheads="1"/>
              </p:cNvPicPr>
              <p:nvPr/>
            </p:nvPicPr>
            <p:blipFill>
              <a:blip r:embed="rId6" cstate="print"/>
              <a:srcRect/>
              <a:stretch>
                <a:fillRect/>
              </a:stretch>
            </p:blipFill>
            <p:spPr bwMode="auto">
              <a:xfrm flipH="1">
                <a:off x="7284227" y="4603712"/>
                <a:ext cx="496518" cy="908934"/>
              </a:xfrm>
              <a:prstGeom prst="rect">
                <a:avLst/>
              </a:prstGeom>
              <a:noFill/>
            </p:spPr>
          </p:pic>
        </p:grpSp>
        <p:sp>
          <p:nvSpPr>
            <p:cNvPr id="96" name="TextBox 95">
              <a:extLst>
                <a:ext uri="{FF2B5EF4-FFF2-40B4-BE49-F238E27FC236}">
                  <a16:creationId xmlns:a16="http://schemas.microsoft.com/office/drawing/2014/main" id="{437DE689-B82A-4CD2-A866-A38BA0953848}"/>
                </a:ext>
              </a:extLst>
            </p:cNvPr>
            <p:cNvSpPr txBox="1"/>
            <p:nvPr/>
          </p:nvSpPr>
          <p:spPr>
            <a:xfrm flipH="1">
              <a:off x="8008044" y="6223750"/>
              <a:ext cx="1129155" cy="307777"/>
            </a:xfrm>
            <a:prstGeom prst="rect">
              <a:avLst/>
            </a:prstGeom>
            <a:noFill/>
          </p:spPr>
          <p:txBody>
            <a:bodyPr wrap="none" rtlCol="0">
              <a:spAutoFit/>
            </a:bodyPr>
            <a:lstStyle/>
            <a:p>
              <a:r>
                <a:rPr lang="en-US" sz="1400" dirty="0"/>
                <a:t>Ops Center 2</a:t>
              </a:r>
            </a:p>
          </p:txBody>
        </p:sp>
        <p:sp>
          <p:nvSpPr>
            <p:cNvPr id="97" name="Arrow: Bent-Up 96">
              <a:extLst>
                <a:ext uri="{FF2B5EF4-FFF2-40B4-BE49-F238E27FC236}">
                  <a16:creationId xmlns:a16="http://schemas.microsoft.com/office/drawing/2014/main" id="{5BC4F52D-117B-4F27-81C5-80F10EEEA3A4}"/>
                </a:ext>
              </a:extLst>
            </p:cNvPr>
            <p:cNvSpPr/>
            <p:nvPr/>
          </p:nvSpPr>
          <p:spPr>
            <a:xfrm>
              <a:off x="4217089" y="4722303"/>
              <a:ext cx="1273731" cy="1218439"/>
            </a:xfrm>
            <a:prstGeom prst="bentUpArrow">
              <a:avLst>
                <a:gd name="adj1" fmla="val 12135"/>
                <a:gd name="adj2" fmla="val 14918"/>
                <a:gd name="adj3" fmla="val 18999"/>
              </a:avLst>
            </a:prstGeom>
            <a:solidFill>
              <a:srgbClr val="A1921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2" name="Arrow: Left-Right 111">
              <a:extLst>
                <a:ext uri="{FF2B5EF4-FFF2-40B4-BE49-F238E27FC236}">
                  <a16:creationId xmlns:a16="http://schemas.microsoft.com/office/drawing/2014/main" id="{991DCE6B-2A86-4823-A142-7533695D65A6}"/>
                </a:ext>
              </a:extLst>
            </p:cNvPr>
            <p:cNvSpPr/>
            <p:nvPr/>
          </p:nvSpPr>
          <p:spPr>
            <a:xfrm>
              <a:off x="6407910" y="2802668"/>
              <a:ext cx="876794" cy="353407"/>
            </a:xfrm>
            <a:prstGeom prst="leftRightArrow">
              <a:avLst>
                <a:gd name="adj1" fmla="val 50000"/>
                <a:gd name="adj2" fmla="val 2667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92D050"/>
                </a:solidFill>
              </a:endParaRPr>
            </a:p>
          </p:txBody>
        </p:sp>
        <p:sp>
          <p:nvSpPr>
            <p:cNvPr id="113" name="Arrow: Left-Right 112">
              <a:extLst>
                <a:ext uri="{FF2B5EF4-FFF2-40B4-BE49-F238E27FC236}">
                  <a16:creationId xmlns:a16="http://schemas.microsoft.com/office/drawing/2014/main" id="{DD6C86AA-AACF-4D77-B200-4C910DCB0E00}"/>
                </a:ext>
              </a:extLst>
            </p:cNvPr>
            <p:cNvSpPr/>
            <p:nvPr/>
          </p:nvSpPr>
          <p:spPr>
            <a:xfrm rot="19251830">
              <a:off x="4855778" y="3298977"/>
              <a:ext cx="876794" cy="353407"/>
            </a:xfrm>
            <a:prstGeom prst="leftRightArrow">
              <a:avLst>
                <a:gd name="adj1" fmla="val 50000"/>
                <a:gd name="adj2" fmla="val 2667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5" name="Arrow: Right 114">
              <a:extLst>
                <a:ext uri="{FF2B5EF4-FFF2-40B4-BE49-F238E27FC236}">
                  <a16:creationId xmlns:a16="http://schemas.microsoft.com/office/drawing/2014/main" id="{AF0FCF36-FAB3-4E49-AB42-0777C74295D3}"/>
                </a:ext>
              </a:extLst>
            </p:cNvPr>
            <p:cNvSpPr/>
            <p:nvPr/>
          </p:nvSpPr>
          <p:spPr>
            <a:xfrm rot="19451943">
              <a:off x="7983836" y="1737144"/>
              <a:ext cx="806225" cy="289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row: Right 116">
              <a:extLst>
                <a:ext uri="{FF2B5EF4-FFF2-40B4-BE49-F238E27FC236}">
                  <a16:creationId xmlns:a16="http://schemas.microsoft.com/office/drawing/2014/main" id="{CD7A5934-0EB8-4712-87C2-1483FDB629E4}"/>
                </a:ext>
              </a:extLst>
            </p:cNvPr>
            <p:cNvSpPr/>
            <p:nvPr/>
          </p:nvSpPr>
          <p:spPr>
            <a:xfrm rot="8483563">
              <a:off x="8729573" y="2336972"/>
              <a:ext cx="806225" cy="289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Arrow: Bent-Up 117">
              <a:extLst>
                <a:ext uri="{FF2B5EF4-FFF2-40B4-BE49-F238E27FC236}">
                  <a16:creationId xmlns:a16="http://schemas.microsoft.com/office/drawing/2014/main" id="{F7F1ED13-9118-47C5-91B9-1D6F6812054D}"/>
                </a:ext>
              </a:extLst>
            </p:cNvPr>
            <p:cNvSpPr/>
            <p:nvPr/>
          </p:nvSpPr>
          <p:spPr>
            <a:xfrm rot="5400000">
              <a:off x="6415688" y="4804164"/>
              <a:ext cx="1273731" cy="1218439"/>
            </a:xfrm>
            <a:prstGeom prst="bentUpArrow">
              <a:avLst>
                <a:gd name="adj1" fmla="val 12135"/>
                <a:gd name="adj2" fmla="val 14918"/>
                <a:gd name="adj3" fmla="val 18999"/>
              </a:avLst>
            </a:prstGeom>
            <a:solidFill>
              <a:srgbClr val="A1921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9" name="TextBox 118">
              <a:extLst>
                <a:ext uri="{FF2B5EF4-FFF2-40B4-BE49-F238E27FC236}">
                  <a16:creationId xmlns:a16="http://schemas.microsoft.com/office/drawing/2014/main" id="{EE019F9E-457A-435D-921C-B7AAAA9CC0FB}"/>
                </a:ext>
              </a:extLst>
            </p:cNvPr>
            <p:cNvSpPr txBox="1"/>
            <p:nvPr/>
          </p:nvSpPr>
          <p:spPr>
            <a:xfrm>
              <a:off x="7522436" y="4128641"/>
              <a:ext cx="1573701" cy="307777"/>
            </a:xfrm>
            <a:prstGeom prst="rect">
              <a:avLst/>
            </a:prstGeom>
            <a:noFill/>
          </p:spPr>
          <p:txBody>
            <a:bodyPr wrap="none" rtlCol="0">
              <a:spAutoFit/>
            </a:bodyPr>
            <a:lstStyle/>
            <a:p>
              <a:r>
                <a:rPr lang="en-US" sz="1400" dirty="0"/>
                <a:t>Ground Equipment</a:t>
              </a:r>
            </a:p>
          </p:txBody>
        </p:sp>
        <p:sp>
          <p:nvSpPr>
            <p:cNvPr id="121" name="Arrow: Left-Right 120">
              <a:extLst>
                <a:ext uri="{FF2B5EF4-FFF2-40B4-BE49-F238E27FC236}">
                  <a16:creationId xmlns:a16="http://schemas.microsoft.com/office/drawing/2014/main" id="{1C92DC21-49E5-472F-B335-E7C7F6130465}"/>
                </a:ext>
              </a:extLst>
            </p:cNvPr>
            <p:cNvSpPr/>
            <p:nvPr/>
          </p:nvSpPr>
          <p:spPr>
            <a:xfrm rot="2759262">
              <a:off x="6197476" y="3581002"/>
              <a:ext cx="1465599" cy="303373"/>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14" name="Picture 113">
            <a:extLst>
              <a:ext uri="{FF2B5EF4-FFF2-40B4-BE49-F238E27FC236}">
                <a16:creationId xmlns:a16="http://schemas.microsoft.com/office/drawing/2014/main" id="{AF0D597A-84B0-41E6-8802-560D4A0AEDF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877556" y="4895462"/>
            <a:ext cx="854929" cy="358180"/>
          </a:xfrm>
          <a:prstGeom prst="rect">
            <a:avLst/>
          </a:prstGeom>
        </p:spPr>
      </p:pic>
      <p:pic>
        <p:nvPicPr>
          <p:cNvPr id="116" name="Picture 115">
            <a:extLst>
              <a:ext uri="{FF2B5EF4-FFF2-40B4-BE49-F238E27FC236}">
                <a16:creationId xmlns:a16="http://schemas.microsoft.com/office/drawing/2014/main" id="{25D2D74F-5DE0-49F5-96AB-0CE0A1C26C8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867509" y="5274712"/>
            <a:ext cx="904876" cy="358181"/>
          </a:xfrm>
          <a:prstGeom prst="rect">
            <a:avLst/>
          </a:prstGeom>
        </p:spPr>
      </p:pic>
      <p:pic>
        <p:nvPicPr>
          <p:cNvPr id="120" name="Picture 119">
            <a:extLst>
              <a:ext uri="{FF2B5EF4-FFF2-40B4-BE49-F238E27FC236}">
                <a16:creationId xmlns:a16="http://schemas.microsoft.com/office/drawing/2014/main" id="{56984EB1-0388-4C12-B2A3-1DB3EA7B53E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5809618" y="2431527"/>
            <a:ext cx="759620" cy="307776"/>
          </a:xfrm>
          <a:prstGeom prst="rect">
            <a:avLst/>
          </a:prstGeom>
        </p:spPr>
      </p:pic>
      <p:pic>
        <p:nvPicPr>
          <p:cNvPr id="122" name="Picture 121">
            <a:extLst>
              <a:ext uri="{FF2B5EF4-FFF2-40B4-BE49-F238E27FC236}">
                <a16:creationId xmlns:a16="http://schemas.microsoft.com/office/drawing/2014/main" id="{3EBE1901-8AA3-4412-BDAA-4AE35ECAAAB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853677" y="5695650"/>
            <a:ext cx="882281" cy="358181"/>
          </a:xfrm>
          <a:prstGeom prst="rect">
            <a:avLst/>
          </a:prstGeom>
        </p:spPr>
      </p:pic>
      <p:pic>
        <p:nvPicPr>
          <p:cNvPr id="123" name="Picture 122">
            <a:extLst>
              <a:ext uri="{FF2B5EF4-FFF2-40B4-BE49-F238E27FC236}">
                <a16:creationId xmlns:a16="http://schemas.microsoft.com/office/drawing/2014/main" id="{8AA42723-511E-41EE-9894-D0D4968E16F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4057631" y="2832511"/>
            <a:ext cx="749397" cy="308752"/>
          </a:xfrm>
          <a:prstGeom prst="rect">
            <a:avLst/>
          </a:prstGeom>
        </p:spPr>
      </p:pic>
      <p:pic>
        <p:nvPicPr>
          <p:cNvPr id="124" name="Picture 123">
            <a:extLst>
              <a:ext uri="{FF2B5EF4-FFF2-40B4-BE49-F238E27FC236}">
                <a16:creationId xmlns:a16="http://schemas.microsoft.com/office/drawing/2014/main" id="{3603904E-62E8-47A6-9DD4-CC037C76DA2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415528" y="4626530"/>
            <a:ext cx="747031" cy="307777"/>
          </a:xfrm>
          <a:prstGeom prst="rect">
            <a:avLst/>
          </a:prstGeom>
        </p:spPr>
      </p:pic>
      <p:pic>
        <p:nvPicPr>
          <p:cNvPr id="125" name="Picture 124" descr="Logo&#10;&#10;Description automatically generated">
            <a:extLst>
              <a:ext uri="{FF2B5EF4-FFF2-40B4-BE49-F238E27FC236}">
                <a16:creationId xmlns:a16="http://schemas.microsoft.com/office/drawing/2014/main" id="{4366B225-9FFA-4643-A729-232923E0F02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3974" y="6143316"/>
            <a:ext cx="813399" cy="520969"/>
          </a:xfrm>
          <a:prstGeom prst="rect">
            <a:avLst/>
          </a:prstGeom>
        </p:spPr>
      </p:pic>
      <p:pic>
        <p:nvPicPr>
          <p:cNvPr id="126" name="Picture 125">
            <a:extLst>
              <a:ext uri="{FF2B5EF4-FFF2-40B4-BE49-F238E27FC236}">
                <a16:creationId xmlns:a16="http://schemas.microsoft.com/office/drawing/2014/main" id="{04395C4F-F0CA-4CDE-8C6F-E8F5EE7936D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749899" y="2048235"/>
            <a:ext cx="745156" cy="365125"/>
          </a:xfrm>
          <a:prstGeom prst="rect">
            <a:avLst/>
          </a:prstGeom>
        </p:spPr>
      </p:pic>
      <p:pic>
        <p:nvPicPr>
          <p:cNvPr id="127" name="Picture 126">
            <a:extLst>
              <a:ext uri="{FF2B5EF4-FFF2-40B4-BE49-F238E27FC236}">
                <a16:creationId xmlns:a16="http://schemas.microsoft.com/office/drawing/2014/main" id="{28261646-A1F3-4641-A021-E67E30E99BBD}"/>
              </a:ext>
            </a:extLst>
          </p:cNvPr>
          <p:cNvPicPr>
            <a:picLocks noChangeAspect="1"/>
          </p:cNvPicPr>
          <p:nvPr/>
        </p:nvPicPr>
        <p:blipFill>
          <a:blip r:embed="rId14"/>
          <a:stretch>
            <a:fillRect/>
          </a:stretch>
        </p:blipFill>
        <p:spPr>
          <a:xfrm>
            <a:off x="0" y="0"/>
            <a:ext cx="12192000" cy="1352550"/>
          </a:xfrm>
          <a:prstGeom prst="rect">
            <a:avLst/>
          </a:prstGeom>
        </p:spPr>
      </p:pic>
      <p:sp>
        <p:nvSpPr>
          <p:cNvPr id="128" name="Title 10">
            <a:extLst>
              <a:ext uri="{FF2B5EF4-FFF2-40B4-BE49-F238E27FC236}">
                <a16:creationId xmlns:a16="http://schemas.microsoft.com/office/drawing/2014/main" id="{10550AFA-D914-4697-A334-284AEC7F427A}"/>
              </a:ext>
            </a:extLst>
          </p:cNvPr>
          <p:cNvSpPr txBox="1">
            <a:spLocks/>
          </p:cNvSpPr>
          <p:nvPr/>
        </p:nvSpPr>
        <p:spPr>
          <a:xfrm>
            <a:off x="374888" y="43061"/>
            <a:ext cx="7327424"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r>
              <a:rPr lang="en-US" dirty="0"/>
              <a:t>Where Do OMG Standards Fit ?</a:t>
            </a:r>
          </a:p>
        </p:txBody>
      </p:sp>
      <p:pic>
        <p:nvPicPr>
          <p:cNvPr id="129" name="Picture 2" descr="C:\Documents and Settings\bkizzort\Local Settings\Temporary Internet Files\Content.IE5\5IZ5NJHU\MC900433922[1].png">
            <a:extLst>
              <a:ext uri="{FF2B5EF4-FFF2-40B4-BE49-F238E27FC236}">
                <a16:creationId xmlns:a16="http://schemas.microsoft.com/office/drawing/2014/main" id="{AAE88324-2D21-45A9-A73C-D14EE2DEB70E}"/>
              </a:ext>
            </a:extLst>
          </p:cNvPr>
          <p:cNvPicPr>
            <a:picLocks noChangeAspect="1" noChangeArrowheads="1"/>
          </p:cNvPicPr>
          <p:nvPr/>
        </p:nvPicPr>
        <p:blipFill>
          <a:blip r:embed="rId15" cstate="print"/>
          <a:srcRect/>
          <a:stretch>
            <a:fillRect/>
          </a:stretch>
        </p:blipFill>
        <p:spPr bwMode="auto">
          <a:xfrm>
            <a:off x="7949633" y="709296"/>
            <a:ext cx="1714500" cy="1714500"/>
          </a:xfrm>
          <a:prstGeom prst="rect">
            <a:avLst/>
          </a:prstGeom>
          <a:noFill/>
        </p:spPr>
      </p:pic>
      <p:pic>
        <p:nvPicPr>
          <p:cNvPr id="136" name="Picture 135">
            <a:extLst>
              <a:ext uri="{FF2B5EF4-FFF2-40B4-BE49-F238E27FC236}">
                <a16:creationId xmlns:a16="http://schemas.microsoft.com/office/drawing/2014/main" id="{2E6446DD-24DC-482D-B705-694E238480E5}"/>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098204" y="6257124"/>
            <a:ext cx="483590" cy="273424"/>
          </a:xfrm>
          <a:prstGeom prst="rect">
            <a:avLst/>
          </a:prstGeom>
          <a:effectLst>
            <a:glow rad="800100">
              <a:schemeClr val="accent1">
                <a:lumMod val="20000"/>
                <a:lumOff val="80000"/>
                <a:alpha val="45000"/>
              </a:schemeClr>
            </a:glow>
          </a:effectLst>
        </p:spPr>
      </p:pic>
      <p:pic>
        <p:nvPicPr>
          <p:cNvPr id="137" name="Picture 136">
            <a:extLst>
              <a:ext uri="{FF2B5EF4-FFF2-40B4-BE49-F238E27FC236}">
                <a16:creationId xmlns:a16="http://schemas.microsoft.com/office/drawing/2014/main" id="{45EF16E3-A275-4099-85B8-08F311CA0FE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684077" y="6220632"/>
            <a:ext cx="555799" cy="279169"/>
          </a:xfrm>
          <a:prstGeom prst="rect">
            <a:avLst/>
          </a:prstGeom>
          <a:effectLst>
            <a:glow rad="1384300">
              <a:schemeClr val="bg1">
                <a:alpha val="25000"/>
              </a:schemeClr>
            </a:glow>
          </a:effectLst>
        </p:spPr>
      </p:pic>
      <p:grpSp>
        <p:nvGrpSpPr>
          <p:cNvPr id="10" name="Group 9">
            <a:extLst>
              <a:ext uri="{FF2B5EF4-FFF2-40B4-BE49-F238E27FC236}">
                <a16:creationId xmlns:a16="http://schemas.microsoft.com/office/drawing/2014/main" id="{9FE9AEB2-4FB4-4398-9268-247A60F8E2B6}"/>
              </a:ext>
            </a:extLst>
          </p:cNvPr>
          <p:cNvGrpSpPr/>
          <p:nvPr/>
        </p:nvGrpSpPr>
        <p:grpSpPr>
          <a:xfrm>
            <a:off x="9548681" y="2153434"/>
            <a:ext cx="2596577" cy="4856523"/>
            <a:chOff x="9531779" y="3143692"/>
            <a:chExt cx="2596577" cy="4856523"/>
          </a:xfrm>
        </p:grpSpPr>
        <p:sp>
          <p:nvSpPr>
            <p:cNvPr id="2" name="TextBox 1">
              <a:extLst>
                <a:ext uri="{FF2B5EF4-FFF2-40B4-BE49-F238E27FC236}">
                  <a16:creationId xmlns:a16="http://schemas.microsoft.com/office/drawing/2014/main" id="{9D2674F1-100F-4394-89BA-4E2E5F03F9CC}"/>
                </a:ext>
              </a:extLst>
            </p:cNvPr>
            <p:cNvSpPr txBox="1"/>
            <p:nvPr/>
          </p:nvSpPr>
          <p:spPr>
            <a:xfrm>
              <a:off x="9832857" y="3143692"/>
              <a:ext cx="1805944" cy="646331"/>
            </a:xfrm>
            <a:prstGeom prst="rect">
              <a:avLst/>
            </a:prstGeom>
            <a:noFill/>
          </p:spPr>
          <p:txBody>
            <a:bodyPr wrap="none" rtlCol="0">
              <a:spAutoFit/>
            </a:bodyPr>
            <a:lstStyle/>
            <a:p>
              <a:pPr algn="ctr"/>
              <a:r>
                <a:rPr lang="en-US" b="1" dirty="0"/>
                <a:t>Other OMG </a:t>
              </a:r>
              <a:r>
                <a:rPr lang="en-US" b="1" dirty="0" err="1"/>
                <a:t>Stds</a:t>
              </a:r>
              <a:r>
                <a:rPr lang="en-US" b="1" dirty="0"/>
                <a:t> </a:t>
              </a:r>
            </a:p>
            <a:p>
              <a:pPr algn="ctr"/>
              <a:r>
                <a:rPr lang="en-US" b="1" dirty="0"/>
                <a:t>of Choice</a:t>
              </a:r>
            </a:p>
          </p:txBody>
        </p:sp>
        <p:pic>
          <p:nvPicPr>
            <p:cNvPr id="130" name="Picture 129">
              <a:extLst>
                <a:ext uri="{FF2B5EF4-FFF2-40B4-BE49-F238E27FC236}">
                  <a16:creationId xmlns:a16="http://schemas.microsoft.com/office/drawing/2014/main" id="{6E096A8C-CDD7-4455-B8BF-A267671FFA23}"/>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bwMode="auto">
            <a:xfrm>
              <a:off x="9819550" y="4380371"/>
              <a:ext cx="390291" cy="390291"/>
            </a:xfrm>
            <a:prstGeom prst="rect">
              <a:avLst/>
            </a:prstGeom>
            <a:noFill/>
            <a:ln w="9525">
              <a:noFill/>
              <a:miter lim="800000"/>
              <a:headEnd/>
              <a:tailEnd/>
            </a:ln>
            <a:effectLst>
              <a:glow rad="1181100">
                <a:schemeClr val="bg1">
                  <a:alpha val="0"/>
                </a:schemeClr>
              </a:glow>
            </a:effectLst>
          </p:spPr>
        </p:pic>
        <p:pic>
          <p:nvPicPr>
            <p:cNvPr id="131" name="Picture 130">
              <a:extLst>
                <a:ext uri="{FF2B5EF4-FFF2-40B4-BE49-F238E27FC236}">
                  <a16:creationId xmlns:a16="http://schemas.microsoft.com/office/drawing/2014/main" id="{B2B6B83A-6EA7-4951-A823-4FB140B4A3D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759625" y="6281893"/>
              <a:ext cx="555799" cy="279169"/>
            </a:xfrm>
            <a:prstGeom prst="rect">
              <a:avLst/>
            </a:prstGeom>
            <a:effectLst>
              <a:glow rad="1384300">
                <a:schemeClr val="bg1">
                  <a:alpha val="25000"/>
                </a:schemeClr>
              </a:glow>
            </a:effectLst>
          </p:spPr>
        </p:pic>
        <p:pic>
          <p:nvPicPr>
            <p:cNvPr id="132" name="Picture 131">
              <a:extLst>
                <a:ext uri="{FF2B5EF4-FFF2-40B4-BE49-F238E27FC236}">
                  <a16:creationId xmlns:a16="http://schemas.microsoft.com/office/drawing/2014/main" id="{CD17315D-D6D7-448B-9FF5-3F7070F51834}"/>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9772900" y="5866219"/>
              <a:ext cx="483590" cy="273424"/>
            </a:xfrm>
            <a:prstGeom prst="rect">
              <a:avLst/>
            </a:prstGeom>
            <a:effectLst>
              <a:glow rad="800100">
                <a:schemeClr val="accent1">
                  <a:lumMod val="20000"/>
                  <a:lumOff val="80000"/>
                  <a:alpha val="45000"/>
                </a:schemeClr>
              </a:glow>
            </a:effectLst>
          </p:spPr>
        </p:pic>
        <p:pic>
          <p:nvPicPr>
            <p:cNvPr id="133" name="Picture 132">
              <a:extLst>
                <a:ext uri="{FF2B5EF4-FFF2-40B4-BE49-F238E27FC236}">
                  <a16:creationId xmlns:a16="http://schemas.microsoft.com/office/drawing/2014/main" id="{D344DE0B-8D7D-4BB9-86F6-E71D55CC9B91}"/>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bwMode="auto">
            <a:xfrm>
              <a:off x="9795976" y="3912775"/>
              <a:ext cx="437440" cy="380996"/>
            </a:xfrm>
            <a:prstGeom prst="rect">
              <a:avLst/>
            </a:prstGeom>
            <a:noFill/>
            <a:ln w="9525">
              <a:noFill/>
              <a:miter lim="800000"/>
              <a:headEnd/>
              <a:tailEnd/>
            </a:ln>
            <a:effectLst>
              <a:glow rad="1384300">
                <a:schemeClr val="bg1">
                  <a:alpha val="25000"/>
                </a:schemeClr>
              </a:glow>
            </a:effectLst>
          </p:spPr>
        </p:pic>
        <p:pic>
          <p:nvPicPr>
            <p:cNvPr id="134" name="Picture 133">
              <a:extLst>
                <a:ext uri="{FF2B5EF4-FFF2-40B4-BE49-F238E27FC236}">
                  <a16:creationId xmlns:a16="http://schemas.microsoft.com/office/drawing/2014/main" id="{0A82BD6F-E8D2-411B-9612-0643F934B5A3}"/>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bwMode="auto">
            <a:xfrm>
              <a:off x="9531779" y="4878088"/>
              <a:ext cx="900864" cy="315302"/>
            </a:xfrm>
            <a:prstGeom prst="rect">
              <a:avLst/>
            </a:prstGeom>
            <a:noFill/>
            <a:ln w="9525">
              <a:noFill/>
              <a:miter lim="800000"/>
              <a:headEnd/>
              <a:tailEnd/>
            </a:ln>
            <a:effectLst>
              <a:glow rad="1384300">
                <a:schemeClr val="bg1">
                  <a:alpha val="25000"/>
                </a:schemeClr>
              </a:glow>
            </a:effectLst>
          </p:spPr>
        </p:pic>
        <p:pic>
          <p:nvPicPr>
            <p:cNvPr id="135" name="Picture 5">
              <a:extLst>
                <a:ext uri="{FF2B5EF4-FFF2-40B4-BE49-F238E27FC236}">
                  <a16:creationId xmlns:a16="http://schemas.microsoft.com/office/drawing/2014/main" id="{CBA013AE-91A2-47D7-8BA0-A76F33C25B5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819550" y="5325151"/>
              <a:ext cx="675599" cy="35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3453279-F013-4B69-9F97-E9893D235023}"/>
                </a:ext>
              </a:extLst>
            </p:cNvPr>
            <p:cNvSpPr txBox="1"/>
            <p:nvPr/>
          </p:nvSpPr>
          <p:spPr>
            <a:xfrm>
              <a:off x="10414276" y="3752898"/>
              <a:ext cx="1714080" cy="4247317"/>
            </a:xfrm>
            <a:prstGeom prst="rect">
              <a:avLst/>
            </a:prstGeom>
            <a:noFill/>
          </p:spPr>
          <p:txBody>
            <a:bodyPr wrap="square" rtlCol="0">
              <a:spAutoFit/>
            </a:bodyPr>
            <a:lstStyle/>
            <a:p>
              <a:r>
                <a:rPr lang="en-US" sz="1200" dirty="0"/>
                <a:t>Common Object Request Broker Agent</a:t>
              </a:r>
            </a:p>
            <a:p>
              <a:endParaRPr lang="en-US" sz="1200" dirty="0"/>
            </a:p>
            <a:p>
              <a:r>
                <a:rPr lang="en-US" sz="1200" dirty="0"/>
                <a:t>Data Distribution Service</a:t>
              </a:r>
            </a:p>
            <a:p>
              <a:endParaRPr lang="en-US" sz="1200" dirty="0"/>
            </a:p>
            <a:p>
              <a:r>
                <a:rPr lang="en-US" sz="1200" dirty="0"/>
                <a:t>Information Exchange Framework</a:t>
              </a:r>
            </a:p>
            <a:p>
              <a:endParaRPr lang="en-US" sz="1200" dirty="0"/>
            </a:p>
            <a:p>
              <a:r>
                <a:rPr lang="en-US" sz="1200" dirty="0"/>
                <a:t>Meta Object Facility</a:t>
              </a:r>
            </a:p>
            <a:p>
              <a:endParaRPr lang="en-US" sz="1200" dirty="0"/>
            </a:p>
            <a:p>
              <a:r>
                <a:rPr lang="en-US" sz="1200" dirty="0"/>
                <a:t>Systems Modeling Language</a:t>
              </a:r>
            </a:p>
            <a:p>
              <a:endParaRPr lang="en-US" sz="900" dirty="0"/>
            </a:p>
            <a:p>
              <a:r>
                <a:rPr lang="en-US" sz="1200" dirty="0"/>
                <a:t>Unified Architecture Framework</a:t>
              </a:r>
            </a:p>
            <a:p>
              <a:endParaRPr lang="en-US" sz="900" dirty="0"/>
            </a:p>
            <a:p>
              <a:r>
                <a:rPr lang="en-US" sz="1200" dirty="0"/>
                <a:t>Alert Mgt Service</a:t>
              </a:r>
            </a:p>
            <a:p>
              <a:endParaRPr lang="en-US" sz="1200" dirty="0"/>
            </a:p>
            <a:p>
              <a:r>
                <a:rPr lang="en-US" sz="1200" dirty="0"/>
                <a:t>Open Architecture Radar Interface Standard</a:t>
              </a:r>
            </a:p>
            <a:p>
              <a:endParaRPr lang="en-US" sz="1200" dirty="0"/>
            </a:p>
          </p:txBody>
        </p:sp>
      </p:grpSp>
      <p:sp>
        <p:nvSpPr>
          <p:cNvPr id="138" name="TextBox 137">
            <a:extLst>
              <a:ext uri="{FF2B5EF4-FFF2-40B4-BE49-F238E27FC236}">
                <a16:creationId xmlns:a16="http://schemas.microsoft.com/office/drawing/2014/main" id="{DFBF6BB9-CC88-42C6-BA42-25A7386DCB02}"/>
              </a:ext>
            </a:extLst>
          </p:cNvPr>
          <p:cNvSpPr txBox="1"/>
          <p:nvPr/>
        </p:nvSpPr>
        <p:spPr>
          <a:xfrm>
            <a:off x="122278" y="6590235"/>
            <a:ext cx="7351417" cy="276999"/>
          </a:xfrm>
          <a:prstGeom prst="rect">
            <a:avLst/>
          </a:prstGeom>
          <a:noFill/>
        </p:spPr>
        <p:txBody>
          <a:bodyPr wrap="square">
            <a:spAutoFit/>
          </a:bodyPr>
          <a:lstStyle/>
          <a:p>
            <a:r>
              <a:rPr lang="en-US" sz="1200" dirty="0"/>
              <a:t>® 2022 Object Management Group. All Rights Reserved. Published by The Aerospace Corporation with permission</a:t>
            </a:r>
          </a:p>
        </p:txBody>
      </p:sp>
      <p:grpSp>
        <p:nvGrpSpPr>
          <p:cNvPr id="89" name="Group 88">
            <a:extLst>
              <a:ext uri="{FF2B5EF4-FFF2-40B4-BE49-F238E27FC236}">
                <a16:creationId xmlns:a16="http://schemas.microsoft.com/office/drawing/2014/main" id="{336CC6D5-4C8C-4241-B24E-383761547B69}"/>
              </a:ext>
            </a:extLst>
          </p:cNvPr>
          <p:cNvGrpSpPr/>
          <p:nvPr/>
        </p:nvGrpSpPr>
        <p:grpSpPr>
          <a:xfrm>
            <a:off x="9760441" y="5810136"/>
            <a:ext cx="689398" cy="315302"/>
            <a:chOff x="9836452" y="7228354"/>
            <a:chExt cx="964292" cy="351321"/>
          </a:xfrm>
        </p:grpSpPr>
        <p:sp>
          <p:nvSpPr>
            <p:cNvPr id="79" name="Rectangle: Rounded Corners 78">
              <a:extLst>
                <a:ext uri="{FF2B5EF4-FFF2-40B4-BE49-F238E27FC236}">
                  <a16:creationId xmlns:a16="http://schemas.microsoft.com/office/drawing/2014/main" id="{AA072E14-63FA-4F11-9A8E-92A26F8DA4CD}"/>
                </a:ext>
              </a:extLst>
            </p:cNvPr>
            <p:cNvSpPr/>
            <p:nvPr/>
          </p:nvSpPr>
          <p:spPr>
            <a:xfrm>
              <a:off x="9836452" y="7228354"/>
              <a:ext cx="964292" cy="351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Picture 140">
              <a:extLst>
                <a:ext uri="{FF2B5EF4-FFF2-40B4-BE49-F238E27FC236}">
                  <a16:creationId xmlns:a16="http://schemas.microsoft.com/office/drawing/2014/main" id="{B62E862C-79B9-4331-8C72-43D245BD921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922249" y="7259818"/>
              <a:ext cx="783432" cy="288394"/>
            </a:xfrm>
            <a:prstGeom prst="rect">
              <a:avLst/>
            </a:prstGeom>
          </p:spPr>
        </p:pic>
      </p:grpSp>
      <p:grpSp>
        <p:nvGrpSpPr>
          <p:cNvPr id="92" name="Group 91">
            <a:extLst>
              <a:ext uri="{FF2B5EF4-FFF2-40B4-BE49-F238E27FC236}">
                <a16:creationId xmlns:a16="http://schemas.microsoft.com/office/drawing/2014/main" id="{EA82D60E-4FBF-4233-8DFB-421879A9F876}"/>
              </a:ext>
            </a:extLst>
          </p:cNvPr>
          <p:cNvGrpSpPr/>
          <p:nvPr/>
        </p:nvGrpSpPr>
        <p:grpSpPr>
          <a:xfrm>
            <a:off x="9765847" y="6246149"/>
            <a:ext cx="689398" cy="315302"/>
            <a:chOff x="9998502" y="7461734"/>
            <a:chExt cx="689398" cy="315302"/>
          </a:xfrm>
        </p:grpSpPr>
        <p:sp>
          <p:nvSpPr>
            <p:cNvPr id="143" name="Rectangle: Rounded Corners 142">
              <a:extLst>
                <a:ext uri="{FF2B5EF4-FFF2-40B4-BE49-F238E27FC236}">
                  <a16:creationId xmlns:a16="http://schemas.microsoft.com/office/drawing/2014/main" id="{66484810-6999-498B-829E-76A61094BEE1}"/>
                </a:ext>
              </a:extLst>
            </p:cNvPr>
            <p:cNvSpPr/>
            <p:nvPr/>
          </p:nvSpPr>
          <p:spPr>
            <a:xfrm>
              <a:off x="9998502" y="7461734"/>
              <a:ext cx="689398" cy="31530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a:extLst>
                <a:ext uri="{FF2B5EF4-FFF2-40B4-BE49-F238E27FC236}">
                  <a16:creationId xmlns:a16="http://schemas.microsoft.com/office/drawing/2014/main" id="{A3C8B7F9-40A2-4F0D-ACE3-CA422BA52444}"/>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138404" y="7538564"/>
              <a:ext cx="513051" cy="218250"/>
            </a:xfrm>
            <a:prstGeom prst="rect">
              <a:avLst/>
            </a:prstGeom>
          </p:spPr>
        </p:pic>
      </p:grpSp>
      <p:pic>
        <p:nvPicPr>
          <p:cNvPr id="146" name="Picture 145" descr="Logo&#10;&#10;Description automatically generated">
            <a:extLst>
              <a:ext uri="{FF2B5EF4-FFF2-40B4-BE49-F238E27FC236}">
                <a16:creationId xmlns:a16="http://schemas.microsoft.com/office/drawing/2014/main" id="{E0E8350A-CDC1-4D96-B3B5-E54E3C415C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05401" y="1381328"/>
            <a:ext cx="813399" cy="520969"/>
          </a:xfrm>
          <a:prstGeom prst="rect">
            <a:avLst/>
          </a:prstGeom>
        </p:spPr>
      </p:pic>
    </p:spTree>
    <p:extLst>
      <p:ext uri="{BB962C8B-B14F-4D97-AF65-F5344CB8AC3E}">
        <p14:creationId xmlns:p14="http://schemas.microsoft.com/office/powerpoint/2010/main" val="38917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anim calcmode="lin" valueType="num">
                                      <p:cBhvr>
                                        <p:cTn id="8" dur="1000" fill="hold"/>
                                        <p:tgtEl>
                                          <p:spTgt spid="137"/>
                                        </p:tgtEl>
                                        <p:attrNameLst>
                                          <p:attrName>ppt_x</p:attrName>
                                        </p:attrNameLst>
                                      </p:cBhvr>
                                      <p:tavLst>
                                        <p:tav tm="0">
                                          <p:val>
                                            <p:strVal val="#ppt_x"/>
                                          </p:val>
                                        </p:tav>
                                        <p:tav tm="100000">
                                          <p:val>
                                            <p:strVal val="#ppt_x"/>
                                          </p:val>
                                        </p:tav>
                                      </p:tavLst>
                                    </p:anim>
                                    <p:anim calcmode="lin" valueType="num">
                                      <p:cBhvr>
                                        <p:cTn id="9"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751</Words>
  <Application>Microsoft Office PowerPoint</Application>
  <PresentationFormat>Widescreen</PresentationFormat>
  <Paragraphs>92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MacLaird</dc:creator>
  <cp:lastModifiedBy>Steve MacLaird</cp:lastModifiedBy>
  <cp:revision>8</cp:revision>
  <dcterms:created xsi:type="dcterms:W3CDTF">2021-12-15T02:43:41Z</dcterms:created>
  <dcterms:modified xsi:type="dcterms:W3CDTF">2023-09-27T18:26:34Z</dcterms:modified>
</cp:coreProperties>
</file>